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7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84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08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453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8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39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93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3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77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75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49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8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45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85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50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2F2B2C9-ED79-4C7D-99F6-9D9248A86B0F}" type="datetimeFigureOut">
              <a:rPr lang="tr-TR" smtClean="0"/>
              <a:t>22.02.2025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F6B6CF0-CAE3-46A5-AB02-8720C4888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900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73766" y="2079358"/>
            <a:ext cx="8196146" cy="274912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YIRTICI KUŞLARA TEMEL YAKLAŞIM,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MUAYENE </a:t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REHABİLİTASYON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İLKELERİ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 fontScale="62500" lnSpcReduction="20000"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tr-TR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r-TR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</a:t>
            </a:r>
            <a:r>
              <a:rPr lang="tr-TR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Üyesi Emre TÜFEKÇİ</a:t>
            </a:r>
          </a:p>
          <a:p>
            <a:endParaRPr lang="tr-TR" b="1" i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Erciyes Üniversitesi Veteriner </a:t>
            </a:r>
            <a:r>
              <a:rPr lang="tr-TR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Fakültesi</a:t>
            </a:r>
            <a:r>
              <a:rPr lang="tr-TR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Yabani Hayvan </a:t>
            </a:r>
            <a:r>
              <a:rPr lang="tr-TR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Hastalıkları </a:t>
            </a:r>
            <a:r>
              <a:rPr lang="tr-TR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Anabilim Dalı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51" y="123488"/>
            <a:ext cx="1782448" cy="19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İdeal tedavi kafesi ortalama “1.2x0.6x06m”</a:t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“her bireysel barınak 0.6m3”</a:t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Kafes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içlerine sabit dal tünek konulmalıdır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9" name="3 İçerik Yer Tutucusu" descr="barın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7" y="1894918"/>
            <a:ext cx="6048672" cy="4684239"/>
          </a:xfrm>
          <a:prstGeom prst="rect">
            <a:avLst/>
          </a:prstGeom>
        </p:spPr>
      </p:pic>
      <p:pic>
        <p:nvPicPr>
          <p:cNvPr id="12" name="3 İçerik Yer Tutucusu" descr="uçuş tünel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4709" y="1826629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9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7"/>
            <a:ext cx="7090318" cy="80083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Zaptı </a:t>
            </a:r>
            <a:r>
              <a:rPr lang="tr-TR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Rapt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9" y="1416205"/>
            <a:ext cx="3151559" cy="3734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82" y="1029087"/>
            <a:ext cx="4155984" cy="52932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95" y="1679257"/>
            <a:ext cx="3559244" cy="3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Muayene Aşamaları</a:t>
            </a:r>
            <a:b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Ağı içi yapışkanlığı.  ..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Dehidrasyon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değerlendirmesi…</a:t>
            </a:r>
            <a:b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8" name="4 İçerik Yer Tutucusu" descr="16936046_10210718120761984_7588292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5024" y="1586646"/>
            <a:ext cx="6106637" cy="457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Muayene Aşamaları</a:t>
            </a:r>
            <a:b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Teleklerin Değerlendirilmesi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6" name="3 İçerik Yer Tutucusu" descr="şahin telek kesilmi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620828" y="53920"/>
            <a:ext cx="4212467" cy="74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0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2584" y="-80924"/>
            <a:ext cx="1839953" cy="984173"/>
          </a:xfrm>
        </p:spPr>
        <p:txBody>
          <a:bodyPr>
            <a:normAutofit fontScale="90000"/>
          </a:bodyPr>
          <a:lstStyle/>
          <a:p>
            <a:pPr algn="just"/>
            <a:r>
              <a:rPr lang="tr-TR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Telekler</a:t>
            </a:r>
            <a:endParaRPr lang="tr-TR" sz="4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25" y="1093451"/>
            <a:ext cx="6724185" cy="5283288"/>
          </a:xfrm>
        </p:spPr>
      </p:pic>
    </p:spTree>
    <p:extLst>
      <p:ext uri="{BB962C8B-B14F-4D97-AF65-F5344CB8AC3E}">
        <p14:creationId xmlns:p14="http://schemas.microsoft.com/office/powerpoint/2010/main" val="65323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04730" y="164403"/>
            <a:ext cx="3222704" cy="805753"/>
          </a:xfrm>
        </p:spPr>
        <p:txBody>
          <a:bodyPr>
            <a:normAutofit/>
          </a:bodyPr>
          <a:lstStyle/>
          <a:p>
            <a:pPr algn="just"/>
            <a:r>
              <a:rPr lang="tr-TR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Enjeksiyon</a:t>
            </a:r>
            <a:endParaRPr lang="tr-TR" sz="4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Genellikle güvenilir </a:t>
            </a:r>
            <a:r>
              <a:rPr lang="tr-TR" dirty="0" err="1"/>
              <a:t>farmakokinetik</a:t>
            </a:r>
            <a:r>
              <a:rPr lang="tr-TR" dirty="0"/>
              <a:t> ve hızlı emilim nedeniyle tercih edilen </a:t>
            </a:r>
            <a:r>
              <a:rPr lang="tr-TR" dirty="0" err="1"/>
              <a:t>parenteral</a:t>
            </a:r>
            <a:r>
              <a:rPr lang="tr-TR" dirty="0"/>
              <a:t> yoldur. En yaygın enjeksiyon bölgeleri, büyük pektoral </a:t>
            </a:r>
            <a:r>
              <a:rPr lang="tr-TR" dirty="0" smtClean="0"/>
              <a:t>kaslar </a:t>
            </a:r>
            <a:r>
              <a:rPr lang="tr-TR" dirty="0"/>
              <a:t>ve </a:t>
            </a:r>
            <a:r>
              <a:rPr lang="tr-TR" dirty="0" err="1"/>
              <a:t>pelvik</a:t>
            </a:r>
            <a:r>
              <a:rPr lang="tr-TR" dirty="0"/>
              <a:t> uzuvların </a:t>
            </a:r>
            <a:r>
              <a:rPr lang="tr-TR" dirty="0" err="1"/>
              <a:t>iliotibialis</a:t>
            </a:r>
            <a:r>
              <a:rPr lang="tr-TR" dirty="0"/>
              <a:t> (</a:t>
            </a:r>
            <a:r>
              <a:rPr lang="tr-TR" dirty="0" err="1"/>
              <a:t>kraniolateral</a:t>
            </a:r>
            <a:r>
              <a:rPr lang="tr-TR" dirty="0"/>
              <a:t> uyluk) kaslarıdır.</a:t>
            </a:r>
          </a:p>
        </p:txBody>
      </p:sp>
    </p:spTree>
    <p:extLst>
      <p:ext uri="{BB962C8B-B14F-4D97-AF65-F5344CB8AC3E}">
        <p14:creationId xmlns:p14="http://schemas.microsoft.com/office/powerpoint/2010/main" val="185492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04730" y="164403"/>
            <a:ext cx="3222704" cy="805753"/>
          </a:xfrm>
        </p:spPr>
        <p:txBody>
          <a:bodyPr>
            <a:normAutofit/>
          </a:bodyPr>
          <a:lstStyle/>
          <a:p>
            <a:pPr algn="just"/>
            <a:r>
              <a:rPr lang="tr-TR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Enjeksiyon</a:t>
            </a:r>
            <a:endParaRPr lang="tr-TR" sz="4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234611"/>
            <a:ext cx="8198539" cy="2977720"/>
          </a:xfrm>
        </p:spPr>
        <p:txBody>
          <a:bodyPr/>
          <a:lstStyle/>
          <a:p>
            <a:r>
              <a:rPr lang="tr-TR" dirty="0" smtClean="0"/>
              <a:t>Deri </a:t>
            </a:r>
            <a:r>
              <a:rPr lang="tr-TR" dirty="0"/>
              <a:t>altı enjeksiyon nadiren kullanılır.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İstisnalar </a:t>
            </a:r>
            <a:r>
              <a:rPr lang="tr-TR" dirty="0"/>
              <a:t>arasında belirli aşıların (</a:t>
            </a:r>
            <a:r>
              <a:rPr lang="tr-TR" dirty="0" err="1"/>
              <a:t>örn</a:t>
            </a:r>
            <a:r>
              <a:rPr lang="tr-TR" dirty="0"/>
              <a:t>. </a:t>
            </a:r>
            <a:r>
              <a:rPr lang="tr-TR" dirty="0" smtClean="0"/>
              <a:t>çiçek) </a:t>
            </a:r>
            <a:r>
              <a:rPr lang="tr-TR" dirty="0"/>
              <a:t>uygulanması yer alır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Genelde </a:t>
            </a:r>
            <a:r>
              <a:rPr lang="tr-TR" dirty="0" err="1"/>
              <a:t>inguinal</a:t>
            </a:r>
            <a:r>
              <a:rPr lang="tr-TR" dirty="0"/>
              <a:t> bölge, gerekirse sırt bölgesi</a:t>
            </a: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07" y="970156"/>
            <a:ext cx="3024336" cy="3857571"/>
          </a:xfrm>
          <a:prstGeom prst="rect">
            <a:avLst/>
          </a:prstGeom>
        </p:spPr>
      </p:pic>
      <p:pic>
        <p:nvPicPr>
          <p:cNvPr id="5" name="Picture 2" descr="C:\Users\EUZLU\Desktop\Ekran görüntüsü 2021-03-17 131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10" y="4212331"/>
            <a:ext cx="3300761" cy="24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8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04730" y="164403"/>
            <a:ext cx="3222704" cy="805753"/>
          </a:xfrm>
        </p:spPr>
        <p:txBody>
          <a:bodyPr>
            <a:normAutofit/>
          </a:bodyPr>
          <a:lstStyle/>
          <a:p>
            <a:pPr algn="just"/>
            <a:r>
              <a:rPr lang="tr-TR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Enjeksiyon</a:t>
            </a:r>
            <a:endParaRPr lang="tr-TR" sz="4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697" y="1134249"/>
            <a:ext cx="10233800" cy="5277702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err="1"/>
              <a:t>Juguler</a:t>
            </a:r>
            <a:r>
              <a:rPr lang="tr-TR" dirty="0"/>
              <a:t>, </a:t>
            </a:r>
            <a:r>
              <a:rPr lang="tr-TR" dirty="0" err="1"/>
              <a:t>bazilik</a:t>
            </a:r>
            <a:r>
              <a:rPr lang="tr-TR" dirty="0"/>
              <a:t> ve </a:t>
            </a:r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metatarsal</a:t>
            </a:r>
            <a:r>
              <a:rPr lang="tr-TR" dirty="0"/>
              <a:t> damarlar genellikle </a:t>
            </a:r>
            <a:r>
              <a:rPr lang="tr-TR" dirty="0" err="1"/>
              <a:t>intravenöz</a:t>
            </a:r>
            <a:r>
              <a:rPr lang="tr-TR" dirty="0"/>
              <a:t> enjeksiyonlar için kullanılır.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Kuş </a:t>
            </a:r>
            <a:r>
              <a:rPr lang="tr-TR" dirty="0"/>
              <a:t>damarları </a:t>
            </a:r>
            <a:r>
              <a:rPr lang="tr-TR" dirty="0" smtClean="0"/>
              <a:t>kolayca </a:t>
            </a:r>
            <a:r>
              <a:rPr lang="tr-TR" dirty="0"/>
              <a:t>hasar görebilir. Bu nedenle sık erişim gerekiyorsa </a:t>
            </a:r>
            <a:r>
              <a:rPr lang="tr-TR" dirty="0" err="1"/>
              <a:t>kateterizasyon</a:t>
            </a:r>
            <a:r>
              <a:rPr lang="tr-TR" dirty="0"/>
              <a:t> düşünülmelidir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62" y="1921138"/>
            <a:ext cx="3810669" cy="31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234611"/>
            <a:ext cx="7917365" cy="4697838"/>
          </a:xfrm>
        </p:spPr>
        <p:txBody>
          <a:bodyPr>
            <a:normAutofit/>
          </a:bodyPr>
          <a:lstStyle/>
          <a:p>
            <a:pPr algn="just"/>
            <a:r>
              <a:rPr lang="tr-TR" dirty="0" err="1"/>
              <a:t>İntraosseöz</a:t>
            </a:r>
            <a:r>
              <a:rPr lang="tr-TR" dirty="0"/>
              <a:t> </a:t>
            </a:r>
            <a:r>
              <a:rPr lang="tr-TR" dirty="0" err="1"/>
              <a:t>kateterler</a:t>
            </a:r>
            <a:r>
              <a:rPr lang="tr-TR" dirty="0"/>
              <a:t>, </a:t>
            </a:r>
            <a:r>
              <a:rPr lang="tr-TR" dirty="0" err="1"/>
              <a:t>intravenöz</a:t>
            </a:r>
            <a:r>
              <a:rPr lang="tr-TR" dirty="0"/>
              <a:t> </a:t>
            </a:r>
            <a:r>
              <a:rPr lang="tr-TR" dirty="0" err="1"/>
              <a:t>kateterlerden</a:t>
            </a:r>
            <a:r>
              <a:rPr lang="tr-TR" dirty="0"/>
              <a:t> teknik olarak yerleştirilmesi ve bakımı daha kolaydır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/>
              <a:t>ulnar</a:t>
            </a:r>
            <a:r>
              <a:rPr lang="tr-TR" dirty="0"/>
              <a:t> ve </a:t>
            </a:r>
            <a:r>
              <a:rPr lang="tr-TR" dirty="0" err="1"/>
              <a:t>proksimal</a:t>
            </a:r>
            <a:r>
              <a:rPr lang="tr-TR" dirty="0"/>
              <a:t> </a:t>
            </a:r>
            <a:r>
              <a:rPr lang="tr-TR" dirty="0" err="1"/>
              <a:t>tibia</a:t>
            </a:r>
            <a:r>
              <a:rPr lang="tr-TR" dirty="0"/>
              <a:t> tercih edilen bölgelerdir.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Humerus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femur</a:t>
            </a:r>
            <a:r>
              <a:rPr lang="tr-TR" dirty="0"/>
              <a:t> dahil olmak üzere tüm potansiyel olarak </a:t>
            </a:r>
            <a:r>
              <a:rPr lang="tr-TR" dirty="0" err="1"/>
              <a:t>pnömatize</a:t>
            </a:r>
            <a:r>
              <a:rPr lang="tr-TR" dirty="0"/>
              <a:t> olmuş kemiklerden kaçınmak için dikkatli olunmalıdır.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3802565" y="164403"/>
            <a:ext cx="4728118" cy="805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400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İntraosseous Enjeksiyon</a:t>
            </a:r>
            <a:endParaRPr lang="tr-TR" sz="4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3 İçerik Yer Tutucusu" descr="527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3528" y="970156"/>
            <a:ext cx="3672408" cy="51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4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2565" y="164403"/>
            <a:ext cx="4728118" cy="805753"/>
          </a:xfrm>
        </p:spPr>
        <p:txBody>
          <a:bodyPr>
            <a:normAutofit fontScale="90000"/>
          </a:bodyPr>
          <a:lstStyle/>
          <a:p>
            <a:pPr algn="just"/>
            <a:r>
              <a:rPr lang="tr-TR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İntraosseous</a:t>
            </a:r>
            <a:r>
              <a:rPr lang="tr-TR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Enjeksiyon</a:t>
            </a:r>
            <a:endParaRPr lang="tr-TR" sz="4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42" y="970156"/>
            <a:ext cx="10015835" cy="56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77428" y="2079358"/>
            <a:ext cx="7090318" cy="2070011"/>
          </a:xfrm>
        </p:spPr>
        <p:txBody>
          <a:bodyPr>
            <a:normAutofit/>
          </a:bodyPr>
          <a:lstStyle/>
          <a:p>
            <a:pPr algn="ctr"/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5" name="3 İçerik Yer Tutucusu" descr="yırtıcı kuş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171" y="176510"/>
            <a:ext cx="9299975" cy="65557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2565" y="164403"/>
            <a:ext cx="4728118" cy="805753"/>
          </a:xfrm>
        </p:spPr>
        <p:txBody>
          <a:bodyPr>
            <a:normAutofit/>
          </a:bodyPr>
          <a:lstStyle/>
          <a:p>
            <a:pPr algn="just"/>
            <a:r>
              <a:rPr lang="tr-TR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tr-TR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</a:t>
            </a:r>
            <a:endParaRPr lang="tr-TR" sz="4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46" y="1201534"/>
            <a:ext cx="3857429" cy="5086051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33" y="1195683"/>
            <a:ext cx="3820297" cy="50919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15844" y="6534615"/>
            <a:ext cx="970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Fotoğraflar: https://www.theveterinarynurse.com/content/practical/how-to-nurse-the-avian-patient/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780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77428" y="2079358"/>
            <a:ext cx="7090318" cy="2070011"/>
          </a:xfrm>
        </p:spPr>
        <p:txBody>
          <a:bodyPr>
            <a:normAutofit/>
          </a:bodyPr>
          <a:lstStyle/>
          <a:p>
            <a:pPr algn="ctr"/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6" name="3 İçerik Yer Tutucusu" descr="tehlike altındaki kuş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977" y="225294"/>
            <a:ext cx="9145220" cy="64988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6228" y="100361"/>
            <a:ext cx="11973995" cy="6612673"/>
          </a:xfrm>
        </p:spPr>
        <p:txBody>
          <a:bodyPr>
            <a:normAutofit fontScale="70000" lnSpcReduction="20000"/>
          </a:bodyPr>
          <a:lstStyle/>
          <a:p>
            <a:pPr algn="l"/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tr-TR" b="1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41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</a:t>
            </a:r>
            <a:r>
              <a:rPr lang="tr-TR" sz="41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yaklaşık 460-470 </a:t>
            </a:r>
            <a:r>
              <a:rPr lang="tr-TR" sz="41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kuş türü</a:t>
            </a:r>
          </a:p>
          <a:p>
            <a:pPr algn="ctr"/>
            <a:r>
              <a:rPr lang="tr-TR" sz="41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 türlerin %25 kadarı göçmen</a:t>
            </a:r>
            <a:endParaRPr lang="tr-TR" sz="4100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b="1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AutoNum type="arabicParenR"/>
            </a:pP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Gece 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yırtıcıları (</a:t>
            </a:r>
            <a:r>
              <a:rPr lang="tr-TR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Strigiformes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algn="l">
              <a:buAutoNum type="arabicParenR"/>
            </a:pPr>
            <a:endParaRPr lang="tr-TR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tr-TR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Baykuşgiller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Strigidae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(9 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tür)</a:t>
            </a:r>
          </a:p>
          <a:p>
            <a:pPr algn="l"/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B)Peçeli </a:t>
            </a:r>
            <a:r>
              <a:rPr lang="tr-TR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baykuşgiller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Tytonidae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(1 tür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tr-TR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Gündüz yırtıcıları (</a:t>
            </a:r>
            <a:r>
              <a:rPr lang="tr-TR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Falconiformes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tr-TR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Atmacagiller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Accipitridae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(28 tür)</a:t>
            </a:r>
            <a:b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tr-TR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Kartalgiller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Pandionidae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(10 tür)</a:t>
            </a:r>
            <a:b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tr-TR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Doğangiller</a:t>
            </a: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b="1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Falconidae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(11 tür)</a:t>
            </a:r>
            <a:b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D) Akbabalar </a:t>
            </a:r>
            <a:r>
              <a:rPr lang="tr-T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 tür)</a:t>
            </a:r>
            <a:endParaRPr lang="tr-TR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2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GÖÇ ROTALARI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8" name="3 İçerik Yer Tutucusu" descr="göç yo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2194" y="702335"/>
            <a:ext cx="4899640" cy="60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Hava Keseleri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6" name="3 İçerik Yer Tutucusu" descr="hava kesele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7778" y="796132"/>
            <a:ext cx="4401129" cy="57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0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Hava Keseleri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0" y="925550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Uçuş sırasında akciğerlerdeki gaz alış verişi için gerekli depo kapasitesini artırmak en önemli görevleridir.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Bu sayede </a:t>
            </a:r>
            <a:r>
              <a:rPr lang="tr-TR" dirty="0" err="1" smtClean="0"/>
              <a:t>inhalasyonda</a:t>
            </a:r>
            <a:r>
              <a:rPr lang="tr-TR" dirty="0" smtClean="0"/>
              <a:t> alınan oksijenden zengin havanın yanı sıra </a:t>
            </a:r>
            <a:r>
              <a:rPr lang="tr-TR" dirty="0" err="1" smtClean="0"/>
              <a:t>ekspirasyon</a:t>
            </a:r>
            <a:r>
              <a:rPr lang="tr-TR" dirty="0" smtClean="0"/>
              <a:t> esnasında da hava keselerinden temiz hava akciğere gönderilmeye devam eder. Bu özellik su altına dalan kuşlarda uzun süre su altında kalmaya da yardımcı olur.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Kemik içlerine de açılarak vücut ağırlığını azaltırlar.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Her hava kesesi </a:t>
            </a:r>
            <a:r>
              <a:rPr lang="tr-TR" dirty="0" err="1" smtClean="0"/>
              <a:t>aerostatik</a:t>
            </a:r>
            <a:r>
              <a:rPr lang="tr-TR" dirty="0" smtClean="0"/>
              <a:t> önem taşır, zira uçuş dengesi için her birinin mutlaka düzenli çalışması gerekir.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Su kuşlarının su yüzeyinde kalmasını sağlar.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err="1" smtClean="0"/>
              <a:t>Eksternal</a:t>
            </a:r>
            <a:r>
              <a:rPr lang="tr-TR" dirty="0" smtClean="0"/>
              <a:t> hava keseleri solunum sistemi gibi vücut ısısının dengesinde rol oynar, yüksek efor esnasında aşırı sıcaklık artışını engeller.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O2 depolar.</a:t>
            </a:r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2700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Yakalama, Taşıma ve Nakil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6" name="5 İçerik Yer Tutucusu" descr="yakalama fils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355" y="1843823"/>
            <a:ext cx="3719892" cy="2657066"/>
          </a:xfrm>
          <a:prstGeom prst="rect">
            <a:avLst/>
          </a:prstGeom>
        </p:spPr>
      </p:pic>
      <p:pic>
        <p:nvPicPr>
          <p:cNvPr id="9" name="4 İçerik Yer Tutucusu" descr="kol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7677" y="1948189"/>
            <a:ext cx="39147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7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33184" y="228256"/>
            <a:ext cx="7090318" cy="207001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Nakil Hataları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75459" y="5084955"/>
            <a:ext cx="9144000" cy="1639229"/>
          </a:xfrm>
        </p:spPr>
        <p:txBody>
          <a:bodyPr>
            <a:normAutofit/>
          </a:bodyPr>
          <a:lstStyle/>
          <a:p>
            <a:endParaRPr lang="tr-TR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A11224-848D-9369-484B-FD0A23E63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31" y="0"/>
            <a:ext cx="1290634" cy="1416205"/>
          </a:xfrm>
          <a:prstGeom prst="rect">
            <a:avLst/>
          </a:prstGeom>
        </p:spPr>
      </p:pic>
      <p:pic>
        <p:nvPicPr>
          <p:cNvPr id="8" name="4 İçerik Yer Tutucusu" descr="16880142_10210718131362249_35887433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3592"/>
            <a:ext cx="4038600" cy="3021563"/>
          </a:xfrm>
          <a:prstGeom prst="rect">
            <a:avLst/>
          </a:prstGeom>
        </p:spPr>
      </p:pic>
      <p:pic>
        <p:nvPicPr>
          <p:cNvPr id="10" name="5 İçerik Yer Tutucusu" descr="41239109_1832747433487688_242419625330370150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404" y="3133493"/>
            <a:ext cx="3590691" cy="3590691"/>
          </a:xfrm>
          <a:prstGeom prst="rect">
            <a:avLst/>
          </a:prstGeom>
        </p:spPr>
      </p:pic>
      <p:pic>
        <p:nvPicPr>
          <p:cNvPr id="11" name="5 İçerik Yer Tutucusu" descr="16880156_10209790609535149_1149785946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7365" y="1416205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67493"/>
      </p:ext>
    </p:extLst>
  </p:cSld>
  <p:clrMapOvr>
    <a:masterClrMapping/>
  </p:clrMapOvr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TM04033923[[fn=Derinlik]]</Template>
  <TotalTime>60</TotalTime>
  <Words>306</Words>
  <Application>Microsoft Office PowerPoint</Application>
  <PresentationFormat>Geniş ekran</PresentationFormat>
  <Paragraphs>70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Corbel</vt:lpstr>
      <vt:lpstr>Times New Roman</vt:lpstr>
      <vt:lpstr>Derinlik</vt:lpstr>
      <vt:lpstr>YIRTICI KUŞLARA TEMEL YAKLAŞIM,  MUAYENE  ve  REHABİLİTASYON İLKELERİ </vt:lpstr>
      <vt:lpstr>PowerPoint Sunusu</vt:lpstr>
      <vt:lpstr>PowerPoint Sunusu</vt:lpstr>
      <vt:lpstr>PowerPoint Sunusu</vt:lpstr>
      <vt:lpstr>GÖÇ ROTALARI</vt:lpstr>
      <vt:lpstr>Hava Keseleri</vt:lpstr>
      <vt:lpstr>Hava Keseleri</vt:lpstr>
      <vt:lpstr>Yakalama, Taşıma ve Nakil</vt:lpstr>
      <vt:lpstr>Nakil Hataları</vt:lpstr>
      <vt:lpstr>İdeal tedavi kafesi ortalama “1.2x0.6x06m” “her bireysel barınak 0.6m3” olmalıdır… Kafes içlerine sabit dal tünek konulmalıdır… </vt:lpstr>
      <vt:lpstr>Zaptı Rapt</vt:lpstr>
      <vt:lpstr>Muayene Aşamaları  Ağı içi yapışkanlığı.  ..Dehidrasyon değerlendirmesi… </vt:lpstr>
      <vt:lpstr>Muayene Aşamaları  Ekstremite ve Teleklerin Değerlendirilmesi</vt:lpstr>
      <vt:lpstr>Telekler</vt:lpstr>
      <vt:lpstr>IM Enjeksiyon</vt:lpstr>
      <vt:lpstr>SC Enjeksiyon</vt:lpstr>
      <vt:lpstr>IV Enjeksiyon</vt:lpstr>
      <vt:lpstr>PowerPoint Sunusu</vt:lpstr>
      <vt:lpstr>İntraosseous Enjeksiyon</vt:lpstr>
      <vt:lpstr>Oral Uygulama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YIRTICI KUŞLARA TEMEL YAKLAŞIM,  MUAYENE  ve  REHABİLİTASYON İLKELERİ </dc:title>
  <dc:creator>Hakem</dc:creator>
  <cp:lastModifiedBy>Hakem</cp:lastModifiedBy>
  <cp:revision>7</cp:revision>
  <dcterms:created xsi:type="dcterms:W3CDTF">2025-02-22T11:08:51Z</dcterms:created>
  <dcterms:modified xsi:type="dcterms:W3CDTF">2025-02-22T12:09:13Z</dcterms:modified>
</cp:coreProperties>
</file>