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7" r:id="rId6"/>
    <p:sldId id="265" r:id="rId7"/>
    <p:sldId id="267" r:id="rId8"/>
    <p:sldId id="268" r:id="rId9"/>
    <p:sldId id="258" r:id="rId10"/>
    <p:sldId id="269" r:id="rId11"/>
    <p:sldId id="263" r:id="rId12"/>
    <p:sldId id="272" r:id="rId13"/>
    <p:sldId id="273" r:id="rId14"/>
    <p:sldId id="271" r:id="rId15"/>
    <p:sldId id="274" r:id="rId16"/>
    <p:sldId id="313" r:id="rId17"/>
    <p:sldId id="334" r:id="rId18"/>
    <p:sldId id="303" r:id="rId19"/>
    <p:sldId id="304" r:id="rId20"/>
    <p:sldId id="342" r:id="rId21"/>
    <p:sldId id="332" r:id="rId22"/>
    <p:sldId id="344" r:id="rId23"/>
    <p:sldId id="306" r:id="rId24"/>
    <p:sldId id="311" r:id="rId25"/>
    <p:sldId id="315" r:id="rId26"/>
    <p:sldId id="316" r:id="rId27"/>
    <p:sldId id="346" r:id="rId28"/>
    <p:sldId id="347" r:id="rId29"/>
    <p:sldId id="348" r:id="rId30"/>
    <p:sldId id="349" r:id="rId31"/>
    <p:sldId id="350" r:id="rId32"/>
    <p:sldId id="351" r:id="rId33"/>
    <p:sldId id="317" r:id="rId34"/>
    <p:sldId id="318" r:id="rId35"/>
    <p:sldId id="320" r:id="rId36"/>
    <p:sldId id="321" r:id="rId37"/>
    <p:sldId id="322" r:id="rId38"/>
    <p:sldId id="323" r:id="rId39"/>
    <p:sldId id="330" r:id="rId40"/>
    <p:sldId id="331" r:id="rId41"/>
    <p:sldId id="324" r:id="rId42"/>
    <p:sldId id="325" r:id="rId43"/>
    <p:sldId id="326" r:id="rId44"/>
    <p:sldId id="328" r:id="rId45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arsayılan Bölüm" id="{A3D4C73B-68BF-4E76-8293-9F8954EE69C9}">
          <p14:sldIdLst>
            <p14:sldId id="256"/>
            <p14:sldId id="257"/>
            <p14:sldId id="265"/>
            <p14:sldId id="267"/>
            <p14:sldId id="268"/>
            <p14:sldId id="258"/>
            <p14:sldId id="269"/>
            <p14:sldId id="270"/>
            <p14:sldId id="260"/>
            <p14:sldId id="261"/>
            <p14:sldId id="262"/>
            <p14:sldId id="263"/>
            <p14:sldId id="272"/>
            <p14:sldId id="273"/>
            <p14:sldId id="271"/>
            <p14:sldId id="274"/>
            <p14:sldId id="313"/>
            <p14:sldId id="334"/>
          </p14:sldIdLst>
        </p14:section>
        <p14:section name="Başlıksız Bölüm" id="{BC9F7A0E-807A-4A56-93E9-197BF0D1BCCB}">
          <p14:sldIdLst>
            <p14:sldId id="303"/>
            <p14:sldId id="304"/>
            <p14:sldId id="332"/>
            <p14:sldId id="306"/>
            <p14:sldId id="307"/>
            <p14:sldId id="309"/>
            <p14:sldId id="311"/>
            <p14:sldId id="315"/>
            <p14:sldId id="316"/>
            <p14:sldId id="317"/>
            <p14:sldId id="318"/>
            <p14:sldId id="320"/>
            <p14:sldId id="321"/>
            <p14:sldId id="322"/>
            <p14:sldId id="323"/>
            <p14:sldId id="330"/>
            <p14:sldId id="331"/>
            <p14:sldId id="324"/>
            <p14:sldId id="325"/>
            <p14:sldId id="326"/>
            <p14:sldId id="328"/>
            <p14:sldId id="335"/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3300"/>
    <a:srgbClr val="FF0000"/>
    <a:srgbClr val="D60093"/>
    <a:srgbClr val="003399"/>
    <a:srgbClr val="990099"/>
    <a:srgbClr val="CC0000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1" autoAdjust="0"/>
  </p:normalViewPr>
  <p:slideViewPr>
    <p:cSldViewPr>
      <p:cViewPr varScale="1">
        <p:scale>
          <a:sx n="81" d="100"/>
          <a:sy n="81" d="100"/>
        </p:scale>
        <p:origin x="-864" y="-8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48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r>
              <a:rPr lang="en-US"/>
              <a:t>Bhushan Jayarao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02582821-1B87-45E4-8BEC-30169388F6FD}" type="datetime1">
              <a:rPr lang="en-US"/>
              <a:pPr/>
              <a:t>1/18/2018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AFBF6176-80A9-414A-84AF-225295A1AF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222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71EF75AC-4813-4541-ADA2-B57CE6143BA1}" type="datetime1">
              <a:rPr lang="en-US"/>
              <a:pPr/>
              <a:t>1/18/2018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88B0856A-D642-46CC-BD15-7C8FE457D7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482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D56C3-D843-4ADE-B583-30D260D87D38}" type="slidenum">
              <a:rPr lang="tr-TR" smtClean="0"/>
              <a:pPr/>
              <a:t>22</a:t>
            </a:fld>
            <a:endParaRPr lang="tr-TR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2917739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52039-7E1F-4579-8049-77C7EDCBA6B2}" type="slidenum">
              <a:rPr lang="tr-TR" smtClean="0"/>
              <a:pPr/>
              <a:t>23</a:t>
            </a:fld>
            <a:endParaRPr lang="tr-TR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="" xmlns:p14="http://schemas.microsoft.com/office/powerpoint/2010/main" val="20189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755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752600"/>
            <a:ext cx="51435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F48F48-F2BB-4D6E-BDE3-4639A0364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1287-0015-4C97-8F92-14D25858B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4B2EB-3488-4056-8449-F2BF2BA84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277814"/>
            <a:ext cx="92583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514350" y="1600201"/>
            <a:ext cx="92583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FE917-0BE6-44C2-878F-FC785C601F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D5CBA-AD12-4FFC-A373-3ECF813C4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AA7C6-55DC-4023-93D5-61791939F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54910-13C7-47F0-B1BB-0E9F50BCF3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4BECD-42F2-462E-97BB-79116FFFD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F6B2C-E675-4AB7-B7D6-9CE72D18B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B900B-1225-47D9-984B-789CAA5D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6D52A-958D-43AC-88D7-53747EE0A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81773-4C71-4526-97F7-226BB0CD5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755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fld id="{37036DE5-66B4-4638-9EDC-760CF7FB13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oleObject" Target="../embeddings/oleObject9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aa\Desktop\videoplayback.mp4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04800"/>
            <a:ext cx="7199313" cy="1524000"/>
          </a:xfrm>
          <a:noFill/>
          <a:ln/>
        </p:spPr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2895600"/>
            <a:ext cx="6019800" cy="1752600"/>
          </a:xfrm>
          <a:noFill/>
          <a:ln/>
        </p:spPr>
        <p:txBody>
          <a:bodyPr/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SÜT İNEKLERİNDE MASTİTİS SAĞILTIMINDA GÜNCEL TEDAVİ ŞEÇENEKLERİ</a:t>
            </a:r>
          </a:p>
          <a:p>
            <a:endParaRPr lang="tr-TR" sz="3200" b="1" dirty="0" smtClean="0">
              <a:solidFill>
                <a:srgbClr val="0070C0"/>
              </a:solidFill>
            </a:endParaRPr>
          </a:p>
          <a:p>
            <a:r>
              <a:rPr lang="tr-TR" sz="2000" b="1" dirty="0" smtClean="0">
                <a:solidFill>
                  <a:srgbClr val="0070C0"/>
                </a:solidFill>
              </a:rPr>
              <a:t>Hazırlayan: Vet. Hekim Şafak Ali KATRANCI</a:t>
            </a:r>
          </a:p>
          <a:p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sz="1600" b="1" dirty="0" smtClean="0">
                <a:solidFill>
                  <a:srgbClr val="00B0F0"/>
                </a:solidFill>
              </a:rPr>
              <a:t>Danışman: Prof. Dr. Kutlay GÜRULAK</a:t>
            </a:r>
            <a:endParaRPr lang="tr-TR" sz="1600" dirty="0" smtClean="0">
              <a:solidFill>
                <a:srgbClr val="00B0F0"/>
              </a:solidFill>
            </a:endParaRPr>
          </a:p>
          <a:p>
            <a:endParaRPr lang="tr-TR" sz="32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3141" y="323655"/>
            <a:ext cx="6035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İneğin </a:t>
            </a:r>
            <a:r>
              <a:rPr lang="tr-TR" sz="3200" b="1" dirty="0" err="1" smtClean="0">
                <a:solidFill>
                  <a:srgbClr val="FF0000"/>
                </a:solidFill>
                <a:latin typeface="Arial" charset="0"/>
              </a:rPr>
              <a:t>immun</a:t>
            </a:r>
            <a:r>
              <a:rPr lang="tr-TR" sz="3200" b="1" dirty="0" smtClean="0">
                <a:solidFill>
                  <a:srgbClr val="FF0000"/>
                </a:solidFill>
                <a:latin typeface="Arial" charset="0"/>
              </a:rPr>
              <a:t> sistemine göre </a:t>
            </a:r>
            <a:endParaRPr lang="en-US" sz="3200" b="1" dirty="0">
              <a:solidFill>
                <a:srgbClr val="FF0000"/>
              </a:solidFill>
              <a:latin typeface="Arial" charset="0"/>
            </a:endParaRPr>
          </a:p>
          <a:p>
            <a:endParaRPr lang="en-US" sz="3200" b="1" dirty="0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3208285" y="1673805"/>
            <a:ext cx="2819400" cy="2466975"/>
          </a:xfrm>
          <a:custGeom>
            <a:avLst/>
            <a:gdLst/>
            <a:ahLst/>
            <a:cxnLst>
              <a:cxn ang="0">
                <a:pos x="44" y="122"/>
              </a:cxn>
              <a:cxn ang="0">
                <a:pos x="178" y="522"/>
              </a:cxn>
              <a:cxn ang="0">
                <a:pos x="311" y="589"/>
              </a:cxn>
              <a:cxn ang="0">
                <a:pos x="378" y="633"/>
              </a:cxn>
              <a:cxn ang="0">
                <a:pos x="489" y="1111"/>
              </a:cxn>
              <a:cxn ang="0">
                <a:pos x="456" y="1067"/>
              </a:cxn>
              <a:cxn ang="0">
                <a:pos x="445" y="1033"/>
              </a:cxn>
              <a:cxn ang="0">
                <a:pos x="478" y="656"/>
              </a:cxn>
              <a:cxn ang="0">
                <a:pos x="489" y="622"/>
              </a:cxn>
              <a:cxn ang="0">
                <a:pos x="556" y="611"/>
              </a:cxn>
              <a:cxn ang="0">
                <a:pos x="545" y="556"/>
              </a:cxn>
              <a:cxn ang="0">
                <a:pos x="411" y="467"/>
              </a:cxn>
              <a:cxn ang="0">
                <a:pos x="356" y="411"/>
              </a:cxn>
              <a:cxn ang="0">
                <a:pos x="345" y="200"/>
              </a:cxn>
              <a:cxn ang="0">
                <a:pos x="445" y="144"/>
              </a:cxn>
              <a:cxn ang="0">
                <a:pos x="678" y="156"/>
              </a:cxn>
              <a:cxn ang="0">
                <a:pos x="745" y="178"/>
              </a:cxn>
              <a:cxn ang="0">
                <a:pos x="778" y="222"/>
              </a:cxn>
              <a:cxn ang="0">
                <a:pos x="811" y="244"/>
              </a:cxn>
              <a:cxn ang="0">
                <a:pos x="856" y="333"/>
              </a:cxn>
              <a:cxn ang="0">
                <a:pos x="856" y="444"/>
              </a:cxn>
              <a:cxn ang="0">
                <a:pos x="800" y="500"/>
              </a:cxn>
              <a:cxn ang="0">
                <a:pos x="733" y="522"/>
              </a:cxn>
              <a:cxn ang="0">
                <a:pos x="611" y="600"/>
              </a:cxn>
              <a:cxn ang="0">
                <a:pos x="622" y="822"/>
              </a:cxn>
              <a:cxn ang="0">
                <a:pos x="600" y="889"/>
              </a:cxn>
              <a:cxn ang="0">
                <a:pos x="589" y="922"/>
              </a:cxn>
              <a:cxn ang="0">
                <a:pos x="578" y="1078"/>
              </a:cxn>
              <a:cxn ang="0">
                <a:pos x="556" y="1111"/>
              </a:cxn>
              <a:cxn ang="0">
                <a:pos x="589" y="1122"/>
              </a:cxn>
              <a:cxn ang="0">
                <a:pos x="656" y="967"/>
              </a:cxn>
              <a:cxn ang="0">
                <a:pos x="678" y="900"/>
              </a:cxn>
              <a:cxn ang="0">
                <a:pos x="689" y="867"/>
              </a:cxn>
              <a:cxn ang="0">
                <a:pos x="822" y="644"/>
              </a:cxn>
              <a:cxn ang="0">
                <a:pos x="922" y="578"/>
              </a:cxn>
              <a:cxn ang="0">
                <a:pos x="1067" y="378"/>
              </a:cxn>
              <a:cxn ang="0">
                <a:pos x="1133" y="122"/>
              </a:cxn>
              <a:cxn ang="0">
                <a:pos x="1100" y="0"/>
              </a:cxn>
            </a:cxnLst>
            <a:rect l="0" t="0" r="r" b="b"/>
            <a:pathLst>
              <a:path w="1155" h="1122">
                <a:moveTo>
                  <a:pt x="44" y="122"/>
                </a:moveTo>
                <a:cubicBezTo>
                  <a:pt x="51" y="289"/>
                  <a:pt x="0" y="463"/>
                  <a:pt x="178" y="522"/>
                </a:cubicBezTo>
                <a:cubicBezTo>
                  <a:pt x="222" y="567"/>
                  <a:pt x="253" y="570"/>
                  <a:pt x="311" y="589"/>
                </a:cubicBezTo>
                <a:cubicBezTo>
                  <a:pt x="336" y="597"/>
                  <a:pt x="378" y="633"/>
                  <a:pt x="378" y="633"/>
                </a:cubicBezTo>
                <a:cubicBezTo>
                  <a:pt x="432" y="798"/>
                  <a:pt x="310" y="1051"/>
                  <a:pt x="489" y="1111"/>
                </a:cubicBezTo>
                <a:cubicBezTo>
                  <a:pt x="511" y="1045"/>
                  <a:pt x="503" y="1105"/>
                  <a:pt x="456" y="1067"/>
                </a:cubicBezTo>
                <a:cubicBezTo>
                  <a:pt x="447" y="1059"/>
                  <a:pt x="449" y="1044"/>
                  <a:pt x="445" y="1033"/>
                </a:cubicBezTo>
                <a:cubicBezTo>
                  <a:pt x="452" y="906"/>
                  <a:pt x="461" y="782"/>
                  <a:pt x="478" y="656"/>
                </a:cubicBezTo>
                <a:cubicBezTo>
                  <a:pt x="480" y="644"/>
                  <a:pt x="479" y="628"/>
                  <a:pt x="489" y="622"/>
                </a:cubicBezTo>
                <a:cubicBezTo>
                  <a:pt x="509" y="611"/>
                  <a:pt x="534" y="615"/>
                  <a:pt x="556" y="611"/>
                </a:cubicBezTo>
                <a:cubicBezTo>
                  <a:pt x="552" y="593"/>
                  <a:pt x="556" y="571"/>
                  <a:pt x="545" y="556"/>
                </a:cubicBezTo>
                <a:cubicBezTo>
                  <a:pt x="513" y="515"/>
                  <a:pt x="447" y="504"/>
                  <a:pt x="411" y="467"/>
                </a:cubicBezTo>
                <a:cubicBezTo>
                  <a:pt x="393" y="448"/>
                  <a:pt x="356" y="411"/>
                  <a:pt x="356" y="411"/>
                </a:cubicBezTo>
                <a:cubicBezTo>
                  <a:pt x="331" y="335"/>
                  <a:pt x="320" y="291"/>
                  <a:pt x="345" y="200"/>
                </a:cubicBezTo>
                <a:cubicBezTo>
                  <a:pt x="355" y="163"/>
                  <a:pt x="445" y="144"/>
                  <a:pt x="445" y="144"/>
                </a:cubicBezTo>
                <a:cubicBezTo>
                  <a:pt x="523" y="148"/>
                  <a:pt x="601" y="147"/>
                  <a:pt x="678" y="156"/>
                </a:cubicBezTo>
                <a:cubicBezTo>
                  <a:pt x="701" y="159"/>
                  <a:pt x="745" y="178"/>
                  <a:pt x="745" y="178"/>
                </a:cubicBezTo>
                <a:cubicBezTo>
                  <a:pt x="756" y="193"/>
                  <a:pt x="765" y="209"/>
                  <a:pt x="778" y="222"/>
                </a:cubicBezTo>
                <a:cubicBezTo>
                  <a:pt x="787" y="231"/>
                  <a:pt x="804" y="233"/>
                  <a:pt x="811" y="244"/>
                </a:cubicBezTo>
                <a:cubicBezTo>
                  <a:pt x="891" y="373"/>
                  <a:pt x="791" y="271"/>
                  <a:pt x="856" y="333"/>
                </a:cubicBezTo>
                <a:cubicBezTo>
                  <a:pt x="863" y="370"/>
                  <a:pt x="878" y="408"/>
                  <a:pt x="856" y="444"/>
                </a:cubicBezTo>
                <a:cubicBezTo>
                  <a:pt x="842" y="467"/>
                  <a:pt x="825" y="492"/>
                  <a:pt x="800" y="500"/>
                </a:cubicBezTo>
                <a:cubicBezTo>
                  <a:pt x="778" y="507"/>
                  <a:pt x="733" y="522"/>
                  <a:pt x="733" y="522"/>
                </a:cubicBezTo>
                <a:cubicBezTo>
                  <a:pt x="690" y="551"/>
                  <a:pt x="662" y="584"/>
                  <a:pt x="611" y="600"/>
                </a:cubicBezTo>
                <a:cubicBezTo>
                  <a:pt x="645" y="703"/>
                  <a:pt x="644" y="673"/>
                  <a:pt x="622" y="822"/>
                </a:cubicBezTo>
                <a:cubicBezTo>
                  <a:pt x="619" y="845"/>
                  <a:pt x="607" y="867"/>
                  <a:pt x="600" y="889"/>
                </a:cubicBezTo>
                <a:cubicBezTo>
                  <a:pt x="596" y="900"/>
                  <a:pt x="589" y="922"/>
                  <a:pt x="589" y="922"/>
                </a:cubicBezTo>
                <a:cubicBezTo>
                  <a:pt x="585" y="974"/>
                  <a:pt x="587" y="1027"/>
                  <a:pt x="578" y="1078"/>
                </a:cubicBezTo>
                <a:cubicBezTo>
                  <a:pt x="576" y="1091"/>
                  <a:pt x="553" y="1098"/>
                  <a:pt x="556" y="1111"/>
                </a:cubicBezTo>
                <a:cubicBezTo>
                  <a:pt x="559" y="1122"/>
                  <a:pt x="578" y="1118"/>
                  <a:pt x="589" y="1122"/>
                </a:cubicBezTo>
                <a:cubicBezTo>
                  <a:pt x="677" y="1100"/>
                  <a:pt x="638" y="1062"/>
                  <a:pt x="656" y="967"/>
                </a:cubicBezTo>
                <a:cubicBezTo>
                  <a:pt x="660" y="944"/>
                  <a:pt x="671" y="922"/>
                  <a:pt x="678" y="900"/>
                </a:cubicBezTo>
                <a:cubicBezTo>
                  <a:pt x="682" y="889"/>
                  <a:pt x="689" y="867"/>
                  <a:pt x="689" y="867"/>
                </a:cubicBezTo>
                <a:cubicBezTo>
                  <a:pt x="702" y="672"/>
                  <a:pt x="657" y="670"/>
                  <a:pt x="822" y="644"/>
                </a:cubicBezTo>
                <a:cubicBezTo>
                  <a:pt x="866" y="630"/>
                  <a:pt x="889" y="611"/>
                  <a:pt x="922" y="578"/>
                </a:cubicBezTo>
                <a:cubicBezTo>
                  <a:pt x="948" y="499"/>
                  <a:pt x="1022" y="446"/>
                  <a:pt x="1067" y="378"/>
                </a:cubicBezTo>
                <a:cubicBezTo>
                  <a:pt x="1096" y="291"/>
                  <a:pt x="1118" y="213"/>
                  <a:pt x="1133" y="122"/>
                </a:cubicBezTo>
                <a:cubicBezTo>
                  <a:pt x="1121" y="3"/>
                  <a:pt x="1155" y="28"/>
                  <a:pt x="1100" y="0"/>
                </a:cubicBezTo>
              </a:path>
            </a:pathLst>
          </a:cu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5008485" y="270892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4828465" y="25289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4738455" y="261891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5053490" y="23038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4783460" y="248389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5053490" y="257390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4333410" y="257390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4468425" y="257390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4513430" y="2528900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4243400" y="2573905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4243400" y="2348880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4513430" y="2708920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4558435" y="2528900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5233510" y="2528900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4873470" y="2123855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4288405" y="2123855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98" name="Freeform 22"/>
          <p:cNvSpPr>
            <a:spLocks/>
          </p:cNvSpPr>
          <p:nvPr/>
        </p:nvSpPr>
        <p:spPr bwMode="auto">
          <a:xfrm>
            <a:off x="4513430" y="2123855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4378415" y="2348880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4423420" y="2303875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601" name="Freeform 25"/>
          <p:cNvSpPr>
            <a:spLocks/>
          </p:cNvSpPr>
          <p:nvPr/>
        </p:nvSpPr>
        <p:spPr bwMode="auto">
          <a:xfrm>
            <a:off x="4783460" y="2213865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602" name="Freeform 26"/>
          <p:cNvSpPr>
            <a:spLocks/>
          </p:cNvSpPr>
          <p:nvPr/>
        </p:nvSpPr>
        <p:spPr bwMode="auto">
          <a:xfrm>
            <a:off x="4963480" y="2393885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603" name="Freeform 27"/>
          <p:cNvSpPr>
            <a:spLocks/>
          </p:cNvSpPr>
          <p:nvPr/>
        </p:nvSpPr>
        <p:spPr bwMode="auto">
          <a:xfrm>
            <a:off x="4828465" y="2753925"/>
            <a:ext cx="134938" cy="152400"/>
          </a:xfrm>
          <a:custGeom>
            <a:avLst/>
            <a:gdLst/>
            <a:ahLst/>
            <a:cxnLst>
              <a:cxn ang="0">
                <a:pos x="13" y="66"/>
              </a:cxn>
              <a:cxn ang="0">
                <a:pos x="80" y="33"/>
              </a:cxn>
              <a:cxn ang="0">
                <a:pos x="24" y="0"/>
              </a:cxn>
              <a:cxn ang="0">
                <a:pos x="2" y="33"/>
              </a:cxn>
              <a:cxn ang="0">
                <a:pos x="80" y="33"/>
              </a:cxn>
            </a:cxnLst>
            <a:rect l="0" t="0" r="r" b="b"/>
            <a:pathLst>
              <a:path w="85" h="96">
                <a:moveTo>
                  <a:pt x="13" y="66"/>
                </a:moveTo>
                <a:cubicBezTo>
                  <a:pt x="24" y="62"/>
                  <a:pt x="76" y="48"/>
                  <a:pt x="80" y="33"/>
                </a:cubicBezTo>
                <a:cubicBezTo>
                  <a:pt x="85" y="15"/>
                  <a:pt x="28" y="1"/>
                  <a:pt x="24" y="0"/>
                </a:cubicBezTo>
                <a:cubicBezTo>
                  <a:pt x="17" y="11"/>
                  <a:pt x="0" y="20"/>
                  <a:pt x="2" y="33"/>
                </a:cubicBezTo>
                <a:cubicBezTo>
                  <a:pt x="13" y="96"/>
                  <a:pt x="66" y="58"/>
                  <a:pt x="80" y="33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604" name="Freeform 28"/>
          <p:cNvSpPr>
            <a:spLocks/>
          </p:cNvSpPr>
          <p:nvPr/>
        </p:nvSpPr>
        <p:spPr bwMode="auto">
          <a:xfrm>
            <a:off x="733010" y="4104075"/>
            <a:ext cx="1833563" cy="1781175"/>
          </a:xfrm>
          <a:custGeom>
            <a:avLst/>
            <a:gdLst/>
            <a:ahLst/>
            <a:cxnLst>
              <a:cxn ang="0">
                <a:pos x="44" y="122"/>
              </a:cxn>
              <a:cxn ang="0">
                <a:pos x="178" y="522"/>
              </a:cxn>
              <a:cxn ang="0">
                <a:pos x="311" y="589"/>
              </a:cxn>
              <a:cxn ang="0">
                <a:pos x="378" y="633"/>
              </a:cxn>
              <a:cxn ang="0">
                <a:pos x="489" y="1111"/>
              </a:cxn>
              <a:cxn ang="0">
                <a:pos x="456" y="1067"/>
              </a:cxn>
              <a:cxn ang="0">
                <a:pos x="445" y="1033"/>
              </a:cxn>
              <a:cxn ang="0">
                <a:pos x="478" y="656"/>
              </a:cxn>
              <a:cxn ang="0">
                <a:pos x="489" y="622"/>
              </a:cxn>
              <a:cxn ang="0">
                <a:pos x="556" y="611"/>
              </a:cxn>
              <a:cxn ang="0">
                <a:pos x="545" y="556"/>
              </a:cxn>
              <a:cxn ang="0">
                <a:pos x="411" y="467"/>
              </a:cxn>
              <a:cxn ang="0">
                <a:pos x="356" y="411"/>
              </a:cxn>
              <a:cxn ang="0">
                <a:pos x="345" y="200"/>
              </a:cxn>
              <a:cxn ang="0">
                <a:pos x="445" y="144"/>
              </a:cxn>
              <a:cxn ang="0">
                <a:pos x="678" y="156"/>
              </a:cxn>
              <a:cxn ang="0">
                <a:pos x="745" y="178"/>
              </a:cxn>
              <a:cxn ang="0">
                <a:pos x="778" y="222"/>
              </a:cxn>
              <a:cxn ang="0">
                <a:pos x="811" y="244"/>
              </a:cxn>
              <a:cxn ang="0">
                <a:pos x="856" y="333"/>
              </a:cxn>
              <a:cxn ang="0">
                <a:pos x="856" y="444"/>
              </a:cxn>
              <a:cxn ang="0">
                <a:pos x="800" y="500"/>
              </a:cxn>
              <a:cxn ang="0">
                <a:pos x="733" y="522"/>
              </a:cxn>
              <a:cxn ang="0">
                <a:pos x="611" y="600"/>
              </a:cxn>
              <a:cxn ang="0">
                <a:pos x="622" y="822"/>
              </a:cxn>
              <a:cxn ang="0">
                <a:pos x="600" y="889"/>
              </a:cxn>
              <a:cxn ang="0">
                <a:pos x="589" y="922"/>
              </a:cxn>
              <a:cxn ang="0">
                <a:pos x="578" y="1078"/>
              </a:cxn>
              <a:cxn ang="0">
                <a:pos x="556" y="1111"/>
              </a:cxn>
              <a:cxn ang="0">
                <a:pos x="589" y="1122"/>
              </a:cxn>
              <a:cxn ang="0">
                <a:pos x="656" y="967"/>
              </a:cxn>
              <a:cxn ang="0">
                <a:pos x="678" y="900"/>
              </a:cxn>
              <a:cxn ang="0">
                <a:pos x="689" y="867"/>
              </a:cxn>
              <a:cxn ang="0">
                <a:pos x="822" y="644"/>
              </a:cxn>
              <a:cxn ang="0">
                <a:pos x="922" y="578"/>
              </a:cxn>
              <a:cxn ang="0">
                <a:pos x="1067" y="378"/>
              </a:cxn>
              <a:cxn ang="0">
                <a:pos x="1133" y="122"/>
              </a:cxn>
              <a:cxn ang="0">
                <a:pos x="1100" y="0"/>
              </a:cxn>
            </a:cxnLst>
            <a:rect l="0" t="0" r="r" b="b"/>
            <a:pathLst>
              <a:path w="1155" h="1122">
                <a:moveTo>
                  <a:pt x="44" y="122"/>
                </a:moveTo>
                <a:cubicBezTo>
                  <a:pt x="51" y="289"/>
                  <a:pt x="0" y="463"/>
                  <a:pt x="178" y="522"/>
                </a:cubicBezTo>
                <a:cubicBezTo>
                  <a:pt x="222" y="567"/>
                  <a:pt x="253" y="570"/>
                  <a:pt x="311" y="589"/>
                </a:cubicBezTo>
                <a:cubicBezTo>
                  <a:pt x="336" y="597"/>
                  <a:pt x="378" y="633"/>
                  <a:pt x="378" y="633"/>
                </a:cubicBezTo>
                <a:cubicBezTo>
                  <a:pt x="432" y="798"/>
                  <a:pt x="310" y="1051"/>
                  <a:pt x="489" y="1111"/>
                </a:cubicBezTo>
                <a:cubicBezTo>
                  <a:pt x="511" y="1045"/>
                  <a:pt x="503" y="1105"/>
                  <a:pt x="456" y="1067"/>
                </a:cubicBezTo>
                <a:cubicBezTo>
                  <a:pt x="447" y="1059"/>
                  <a:pt x="449" y="1044"/>
                  <a:pt x="445" y="1033"/>
                </a:cubicBezTo>
                <a:cubicBezTo>
                  <a:pt x="452" y="906"/>
                  <a:pt x="461" y="782"/>
                  <a:pt x="478" y="656"/>
                </a:cubicBezTo>
                <a:cubicBezTo>
                  <a:pt x="480" y="644"/>
                  <a:pt x="479" y="628"/>
                  <a:pt x="489" y="622"/>
                </a:cubicBezTo>
                <a:cubicBezTo>
                  <a:pt x="509" y="611"/>
                  <a:pt x="534" y="615"/>
                  <a:pt x="556" y="611"/>
                </a:cubicBezTo>
                <a:cubicBezTo>
                  <a:pt x="552" y="593"/>
                  <a:pt x="556" y="571"/>
                  <a:pt x="545" y="556"/>
                </a:cubicBezTo>
                <a:cubicBezTo>
                  <a:pt x="513" y="515"/>
                  <a:pt x="447" y="504"/>
                  <a:pt x="411" y="467"/>
                </a:cubicBezTo>
                <a:cubicBezTo>
                  <a:pt x="393" y="448"/>
                  <a:pt x="356" y="411"/>
                  <a:pt x="356" y="411"/>
                </a:cubicBezTo>
                <a:cubicBezTo>
                  <a:pt x="331" y="335"/>
                  <a:pt x="320" y="291"/>
                  <a:pt x="345" y="200"/>
                </a:cubicBezTo>
                <a:cubicBezTo>
                  <a:pt x="355" y="163"/>
                  <a:pt x="445" y="144"/>
                  <a:pt x="445" y="144"/>
                </a:cubicBezTo>
                <a:cubicBezTo>
                  <a:pt x="523" y="148"/>
                  <a:pt x="601" y="147"/>
                  <a:pt x="678" y="156"/>
                </a:cubicBezTo>
                <a:cubicBezTo>
                  <a:pt x="701" y="159"/>
                  <a:pt x="745" y="178"/>
                  <a:pt x="745" y="178"/>
                </a:cubicBezTo>
                <a:cubicBezTo>
                  <a:pt x="756" y="193"/>
                  <a:pt x="765" y="209"/>
                  <a:pt x="778" y="222"/>
                </a:cubicBezTo>
                <a:cubicBezTo>
                  <a:pt x="787" y="231"/>
                  <a:pt x="804" y="233"/>
                  <a:pt x="811" y="244"/>
                </a:cubicBezTo>
                <a:cubicBezTo>
                  <a:pt x="891" y="373"/>
                  <a:pt x="791" y="271"/>
                  <a:pt x="856" y="333"/>
                </a:cubicBezTo>
                <a:cubicBezTo>
                  <a:pt x="863" y="370"/>
                  <a:pt x="878" y="408"/>
                  <a:pt x="856" y="444"/>
                </a:cubicBezTo>
                <a:cubicBezTo>
                  <a:pt x="842" y="467"/>
                  <a:pt x="825" y="492"/>
                  <a:pt x="800" y="500"/>
                </a:cubicBezTo>
                <a:cubicBezTo>
                  <a:pt x="778" y="507"/>
                  <a:pt x="733" y="522"/>
                  <a:pt x="733" y="522"/>
                </a:cubicBezTo>
                <a:cubicBezTo>
                  <a:pt x="690" y="551"/>
                  <a:pt x="662" y="584"/>
                  <a:pt x="611" y="600"/>
                </a:cubicBezTo>
                <a:cubicBezTo>
                  <a:pt x="645" y="703"/>
                  <a:pt x="644" y="673"/>
                  <a:pt x="622" y="822"/>
                </a:cubicBezTo>
                <a:cubicBezTo>
                  <a:pt x="619" y="845"/>
                  <a:pt x="607" y="867"/>
                  <a:pt x="600" y="889"/>
                </a:cubicBezTo>
                <a:cubicBezTo>
                  <a:pt x="596" y="900"/>
                  <a:pt x="589" y="922"/>
                  <a:pt x="589" y="922"/>
                </a:cubicBezTo>
                <a:cubicBezTo>
                  <a:pt x="585" y="974"/>
                  <a:pt x="587" y="1027"/>
                  <a:pt x="578" y="1078"/>
                </a:cubicBezTo>
                <a:cubicBezTo>
                  <a:pt x="576" y="1091"/>
                  <a:pt x="553" y="1098"/>
                  <a:pt x="556" y="1111"/>
                </a:cubicBezTo>
                <a:cubicBezTo>
                  <a:pt x="559" y="1122"/>
                  <a:pt x="578" y="1118"/>
                  <a:pt x="589" y="1122"/>
                </a:cubicBezTo>
                <a:cubicBezTo>
                  <a:pt x="677" y="1100"/>
                  <a:pt x="638" y="1062"/>
                  <a:pt x="656" y="967"/>
                </a:cubicBezTo>
                <a:cubicBezTo>
                  <a:pt x="660" y="944"/>
                  <a:pt x="671" y="922"/>
                  <a:pt x="678" y="900"/>
                </a:cubicBezTo>
                <a:cubicBezTo>
                  <a:pt x="682" y="889"/>
                  <a:pt x="689" y="867"/>
                  <a:pt x="689" y="867"/>
                </a:cubicBezTo>
                <a:cubicBezTo>
                  <a:pt x="702" y="672"/>
                  <a:pt x="657" y="670"/>
                  <a:pt x="822" y="644"/>
                </a:cubicBezTo>
                <a:cubicBezTo>
                  <a:pt x="866" y="630"/>
                  <a:pt x="889" y="611"/>
                  <a:pt x="922" y="578"/>
                </a:cubicBezTo>
                <a:cubicBezTo>
                  <a:pt x="948" y="499"/>
                  <a:pt x="1022" y="446"/>
                  <a:pt x="1067" y="378"/>
                </a:cubicBezTo>
                <a:cubicBezTo>
                  <a:pt x="1096" y="291"/>
                  <a:pt x="1118" y="213"/>
                  <a:pt x="1133" y="122"/>
                </a:cubicBezTo>
                <a:cubicBezTo>
                  <a:pt x="1121" y="3"/>
                  <a:pt x="1155" y="28"/>
                  <a:pt x="1100" y="0"/>
                </a:cubicBezTo>
              </a:path>
            </a:pathLst>
          </a:cu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605" name="Freeform 29"/>
          <p:cNvSpPr>
            <a:spLocks/>
          </p:cNvSpPr>
          <p:nvPr/>
        </p:nvSpPr>
        <p:spPr bwMode="auto">
          <a:xfrm>
            <a:off x="7168725" y="2798930"/>
            <a:ext cx="1833563" cy="1781175"/>
          </a:xfrm>
          <a:custGeom>
            <a:avLst/>
            <a:gdLst/>
            <a:ahLst/>
            <a:cxnLst>
              <a:cxn ang="0">
                <a:pos x="44" y="122"/>
              </a:cxn>
              <a:cxn ang="0">
                <a:pos x="178" y="522"/>
              </a:cxn>
              <a:cxn ang="0">
                <a:pos x="311" y="589"/>
              </a:cxn>
              <a:cxn ang="0">
                <a:pos x="378" y="633"/>
              </a:cxn>
              <a:cxn ang="0">
                <a:pos x="489" y="1111"/>
              </a:cxn>
              <a:cxn ang="0">
                <a:pos x="456" y="1067"/>
              </a:cxn>
              <a:cxn ang="0">
                <a:pos x="445" y="1033"/>
              </a:cxn>
              <a:cxn ang="0">
                <a:pos x="478" y="656"/>
              </a:cxn>
              <a:cxn ang="0">
                <a:pos x="489" y="622"/>
              </a:cxn>
              <a:cxn ang="0">
                <a:pos x="556" y="611"/>
              </a:cxn>
              <a:cxn ang="0">
                <a:pos x="545" y="556"/>
              </a:cxn>
              <a:cxn ang="0">
                <a:pos x="411" y="467"/>
              </a:cxn>
              <a:cxn ang="0">
                <a:pos x="356" y="411"/>
              </a:cxn>
              <a:cxn ang="0">
                <a:pos x="345" y="200"/>
              </a:cxn>
              <a:cxn ang="0">
                <a:pos x="445" y="144"/>
              </a:cxn>
              <a:cxn ang="0">
                <a:pos x="678" y="156"/>
              </a:cxn>
              <a:cxn ang="0">
                <a:pos x="745" y="178"/>
              </a:cxn>
              <a:cxn ang="0">
                <a:pos x="778" y="222"/>
              </a:cxn>
              <a:cxn ang="0">
                <a:pos x="811" y="244"/>
              </a:cxn>
              <a:cxn ang="0">
                <a:pos x="856" y="333"/>
              </a:cxn>
              <a:cxn ang="0">
                <a:pos x="856" y="444"/>
              </a:cxn>
              <a:cxn ang="0">
                <a:pos x="800" y="500"/>
              </a:cxn>
              <a:cxn ang="0">
                <a:pos x="733" y="522"/>
              </a:cxn>
              <a:cxn ang="0">
                <a:pos x="611" y="600"/>
              </a:cxn>
              <a:cxn ang="0">
                <a:pos x="622" y="822"/>
              </a:cxn>
              <a:cxn ang="0">
                <a:pos x="600" y="889"/>
              </a:cxn>
              <a:cxn ang="0">
                <a:pos x="589" y="922"/>
              </a:cxn>
              <a:cxn ang="0">
                <a:pos x="578" y="1078"/>
              </a:cxn>
              <a:cxn ang="0">
                <a:pos x="556" y="1111"/>
              </a:cxn>
              <a:cxn ang="0">
                <a:pos x="589" y="1122"/>
              </a:cxn>
              <a:cxn ang="0">
                <a:pos x="656" y="967"/>
              </a:cxn>
              <a:cxn ang="0">
                <a:pos x="678" y="900"/>
              </a:cxn>
              <a:cxn ang="0">
                <a:pos x="689" y="867"/>
              </a:cxn>
              <a:cxn ang="0">
                <a:pos x="822" y="644"/>
              </a:cxn>
              <a:cxn ang="0">
                <a:pos x="922" y="578"/>
              </a:cxn>
              <a:cxn ang="0">
                <a:pos x="1067" y="378"/>
              </a:cxn>
              <a:cxn ang="0">
                <a:pos x="1133" y="122"/>
              </a:cxn>
              <a:cxn ang="0">
                <a:pos x="1100" y="0"/>
              </a:cxn>
            </a:cxnLst>
            <a:rect l="0" t="0" r="r" b="b"/>
            <a:pathLst>
              <a:path w="1155" h="1122">
                <a:moveTo>
                  <a:pt x="44" y="122"/>
                </a:moveTo>
                <a:cubicBezTo>
                  <a:pt x="51" y="289"/>
                  <a:pt x="0" y="463"/>
                  <a:pt x="178" y="522"/>
                </a:cubicBezTo>
                <a:cubicBezTo>
                  <a:pt x="222" y="567"/>
                  <a:pt x="253" y="570"/>
                  <a:pt x="311" y="589"/>
                </a:cubicBezTo>
                <a:cubicBezTo>
                  <a:pt x="336" y="597"/>
                  <a:pt x="378" y="633"/>
                  <a:pt x="378" y="633"/>
                </a:cubicBezTo>
                <a:cubicBezTo>
                  <a:pt x="432" y="798"/>
                  <a:pt x="310" y="1051"/>
                  <a:pt x="489" y="1111"/>
                </a:cubicBezTo>
                <a:cubicBezTo>
                  <a:pt x="511" y="1045"/>
                  <a:pt x="503" y="1105"/>
                  <a:pt x="456" y="1067"/>
                </a:cubicBezTo>
                <a:cubicBezTo>
                  <a:pt x="447" y="1059"/>
                  <a:pt x="449" y="1044"/>
                  <a:pt x="445" y="1033"/>
                </a:cubicBezTo>
                <a:cubicBezTo>
                  <a:pt x="452" y="906"/>
                  <a:pt x="461" y="782"/>
                  <a:pt x="478" y="656"/>
                </a:cubicBezTo>
                <a:cubicBezTo>
                  <a:pt x="480" y="644"/>
                  <a:pt x="479" y="628"/>
                  <a:pt x="489" y="622"/>
                </a:cubicBezTo>
                <a:cubicBezTo>
                  <a:pt x="509" y="611"/>
                  <a:pt x="534" y="615"/>
                  <a:pt x="556" y="611"/>
                </a:cubicBezTo>
                <a:cubicBezTo>
                  <a:pt x="552" y="593"/>
                  <a:pt x="556" y="571"/>
                  <a:pt x="545" y="556"/>
                </a:cubicBezTo>
                <a:cubicBezTo>
                  <a:pt x="513" y="515"/>
                  <a:pt x="447" y="504"/>
                  <a:pt x="411" y="467"/>
                </a:cubicBezTo>
                <a:cubicBezTo>
                  <a:pt x="393" y="448"/>
                  <a:pt x="356" y="411"/>
                  <a:pt x="356" y="411"/>
                </a:cubicBezTo>
                <a:cubicBezTo>
                  <a:pt x="331" y="335"/>
                  <a:pt x="320" y="291"/>
                  <a:pt x="345" y="200"/>
                </a:cubicBezTo>
                <a:cubicBezTo>
                  <a:pt x="355" y="163"/>
                  <a:pt x="445" y="144"/>
                  <a:pt x="445" y="144"/>
                </a:cubicBezTo>
                <a:cubicBezTo>
                  <a:pt x="523" y="148"/>
                  <a:pt x="601" y="147"/>
                  <a:pt x="678" y="156"/>
                </a:cubicBezTo>
                <a:cubicBezTo>
                  <a:pt x="701" y="159"/>
                  <a:pt x="745" y="178"/>
                  <a:pt x="745" y="178"/>
                </a:cubicBezTo>
                <a:cubicBezTo>
                  <a:pt x="756" y="193"/>
                  <a:pt x="765" y="209"/>
                  <a:pt x="778" y="222"/>
                </a:cubicBezTo>
                <a:cubicBezTo>
                  <a:pt x="787" y="231"/>
                  <a:pt x="804" y="233"/>
                  <a:pt x="811" y="244"/>
                </a:cubicBezTo>
                <a:cubicBezTo>
                  <a:pt x="891" y="373"/>
                  <a:pt x="791" y="271"/>
                  <a:pt x="856" y="333"/>
                </a:cubicBezTo>
                <a:cubicBezTo>
                  <a:pt x="863" y="370"/>
                  <a:pt x="878" y="408"/>
                  <a:pt x="856" y="444"/>
                </a:cubicBezTo>
                <a:cubicBezTo>
                  <a:pt x="842" y="467"/>
                  <a:pt x="825" y="492"/>
                  <a:pt x="800" y="500"/>
                </a:cubicBezTo>
                <a:cubicBezTo>
                  <a:pt x="778" y="507"/>
                  <a:pt x="733" y="522"/>
                  <a:pt x="733" y="522"/>
                </a:cubicBezTo>
                <a:cubicBezTo>
                  <a:pt x="690" y="551"/>
                  <a:pt x="662" y="584"/>
                  <a:pt x="611" y="600"/>
                </a:cubicBezTo>
                <a:cubicBezTo>
                  <a:pt x="645" y="703"/>
                  <a:pt x="644" y="673"/>
                  <a:pt x="622" y="822"/>
                </a:cubicBezTo>
                <a:cubicBezTo>
                  <a:pt x="619" y="845"/>
                  <a:pt x="607" y="867"/>
                  <a:pt x="600" y="889"/>
                </a:cubicBezTo>
                <a:cubicBezTo>
                  <a:pt x="596" y="900"/>
                  <a:pt x="589" y="922"/>
                  <a:pt x="589" y="922"/>
                </a:cubicBezTo>
                <a:cubicBezTo>
                  <a:pt x="585" y="974"/>
                  <a:pt x="587" y="1027"/>
                  <a:pt x="578" y="1078"/>
                </a:cubicBezTo>
                <a:cubicBezTo>
                  <a:pt x="576" y="1091"/>
                  <a:pt x="553" y="1098"/>
                  <a:pt x="556" y="1111"/>
                </a:cubicBezTo>
                <a:cubicBezTo>
                  <a:pt x="559" y="1122"/>
                  <a:pt x="578" y="1118"/>
                  <a:pt x="589" y="1122"/>
                </a:cubicBezTo>
                <a:cubicBezTo>
                  <a:pt x="677" y="1100"/>
                  <a:pt x="638" y="1062"/>
                  <a:pt x="656" y="967"/>
                </a:cubicBezTo>
                <a:cubicBezTo>
                  <a:pt x="660" y="944"/>
                  <a:pt x="671" y="922"/>
                  <a:pt x="678" y="900"/>
                </a:cubicBezTo>
                <a:cubicBezTo>
                  <a:pt x="682" y="889"/>
                  <a:pt x="689" y="867"/>
                  <a:pt x="689" y="867"/>
                </a:cubicBezTo>
                <a:cubicBezTo>
                  <a:pt x="702" y="672"/>
                  <a:pt x="657" y="670"/>
                  <a:pt x="822" y="644"/>
                </a:cubicBezTo>
                <a:cubicBezTo>
                  <a:pt x="866" y="630"/>
                  <a:pt x="889" y="611"/>
                  <a:pt x="922" y="578"/>
                </a:cubicBezTo>
                <a:cubicBezTo>
                  <a:pt x="948" y="499"/>
                  <a:pt x="1022" y="446"/>
                  <a:pt x="1067" y="378"/>
                </a:cubicBezTo>
                <a:cubicBezTo>
                  <a:pt x="1096" y="291"/>
                  <a:pt x="1118" y="213"/>
                  <a:pt x="1133" y="122"/>
                </a:cubicBezTo>
                <a:cubicBezTo>
                  <a:pt x="1121" y="3"/>
                  <a:pt x="1155" y="28"/>
                  <a:pt x="1100" y="0"/>
                </a:cubicBezTo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606" name="Freeform 30"/>
          <p:cNvSpPr>
            <a:spLocks/>
          </p:cNvSpPr>
          <p:nvPr/>
        </p:nvSpPr>
        <p:spPr bwMode="auto">
          <a:xfrm>
            <a:off x="3658335" y="4599130"/>
            <a:ext cx="1833563" cy="1781175"/>
          </a:xfrm>
          <a:custGeom>
            <a:avLst/>
            <a:gdLst/>
            <a:ahLst/>
            <a:cxnLst>
              <a:cxn ang="0">
                <a:pos x="44" y="122"/>
              </a:cxn>
              <a:cxn ang="0">
                <a:pos x="178" y="522"/>
              </a:cxn>
              <a:cxn ang="0">
                <a:pos x="311" y="589"/>
              </a:cxn>
              <a:cxn ang="0">
                <a:pos x="378" y="633"/>
              </a:cxn>
              <a:cxn ang="0">
                <a:pos x="489" y="1111"/>
              </a:cxn>
              <a:cxn ang="0">
                <a:pos x="456" y="1067"/>
              </a:cxn>
              <a:cxn ang="0">
                <a:pos x="445" y="1033"/>
              </a:cxn>
              <a:cxn ang="0">
                <a:pos x="478" y="656"/>
              </a:cxn>
              <a:cxn ang="0">
                <a:pos x="489" y="622"/>
              </a:cxn>
              <a:cxn ang="0">
                <a:pos x="556" y="611"/>
              </a:cxn>
              <a:cxn ang="0">
                <a:pos x="545" y="556"/>
              </a:cxn>
              <a:cxn ang="0">
                <a:pos x="411" y="467"/>
              </a:cxn>
              <a:cxn ang="0">
                <a:pos x="356" y="411"/>
              </a:cxn>
              <a:cxn ang="0">
                <a:pos x="345" y="200"/>
              </a:cxn>
              <a:cxn ang="0">
                <a:pos x="445" y="144"/>
              </a:cxn>
              <a:cxn ang="0">
                <a:pos x="678" y="156"/>
              </a:cxn>
              <a:cxn ang="0">
                <a:pos x="745" y="178"/>
              </a:cxn>
              <a:cxn ang="0">
                <a:pos x="778" y="222"/>
              </a:cxn>
              <a:cxn ang="0">
                <a:pos x="811" y="244"/>
              </a:cxn>
              <a:cxn ang="0">
                <a:pos x="856" y="333"/>
              </a:cxn>
              <a:cxn ang="0">
                <a:pos x="856" y="444"/>
              </a:cxn>
              <a:cxn ang="0">
                <a:pos x="800" y="500"/>
              </a:cxn>
              <a:cxn ang="0">
                <a:pos x="733" y="522"/>
              </a:cxn>
              <a:cxn ang="0">
                <a:pos x="611" y="600"/>
              </a:cxn>
              <a:cxn ang="0">
                <a:pos x="622" y="822"/>
              </a:cxn>
              <a:cxn ang="0">
                <a:pos x="600" y="889"/>
              </a:cxn>
              <a:cxn ang="0">
                <a:pos x="589" y="922"/>
              </a:cxn>
              <a:cxn ang="0">
                <a:pos x="578" y="1078"/>
              </a:cxn>
              <a:cxn ang="0">
                <a:pos x="556" y="1111"/>
              </a:cxn>
              <a:cxn ang="0">
                <a:pos x="589" y="1122"/>
              </a:cxn>
              <a:cxn ang="0">
                <a:pos x="656" y="967"/>
              </a:cxn>
              <a:cxn ang="0">
                <a:pos x="678" y="900"/>
              </a:cxn>
              <a:cxn ang="0">
                <a:pos x="689" y="867"/>
              </a:cxn>
              <a:cxn ang="0">
                <a:pos x="822" y="644"/>
              </a:cxn>
              <a:cxn ang="0">
                <a:pos x="922" y="578"/>
              </a:cxn>
              <a:cxn ang="0">
                <a:pos x="1067" y="378"/>
              </a:cxn>
              <a:cxn ang="0">
                <a:pos x="1133" y="122"/>
              </a:cxn>
              <a:cxn ang="0">
                <a:pos x="1100" y="0"/>
              </a:cxn>
            </a:cxnLst>
            <a:rect l="0" t="0" r="r" b="b"/>
            <a:pathLst>
              <a:path w="1155" h="1122">
                <a:moveTo>
                  <a:pt x="44" y="122"/>
                </a:moveTo>
                <a:cubicBezTo>
                  <a:pt x="51" y="289"/>
                  <a:pt x="0" y="463"/>
                  <a:pt x="178" y="522"/>
                </a:cubicBezTo>
                <a:cubicBezTo>
                  <a:pt x="222" y="567"/>
                  <a:pt x="253" y="570"/>
                  <a:pt x="311" y="589"/>
                </a:cubicBezTo>
                <a:cubicBezTo>
                  <a:pt x="336" y="597"/>
                  <a:pt x="378" y="633"/>
                  <a:pt x="378" y="633"/>
                </a:cubicBezTo>
                <a:cubicBezTo>
                  <a:pt x="432" y="798"/>
                  <a:pt x="310" y="1051"/>
                  <a:pt x="489" y="1111"/>
                </a:cubicBezTo>
                <a:cubicBezTo>
                  <a:pt x="511" y="1045"/>
                  <a:pt x="503" y="1105"/>
                  <a:pt x="456" y="1067"/>
                </a:cubicBezTo>
                <a:cubicBezTo>
                  <a:pt x="447" y="1059"/>
                  <a:pt x="449" y="1044"/>
                  <a:pt x="445" y="1033"/>
                </a:cubicBezTo>
                <a:cubicBezTo>
                  <a:pt x="452" y="906"/>
                  <a:pt x="461" y="782"/>
                  <a:pt x="478" y="656"/>
                </a:cubicBezTo>
                <a:cubicBezTo>
                  <a:pt x="480" y="644"/>
                  <a:pt x="479" y="628"/>
                  <a:pt x="489" y="622"/>
                </a:cubicBezTo>
                <a:cubicBezTo>
                  <a:pt x="509" y="611"/>
                  <a:pt x="534" y="615"/>
                  <a:pt x="556" y="611"/>
                </a:cubicBezTo>
                <a:cubicBezTo>
                  <a:pt x="552" y="593"/>
                  <a:pt x="556" y="571"/>
                  <a:pt x="545" y="556"/>
                </a:cubicBezTo>
                <a:cubicBezTo>
                  <a:pt x="513" y="515"/>
                  <a:pt x="447" y="504"/>
                  <a:pt x="411" y="467"/>
                </a:cubicBezTo>
                <a:cubicBezTo>
                  <a:pt x="393" y="448"/>
                  <a:pt x="356" y="411"/>
                  <a:pt x="356" y="411"/>
                </a:cubicBezTo>
                <a:cubicBezTo>
                  <a:pt x="331" y="335"/>
                  <a:pt x="320" y="291"/>
                  <a:pt x="345" y="200"/>
                </a:cubicBezTo>
                <a:cubicBezTo>
                  <a:pt x="355" y="163"/>
                  <a:pt x="445" y="144"/>
                  <a:pt x="445" y="144"/>
                </a:cubicBezTo>
                <a:cubicBezTo>
                  <a:pt x="523" y="148"/>
                  <a:pt x="601" y="147"/>
                  <a:pt x="678" y="156"/>
                </a:cubicBezTo>
                <a:cubicBezTo>
                  <a:pt x="701" y="159"/>
                  <a:pt x="745" y="178"/>
                  <a:pt x="745" y="178"/>
                </a:cubicBezTo>
                <a:cubicBezTo>
                  <a:pt x="756" y="193"/>
                  <a:pt x="765" y="209"/>
                  <a:pt x="778" y="222"/>
                </a:cubicBezTo>
                <a:cubicBezTo>
                  <a:pt x="787" y="231"/>
                  <a:pt x="804" y="233"/>
                  <a:pt x="811" y="244"/>
                </a:cubicBezTo>
                <a:cubicBezTo>
                  <a:pt x="891" y="373"/>
                  <a:pt x="791" y="271"/>
                  <a:pt x="856" y="333"/>
                </a:cubicBezTo>
                <a:cubicBezTo>
                  <a:pt x="863" y="370"/>
                  <a:pt x="878" y="408"/>
                  <a:pt x="856" y="444"/>
                </a:cubicBezTo>
                <a:cubicBezTo>
                  <a:pt x="842" y="467"/>
                  <a:pt x="825" y="492"/>
                  <a:pt x="800" y="500"/>
                </a:cubicBezTo>
                <a:cubicBezTo>
                  <a:pt x="778" y="507"/>
                  <a:pt x="733" y="522"/>
                  <a:pt x="733" y="522"/>
                </a:cubicBezTo>
                <a:cubicBezTo>
                  <a:pt x="690" y="551"/>
                  <a:pt x="662" y="584"/>
                  <a:pt x="611" y="600"/>
                </a:cubicBezTo>
                <a:cubicBezTo>
                  <a:pt x="645" y="703"/>
                  <a:pt x="644" y="673"/>
                  <a:pt x="622" y="822"/>
                </a:cubicBezTo>
                <a:cubicBezTo>
                  <a:pt x="619" y="845"/>
                  <a:pt x="607" y="867"/>
                  <a:pt x="600" y="889"/>
                </a:cubicBezTo>
                <a:cubicBezTo>
                  <a:pt x="596" y="900"/>
                  <a:pt x="589" y="922"/>
                  <a:pt x="589" y="922"/>
                </a:cubicBezTo>
                <a:cubicBezTo>
                  <a:pt x="585" y="974"/>
                  <a:pt x="587" y="1027"/>
                  <a:pt x="578" y="1078"/>
                </a:cubicBezTo>
                <a:cubicBezTo>
                  <a:pt x="576" y="1091"/>
                  <a:pt x="553" y="1098"/>
                  <a:pt x="556" y="1111"/>
                </a:cubicBezTo>
                <a:cubicBezTo>
                  <a:pt x="559" y="1122"/>
                  <a:pt x="578" y="1118"/>
                  <a:pt x="589" y="1122"/>
                </a:cubicBezTo>
                <a:cubicBezTo>
                  <a:pt x="677" y="1100"/>
                  <a:pt x="638" y="1062"/>
                  <a:pt x="656" y="967"/>
                </a:cubicBezTo>
                <a:cubicBezTo>
                  <a:pt x="660" y="944"/>
                  <a:pt x="671" y="922"/>
                  <a:pt x="678" y="900"/>
                </a:cubicBezTo>
                <a:cubicBezTo>
                  <a:pt x="682" y="889"/>
                  <a:pt x="689" y="867"/>
                  <a:pt x="689" y="867"/>
                </a:cubicBezTo>
                <a:cubicBezTo>
                  <a:pt x="702" y="672"/>
                  <a:pt x="657" y="670"/>
                  <a:pt x="822" y="644"/>
                </a:cubicBezTo>
                <a:cubicBezTo>
                  <a:pt x="866" y="630"/>
                  <a:pt x="889" y="611"/>
                  <a:pt x="922" y="578"/>
                </a:cubicBezTo>
                <a:cubicBezTo>
                  <a:pt x="948" y="499"/>
                  <a:pt x="1022" y="446"/>
                  <a:pt x="1067" y="378"/>
                </a:cubicBezTo>
                <a:cubicBezTo>
                  <a:pt x="1096" y="291"/>
                  <a:pt x="1118" y="213"/>
                  <a:pt x="1133" y="122"/>
                </a:cubicBezTo>
                <a:cubicBezTo>
                  <a:pt x="1121" y="3"/>
                  <a:pt x="1155" y="28"/>
                  <a:pt x="1100" y="0"/>
                </a:cubicBezTo>
              </a:path>
            </a:pathLst>
          </a:custGeom>
          <a:solidFill>
            <a:srgbClr val="99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607" name="AutoShape 31"/>
          <p:cNvSpPr>
            <a:spLocks noChangeArrowheads="1"/>
          </p:cNvSpPr>
          <p:nvPr/>
        </p:nvSpPr>
        <p:spPr bwMode="auto">
          <a:xfrm rot="4219807">
            <a:off x="3077890" y="2892522"/>
            <a:ext cx="304800" cy="13716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608" name="AutoShape 32"/>
          <p:cNvSpPr>
            <a:spLocks noChangeArrowheads="1"/>
          </p:cNvSpPr>
          <p:nvPr/>
        </p:nvSpPr>
        <p:spPr bwMode="auto">
          <a:xfrm>
            <a:off x="4468425" y="3789040"/>
            <a:ext cx="152400" cy="609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609" name="AutoShape 33"/>
          <p:cNvSpPr>
            <a:spLocks noChangeArrowheads="1"/>
          </p:cNvSpPr>
          <p:nvPr/>
        </p:nvSpPr>
        <p:spPr bwMode="auto">
          <a:xfrm rot="-3461215">
            <a:off x="6372242" y="2158470"/>
            <a:ext cx="304800" cy="13716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913030" y="6084295"/>
            <a:ext cx="1399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tr-TR" b="1" dirty="0" smtClean="0">
                <a:latin typeface="Arial" charset="0"/>
              </a:rPr>
              <a:t>İyileşme</a:t>
            </a:r>
            <a:endParaRPr kumimoji="0" lang="en-US" dirty="0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8518875" y="4059070"/>
            <a:ext cx="1098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dirty="0"/>
              <a:t> </a:t>
            </a:r>
            <a:r>
              <a:rPr kumimoji="0" lang="tr-TR" b="1" dirty="0" smtClean="0">
                <a:latin typeface="Arial" charset="0"/>
              </a:rPr>
              <a:t>Klinik</a:t>
            </a:r>
            <a:endParaRPr kumimoji="0" lang="en-US" dirty="0"/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3568325" y="6396335"/>
            <a:ext cx="1550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tr-TR" b="1" dirty="0" err="1" smtClean="0">
                <a:latin typeface="Arial" charset="0"/>
              </a:rPr>
              <a:t>Subklinik</a:t>
            </a:r>
            <a:endParaRPr kumimoji="0" lang="en-US" b="1" dirty="0">
              <a:latin typeface="Arial" charset="0"/>
            </a:endParaRPr>
          </a:p>
        </p:txBody>
      </p:sp>
      <p:pic>
        <p:nvPicPr>
          <p:cNvPr id="36" name="Picture 4" descr="I know I asked for ice, but this is ridiculous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355" y="3872086"/>
            <a:ext cx="1620180" cy="221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5200" cy="1143000"/>
          </a:xfrm>
        </p:spPr>
        <p:txBody>
          <a:bodyPr/>
          <a:lstStyle/>
          <a:p>
            <a:r>
              <a:rPr lang="tr-TR" dirty="0" err="1" smtClean="0"/>
              <a:t>Mastitisin</a:t>
            </a:r>
            <a:r>
              <a:rPr lang="tr-TR" dirty="0" smtClean="0"/>
              <a:t> Teşhisi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28700"/>
            <a:ext cx="4738455" cy="5625625"/>
          </a:xfrm>
        </p:spPr>
        <p:txBody>
          <a:bodyPr/>
          <a:lstStyle/>
          <a:p>
            <a:r>
              <a:rPr lang="tr-TR" sz="2000" dirty="0" smtClean="0">
                <a:solidFill>
                  <a:srgbClr val="FF0000"/>
                </a:solidFill>
              </a:rPr>
              <a:t>Fiziksel Muayene</a:t>
            </a:r>
            <a:endParaRPr lang="en-US" sz="2000" dirty="0"/>
          </a:p>
          <a:p>
            <a:pPr lvl="1"/>
            <a:r>
              <a:rPr lang="tr-TR" sz="2000" b="1" dirty="0" smtClean="0"/>
              <a:t>İneğin genel durumu</a:t>
            </a:r>
          </a:p>
          <a:p>
            <a:pPr lvl="1"/>
            <a:r>
              <a:rPr lang="tr-TR" sz="2000" b="1" dirty="0" smtClean="0"/>
              <a:t>Yangı belirtileri</a:t>
            </a:r>
            <a:endParaRPr lang="en-US" sz="2000" b="1" dirty="0"/>
          </a:p>
          <a:p>
            <a:pPr lvl="1"/>
            <a:r>
              <a:rPr lang="tr-TR" sz="2000" b="1" dirty="0" smtClean="0"/>
              <a:t>Meme loblarında simetri/asimetri</a:t>
            </a:r>
            <a:endParaRPr lang="en-US" sz="2000" dirty="0"/>
          </a:p>
          <a:p>
            <a:r>
              <a:rPr lang="tr-TR" sz="2000" dirty="0" smtClean="0">
                <a:solidFill>
                  <a:srgbClr val="FF0000"/>
                </a:solidFill>
              </a:rPr>
              <a:t>Sütün Muayenesi</a:t>
            </a:r>
            <a:endParaRPr lang="en-US" sz="2000" dirty="0"/>
          </a:p>
          <a:p>
            <a:pPr lvl="1"/>
            <a:r>
              <a:rPr lang="tr-TR" sz="2000" b="1" dirty="0" smtClean="0"/>
              <a:t>Süt miktarının ölçülmesi</a:t>
            </a:r>
          </a:p>
          <a:p>
            <a:pPr lvl="1"/>
            <a:r>
              <a:rPr lang="tr-TR" sz="2000" b="1" dirty="0" err="1" smtClean="0"/>
              <a:t>Strip</a:t>
            </a:r>
            <a:r>
              <a:rPr lang="tr-TR" sz="2000" b="1" dirty="0" smtClean="0"/>
              <a:t> kap</a:t>
            </a:r>
          </a:p>
          <a:p>
            <a:pPr lvl="1"/>
            <a:r>
              <a:rPr lang="en-US" sz="2000" b="1" dirty="0" smtClean="0"/>
              <a:t>California </a:t>
            </a:r>
            <a:r>
              <a:rPr lang="en-US" sz="2000" b="1" dirty="0"/>
              <a:t>Mastitis </a:t>
            </a:r>
            <a:r>
              <a:rPr lang="en-US" sz="2000" b="1" dirty="0" smtClean="0"/>
              <a:t>test</a:t>
            </a:r>
            <a:endParaRPr lang="tr-TR" sz="2000" b="1" dirty="0" smtClean="0"/>
          </a:p>
          <a:p>
            <a:pPr lvl="1"/>
            <a:r>
              <a:rPr lang="tr-TR" sz="2000" b="1" dirty="0" smtClean="0"/>
              <a:t>SHS </a:t>
            </a:r>
          </a:p>
          <a:p>
            <a:pPr lvl="1"/>
            <a:r>
              <a:rPr lang="tr-TR" sz="2000" b="1" dirty="0" smtClean="0"/>
              <a:t>Sütün elektrik direnci</a:t>
            </a:r>
          </a:p>
          <a:p>
            <a:pPr lvl="1"/>
            <a:r>
              <a:rPr lang="tr-TR" sz="2000" b="1" dirty="0" smtClean="0"/>
              <a:t>Sütün Mikrobiyolojik muayenesi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6898695" y="1223755"/>
          <a:ext cx="1420813" cy="1500188"/>
        </p:xfrm>
        <a:graphic>
          <a:graphicData uri="http://schemas.openxmlformats.org/presentationml/2006/ole">
            <p:oleObj spid="_x0000_s22555" name="Clip" r:id="rId3" imgW="3276600" imgH="3459163" progId="">
              <p:embed/>
            </p:oleObj>
          </a:graphicData>
        </a:graphic>
      </p:graphicFrame>
      <p:pic>
        <p:nvPicPr>
          <p:cNvPr id="22535" name="Picture 7" descr="mastitis and cow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3860" y="1538790"/>
            <a:ext cx="1903140" cy="2228537"/>
          </a:xfrm>
          <a:prstGeom prst="rect">
            <a:avLst/>
          </a:prstGeom>
          <a:noFill/>
        </p:spPr>
      </p:pic>
      <p:pic>
        <p:nvPicPr>
          <p:cNvPr id="7" name="Picture 4" descr="ma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383860" y="3740806"/>
            <a:ext cx="1903140" cy="1623409"/>
          </a:xfrm>
          <a:prstGeom prst="rect">
            <a:avLst/>
          </a:prstGeom>
          <a:noFill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8855" y="5391150"/>
            <a:ext cx="194814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3850" y="0"/>
            <a:ext cx="1993150" cy="149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mag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8365" y="1628800"/>
            <a:ext cx="2817857" cy="191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 descr="mastitis and cow ile ilgili görsel sonuc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73369" y="3834045"/>
            <a:ext cx="2745305" cy="1821510"/>
          </a:xfrm>
          <a:prstGeom prst="rect">
            <a:avLst/>
          </a:prstGeom>
          <a:noFill/>
        </p:spPr>
      </p:pic>
      <p:pic>
        <p:nvPicPr>
          <p:cNvPr id="22540" name="Picture 12" descr="SCC delaval and cow ile ilgili görsel sonuc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98695" y="4509120"/>
            <a:ext cx="1260140" cy="1425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896225" cy="1143000"/>
          </a:xfrm>
        </p:spPr>
        <p:txBody>
          <a:bodyPr/>
          <a:lstStyle/>
          <a:p>
            <a:r>
              <a:rPr lang="tr-TR" dirty="0" err="1" smtClean="0"/>
              <a:t>Mastitisin</a:t>
            </a:r>
            <a:r>
              <a:rPr lang="tr-TR" dirty="0" smtClean="0"/>
              <a:t> teşhisi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3686175" cy="41148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Kültür Analizi</a:t>
            </a:r>
            <a:endParaRPr lang="en-US" dirty="0"/>
          </a:p>
          <a:p>
            <a:pPr lvl="1"/>
            <a:r>
              <a:rPr lang="tr-TR" dirty="0" smtClean="0"/>
              <a:t>Çoğunlukla akut </a:t>
            </a:r>
            <a:r>
              <a:rPr lang="tr-TR" dirty="0" err="1" smtClean="0"/>
              <a:t>mastitislerde</a:t>
            </a:r>
            <a:endParaRPr lang="en-US" dirty="0"/>
          </a:p>
          <a:p>
            <a:pPr lvl="2"/>
            <a:r>
              <a:rPr lang="tr-TR" b="1" dirty="0" smtClean="0"/>
              <a:t>Oldukça pahalı</a:t>
            </a:r>
            <a:r>
              <a:rPr lang="en-US" b="1" dirty="0" smtClean="0"/>
              <a:t> </a:t>
            </a:r>
            <a:r>
              <a:rPr lang="en-US" b="1" dirty="0"/>
              <a:t>($ 5- 12)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25604" name="Picture 4" descr="A:\plate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600200"/>
            <a:ext cx="19240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CMT S</a:t>
            </a:r>
            <a:r>
              <a:rPr lang="tr-TR" dirty="0" err="1" smtClean="0"/>
              <a:t>korlama</a:t>
            </a:r>
            <a:endParaRPr lang="en-US" dirty="0" smtClean="0"/>
          </a:p>
        </p:txBody>
      </p:sp>
      <p:graphicFrame>
        <p:nvGraphicFramePr>
          <p:cNvPr id="18022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p14="http://schemas.microsoft.com/office/powerpoint/2010/main" val="2329897663"/>
              </p:ext>
            </p:extLst>
          </p:nvPr>
        </p:nvGraphicFramePr>
        <p:xfrm>
          <a:off x="514350" y="1600200"/>
          <a:ext cx="9258300" cy="4114800"/>
        </p:xfrm>
        <a:graphic>
          <a:graphicData uri="http://schemas.openxmlformats.org/drawingml/2006/table">
            <a:tbl>
              <a:tblPr/>
              <a:tblGrid>
                <a:gridCol w="3086100"/>
                <a:gridCol w="3086100"/>
                <a:gridCol w="30861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tr-TR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kore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Görünüm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Hücre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(-)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Sıvı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100,000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Eseri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Hafif sıvı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300,000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Yoğun sıvı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900,000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Yoğun Jel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2.7 x 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Konveks jel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8.1 x 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Mastitis</a:t>
            </a:r>
            <a:r>
              <a:rPr lang="tr-TR" dirty="0"/>
              <a:t> Sağaltımında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143500" y="3381555"/>
            <a:ext cx="51435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SzTx/>
              <a:buFont typeface="Arial" charset="0"/>
              <a:buChar char="►"/>
              <a:defRPr/>
            </a:pPr>
            <a:r>
              <a:rPr lang="tr-TR" b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Oksitosin</a:t>
            </a:r>
            <a:r>
              <a:rPr lang="tr-TR" b="1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</a:p>
          <a:p>
            <a:pPr eaLnBrk="1" hangingPunct="1">
              <a:buSzTx/>
              <a:buFont typeface="Arial" charset="0"/>
              <a:buChar char="►"/>
              <a:defRPr/>
            </a:pPr>
            <a:r>
              <a:rPr lang="tr-TR" b="1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Sık sağım </a:t>
            </a:r>
          </a:p>
          <a:p>
            <a:pPr eaLnBrk="1" hangingPunct="1">
              <a:buSzTx/>
              <a:buFont typeface="Arial" charset="0"/>
              <a:buChar char="►"/>
              <a:defRPr/>
            </a:pPr>
            <a:r>
              <a:rPr lang="tr-TR" b="1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Meme içi ilaç uygulaması</a:t>
            </a:r>
          </a:p>
          <a:p>
            <a:pPr eaLnBrk="1" hangingPunct="1">
              <a:buSzTx/>
              <a:buFont typeface="Arial" charset="0"/>
              <a:buChar char="►"/>
              <a:defRPr/>
            </a:pPr>
            <a:r>
              <a:rPr lang="tr-TR" b="1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Anti-</a:t>
            </a:r>
            <a:r>
              <a:rPr lang="tr-TR" b="1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inflamatuar</a:t>
            </a:r>
            <a:r>
              <a:rPr lang="tr-TR" b="1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ilaç verilmesi </a:t>
            </a:r>
          </a:p>
          <a:p>
            <a:pPr eaLnBrk="1" hangingPunct="1">
              <a:buSzTx/>
              <a:buFont typeface="Arial" charset="0"/>
              <a:buChar char="►"/>
              <a:defRPr/>
            </a:pPr>
            <a:r>
              <a:rPr lang="tr-TR" b="1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Sıvı tedavisi</a:t>
            </a:r>
          </a:p>
          <a:p>
            <a:pPr eaLnBrk="1" hangingPunct="1">
              <a:buSzTx/>
              <a:buFont typeface="Arial" charset="0"/>
              <a:buChar char="►"/>
              <a:defRPr/>
            </a:pPr>
            <a:r>
              <a:rPr lang="tr-TR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Sistemik antibiyotik uygulanması </a:t>
            </a:r>
            <a:endParaRPr lang="tr-TR" b="1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hangingPunct="1">
              <a:buSzTx/>
              <a:buFont typeface="Arial" charset="0"/>
              <a:buChar char="►"/>
              <a:defRPr/>
            </a:pPr>
            <a:r>
              <a:rPr lang="tr-TR" b="1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Diğer destekleyici </a:t>
            </a:r>
            <a:r>
              <a:rPr lang="tr-TR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tedaviler</a:t>
            </a:r>
            <a:endParaRPr lang="tr-TR" b="1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16545" y="1417639"/>
            <a:ext cx="487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Mastitis vakalarında, en doğru sağaltım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seçeneğinin 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bulunabilmesi için, sürü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bazında 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bu hastalığın ortaya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çıkmasındaki </a:t>
            </a:r>
            <a:r>
              <a:rPr lang="tr-TR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mikrobiyal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ve çevresel etkenlerin bilinmesi 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gerekir.</a:t>
            </a:r>
            <a:endParaRPr lang="tr-TR" dirty="0">
              <a:latin typeface="+mn-lt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1077" y="555144"/>
            <a:ext cx="2795098" cy="252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ikdörtgen 7"/>
          <p:cNvSpPr/>
          <p:nvPr/>
        </p:nvSpPr>
        <p:spPr>
          <a:xfrm>
            <a:off x="237954" y="4194085"/>
            <a:ext cx="44723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3300"/>
                </a:solidFill>
                <a:latin typeface="+mn-lt"/>
              </a:rPr>
              <a:t>Kontrol - bulaşma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3300"/>
                </a:solidFill>
                <a:latin typeface="+mn-lt"/>
              </a:rPr>
              <a:t>Kontrol - çevresel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dirty="0" err="1">
                <a:solidFill>
                  <a:srgbClr val="FF3300"/>
                </a:solidFill>
                <a:latin typeface="+mn-lt"/>
              </a:rPr>
              <a:t>Mastitis</a:t>
            </a:r>
            <a:r>
              <a:rPr lang="tr-TR" dirty="0">
                <a:solidFill>
                  <a:srgbClr val="FF3300"/>
                </a:solidFill>
                <a:latin typeface="+mn-lt"/>
              </a:rPr>
              <a:t> aşılama programı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tr-TR" dirty="0">
                <a:solidFill>
                  <a:srgbClr val="FF3300"/>
                </a:solidFill>
                <a:latin typeface="+mn-lt"/>
              </a:rPr>
              <a:t>Sürü Problemine yaklaşım </a:t>
            </a:r>
          </a:p>
        </p:txBody>
      </p:sp>
    </p:spTree>
    <p:extLst>
      <p:ext uri="{BB962C8B-B14F-4D97-AF65-F5344CB8AC3E}">
        <p14:creationId xmlns="" xmlns:p14="http://schemas.microsoft.com/office/powerpoint/2010/main" val="1791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41433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>Meme yangılarının tedavisinde uygulanan yöntem ve ilaçlar</a:t>
            </a:r>
          </a:p>
        </p:txBody>
      </p:sp>
      <p:graphicFrame>
        <p:nvGraphicFramePr>
          <p:cNvPr id="184389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61732516"/>
              </p:ext>
            </p:extLst>
          </p:nvPr>
        </p:nvGraphicFramePr>
        <p:xfrm>
          <a:off x="0" y="908051"/>
          <a:ext cx="10287000" cy="4432935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  <a:gridCol w="3429000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Metod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Amaç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Uygulandığı Alanlar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Memenin Boşaltılması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Yangıya bağlı oluşan ürünlerin, toksinlerin ve enfeksiyon etkenlerinin memelerden uzaklaştırılması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Akut,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subakut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/kronik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mastitis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Oksitosin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uygulanması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Memenin boşaltılması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Akut,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subakut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/kronik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mastitis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Fiziksel uygulama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a) Soğuk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b) Sıcak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c) Masaj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Memenin savunma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faliyetlerinin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yükseltilmesi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Yangı semptomlarının ortadan kaldırılması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Akut,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subakut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/kronik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mastitis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41433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400" dirty="0" smtClean="0"/>
              <a:t>Meme yangılarının tedavisinde uygulanan yöntem ve ilaçlar</a:t>
            </a:r>
          </a:p>
        </p:txBody>
      </p:sp>
      <p:graphicFrame>
        <p:nvGraphicFramePr>
          <p:cNvPr id="187460" name="Group 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3848036"/>
              </p:ext>
            </p:extLst>
          </p:nvPr>
        </p:nvGraphicFramePr>
        <p:xfrm>
          <a:off x="0" y="908050"/>
          <a:ext cx="10287000" cy="5373688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  <a:gridCol w="34290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Metod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Amaç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Uygulandığı Alanlar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Pomad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tedavisi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-Yangıya bağlı oluşan ürünlerin, toksinlerin ve enfeksiyon etkenlerinin memelerden uzaklaştırılması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-Akut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mastitislerde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soğutucu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pomadlar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diğerlerinde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hiperemi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sağlayıcı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pomadlar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5. Memeleri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innerve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eden sinirlerin blokajı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-Ağrı duyusun ortadan kaldırılması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-Kan akımının başlatılması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-Yangısal reaksiyonların ortadan kaldırılması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Akut,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mastitisler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ve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patolojik meme ödemi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6. Osmoterepi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Sekretin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sulandırılması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Akut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mastitislerde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7. Antibiyotikler ve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sulfanamidler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-Memelerde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bakteriyostatik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ve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bakterisid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etki oluşturmak için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Akut,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subakut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kronik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mastitislerde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414338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smtClean="0"/>
              <a:t/>
            </a:r>
            <a:br>
              <a:rPr lang="tr-TR" sz="2800" smtClean="0"/>
            </a:br>
            <a:r>
              <a:rPr lang="tr-TR" sz="2400" smtClean="0"/>
              <a:t>Meme yangılarının tedavisinde uygulanan yöntem ve ilaçlar</a:t>
            </a:r>
          </a:p>
        </p:txBody>
      </p:sp>
      <p:graphicFrame>
        <p:nvGraphicFramePr>
          <p:cNvPr id="190523" name="Group 59"/>
          <p:cNvGraphicFramePr>
            <a:graphicFrameLocks noGrp="1"/>
          </p:cNvGraphicFramePr>
          <p:nvPr>
            <p:ph idx="1"/>
          </p:nvPr>
        </p:nvGraphicFramePr>
        <p:xfrm>
          <a:off x="0" y="700088"/>
          <a:ext cx="10287000" cy="5249228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  <a:gridCol w="34290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Metod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Amaç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Uygulandığı Alanlar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8.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Sürrenal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korteks preparatları (meme içi yolla)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-Yangının ortadan kaldırılması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-Akut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mastitislerde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9. Vitamin A. (Meme içi yolla)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İyileşmenin desteklenmesi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Akut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, kronik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mastitisler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ve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patolojik meme ödemi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10. Trypsin, Hyaluronidaze enzimleri, ve DMSO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-Doku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permeabilitesinin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artırılması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-Fibrinlerin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Akut ve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subakut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mastitislerde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11. Antipiretik, analjezik, antihistaminik ve diüretikler, Karaciğer koruyucu tedavi,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Dolaşım sistemi ilaçları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kalsiyum</a:t>
                      </a:r>
                    </a:p>
                  </a:txBody>
                  <a:tcPr marL="102870" marR="102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-Vücudun savunma gücünün artırılması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-Dolaşımı düzene koymak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-Genel durum bozukluklarında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semptomatik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tedavi yapmak amacıyla</a:t>
                      </a: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-Akut 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ve kronik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mastitislerde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102870" marR="1028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2951" y="548680"/>
            <a:ext cx="10094050" cy="1143000"/>
          </a:xfrm>
        </p:spPr>
        <p:txBody>
          <a:bodyPr/>
          <a:lstStyle/>
          <a:p>
            <a:r>
              <a:rPr lang="tr-TR" dirty="0"/>
              <a:t>Klinik </a:t>
            </a:r>
            <a:r>
              <a:rPr lang="tr-TR" dirty="0" err="1"/>
              <a:t>mastitislerde</a:t>
            </a:r>
            <a:r>
              <a:rPr lang="tr-TR" dirty="0"/>
              <a:t> </a:t>
            </a:r>
            <a:r>
              <a:rPr lang="tr-TR" dirty="0" smtClean="0"/>
              <a:t>etkili tedavide </a:t>
            </a:r>
            <a:r>
              <a:rPr lang="tr-TR" dirty="0"/>
              <a:t>sıklıkla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8005" y="1988840"/>
            <a:ext cx="6858000" cy="4114800"/>
          </a:xfrm>
        </p:spPr>
        <p:txBody>
          <a:bodyPr/>
          <a:lstStyle/>
          <a:p>
            <a:r>
              <a:rPr lang="de-DE" b="1" dirty="0"/>
              <a:t>SAND </a:t>
            </a:r>
            <a:r>
              <a:rPr lang="tr-TR" dirty="0"/>
              <a:t>diye kısaltılabilen bir tedavi protokolü uygulanmaktadır; </a:t>
            </a:r>
            <a:endParaRPr lang="tr-TR" dirty="0" smtClean="0"/>
          </a:p>
          <a:p>
            <a:pPr lvl="1"/>
            <a:r>
              <a:rPr lang="tr-TR" b="1" dirty="0" smtClean="0"/>
              <a:t>S</a:t>
            </a:r>
            <a:r>
              <a:rPr lang="tr-TR" b="1" dirty="0"/>
              <a:t>: </a:t>
            </a:r>
            <a:r>
              <a:rPr lang="tr-TR" dirty="0"/>
              <a:t>sıvı ve elektrolit tedavisi</a:t>
            </a:r>
            <a:r>
              <a:rPr lang="tr-TR" dirty="0" smtClean="0"/>
              <a:t>.</a:t>
            </a:r>
          </a:p>
          <a:p>
            <a:pPr lvl="1"/>
            <a:r>
              <a:rPr lang="tr-TR" b="1" dirty="0" smtClean="0"/>
              <a:t>A</a:t>
            </a:r>
            <a:r>
              <a:rPr lang="tr-TR" b="1" dirty="0"/>
              <a:t>: </a:t>
            </a:r>
            <a:r>
              <a:rPr lang="tr-TR" dirty="0"/>
              <a:t>antibiyotik, </a:t>
            </a:r>
            <a:endParaRPr lang="tr-TR" dirty="0" smtClean="0"/>
          </a:p>
          <a:p>
            <a:pPr lvl="1"/>
            <a:r>
              <a:rPr lang="tr-TR" b="1" dirty="0" smtClean="0"/>
              <a:t>N</a:t>
            </a:r>
            <a:r>
              <a:rPr lang="tr-TR" b="1" dirty="0"/>
              <a:t>: </a:t>
            </a:r>
            <a:r>
              <a:rPr lang="tr-TR" dirty="0" err="1"/>
              <a:t>non-steroid</a:t>
            </a:r>
            <a:r>
              <a:rPr lang="tr-TR" dirty="0"/>
              <a:t> </a:t>
            </a:r>
            <a:r>
              <a:rPr lang="tr-TR" dirty="0" err="1"/>
              <a:t>antienflamatuvar</a:t>
            </a:r>
            <a:r>
              <a:rPr lang="tr-TR" dirty="0" smtClean="0"/>
              <a:t>,</a:t>
            </a:r>
          </a:p>
          <a:p>
            <a:pPr lvl="1"/>
            <a:r>
              <a:rPr lang="tr-TR" b="1" dirty="0" smtClean="0"/>
              <a:t>D</a:t>
            </a:r>
            <a:r>
              <a:rPr lang="tr-TR" b="1" dirty="0"/>
              <a:t>: </a:t>
            </a:r>
            <a:r>
              <a:rPr lang="tr-TR" dirty="0"/>
              <a:t>diğer yardımcı ilaçlar. Klinik </a:t>
            </a:r>
            <a:r>
              <a:rPr lang="tr-TR" dirty="0" err="1"/>
              <a:t>mastitislere</a:t>
            </a:r>
            <a:r>
              <a:rPr lang="tr-TR" dirty="0"/>
              <a:t> klinik yaklaşım </a:t>
            </a:r>
            <a:r>
              <a:rPr lang="tr-TR" dirty="0" err="1"/>
              <a:t>mastitisin</a:t>
            </a:r>
            <a:r>
              <a:rPr lang="tr-TR" dirty="0"/>
              <a:t> şiddetine ve kültür sonuçlarına göre değişebilmektedir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237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7995" y="233645"/>
            <a:ext cx="9153255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 err="1" smtClean="0"/>
              <a:t>Mastitisten</a:t>
            </a:r>
            <a:r>
              <a:rPr lang="tr-TR" sz="3200" dirty="0" smtClean="0"/>
              <a:t> Korunmak Amaçlı Aşıların Kullanılması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0287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dirty="0" err="1">
                <a:solidFill>
                  <a:srgbClr val="FF0000"/>
                </a:solidFill>
              </a:rPr>
              <a:t>Lysigin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en-US" sz="2400" baseline="30000" dirty="0">
                <a:solidFill>
                  <a:srgbClr val="FF0000"/>
                </a:solidFill>
                <a:cs typeface="Arial" charset="0"/>
              </a:rPr>
              <a:t>®</a:t>
            </a:r>
            <a:r>
              <a:rPr lang="tr-TR" sz="2400" dirty="0">
                <a:solidFill>
                  <a:srgbClr val="FF0000"/>
                </a:solidFill>
              </a:rPr>
              <a:t> : </a:t>
            </a:r>
            <a:r>
              <a:rPr lang="tr-TR" sz="2400" dirty="0" smtClean="0"/>
              <a:t>Stafilokoklara karşı, düvelerde 6-12 aylık iken ve doğumdan 3-6 hafta önce 5 ml,  14 gün sonra ek doz uygulaması 6 ayda bir tekrarlanması gerekir.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rgbClr val="FF0000"/>
                </a:solidFill>
              </a:rPr>
              <a:t>Pili </a:t>
            </a:r>
            <a:r>
              <a:rPr lang="tr-TR" sz="2400" dirty="0" err="1">
                <a:solidFill>
                  <a:srgbClr val="FF0000"/>
                </a:solidFill>
              </a:rPr>
              <a:t>Shield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en-US" sz="2400" baseline="30000" dirty="0">
                <a:solidFill>
                  <a:srgbClr val="FF0000"/>
                </a:solidFill>
                <a:cs typeface="Arial" charset="0"/>
              </a:rPr>
              <a:t>®</a:t>
            </a:r>
            <a:r>
              <a:rPr lang="tr-TR" sz="2400" dirty="0">
                <a:solidFill>
                  <a:srgbClr val="FF0000"/>
                </a:solidFill>
              </a:rPr>
              <a:t> : </a:t>
            </a:r>
            <a:r>
              <a:rPr lang="tr-TR" sz="2400" dirty="0"/>
              <a:t>E </a:t>
            </a:r>
            <a:r>
              <a:rPr lang="tr-TR" sz="2400" dirty="0" err="1" smtClean="0"/>
              <a:t>Coli’lere</a:t>
            </a:r>
            <a:r>
              <a:rPr lang="tr-TR" sz="2400" dirty="0" smtClean="0"/>
              <a:t> karşı2 ml her yıl tekrarlanır (60 günden önce hayvan kesilmez)</a:t>
            </a:r>
          </a:p>
          <a:p>
            <a:pPr eaLnBrk="1" hangingPunct="1">
              <a:defRPr/>
            </a:pPr>
            <a:r>
              <a:rPr lang="tr-TR" sz="2400" dirty="0" err="1">
                <a:solidFill>
                  <a:srgbClr val="FF0000"/>
                </a:solidFill>
              </a:rPr>
              <a:t>Lactocac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en-US" sz="2400" baseline="30000" dirty="0">
                <a:solidFill>
                  <a:srgbClr val="FF0000"/>
                </a:solidFill>
                <a:cs typeface="Arial" charset="0"/>
              </a:rPr>
              <a:t>®</a:t>
            </a:r>
            <a:r>
              <a:rPr lang="tr-TR" sz="2400" dirty="0">
                <a:solidFill>
                  <a:srgbClr val="FF0000"/>
                </a:solidFill>
              </a:rPr>
              <a:t> :</a:t>
            </a:r>
            <a:r>
              <a:rPr lang="tr-TR" sz="2400" dirty="0"/>
              <a:t> S </a:t>
            </a:r>
            <a:r>
              <a:rPr lang="tr-TR" sz="2400" dirty="0" err="1" smtClean="0"/>
              <a:t>agalactia</a:t>
            </a:r>
            <a:r>
              <a:rPr lang="tr-TR" sz="2400" dirty="0" smtClean="0"/>
              <a:t>, S </a:t>
            </a:r>
            <a:r>
              <a:rPr lang="tr-TR" sz="2400" dirty="0" err="1" smtClean="0"/>
              <a:t>dysagalactia</a:t>
            </a:r>
            <a:r>
              <a:rPr lang="tr-TR" sz="2400" dirty="0" smtClean="0"/>
              <a:t>, S </a:t>
            </a:r>
            <a:r>
              <a:rPr lang="tr-TR" sz="2400" dirty="0" err="1" smtClean="0"/>
              <a:t>Uberis</a:t>
            </a:r>
            <a:r>
              <a:rPr lang="tr-TR" sz="2400" dirty="0" smtClean="0"/>
              <a:t>, S </a:t>
            </a:r>
            <a:r>
              <a:rPr lang="tr-TR" sz="2400" dirty="0" err="1" smtClean="0"/>
              <a:t>Pyogenes</a:t>
            </a:r>
            <a:r>
              <a:rPr lang="tr-TR" sz="2400" dirty="0" smtClean="0"/>
              <a:t>, S </a:t>
            </a:r>
            <a:r>
              <a:rPr lang="tr-TR" sz="2400" dirty="0" err="1" smtClean="0"/>
              <a:t>aureus</a:t>
            </a:r>
            <a:r>
              <a:rPr lang="tr-TR" sz="2400" dirty="0" smtClean="0"/>
              <a:t>, E </a:t>
            </a:r>
            <a:r>
              <a:rPr lang="tr-TR" sz="2400" dirty="0" err="1" smtClean="0"/>
              <a:t>Coli</a:t>
            </a:r>
            <a:r>
              <a:rPr lang="tr-TR" sz="2400" dirty="0" smtClean="0"/>
              <a:t>’ ye karşı 15 ml SC 15 gün ve sonra tekrarı 6 ayda bir korunmak için tekrarı,</a:t>
            </a:r>
            <a:r>
              <a:rPr lang="tr-TR" sz="2400" dirty="0" smtClean="0">
                <a:solidFill>
                  <a:srgbClr val="CC3300"/>
                </a:solidFill>
              </a:rPr>
              <a:t> </a:t>
            </a:r>
            <a:r>
              <a:rPr lang="tr-TR" sz="2400" dirty="0"/>
              <a:t>t</a:t>
            </a:r>
            <a:r>
              <a:rPr lang="tr-TR" sz="2400" dirty="0" smtClean="0"/>
              <a:t>edavi amaçlı için 20 ml, 2. 15 ml 3. 15 ml 3-4 gün aralıklarla yapılır</a:t>
            </a:r>
          </a:p>
          <a:p>
            <a:pPr eaLnBrk="1" hangingPunct="1">
              <a:defRPr/>
            </a:pPr>
            <a:r>
              <a:rPr lang="tr-TR" sz="2400" dirty="0" err="1" smtClean="0">
                <a:solidFill>
                  <a:srgbClr val="FF0000"/>
                </a:solidFill>
              </a:rPr>
              <a:t>Hipermastivac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en-US" sz="2400" baseline="30000" dirty="0" smtClean="0">
                <a:solidFill>
                  <a:srgbClr val="FF0000"/>
                </a:solidFill>
                <a:cs typeface="Arial" charset="0"/>
              </a:rPr>
              <a:t>®</a:t>
            </a:r>
            <a:r>
              <a:rPr lang="tr-TR" sz="2400" dirty="0" smtClean="0">
                <a:solidFill>
                  <a:srgbClr val="FF0000"/>
                </a:solidFill>
              </a:rPr>
              <a:t> : </a:t>
            </a:r>
            <a:r>
              <a:rPr lang="tr-TR" sz="2400" dirty="0" smtClean="0"/>
              <a:t>S </a:t>
            </a:r>
            <a:r>
              <a:rPr lang="tr-TR" sz="2400" dirty="0" err="1" smtClean="0"/>
              <a:t>agalactia</a:t>
            </a:r>
            <a:r>
              <a:rPr lang="tr-TR" sz="2400" dirty="0" smtClean="0"/>
              <a:t>, S </a:t>
            </a:r>
            <a:r>
              <a:rPr lang="tr-TR" sz="2400" dirty="0" err="1" smtClean="0"/>
              <a:t>dysagalactia</a:t>
            </a:r>
            <a:r>
              <a:rPr lang="tr-TR" sz="2400" dirty="0" smtClean="0"/>
              <a:t>, S </a:t>
            </a:r>
            <a:r>
              <a:rPr lang="tr-TR" sz="2400" dirty="0" err="1" smtClean="0"/>
              <a:t>Uberis</a:t>
            </a:r>
            <a:r>
              <a:rPr lang="tr-TR" sz="2400" dirty="0" smtClean="0"/>
              <a:t>, S </a:t>
            </a:r>
            <a:r>
              <a:rPr lang="tr-TR" sz="2400" dirty="0" err="1" smtClean="0"/>
              <a:t>Pyogenes</a:t>
            </a:r>
            <a:r>
              <a:rPr lang="tr-TR" sz="2400" dirty="0" smtClean="0"/>
              <a:t>, S </a:t>
            </a:r>
            <a:r>
              <a:rPr lang="tr-TR" sz="2400" dirty="0" err="1" smtClean="0"/>
              <a:t>aureus</a:t>
            </a:r>
            <a:r>
              <a:rPr lang="tr-TR" sz="2400" dirty="0" smtClean="0"/>
              <a:t>, E </a:t>
            </a:r>
            <a:r>
              <a:rPr lang="tr-TR" sz="2400" dirty="0" err="1" smtClean="0"/>
              <a:t>Coli</a:t>
            </a:r>
            <a:r>
              <a:rPr lang="tr-TR" sz="2400" dirty="0" smtClean="0"/>
              <a:t>, </a:t>
            </a:r>
            <a:r>
              <a:rPr lang="tr-TR" sz="2400" dirty="0" err="1" smtClean="0"/>
              <a:t>Pseudomonas</a:t>
            </a:r>
            <a:r>
              <a:rPr lang="tr-TR" sz="2400" dirty="0" smtClean="0"/>
              <a:t> </a:t>
            </a:r>
            <a:r>
              <a:rPr lang="tr-TR" sz="2400" dirty="0" err="1" smtClean="0"/>
              <a:t>aeruginosa</a:t>
            </a:r>
            <a:r>
              <a:rPr lang="tr-TR" sz="2400" dirty="0" smtClean="0"/>
              <a:t> 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85800"/>
            <a:ext cx="6858000" cy="1143000"/>
          </a:xfrm>
          <a:noFill/>
          <a:ln/>
        </p:spPr>
        <p:txBody>
          <a:bodyPr/>
          <a:lstStyle/>
          <a:p>
            <a:r>
              <a:rPr lang="tr-TR" dirty="0" err="1" smtClean="0"/>
              <a:t>Mastitis</a:t>
            </a:r>
            <a:r>
              <a:rPr lang="tr-TR" dirty="0" smtClean="0"/>
              <a:t> Nedir</a:t>
            </a:r>
            <a:r>
              <a:rPr lang="en-US" dirty="0" smtClean="0"/>
              <a:t> </a:t>
            </a:r>
            <a:r>
              <a:rPr lang="en-US" dirty="0"/>
              <a:t>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dirty="0" smtClean="0"/>
              <a:t>Meme’nin yangısına denir</a:t>
            </a:r>
            <a:endParaRPr lang="en-US" dirty="0"/>
          </a:p>
        </p:txBody>
      </p:sp>
      <p:sp>
        <p:nvSpPr>
          <p:cNvPr id="5157" name="Freeform 37"/>
          <p:cNvSpPr>
            <a:spLocks/>
          </p:cNvSpPr>
          <p:nvPr/>
        </p:nvSpPr>
        <p:spPr bwMode="auto">
          <a:xfrm>
            <a:off x="3200400" y="3429000"/>
            <a:ext cx="2962275" cy="1700213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23" y="367"/>
              </a:cxn>
              <a:cxn ang="0">
                <a:pos x="34" y="400"/>
              </a:cxn>
              <a:cxn ang="0">
                <a:pos x="100" y="445"/>
              </a:cxn>
              <a:cxn ang="0">
                <a:pos x="234" y="534"/>
              </a:cxn>
              <a:cxn ang="0">
                <a:pos x="412" y="589"/>
              </a:cxn>
              <a:cxn ang="0">
                <a:pos x="578" y="634"/>
              </a:cxn>
              <a:cxn ang="0">
                <a:pos x="645" y="656"/>
              </a:cxn>
              <a:cxn ang="0">
                <a:pos x="723" y="911"/>
              </a:cxn>
              <a:cxn ang="0">
                <a:pos x="789" y="834"/>
              </a:cxn>
              <a:cxn ang="0">
                <a:pos x="801" y="700"/>
              </a:cxn>
              <a:cxn ang="0">
                <a:pos x="834" y="689"/>
              </a:cxn>
              <a:cxn ang="0">
                <a:pos x="901" y="734"/>
              </a:cxn>
              <a:cxn ang="0">
                <a:pos x="1123" y="789"/>
              </a:cxn>
              <a:cxn ang="0">
                <a:pos x="1267" y="778"/>
              </a:cxn>
              <a:cxn ang="0">
                <a:pos x="1334" y="1067"/>
              </a:cxn>
              <a:cxn ang="0">
                <a:pos x="1401" y="1056"/>
              </a:cxn>
              <a:cxn ang="0">
                <a:pos x="1412" y="1000"/>
              </a:cxn>
              <a:cxn ang="0">
                <a:pos x="1434" y="934"/>
              </a:cxn>
              <a:cxn ang="0">
                <a:pos x="1545" y="800"/>
              </a:cxn>
              <a:cxn ang="0">
                <a:pos x="1745" y="656"/>
              </a:cxn>
              <a:cxn ang="0">
                <a:pos x="1778" y="589"/>
              </a:cxn>
              <a:cxn ang="0">
                <a:pos x="1834" y="367"/>
              </a:cxn>
              <a:cxn ang="0">
                <a:pos x="1778" y="78"/>
              </a:cxn>
              <a:cxn ang="0">
                <a:pos x="1734" y="0"/>
              </a:cxn>
            </a:cxnLst>
            <a:rect l="0" t="0" r="r" b="b"/>
            <a:pathLst>
              <a:path w="1866" h="1071">
                <a:moveTo>
                  <a:pt x="0" y="334"/>
                </a:moveTo>
                <a:cubicBezTo>
                  <a:pt x="8" y="345"/>
                  <a:pt x="17" y="355"/>
                  <a:pt x="23" y="367"/>
                </a:cubicBezTo>
                <a:cubicBezTo>
                  <a:pt x="28" y="377"/>
                  <a:pt x="26" y="392"/>
                  <a:pt x="34" y="400"/>
                </a:cubicBezTo>
                <a:cubicBezTo>
                  <a:pt x="53" y="419"/>
                  <a:pt x="78" y="430"/>
                  <a:pt x="100" y="445"/>
                </a:cubicBezTo>
                <a:cubicBezTo>
                  <a:pt x="144" y="475"/>
                  <a:pt x="189" y="504"/>
                  <a:pt x="234" y="534"/>
                </a:cubicBezTo>
                <a:cubicBezTo>
                  <a:pt x="272" y="559"/>
                  <a:pt x="363" y="575"/>
                  <a:pt x="412" y="589"/>
                </a:cubicBezTo>
                <a:cubicBezTo>
                  <a:pt x="468" y="606"/>
                  <a:pt x="522" y="619"/>
                  <a:pt x="578" y="634"/>
                </a:cubicBezTo>
                <a:cubicBezTo>
                  <a:pt x="601" y="640"/>
                  <a:pt x="645" y="656"/>
                  <a:pt x="645" y="656"/>
                </a:cubicBezTo>
                <a:cubicBezTo>
                  <a:pt x="650" y="732"/>
                  <a:pt x="627" y="880"/>
                  <a:pt x="723" y="911"/>
                </a:cubicBezTo>
                <a:cubicBezTo>
                  <a:pt x="767" y="896"/>
                  <a:pt x="775" y="877"/>
                  <a:pt x="789" y="834"/>
                </a:cubicBezTo>
                <a:cubicBezTo>
                  <a:pt x="793" y="789"/>
                  <a:pt x="788" y="743"/>
                  <a:pt x="801" y="700"/>
                </a:cubicBezTo>
                <a:cubicBezTo>
                  <a:pt x="804" y="689"/>
                  <a:pt x="823" y="685"/>
                  <a:pt x="834" y="689"/>
                </a:cubicBezTo>
                <a:cubicBezTo>
                  <a:pt x="859" y="698"/>
                  <a:pt x="875" y="725"/>
                  <a:pt x="901" y="734"/>
                </a:cubicBezTo>
                <a:cubicBezTo>
                  <a:pt x="975" y="759"/>
                  <a:pt x="1045" y="778"/>
                  <a:pt x="1123" y="789"/>
                </a:cubicBezTo>
                <a:cubicBezTo>
                  <a:pt x="1171" y="785"/>
                  <a:pt x="1235" y="742"/>
                  <a:pt x="1267" y="778"/>
                </a:cubicBezTo>
                <a:cubicBezTo>
                  <a:pt x="1323" y="843"/>
                  <a:pt x="1223" y="1030"/>
                  <a:pt x="1334" y="1067"/>
                </a:cubicBezTo>
                <a:cubicBezTo>
                  <a:pt x="1356" y="1063"/>
                  <a:pt x="1384" y="1071"/>
                  <a:pt x="1401" y="1056"/>
                </a:cubicBezTo>
                <a:cubicBezTo>
                  <a:pt x="1415" y="1044"/>
                  <a:pt x="1407" y="1018"/>
                  <a:pt x="1412" y="1000"/>
                </a:cubicBezTo>
                <a:cubicBezTo>
                  <a:pt x="1418" y="978"/>
                  <a:pt x="1434" y="934"/>
                  <a:pt x="1434" y="934"/>
                </a:cubicBezTo>
                <a:cubicBezTo>
                  <a:pt x="1448" y="806"/>
                  <a:pt x="1424" y="817"/>
                  <a:pt x="1545" y="800"/>
                </a:cubicBezTo>
                <a:cubicBezTo>
                  <a:pt x="1624" y="774"/>
                  <a:pt x="1677" y="702"/>
                  <a:pt x="1745" y="656"/>
                </a:cubicBezTo>
                <a:cubicBezTo>
                  <a:pt x="1781" y="547"/>
                  <a:pt x="1725" y="707"/>
                  <a:pt x="1778" y="589"/>
                </a:cubicBezTo>
                <a:cubicBezTo>
                  <a:pt x="1809" y="519"/>
                  <a:pt x="1822" y="442"/>
                  <a:pt x="1834" y="367"/>
                </a:cubicBezTo>
                <a:cubicBezTo>
                  <a:pt x="1826" y="208"/>
                  <a:pt x="1866" y="162"/>
                  <a:pt x="1778" y="78"/>
                </a:cubicBezTo>
                <a:cubicBezTo>
                  <a:pt x="1768" y="47"/>
                  <a:pt x="1757" y="23"/>
                  <a:pt x="1734" y="0"/>
                </a:cubicBezTo>
              </a:path>
            </a:pathLst>
          </a:cu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60" name="Freeform 40"/>
          <p:cNvSpPr>
            <a:spLocks/>
          </p:cNvSpPr>
          <p:nvPr/>
        </p:nvSpPr>
        <p:spPr bwMode="auto">
          <a:xfrm>
            <a:off x="3810000" y="4343400"/>
            <a:ext cx="292100" cy="495300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106" y="312"/>
              </a:cxn>
              <a:cxn ang="0">
                <a:pos x="172" y="212"/>
              </a:cxn>
              <a:cxn ang="0">
                <a:pos x="183" y="23"/>
              </a:cxn>
            </a:cxnLst>
            <a:rect l="0" t="0" r="r" b="b"/>
            <a:pathLst>
              <a:path w="184" h="312">
                <a:moveTo>
                  <a:pt x="50" y="0"/>
                </a:moveTo>
                <a:cubicBezTo>
                  <a:pt x="53" y="64"/>
                  <a:pt x="0" y="275"/>
                  <a:pt x="106" y="312"/>
                </a:cubicBezTo>
                <a:cubicBezTo>
                  <a:pt x="160" y="292"/>
                  <a:pt x="161" y="268"/>
                  <a:pt x="172" y="212"/>
                </a:cubicBezTo>
                <a:cubicBezTo>
                  <a:pt x="184" y="45"/>
                  <a:pt x="183" y="108"/>
                  <a:pt x="183" y="23"/>
                </a:cubicBezTo>
              </a:path>
            </a:pathLst>
          </a:cu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62" name="Freeform 42"/>
          <p:cNvSpPr>
            <a:spLocks/>
          </p:cNvSpPr>
          <p:nvPr/>
        </p:nvSpPr>
        <p:spPr bwMode="auto">
          <a:xfrm>
            <a:off x="8153400" y="4876800"/>
            <a:ext cx="304800" cy="441325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3" y="267"/>
              </a:cxn>
              <a:cxn ang="0">
                <a:pos x="57" y="278"/>
              </a:cxn>
              <a:cxn ang="0">
                <a:pos x="112" y="200"/>
              </a:cxn>
              <a:cxn ang="0">
                <a:pos x="123" y="167"/>
              </a:cxn>
              <a:cxn ang="0">
                <a:pos x="134" y="0"/>
              </a:cxn>
            </a:cxnLst>
            <a:rect l="0" t="0" r="r" b="b"/>
            <a:pathLst>
              <a:path w="135" h="278">
                <a:moveTo>
                  <a:pt x="23" y="0"/>
                </a:moveTo>
                <a:cubicBezTo>
                  <a:pt x="18" y="65"/>
                  <a:pt x="0" y="199"/>
                  <a:pt x="23" y="267"/>
                </a:cubicBezTo>
                <a:cubicBezTo>
                  <a:pt x="27" y="278"/>
                  <a:pt x="46" y="274"/>
                  <a:pt x="57" y="278"/>
                </a:cubicBezTo>
                <a:cubicBezTo>
                  <a:pt x="112" y="260"/>
                  <a:pt x="86" y="278"/>
                  <a:pt x="112" y="200"/>
                </a:cubicBezTo>
                <a:cubicBezTo>
                  <a:pt x="116" y="189"/>
                  <a:pt x="123" y="167"/>
                  <a:pt x="123" y="167"/>
                </a:cubicBezTo>
                <a:cubicBezTo>
                  <a:pt x="135" y="15"/>
                  <a:pt x="134" y="70"/>
                  <a:pt x="134" y="0"/>
                </a:cubicBezTo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2438400" y="8382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lnSpc>
                <a:spcPct val="70000"/>
              </a:lnSpc>
            </a:pPr>
            <a:endParaRPr lang="tr-TR" sz="48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3324225" y="21336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endParaRPr lang="tr-TR" sz="2800">
              <a:latin typeface="Arial" charset="0"/>
            </a:endParaRPr>
          </a:p>
        </p:txBody>
      </p:sp>
      <p:sp>
        <p:nvSpPr>
          <p:cNvPr id="5165" name="Freeform 45"/>
          <p:cNvSpPr>
            <a:spLocks/>
          </p:cNvSpPr>
          <p:nvPr/>
        </p:nvSpPr>
        <p:spPr bwMode="auto">
          <a:xfrm>
            <a:off x="6629400" y="3276600"/>
            <a:ext cx="3124200" cy="2362200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23" y="367"/>
              </a:cxn>
              <a:cxn ang="0">
                <a:pos x="34" y="400"/>
              </a:cxn>
              <a:cxn ang="0">
                <a:pos x="100" y="445"/>
              </a:cxn>
              <a:cxn ang="0">
                <a:pos x="234" y="534"/>
              </a:cxn>
              <a:cxn ang="0">
                <a:pos x="412" y="589"/>
              </a:cxn>
              <a:cxn ang="0">
                <a:pos x="578" y="634"/>
              </a:cxn>
              <a:cxn ang="0">
                <a:pos x="645" y="656"/>
              </a:cxn>
              <a:cxn ang="0">
                <a:pos x="723" y="911"/>
              </a:cxn>
              <a:cxn ang="0">
                <a:pos x="789" y="834"/>
              </a:cxn>
              <a:cxn ang="0">
                <a:pos x="801" y="700"/>
              </a:cxn>
              <a:cxn ang="0">
                <a:pos x="834" y="689"/>
              </a:cxn>
              <a:cxn ang="0">
                <a:pos x="901" y="734"/>
              </a:cxn>
              <a:cxn ang="0">
                <a:pos x="1123" y="789"/>
              </a:cxn>
              <a:cxn ang="0">
                <a:pos x="1267" y="778"/>
              </a:cxn>
              <a:cxn ang="0">
                <a:pos x="1334" y="1067"/>
              </a:cxn>
              <a:cxn ang="0">
                <a:pos x="1401" y="1056"/>
              </a:cxn>
              <a:cxn ang="0">
                <a:pos x="1412" y="1000"/>
              </a:cxn>
              <a:cxn ang="0">
                <a:pos x="1434" y="934"/>
              </a:cxn>
              <a:cxn ang="0">
                <a:pos x="1545" y="800"/>
              </a:cxn>
              <a:cxn ang="0">
                <a:pos x="1745" y="656"/>
              </a:cxn>
              <a:cxn ang="0">
                <a:pos x="1778" y="589"/>
              </a:cxn>
              <a:cxn ang="0">
                <a:pos x="1834" y="367"/>
              </a:cxn>
              <a:cxn ang="0">
                <a:pos x="1778" y="78"/>
              </a:cxn>
              <a:cxn ang="0">
                <a:pos x="1734" y="0"/>
              </a:cxn>
            </a:cxnLst>
            <a:rect l="0" t="0" r="r" b="b"/>
            <a:pathLst>
              <a:path w="1866" h="1071">
                <a:moveTo>
                  <a:pt x="0" y="334"/>
                </a:moveTo>
                <a:cubicBezTo>
                  <a:pt x="8" y="345"/>
                  <a:pt x="17" y="355"/>
                  <a:pt x="23" y="367"/>
                </a:cubicBezTo>
                <a:cubicBezTo>
                  <a:pt x="28" y="377"/>
                  <a:pt x="26" y="392"/>
                  <a:pt x="34" y="400"/>
                </a:cubicBezTo>
                <a:cubicBezTo>
                  <a:pt x="53" y="419"/>
                  <a:pt x="78" y="430"/>
                  <a:pt x="100" y="445"/>
                </a:cubicBezTo>
                <a:cubicBezTo>
                  <a:pt x="144" y="475"/>
                  <a:pt x="189" y="504"/>
                  <a:pt x="234" y="534"/>
                </a:cubicBezTo>
                <a:cubicBezTo>
                  <a:pt x="272" y="559"/>
                  <a:pt x="363" y="575"/>
                  <a:pt x="412" y="589"/>
                </a:cubicBezTo>
                <a:cubicBezTo>
                  <a:pt x="468" y="606"/>
                  <a:pt x="522" y="619"/>
                  <a:pt x="578" y="634"/>
                </a:cubicBezTo>
                <a:cubicBezTo>
                  <a:pt x="601" y="640"/>
                  <a:pt x="645" y="656"/>
                  <a:pt x="645" y="656"/>
                </a:cubicBezTo>
                <a:cubicBezTo>
                  <a:pt x="650" y="732"/>
                  <a:pt x="627" y="880"/>
                  <a:pt x="723" y="911"/>
                </a:cubicBezTo>
                <a:cubicBezTo>
                  <a:pt x="767" y="896"/>
                  <a:pt x="775" y="877"/>
                  <a:pt x="789" y="834"/>
                </a:cubicBezTo>
                <a:cubicBezTo>
                  <a:pt x="793" y="789"/>
                  <a:pt x="788" y="743"/>
                  <a:pt x="801" y="700"/>
                </a:cubicBezTo>
                <a:cubicBezTo>
                  <a:pt x="804" y="689"/>
                  <a:pt x="823" y="685"/>
                  <a:pt x="834" y="689"/>
                </a:cubicBezTo>
                <a:cubicBezTo>
                  <a:pt x="859" y="698"/>
                  <a:pt x="875" y="725"/>
                  <a:pt x="901" y="734"/>
                </a:cubicBezTo>
                <a:cubicBezTo>
                  <a:pt x="975" y="759"/>
                  <a:pt x="1045" y="778"/>
                  <a:pt x="1123" y="789"/>
                </a:cubicBezTo>
                <a:cubicBezTo>
                  <a:pt x="1171" y="785"/>
                  <a:pt x="1235" y="742"/>
                  <a:pt x="1267" y="778"/>
                </a:cubicBezTo>
                <a:cubicBezTo>
                  <a:pt x="1323" y="843"/>
                  <a:pt x="1223" y="1030"/>
                  <a:pt x="1334" y="1067"/>
                </a:cubicBezTo>
                <a:cubicBezTo>
                  <a:pt x="1356" y="1063"/>
                  <a:pt x="1384" y="1071"/>
                  <a:pt x="1401" y="1056"/>
                </a:cubicBezTo>
                <a:cubicBezTo>
                  <a:pt x="1415" y="1044"/>
                  <a:pt x="1407" y="1018"/>
                  <a:pt x="1412" y="1000"/>
                </a:cubicBezTo>
                <a:cubicBezTo>
                  <a:pt x="1418" y="978"/>
                  <a:pt x="1434" y="934"/>
                  <a:pt x="1434" y="934"/>
                </a:cubicBezTo>
                <a:cubicBezTo>
                  <a:pt x="1448" y="806"/>
                  <a:pt x="1424" y="817"/>
                  <a:pt x="1545" y="800"/>
                </a:cubicBezTo>
                <a:cubicBezTo>
                  <a:pt x="1624" y="774"/>
                  <a:pt x="1677" y="702"/>
                  <a:pt x="1745" y="656"/>
                </a:cubicBezTo>
                <a:cubicBezTo>
                  <a:pt x="1781" y="547"/>
                  <a:pt x="1725" y="707"/>
                  <a:pt x="1778" y="589"/>
                </a:cubicBezTo>
                <a:cubicBezTo>
                  <a:pt x="1809" y="519"/>
                  <a:pt x="1822" y="442"/>
                  <a:pt x="1834" y="367"/>
                </a:cubicBezTo>
                <a:cubicBezTo>
                  <a:pt x="1826" y="208"/>
                  <a:pt x="1866" y="162"/>
                  <a:pt x="1778" y="78"/>
                </a:cubicBezTo>
                <a:cubicBezTo>
                  <a:pt x="1768" y="47"/>
                  <a:pt x="1757" y="23"/>
                  <a:pt x="1734" y="0"/>
                </a:cubicBezTo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66" name="Freeform 46"/>
          <p:cNvSpPr>
            <a:spLocks/>
          </p:cNvSpPr>
          <p:nvPr/>
        </p:nvSpPr>
        <p:spPr bwMode="auto">
          <a:xfrm>
            <a:off x="7086600" y="4495800"/>
            <a:ext cx="381000" cy="495300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106" y="312"/>
              </a:cxn>
              <a:cxn ang="0">
                <a:pos x="172" y="212"/>
              </a:cxn>
              <a:cxn ang="0">
                <a:pos x="183" y="23"/>
              </a:cxn>
            </a:cxnLst>
            <a:rect l="0" t="0" r="r" b="b"/>
            <a:pathLst>
              <a:path w="184" h="312">
                <a:moveTo>
                  <a:pt x="50" y="0"/>
                </a:moveTo>
                <a:cubicBezTo>
                  <a:pt x="53" y="64"/>
                  <a:pt x="0" y="275"/>
                  <a:pt x="106" y="312"/>
                </a:cubicBezTo>
                <a:cubicBezTo>
                  <a:pt x="160" y="292"/>
                  <a:pt x="161" y="268"/>
                  <a:pt x="172" y="212"/>
                </a:cubicBezTo>
                <a:cubicBezTo>
                  <a:pt x="184" y="45"/>
                  <a:pt x="183" y="108"/>
                  <a:pt x="183" y="23"/>
                </a:cubicBezTo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67" name="Freeform 47"/>
          <p:cNvSpPr>
            <a:spLocks/>
          </p:cNvSpPr>
          <p:nvPr/>
        </p:nvSpPr>
        <p:spPr bwMode="auto">
          <a:xfrm>
            <a:off x="4800600" y="4648200"/>
            <a:ext cx="214313" cy="441325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3" y="267"/>
              </a:cxn>
              <a:cxn ang="0">
                <a:pos x="57" y="278"/>
              </a:cxn>
              <a:cxn ang="0">
                <a:pos x="112" y="200"/>
              </a:cxn>
              <a:cxn ang="0">
                <a:pos x="123" y="167"/>
              </a:cxn>
              <a:cxn ang="0">
                <a:pos x="134" y="0"/>
              </a:cxn>
            </a:cxnLst>
            <a:rect l="0" t="0" r="r" b="b"/>
            <a:pathLst>
              <a:path w="135" h="278">
                <a:moveTo>
                  <a:pt x="23" y="0"/>
                </a:moveTo>
                <a:cubicBezTo>
                  <a:pt x="18" y="65"/>
                  <a:pt x="0" y="199"/>
                  <a:pt x="23" y="267"/>
                </a:cubicBezTo>
                <a:cubicBezTo>
                  <a:pt x="27" y="278"/>
                  <a:pt x="46" y="274"/>
                  <a:pt x="57" y="278"/>
                </a:cubicBezTo>
                <a:cubicBezTo>
                  <a:pt x="112" y="260"/>
                  <a:pt x="86" y="278"/>
                  <a:pt x="112" y="200"/>
                </a:cubicBezTo>
                <a:cubicBezTo>
                  <a:pt x="116" y="189"/>
                  <a:pt x="123" y="167"/>
                  <a:pt x="123" y="167"/>
                </a:cubicBezTo>
                <a:cubicBezTo>
                  <a:pt x="135" y="15"/>
                  <a:pt x="134" y="70"/>
                  <a:pt x="134" y="0"/>
                </a:cubicBezTo>
              </a:path>
            </a:pathLst>
          </a:cu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4495800" y="388620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b="1" dirty="0">
                <a:latin typeface="Arial" charset="0"/>
              </a:rPr>
              <a:t>Normal</a:t>
            </a:r>
            <a:endParaRPr kumimoji="0" lang="en-US" dirty="0"/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7620000" y="3962400"/>
            <a:ext cx="13308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tr-TR" b="1" dirty="0" err="1" smtClean="0">
                <a:latin typeface="Arial" charset="0"/>
              </a:rPr>
              <a:t>Mastitis</a:t>
            </a:r>
            <a:endParaRPr kumimoji="0" lang="en-US" dirty="0"/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6477000" y="4880264"/>
            <a:ext cx="130837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tr-TR" sz="2000" b="1" dirty="0" smtClean="0">
                <a:solidFill>
                  <a:srgbClr val="0000FF"/>
                </a:solidFill>
                <a:latin typeface="Arial" charset="0"/>
              </a:rPr>
              <a:t>Şişme</a:t>
            </a:r>
            <a:endParaRPr kumimoji="0" lang="en-US" sz="2000" b="1" dirty="0">
              <a:latin typeface="Arial" charset="0"/>
            </a:endParaRPr>
          </a:p>
          <a:p>
            <a:r>
              <a:rPr kumimoji="0" lang="tr-TR" sz="2000" b="1" dirty="0" smtClean="0">
                <a:solidFill>
                  <a:srgbClr val="D60093"/>
                </a:solidFill>
                <a:latin typeface="Arial" charset="0"/>
              </a:rPr>
              <a:t>Ağrı</a:t>
            </a:r>
            <a:endParaRPr kumimoji="0" lang="en-US" sz="2000" b="1" dirty="0">
              <a:latin typeface="Arial" charset="0"/>
            </a:endParaRPr>
          </a:p>
          <a:p>
            <a:r>
              <a:rPr kumimoji="0" lang="tr-TR" sz="2000" b="1" dirty="0" smtClean="0">
                <a:solidFill>
                  <a:srgbClr val="FF3300"/>
                </a:solidFill>
                <a:latin typeface="Arial" charset="0"/>
              </a:rPr>
              <a:t>Sıcaklık</a:t>
            </a:r>
            <a:endParaRPr kumimoji="0" lang="en-US" sz="2000" b="1" dirty="0">
              <a:latin typeface="Arial" charset="0"/>
            </a:endParaRPr>
          </a:p>
          <a:p>
            <a:r>
              <a:rPr kumimoji="0" lang="tr-TR" sz="2000" b="1" dirty="0" smtClean="0">
                <a:solidFill>
                  <a:srgbClr val="FF0000"/>
                </a:solidFill>
                <a:latin typeface="Arial" charset="0"/>
              </a:rPr>
              <a:t>Kızarıklık</a:t>
            </a:r>
          </a:p>
          <a:p>
            <a:r>
              <a:rPr kumimoji="0" lang="tr-TR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Asimetri</a:t>
            </a:r>
            <a:endParaRPr kumimoji="0"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410" name="Picture 2" descr="mastitis and cow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65" y="3834045"/>
            <a:ext cx="2618910" cy="261891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4"/>
            <a:ext cx="10287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 err="1" smtClean="0"/>
              <a:t>Mastitisten</a:t>
            </a:r>
            <a:r>
              <a:rPr lang="tr-TR" sz="3200" dirty="0" smtClean="0"/>
              <a:t> Korunmak Amaçlı Aşıların Kullanılması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4"/>
            <a:ext cx="10287000" cy="53736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Sonuçların tartışılmasının sebebi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1. Oluşan antikor </a:t>
            </a:r>
            <a:r>
              <a:rPr lang="tr-TR" sz="24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titrelerinin</a:t>
            </a: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hayvanlar arasında önemli farklılıklar     göstermemesi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2. </a:t>
            </a:r>
            <a:r>
              <a:rPr lang="tr-TR" sz="24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Laktasyon</a:t>
            </a: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 sırasında normal bir memenin </a:t>
            </a:r>
            <a:r>
              <a:rPr lang="tr-TR" sz="24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epiteli</a:t>
            </a: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serum antikorlarına karşı geçirgen olmadığından enfeksiyon sırasında memede etkili düzeyde antikor bulunmaması,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3. Çoğu bakteri türlerinin </a:t>
            </a:r>
            <a:r>
              <a:rPr lang="tr-TR" sz="24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immunolojik</a:t>
            </a: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yönden çeşitli </a:t>
            </a:r>
            <a:r>
              <a:rPr lang="tr-TR" sz="24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suşların</a:t>
            </a: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bulunması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4. Yeterli düzeyde antikor ve </a:t>
            </a:r>
            <a:r>
              <a:rPr lang="tr-TR" sz="2400" dirty="0" err="1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immunite</a:t>
            </a: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 sağlayabilmek için aşını tekrarlanan dozlarının </a:t>
            </a: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gerekmesi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5. Ekonomik olup olmaması çok önemlidir. 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39375" y="728700"/>
            <a:ext cx="92583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sz="4000" dirty="0" err="1" smtClean="0"/>
              <a:t>Mastitis</a:t>
            </a:r>
            <a:r>
              <a:rPr lang="tr-TR" sz="4000" dirty="0" smtClean="0"/>
              <a:t> Sağaltımında</a:t>
            </a:r>
            <a:br>
              <a:rPr lang="tr-TR" sz="4000" dirty="0" smtClean="0"/>
            </a:br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025" y="3654025"/>
            <a:ext cx="10287000" cy="594995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Sağaltımın etkinliği</a:t>
            </a:r>
          </a:p>
          <a:p>
            <a:pPr eaLnBrk="1" hangingPunct="1">
              <a:defRPr/>
            </a:pPr>
            <a:r>
              <a:rPr lang="tr-TR" dirty="0" smtClean="0"/>
              <a:t>Ekonomik olup olmadığı</a:t>
            </a:r>
          </a:p>
          <a:p>
            <a:pPr eaLnBrk="1" hangingPunct="1">
              <a:defRPr/>
            </a:pPr>
            <a:r>
              <a:rPr lang="tr-TR" dirty="0" smtClean="0"/>
              <a:t>Antibiyotik kalıntılarından arındırılmış süt piyasaya en kısa sürede </a:t>
            </a:r>
            <a:r>
              <a:rPr lang="tr-TR" dirty="0" smtClean="0"/>
              <a:t>sunulabilmesi bakımından çok </a:t>
            </a:r>
            <a:r>
              <a:rPr lang="tr-TR" u="sng" dirty="0" smtClean="0">
                <a:solidFill>
                  <a:srgbClr val="FF0000"/>
                </a:solidFill>
              </a:rPr>
              <a:t>önemlidir. </a:t>
            </a:r>
          </a:p>
        </p:txBody>
      </p:sp>
      <p:pic>
        <p:nvPicPr>
          <p:cNvPr id="4" name="Picture 3" descr="Cow laying 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525" y="1988840"/>
            <a:ext cx="3816446" cy="219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3040" y="1133745"/>
            <a:ext cx="8708231" cy="647700"/>
          </a:xfrm>
        </p:spPr>
        <p:txBody>
          <a:bodyPr/>
          <a:lstStyle/>
          <a:p>
            <a:pPr eaLnBrk="1" hangingPunct="1">
              <a:defRPr/>
            </a:pPr>
            <a:r>
              <a:rPr lang="tr-TR" sz="4800" dirty="0" err="1" smtClean="0">
                <a:latin typeface="Tahoma" pitchFamily="34" charset="0"/>
              </a:rPr>
              <a:t>Mastitis</a:t>
            </a:r>
            <a:r>
              <a:rPr lang="tr-TR" sz="4800" dirty="0" smtClean="0">
                <a:latin typeface="Tahoma" pitchFamily="34" charset="0"/>
              </a:rPr>
              <a:t> ve ekonomik kayıp</a:t>
            </a:r>
            <a:endParaRPr lang="en-US" sz="4800" dirty="0" smtClean="0">
              <a:latin typeface="Tahoma" pitchFamily="34" charset="0"/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8025" y="2123855"/>
            <a:ext cx="8829675" cy="4248150"/>
          </a:xfrm>
        </p:spPr>
        <p:txBody>
          <a:bodyPr/>
          <a:lstStyle/>
          <a:p>
            <a:pPr marL="209550" indent="-209550" algn="just" eaLnBrk="1" hangingPunct="1">
              <a:spcBef>
                <a:spcPct val="25000"/>
              </a:spcBef>
              <a:spcAft>
                <a:spcPct val="25000"/>
              </a:spcAft>
              <a:buSzTx/>
              <a:buFont typeface="Arial" charset="0"/>
              <a:buChar char="►"/>
              <a:defRPr/>
            </a:pPr>
            <a:r>
              <a:rPr lang="tr-TR" sz="2800" b="1" dirty="0" smtClean="0">
                <a:latin typeface="Tahoma" pitchFamily="34" charset="0"/>
              </a:rPr>
              <a:t> Tüm hastalıkların </a:t>
            </a: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% 48’ini </a:t>
            </a:r>
            <a:r>
              <a:rPr lang="tr-TR" sz="2800" b="1" dirty="0" smtClean="0">
                <a:latin typeface="Tahoma" pitchFamily="34" charset="0"/>
              </a:rPr>
              <a:t>teşkil eder</a:t>
            </a:r>
          </a:p>
          <a:p>
            <a:pPr marL="209550" indent="-209550" algn="just" eaLnBrk="1" hangingPunct="1">
              <a:spcBef>
                <a:spcPct val="25000"/>
              </a:spcBef>
              <a:spcAft>
                <a:spcPct val="25000"/>
              </a:spcAft>
              <a:buSzTx/>
              <a:buFont typeface="Arial" charset="0"/>
              <a:buChar char="►"/>
              <a:defRPr/>
            </a:pPr>
            <a:r>
              <a:rPr lang="tr-TR" sz="2800" b="1" dirty="0" smtClean="0">
                <a:latin typeface="Tahoma" pitchFamily="34" charset="0"/>
              </a:rPr>
              <a:t> Her </a:t>
            </a: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10 inekten 3’ünde </a:t>
            </a:r>
            <a:r>
              <a:rPr lang="tr-TR" sz="2800" b="1" dirty="0" smtClean="0">
                <a:latin typeface="Tahoma" pitchFamily="34" charset="0"/>
              </a:rPr>
              <a:t>yılda bir kez klinik </a:t>
            </a:r>
            <a:r>
              <a:rPr lang="tr-TR" sz="2800" b="1" dirty="0" err="1" smtClean="0">
                <a:latin typeface="Tahoma" pitchFamily="34" charset="0"/>
              </a:rPr>
              <a:t>mastitis</a:t>
            </a:r>
            <a:r>
              <a:rPr lang="tr-TR" sz="2800" b="1" dirty="0" smtClean="0">
                <a:latin typeface="Tahoma" pitchFamily="34" charset="0"/>
              </a:rPr>
              <a:t> şekillenir.</a:t>
            </a:r>
          </a:p>
          <a:p>
            <a:pPr marL="209550" indent="-209550" algn="just" eaLnBrk="1" hangingPunct="1">
              <a:spcBef>
                <a:spcPct val="25000"/>
              </a:spcBef>
              <a:spcAft>
                <a:spcPct val="25000"/>
              </a:spcAft>
              <a:buSzTx/>
              <a:buFont typeface="Arial" charset="0"/>
              <a:buChar char="►"/>
              <a:defRPr/>
            </a:pPr>
            <a:r>
              <a:rPr lang="tr-TR" sz="2800" b="1" dirty="0" smtClean="0">
                <a:latin typeface="Tahoma" pitchFamily="34" charset="0"/>
              </a:rPr>
              <a:t> İneklerin </a:t>
            </a: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% 7’si </a:t>
            </a:r>
            <a:r>
              <a:rPr lang="tr-TR" sz="2800" b="1" dirty="0" err="1" smtClean="0">
                <a:latin typeface="Tahoma" pitchFamily="34" charset="0"/>
              </a:rPr>
              <a:t>mastitis</a:t>
            </a:r>
            <a:r>
              <a:rPr lang="tr-TR" sz="2800" b="1" dirty="0" smtClean="0">
                <a:latin typeface="Tahoma" pitchFamily="34" charset="0"/>
              </a:rPr>
              <a:t> nedeniyle 	sürüden çıkarılmaktadır.</a:t>
            </a:r>
          </a:p>
          <a:p>
            <a:pPr marL="209550" indent="-209550" algn="just" eaLnBrk="1" hangingPunct="1">
              <a:spcBef>
                <a:spcPct val="25000"/>
              </a:spcBef>
              <a:spcAft>
                <a:spcPct val="25000"/>
              </a:spcAft>
              <a:buSzTx/>
              <a:buFont typeface="Arial" charset="0"/>
              <a:buChar char="►"/>
              <a:defRPr/>
            </a:pPr>
            <a:r>
              <a:rPr lang="tr-TR" sz="2800" b="1" dirty="0" smtClean="0">
                <a:latin typeface="Tahoma" pitchFamily="34" charset="0"/>
              </a:rPr>
              <a:t> İneklerin </a:t>
            </a: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% 1’inde </a:t>
            </a:r>
            <a:r>
              <a:rPr lang="tr-TR" sz="2800" b="1" dirty="0" err="1" smtClean="0">
                <a:latin typeface="Tahoma" pitchFamily="34" charset="0"/>
              </a:rPr>
              <a:t>mastitis</a:t>
            </a:r>
            <a:r>
              <a:rPr lang="tr-TR" sz="2800" b="1" dirty="0" smtClean="0">
                <a:latin typeface="Tahoma" pitchFamily="34" charset="0"/>
              </a:rPr>
              <a:t> nedeniyle 	ölüm şekillenmektedir.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2178" y="333375"/>
            <a:ext cx="8708231" cy="6477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dirty="0" err="1" smtClean="0">
                <a:latin typeface="Tahoma" pitchFamily="34" charset="0"/>
              </a:rPr>
              <a:t>Mastitis</a:t>
            </a:r>
            <a:r>
              <a:rPr lang="tr-TR" sz="3200" dirty="0" smtClean="0">
                <a:latin typeface="Tahoma" pitchFamily="34" charset="0"/>
              </a:rPr>
              <a:t> ve ekonomik kayıp</a:t>
            </a:r>
            <a:endParaRPr lang="en-US" sz="3200" dirty="0" smtClean="0">
              <a:latin typeface="Tahoma" pitchFamily="34" charset="0"/>
            </a:endParaRP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9" y="1628800"/>
            <a:ext cx="10287000" cy="4248150"/>
          </a:xfrm>
        </p:spPr>
        <p:txBody>
          <a:bodyPr/>
          <a:lstStyle/>
          <a:p>
            <a:pPr marL="209550" indent="-209550" algn="just" eaLnBrk="1" hangingPunct="1">
              <a:spcBef>
                <a:spcPct val="30000"/>
              </a:spcBef>
              <a:spcAft>
                <a:spcPct val="30000"/>
              </a:spcAft>
              <a:buSzTx/>
              <a:buFont typeface="Arial" charset="0"/>
              <a:buChar char="►"/>
              <a:defRPr/>
            </a:pPr>
            <a:r>
              <a:rPr lang="tr-TR" sz="2800" b="1" dirty="0" smtClean="0">
                <a:latin typeface="Tahoma" pitchFamily="34" charset="0"/>
              </a:rPr>
              <a:t> Tüm hastalıklarla ilişkili ekonomik kaybın </a:t>
            </a: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% 25’i </a:t>
            </a:r>
            <a:r>
              <a:rPr lang="tr-TR" sz="2800" b="1" dirty="0" smtClean="0">
                <a:latin typeface="Tahoma" pitchFamily="34" charset="0"/>
              </a:rPr>
              <a:t>doğrudan </a:t>
            </a:r>
            <a:r>
              <a:rPr lang="tr-TR" sz="2800" b="1" dirty="0" err="1" smtClean="0">
                <a:latin typeface="Tahoma" pitchFamily="34" charset="0"/>
              </a:rPr>
              <a:t>mastitisle</a:t>
            </a:r>
            <a:r>
              <a:rPr lang="tr-TR" sz="2800" b="1" dirty="0" smtClean="0">
                <a:latin typeface="Tahoma" pitchFamily="34" charset="0"/>
              </a:rPr>
              <a:t> ilişkilidir</a:t>
            </a:r>
          </a:p>
          <a:p>
            <a:pPr marL="209550" indent="-209550" algn="just" eaLnBrk="1" hangingPunct="1">
              <a:spcBef>
                <a:spcPct val="30000"/>
              </a:spcBef>
              <a:spcAft>
                <a:spcPct val="30000"/>
              </a:spcAft>
              <a:buSzTx/>
              <a:buFont typeface="Arial" charset="0"/>
              <a:buChar char="►"/>
              <a:defRPr/>
            </a:pPr>
            <a:r>
              <a:rPr lang="tr-TR" sz="2800" b="1" dirty="0" smtClean="0">
                <a:latin typeface="Tahoma" pitchFamily="34" charset="0"/>
              </a:rPr>
              <a:t> </a:t>
            </a:r>
            <a:r>
              <a:rPr lang="tr-TR" sz="2800" b="1" dirty="0" err="1" smtClean="0">
                <a:latin typeface="Tahoma" pitchFamily="34" charset="0"/>
              </a:rPr>
              <a:t>Coli</a:t>
            </a:r>
            <a:r>
              <a:rPr lang="tr-TR" sz="2800" b="1" dirty="0" smtClean="0">
                <a:latin typeface="Tahoma" pitchFamily="34" charset="0"/>
              </a:rPr>
              <a:t> </a:t>
            </a:r>
            <a:r>
              <a:rPr lang="tr-TR" sz="2800" b="1" dirty="0" err="1" smtClean="0">
                <a:latin typeface="Tahoma" pitchFamily="34" charset="0"/>
              </a:rPr>
              <a:t>mastitislerde</a:t>
            </a:r>
            <a:r>
              <a:rPr lang="tr-TR" sz="2800" b="1" dirty="0" smtClean="0">
                <a:latin typeface="Tahoma" pitchFamily="34" charset="0"/>
              </a:rPr>
              <a:t> her bir klinik vakanın maliyeti </a:t>
            </a: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400 $’ı bulabilir.</a:t>
            </a:r>
          </a:p>
          <a:p>
            <a:pPr marL="209550" indent="-209550" algn="just" eaLnBrk="1" hangingPunct="1">
              <a:spcBef>
                <a:spcPct val="30000"/>
              </a:spcBef>
              <a:spcAft>
                <a:spcPct val="30000"/>
              </a:spcAft>
              <a:buSzTx/>
              <a:buFont typeface="Arial" charset="0"/>
              <a:buChar char="►"/>
              <a:defRPr/>
            </a:pPr>
            <a:r>
              <a:rPr lang="tr-TR" sz="2800" b="1" dirty="0" smtClean="0">
                <a:latin typeface="Tahoma" pitchFamily="34" charset="0"/>
              </a:rPr>
              <a:t> Her ineğin </a:t>
            </a:r>
            <a:r>
              <a:rPr lang="tr-TR" sz="2800" b="1" dirty="0" err="1" smtClean="0">
                <a:latin typeface="Tahoma" pitchFamily="34" charset="0"/>
              </a:rPr>
              <a:t>mastitisten</a:t>
            </a:r>
            <a:r>
              <a:rPr lang="tr-TR" sz="2800" b="1" dirty="0" smtClean="0">
                <a:latin typeface="Tahoma" pitchFamily="34" charset="0"/>
              </a:rPr>
              <a:t> dolayı </a:t>
            </a: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yıllık 170 $ </a:t>
            </a:r>
            <a:r>
              <a:rPr lang="tr-TR" sz="2800" b="1" dirty="0" smtClean="0">
                <a:latin typeface="Tahoma" pitchFamily="34" charset="0"/>
              </a:rPr>
              <a:t>kayba uğradığı….</a:t>
            </a:r>
          </a:p>
          <a:p>
            <a:pPr marL="209550" indent="-209550" algn="just" eaLnBrk="1" hangingPunct="1">
              <a:spcBef>
                <a:spcPct val="30000"/>
              </a:spcBef>
              <a:spcAft>
                <a:spcPct val="30000"/>
              </a:spcAft>
              <a:buSzTx/>
              <a:buFont typeface="Arial" charset="0"/>
              <a:buChar char="►"/>
              <a:defRPr/>
            </a:pPr>
            <a:r>
              <a:rPr lang="tr-TR" sz="2800" b="1" dirty="0" smtClean="0">
                <a:latin typeface="Tahoma" pitchFamily="34" charset="0"/>
              </a:rPr>
              <a:t> Bunun </a:t>
            </a: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% 70’nin </a:t>
            </a:r>
            <a:r>
              <a:rPr lang="tr-TR" sz="2800" b="1" dirty="0" err="1" smtClean="0">
                <a:solidFill>
                  <a:srgbClr val="FF0000"/>
                </a:solidFill>
                <a:latin typeface="Tahoma" pitchFamily="34" charset="0"/>
              </a:rPr>
              <a:t>subklinik</a:t>
            </a:r>
            <a:r>
              <a:rPr lang="tr-TR" sz="2800" b="1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tr-TR" sz="2800" b="1" dirty="0" err="1" smtClean="0">
                <a:latin typeface="Tahoma" pitchFamily="34" charset="0"/>
              </a:rPr>
              <a:t>mastitise</a:t>
            </a:r>
            <a:r>
              <a:rPr lang="tr-TR" sz="2800" b="1" dirty="0" smtClean="0">
                <a:latin typeface="Tahoma" pitchFamily="34" charset="0"/>
              </a:rPr>
              <a:t> bağlı süt kaybından oluştuğu bilinmektedir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73070" y="593685"/>
            <a:ext cx="6858000" cy="1143000"/>
          </a:xfrm>
        </p:spPr>
        <p:txBody>
          <a:bodyPr/>
          <a:lstStyle/>
          <a:p>
            <a:r>
              <a:rPr lang="tr-TR" dirty="0" err="1">
                <a:latin typeface="Tahoma" pitchFamily="34" charset="0"/>
              </a:rPr>
              <a:t>Mastitisi</a:t>
            </a:r>
            <a:r>
              <a:rPr lang="tr-TR" dirty="0">
                <a:latin typeface="Tahoma" pitchFamily="34" charset="0"/>
              </a:rPr>
              <a:t> oranı artar…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945" y="1981200"/>
            <a:ext cx="9881880" cy="4114800"/>
          </a:xfrm>
        </p:spPr>
        <p:txBody>
          <a:bodyPr/>
          <a:lstStyle/>
          <a:p>
            <a:pPr algn="just" eaLnBrk="1" hangingPunct="1">
              <a:buSzTx/>
              <a:buFont typeface="Arial" charset="0"/>
              <a:buChar char="►"/>
              <a:defRPr/>
            </a:pP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Vitamins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 veya E,  beta-</a:t>
            </a: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carotene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 algn="just" eaLnBrk="1" hangingPunct="1">
              <a:buSzTx/>
              <a:buFont typeface="Arial" charset="0"/>
              <a:buChar char="►"/>
              <a:defRPr/>
            </a:pP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Se, Cu, ve </a:t>
            </a: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Zn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gibi 	 iz minerallerin eksikliği </a:t>
            </a:r>
          </a:p>
          <a:p>
            <a:pPr algn="just" eaLnBrk="1" hangingPunct="1">
              <a:buSzTx/>
              <a:buFont typeface="Arial" charset="0"/>
              <a:buNone/>
              <a:defRPr/>
            </a:pP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durumlarında çevresel </a:t>
            </a: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mastitislerin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insidansı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artar</a:t>
            </a:r>
          </a:p>
          <a:p>
            <a:pPr algn="just" eaLnBrk="1" hangingPunct="1">
              <a:lnSpc>
                <a:spcPct val="120000"/>
              </a:lnSpc>
              <a:buSzTx/>
              <a:buFont typeface="Arial" charset="0"/>
              <a:buChar char="►"/>
              <a:defRPr/>
            </a:pP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Rasyonun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yüksek oranda protein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içermesi </a:t>
            </a:r>
          </a:p>
          <a:p>
            <a:pPr algn="just" eaLnBrk="1" hangingPunct="1">
              <a:lnSpc>
                <a:spcPct val="120000"/>
              </a:lnSpc>
              <a:buSzTx/>
              <a:buFont typeface="Arial" charset="0"/>
              <a:buChar char="►"/>
              <a:defRPr/>
            </a:pP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Gıda veya suda </a:t>
            </a:r>
            <a:r>
              <a:rPr lang="tr-TR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yüksek oranda nitrat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bulunması</a:t>
            </a:r>
          </a:p>
          <a:p>
            <a:pPr algn="just" eaLnBrk="1" hangingPunct="1">
              <a:lnSpc>
                <a:spcPct val="120000"/>
              </a:lnSpc>
              <a:buSzTx/>
              <a:buFont typeface="Arial" charset="0"/>
              <a:buChar char="►"/>
              <a:defRPr/>
            </a:pP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Rasyona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üre 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ya da </a:t>
            </a:r>
            <a:r>
              <a:rPr lang="tr-TR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non</a:t>
            </a:r>
            <a:r>
              <a:rPr lang="tr-TR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-protein nitrojenlerin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ilave 	edilmesi </a:t>
            </a:r>
            <a:r>
              <a:rPr lang="tr-TR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insidansını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artırır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577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7975" y="503675"/>
            <a:ext cx="9386825" cy="1143000"/>
          </a:xfrm>
        </p:spPr>
        <p:txBody>
          <a:bodyPr/>
          <a:lstStyle/>
          <a:p>
            <a:pPr algn="ctr"/>
            <a:r>
              <a:rPr lang="tr-TR" dirty="0" err="1"/>
              <a:t>Hypokalsemia-Mastitis</a:t>
            </a:r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460" y="5319210"/>
            <a:ext cx="52673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etin kutusu 4"/>
          <p:cNvSpPr txBox="1"/>
          <p:nvPr/>
        </p:nvSpPr>
        <p:spPr>
          <a:xfrm>
            <a:off x="506960" y="2168860"/>
            <a:ext cx="8550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Ketosis:23.6X</a:t>
            </a:r>
          </a:p>
          <a:p>
            <a:r>
              <a:rPr lang="tr-TR" dirty="0"/>
              <a:t>Güç Doğum:37X</a:t>
            </a:r>
          </a:p>
          <a:p>
            <a:r>
              <a:rPr lang="tr-TR" dirty="0"/>
              <a:t>RS:4X</a:t>
            </a:r>
          </a:p>
          <a:p>
            <a:r>
              <a:rPr lang="tr-TR" dirty="0">
                <a:solidFill>
                  <a:srgbClr val="FF0000"/>
                </a:solidFill>
              </a:rPr>
              <a:t>Mastitis:5-8X</a:t>
            </a:r>
          </a:p>
          <a:p>
            <a:pPr>
              <a:buNone/>
            </a:pPr>
            <a:r>
              <a:rPr lang="tr-TR" dirty="0" err="1">
                <a:solidFill>
                  <a:srgbClr val="FF0000"/>
                </a:solidFill>
              </a:rPr>
              <a:t>Prepartum</a:t>
            </a:r>
            <a:r>
              <a:rPr lang="tr-TR" dirty="0">
                <a:solidFill>
                  <a:srgbClr val="FF0000"/>
                </a:solidFill>
              </a:rPr>
              <a:t> dönemde Vit-D3 veya oral kalsiyum uygulamasının </a:t>
            </a:r>
          </a:p>
        </p:txBody>
      </p:sp>
    </p:spTree>
    <p:extLst>
      <p:ext uri="{BB962C8B-B14F-4D97-AF65-F5344CB8AC3E}">
        <p14:creationId xmlns="" xmlns:p14="http://schemas.microsoft.com/office/powerpoint/2010/main" val="515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944" y="548680"/>
            <a:ext cx="9856095" cy="1143000"/>
          </a:xfrm>
        </p:spPr>
        <p:txBody>
          <a:bodyPr/>
          <a:lstStyle/>
          <a:p>
            <a:pPr algn="ctr"/>
            <a:r>
              <a:rPr lang="tr-TR" dirty="0" err="1"/>
              <a:t>İmmunostimulasyon-Mastitis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945" y="1853825"/>
            <a:ext cx="9901100" cy="4114800"/>
          </a:xfrm>
        </p:spPr>
        <p:txBody>
          <a:bodyPr/>
          <a:lstStyle/>
          <a:p>
            <a:pPr>
              <a:buNone/>
            </a:pP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Dolaylı yada direkt total 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immunoglobulinleri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artırarak </a:t>
            </a:r>
            <a:r>
              <a:rPr lang="tr-TR" dirty="0" err="1">
                <a:solidFill>
                  <a:schemeClr val="accent1">
                    <a:lumMod val="50000"/>
                  </a:schemeClr>
                </a:solidFill>
              </a:rPr>
              <a:t>mastitis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 oranını azaltmaktadır.</a:t>
            </a:r>
          </a:p>
          <a:p>
            <a:r>
              <a:rPr lang="tr-TR" dirty="0" err="1"/>
              <a:t>Askorbik</a:t>
            </a:r>
            <a:r>
              <a:rPr lang="tr-TR" dirty="0"/>
              <a:t> Asit</a:t>
            </a:r>
          </a:p>
          <a:p>
            <a:r>
              <a:rPr lang="tr-TR" dirty="0"/>
              <a:t>İnterleukin-2</a:t>
            </a:r>
          </a:p>
          <a:p>
            <a:r>
              <a:rPr lang="tr-TR" dirty="0" err="1"/>
              <a:t>İsoprinozine</a:t>
            </a:r>
            <a:endParaRPr lang="tr-TR" dirty="0"/>
          </a:p>
          <a:p>
            <a:r>
              <a:rPr lang="tr-TR" dirty="0" err="1"/>
              <a:t>Laktoferrin</a:t>
            </a:r>
            <a:r>
              <a:rPr lang="tr-TR" dirty="0"/>
              <a:t> vb.</a:t>
            </a:r>
          </a:p>
          <a:p>
            <a:r>
              <a:rPr lang="tr-TR" dirty="0" err="1">
                <a:solidFill>
                  <a:srgbClr val="FF0000"/>
                </a:solidFill>
              </a:rPr>
              <a:t>Levamizol</a:t>
            </a:r>
            <a:r>
              <a:rPr lang="tr-TR" dirty="0">
                <a:solidFill>
                  <a:srgbClr val="FF0000"/>
                </a:solidFill>
              </a:rPr>
              <a:t> (</a:t>
            </a:r>
            <a:r>
              <a:rPr lang="tr-TR" dirty="0" err="1">
                <a:solidFill>
                  <a:srgbClr val="FF0000"/>
                </a:solidFill>
              </a:rPr>
              <a:t>Prepartum</a:t>
            </a:r>
            <a:r>
              <a:rPr lang="tr-TR" dirty="0">
                <a:solidFill>
                  <a:srgbClr val="FF0000"/>
                </a:solidFill>
              </a:rPr>
              <a:t> dönemde 2,5mg/kg 7 gün arayla 5 doz)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5812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2970" y="609600"/>
            <a:ext cx="9656855" cy="1143000"/>
          </a:xfrm>
        </p:spPr>
        <p:txBody>
          <a:bodyPr/>
          <a:lstStyle/>
          <a:p>
            <a:pPr algn="ctr"/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Theranekron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D6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2950" y="1981200"/>
            <a:ext cx="9836875" cy="4114800"/>
          </a:xfrm>
        </p:spPr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Klinik ve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subklinik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mastitislerin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tedavisinde,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Theranekron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D6 formunun SHS değerlerinin düşürülmesinde etkili olduğu, uygun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intramammal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antibiyotik tedavisi ile kombine edildiğinde tedavi başarısını artırdığı,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 Özellikle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subklinik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mastitislerin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tedavisinde süte geçmediği için ekonomik olarak da öncelikli alternatif bir tedavi olabileceği bildirilmiştir. </a:t>
            </a:r>
          </a:p>
          <a:p>
            <a:endParaRPr lang="tr-TR" dirty="0"/>
          </a:p>
        </p:txBody>
      </p:sp>
      <p:pic>
        <p:nvPicPr>
          <p:cNvPr id="4" name="Picture 2" descr="Theranekron D6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3780" y="413665"/>
            <a:ext cx="1845205" cy="1582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63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2939" y="593685"/>
            <a:ext cx="10036115" cy="1143000"/>
          </a:xfrm>
        </p:spPr>
        <p:txBody>
          <a:bodyPr/>
          <a:lstStyle/>
          <a:p>
            <a:pPr algn="ctr"/>
            <a:r>
              <a:rPr lang="tr-TR" dirty="0" err="1"/>
              <a:t>Teat</a:t>
            </a:r>
            <a:r>
              <a:rPr lang="tr-TR" dirty="0"/>
              <a:t> </a:t>
            </a:r>
            <a:r>
              <a:rPr lang="tr-TR" dirty="0" err="1"/>
              <a:t>Seal</a:t>
            </a:r>
            <a:r>
              <a:rPr lang="tr-TR" dirty="0"/>
              <a:t>(Meme tıkacı)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68325" y="1583795"/>
            <a:ext cx="6718675" cy="1350150"/>
          </a:xfrm>
        </p:spPr>
        <p:txBody>
          <a:bodyPr/>
          <a:lstStyle/>
          <a:p>
            <a:pPr lvl="0"/>
            <a:r>
              <a:rPr lang="tr-TR" dirty="0"/>
              <a:t>Kuru dönemde, kuru dönem antibiyotik(</a:t>
            </a:r>
            <a:r>
              <a:rPr lang="tr-TR" dirty="0" err="1"/>
              <a:t>kloksasisilin</a:t>
            </a:r>
            <a:r>
              <a:rPr lang="tr-TR" dirty="0"/>
              <a:t> vb.) tedavisi sonrası meme tıkacı  kullanıldığı zaman </a:t>
            </a:r>
            <a:r>
              <a:rPr lang="tr-TR" dirty="0" err="1"/>
              <a:t>mastitis</a:t>
            </a:r>
            <a:r>
              <a:rPr lang="tr-TR" dirty="0"/>
              <a:t> </a:t>
            </a:r>
            <a:r>
              <a:rPr lang="tr-TR" dirty="0" err="1"/>
              <a:t>insidansı</a:t>
            </a:r>
            <a:r>
              <a:rPr lang="tr-TR" dirty="0"/>
              <a:t> azalmaktadır. </a:t>
            </a: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334" y="3564016"/>
            <a:ext cx="59579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45" y="1583795"/>
            <a:ext cx="31908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s://www.zoetis.com.au/_locale-assets/images/11123teatseal_bucket_with_tube-we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8845" y="503675"/>
            <a:ext cx="1686234" cy="1289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42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83160" y="0"/>
            <a:ext cx="7946665" cy="1143000"/>
          </a:xfrm>
        </p:spPr>
        <p:txBody>
          <a:bodyPr/>
          <a:lstStyle/>
          <a:p>
            <a:r>
              <a:rPr lang="tr-TR" sz="3600" dirty="0" err="1" smtClean="0"/>
              <a:t>Locomotion</a:t>
            </a:r>
            <a:r>
              <a:rPr lang="tr-TR" sz="3600" dirty="0" smtClean="0"/>
              <a:t> </a:t>
            </a:r>
            <a:r>
              <a:rPr lang="tr-TR" sz="3600" dirty="0" err="1" smtClean="0"/>
              <a:t>Scoring</a:t>
            </a:r>
            <a:r>
              <a:rPr lang="tr-TR" sz="3600" dirty="0" smtClean="0"/>
              <a:t> (Topallık Skoru)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23120" y="818710"/>
            <a:ext cx="8370930" cy="4114800"/>
          </a:xfrm>
        </p:spPr>
        <p:txBody>
          <a:bodyPr/>
          <a:lstStyle/>
          <a:p>
            <a:r>
              <a:rPr lang="tr-TR" sz="2400" dirty="0" smtClean="0"/>
              <a:t>Özellikle zemin kaynaklı topallık artığı zaman </a:t>
            </a:r>
            <a:r>
              <a:rPr lang="tr-TR" sz="2400" dirty="0" err="1" smtClean="0"/>
              <a:t>mastitis</a:t>
            </a:r>
            <a:r>
              <a:rPr lang="tr-TR" sz="2400" dirty="0" smtClean="0"/>
              <a:t> oranı da artar.</a:t>
            </a:r>
          </a:p>
          <a:p>
            <a:r>
              <a:rPr lang="tr-TR" sz="2400" dirty="0" smtClean="0"/>
              <a:t>Topallığa bağlı ağrı artığı zaman salgılanan adrenalin-</a:t>
            </a:r>
            <a:r>
              <a:rPr lang="tr-TR" sz="2400" dirty="0" err="1" smtClean="0"/>
              <a:t>noradrenalin</a:t>
            </a:r>
            <a:r>
              <a:rPr lang="tr-TR" sz="2400" dirty="0" smtClean="0"/>
              <a:t>-kortizon </a:t>
            </a:r>
            <a:r>
              <a:rPr lang="tr-TR" sz="2400" dirty="0" err="1" smtClean="0"/>
              <a:t>oksitosin</a:t>
            </a:r>
            <a:r>
              <a:rPr lang="tr-TR" sz="2400" dirty="0" smtClean="0"/>
              <a:t> </a:t>
            </a:r>
            <a:r>
              <a:rPr lang="tr-TR" sz="2400" dirty="0" err="1" smtClean="0"/>
              <a:t>salınımını</a:t>
            </a:r>
            <a:r>
              <a:rPr lang="tr-TR" sz="2400" dirty="0" smtClean="0"/>
              <a:t> baskılamakta ve sonuçta memede kalan süt </a:t>
            </a:r>
            <a:r>
              <a:rPr lang="tr-TR" sz="2400" dirty="0" err="1" smtClean="0"/>
              <a:t>mastitis</a:t>
            </a:r>
            <a:r>
              <a:rPr lang="tr-TR" sz="2400" dirty="0" smtClean="0"/>
              <a:t> oranını artırmaktadır. </a:t>
            </a: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ÇÖZÜM: Ahır </a:t>
            </a:r>
            <a:r>
              <a:rPr lang="tr-TR" sz="2400" dirty="0" err="1" smtClean="0">
                <a:solidFill>
                  <a:srgbClr val="FF0000"/>
                </a:solidFill>
              </a:rPr>
              <a:t>hijeni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ve </a:t>
            </a:r>
            <a:r>
              <a:rPr lang="tr-TR" sz="2400" dirty="0" err="1" smtClean="0">
                <a:solidFill>
                  <a:srgbClr val="FF0000"/>
                </a:solidFill>
              </a:rPr>
              <a:t>sağımhanede</a:t>
            </a:r>
            <a:endParaRPr lang="tr-T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müzik ve rahatlık</a:t>
            </a:r>
          </a:p>
          <a:p>
            <a:pP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Sağlanması…. </a:t>
            </a:r>
            <a:endParaRPr lang="tr-TR" sz="2400" dirty="0" smtClean="0">
              <a:solidFill>
                <a:srgbClr val="FF0000"/>
              </a:solidFill>
            </a:endParaRPr>
          </a:p>
          <a:p>
            <a:endParaRPr lang="tr-TR" sz="2400" dirty="0"/>
          </a:p>
        </p:txBody>
      </p:sp>
      <p:pic>
        <p:nvPicPr>
          <p:cNvPr id="68613" name="Picture 5" descr="http://www.zinpro.com/Portals/0/Images/Lameness/Locomotion/Dairy_Loco_Walking_1.jpg?ver=2017-01-24-164622-800&amp;timestamp=1485298017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78115" cy="1178243"/>
          </a:xfrm>
          <a:prstGeom prst="rect">
            <a:avLst/>
          </a:prstGeom>
          <a:noFill/>
        </p:spPr>
      </p:pic>
      <p:pic>
        <p:nvPicPr>
          <p:cNvPr id="68615" name="Picture 7" descr="http://www.zinpro.com/Portals/0/Images/Lameness/Locomotion/Dairy_Loco_Walking_2.jpg?ver=2017-01-24-164628-187&amp;timestamp=14852980510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78750"/>
            <a:ext cx="1678115" cy="1229233"/>
          </a:xfrm>
          <a:prstGeom prst="rect">
            <a:avLst/>
          </a:prstGeom>
          <a:noFill/>
        </p:spPr>
      </p:pic>
      <p:pic>
        <p:nvPicPr>
          <p:cNvPr id="68616" name="Picture 8" descr="http://www.zinpro.com/Portals/0/Images/Lameness/Locomotion/Dairy_Loco_Walking_3.jpg?ver=2017-01-24-164626-787&amp;timestamp=14852980643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93885"/>
            <a:ext cx="1688712" cy="1180142"/>
          </a:xfrm>
          <a:prstGeom prst="rect">
            <a:avLst/>
          </a:prstGeom>
          <a:noFill/>
        </p:spPr>
      </p:pic>
      <p:pic>
        <p:nvPicPr>
          <p:cNvPr id="68617" name="Picture 9" descr="http://www.zinpro.com/Portals/0/Images/Lameness/Locomotion/Dairy_Loco_Walking_4.jpg?ver=2017-01-24-164624-250&amp;timestamp=14852980748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564015"/>
            <a:ext cx="1723120" cy="1179674"/>
          </a:xfrm>
          <a:prstGeom prst="rect">
            <a:avLst/>
          </a:prstGeom>
          <a:noFill/>
        </p:spPr>
      </p:pic>
      <p:pic>
        <p:nvPicPr>
          <p:cNvPr id="68618" name="Picture 10" descr="http://www.zinpro.com/Portals/0/Images/Lameness/Locomotion/Dairy_Loco_Walking_5.jpg?ver=2017-01-24-164623-557&amp;timestamp=14852980894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734145"/>
            <a:ext cx="1723120" cy="1221703"/>
          </a:xfrm>
          <a:prstGeom prst="rect">
            <a:avLst/>
          </a:prstGeom>
          <a:noFill/>
        </p:spPr>
      </p:pic>
      <p:pic>
        <p:nvPicPr>
          <p:cNvPr id="9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921984" y="2843934"/>
            <a:ext cx="5352086" cy="4014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7972425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sz="4400" dirty="0" smtClean="0"/>
              <a:t>İneklerde </a:t>
            </a:r>
            <a:r>
              <a:rPr lang="tr-TR" sz="4400" dirty="0" err="1" smtClean="0"/>
              <a:t>mastitis</a:t>
            </a:r>
            <a:r>
              <a:rPr lang="tr-TR" sz="4400" dirty="0" smtClean="0"/>
              <a:t> niye önemlidir</a:t>
            </a:r>
            <a:r>
              <a:rPr lang="en-US" sz="4400" dirty="0" smtClean="0"/>
              <a:t>?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Süt kaybına sebep</a:t>
            </a:r>
            <a:endParaRPr lang="en-US" b="1" dirty="0"/>
          </a:p>
          <a:p>
            <a:endParaRPr lang="en-US" b="1" dirty="0"/>
          </a:p>
          <a:p>
            <a:r>
              <a:rPr lang="en-US" sz="2600" b="1" dirty="0">
                <a:solidFill>
                  <a:srgbClr val="FF0000"/>
                </a:solidFill>
              </a:rPr>
              <a:t>$ </a:t>
            </a:r>
            <a:r>
              <a:rPr lang="tr-TR" sz="2600" b="1" dirty="0" smtClean="0">
                <a:solidFill>
                  <a:srgbClr val="FF0000"/>
                </a:solidFill>
              </a:rPr>
              <a:t>170-200</a:t>
            </a:r>
            <a:r>
              <a:rPr lang="en-US" sz="2600" b="1" dirty="0" smtClean="0">
                <a:solidFill>
                  <a:srgbClr val="FF0000"/>
                </a:solidFill>
              </a:rPr>
              <a:t>/</a:t>
            </a:r>
            <a:r>
              <a:rPr lang="tr-TR" sz="2600" b="1" dirty="0" smtClean="0">
                <a:solidFill>
                  <a:srgbClr val="FF0000"/>
                </a:solidFill>
              </a:rPr>
              <a:t>İnek</a:t>
            </a:r>
            <a:r>
              <a:rPr lang="en-US" sz="2600" b="1" dirty="0" smtClean="0">
                <a:solidFill>
                  <a:srgbClr val="FF0000"/>
                </a:solidFill>
              </a:rPr>
              <a:t>/y</a:t>
            </a:r>
            <a:r>
              <a:rPr lang="tr-TR" sz="2600" b="1" dirty="0" err="1" smtClean="0">
                <a:solidFill>
                  <a:srgbClr val="FF0000"/>
                </a:solidFill>
              </a:rPr>
              <a:t>ıl</a:t>
            </a:r>
            <a:r>
              <a:rPr lang="tr-TR" sz="2600" b="1" dirty="0" smtClean="0">
                <a:solidFill>
                  <a:srgbClr val="FF0000"/>
                </a:solidFill>
              </a:rPr>
              <a:t>(Amerika)</a:t>
            </a:r>
            <a:endParaRPr lang="en-US" sz="2600" b="1" dirty="0"/>
          </a:p>
          <a:p>
            <a:pPr lvl="1"/>
            <a:endParaRPr lang="en-US" sz="2400" b="1" dirty="0"/>
          </a:p>
          <a:p>
            <a:r>
              <a:rPr lang="en-US" sz="2600" b="1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$ 2 </a:t>
            </a:r>
            <a:r>
              <a:rPr lang="tr-TR" sz="2600" b="1" dirty="0" smtClean="0">
                <a:solidFill>
                  <a:srgbClr val="FF0000"/>
                </a:solidFill>
              </a:rPr>
              <a:t>Milyon</a:t>
            </a:r>
            <a:r>
              <a:rPr lang="en-US" sz="2600" b="1" dirty="0" smtClean="0">
                <a:solidFill>
                  <a:srgbClr val="FF0000"/>
                </a:solidFill>
              </a:rPr>
              <a:t>/y</a:t>
            </a:r>
            <a:r>
              <a:rPr lang="tr-TR" sz="2600" b="1" dirty="0" err="1" smtClean="0">
                <a:solidFill>
                  <a:srgbClr val="FF0000"/>
                </a:solidFill>
              </a:rPr>
              <a:t>ıl</a:t>
            </a:r>
            <a:r>
              <a:rPr lang="tr-TR" sz="2600" b="1" dirty="0" smtClean="0">
                <a:solidFill>
                  <a:srgbClr val="FF0000"/>
                </a:solidFill>
              </a:rPr>
              <a:t>(Amerika)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7933810" y="3654025"/>
          <a:ext cx="1295400" cy="838200"/>
        </p:xfrm>
        <a:graphic>
          <a:graphicData uri="http://schemas.openxmlformats.org/presentationml/2006/ole">
            <p:oleObj spid="_x0000_s16546" name="Clip" r:id="rId3" imgW="1071520" imgH="639441" progId="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219200" y="4724400"/>
          <a:ext cx="1663700" cy="1666875"/>
        </p:xfrm>
        <a:graphic>
          <a:graphicData uri="http://schemas.openxmlformats.org/presentationml/2006/ole">
            <p:oleObj spid="_x0000_s16547" name="Clip" r:id="rId4" imgW="1664208" imgH="1666951" progId="">
              <p:embed/>
            </p:oleObj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17729" y="2060797"/>
            <a:ext cx="14636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latin typeface="+mn-lt"/>
              </a:rPr>
              <a:t>Dünya genelinde tedavisi en pahalı hastalıktır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endParaRPr lang="en-US" sz="2000" b="1" dirty="0">
              <a:latin typeface="+mn-lt"/>
            </a:endParaRPr>
          </a:p>
          <a:p>
            <a:endParaRPr kumimoji="0" lang="en-US" dirty="0">
              <a:latin typeface="+mn-lt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3524315" y="5197760"/>
            <a:ext cx="6400800" cy="1143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163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99511111"/>
              </p:ext>
            </p:extLst>
          </p:nvPr>
        </p:nvGraphicFramePr>
        <p:xfrm>
          <a:off x="3613330" y="5284278"/>
          <a:ext cx="827088" cy="969963"/>
        </p:xfrm>
        <a:graphic>
          <a:graphicData uri="http://schemas.openxmlformats.org/presentationml/2006/ole">
            <p:oleObj spid="_x0000_s16548" name="Clip" r:id="rId5" imgW="1869034" imgH="2189988" progId="">
              <p:embed/>
            </p:oleObj>
          </a:graphicData>
        </a:graphic>
      </p:graphicFrame>
      <p:graphicFrame>
        <p:nvGraphicFramePr>
          <p:cNvPr id="1639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84424960"/>
              </p:ext>
            </p:extLst>
          </p:nvPr>
        </p:nvGraphicFramePr>
        <p:xfrm>
          <a:off x="4738455" y="5427134"/>
          <a:ext cx="815975" cy="619125"/>
        </p:xfrm>
        <a:graphic>
          <a:graphicData uri="http://schemas.openxmlformats.org/presentationml/2006/ole">
            <p:oleObj spid="_x0000_s16549" name="Clip" r:id="rId6" imgW="815743" imgH="620257" progId="">
              <p:embed/>
            </p:oleObj>
          </a:graphicData>
        </a:graphic>
      </p:graphicFrame>
      <p:graphicFrame>
        <p:nvGraphicFramePr>
          <p:cNvPr id="1639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07595791"/>
              </p:ext>
            </p:extLst>
          </p:nvPr>
        </p:nvGraphicFramePr>
        <p:xfrm>
          <a:off x="5728565" y="5304122"/>
          <a:ext cx="1143000" cy="930275"/>
        </p:xfrm>
        <a:graphic>
          <a:graphicData uri="http://schemas.openxmlformats.org/presentationml/2006/ole">
            <p:oleObj spid="_x0000_s16550" name="Clip" r:id="rId7" imgW="4259655" imgH="3468986" progId="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2418670"/>
              </p:ext>
            </p:extLst>
          </p:nvPr>
        </p:nvGraphicFramePr>
        <p:xfrm>
          <a:off x="7080941" y="5350160"/>
          <a:ext cx="1295400" cy="838200"/>
        </p:xfrm>
        <a:graphic>
          <a:graphicData uri="http://schemas.openxmlformats.org/presentationml/2006/ole">
            <p:oleObj spid="_x0000_s16551" name="Clip" r:id="rId8" imgW="1071520" imgH="639441" progId="">
              <p:embed/>
            </p:oleObj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1438020"/>
              </p:ext>
            </p:extLst>
          </p:nvPr>
        </p:nvGraphicFramePr>
        <p:xfrm>
          <a:off x="8474237" y="5350160"/>
          <a:ext cx="1295400" cy="838200"/>
        </p:xfrm>
        <a:graphic>
          <a:graphicData uri="http://schemas.openxmlformats.org/presentationml/2006/ole">
            <p:oleObj spid="_x0000_s16552" name="Clip" r:id="rId9" imgW="1071520" imgH="639441" progId="">
              <p:embed/>
            </p:oleObj>
          </a:graphicData>
        </a:graphic>
      </p:graphicFrame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8788905" y="5518431"/>
            <a:ext cx="66606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tr-TR" sz="1400" dirty="0" smtClean="0"/>
              <a:t>kesim</a:t>
            </a:r>
            <a:endParaRPr kumimoji="0" lang="en-US" sz="1400" dirty="0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385619" y="5549209"/>
            <a:ext cx="66978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tr-TR" sz="1200" b="1" dirty="0" smtClean="0">
                <a:latin typeface="Arial" charset="0"/>
              </a:rPr>
              <a:t>Kayıp</a:t>
            </a:r>
            <a:endParaRPr kumimoji="0"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7995" y="233645"/>
            <a:ext cx="8685965" cy="1143000"/>
          </a:xfrm>
        </p:spPr>
        <p:txBody>
          <a:bodyPr/>
          <a:lstStyle/>
          <a:p>
            <a:r>
              <a:rPr lang="tr-TR" dirty="0" smtClean="0"/>
              <a:t>Güncel ve Ekonomik Yöntemler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Osmotik</a:t>
            </a:r>
            <a:r>
              <a:rPr lang="tr-TR" b="1" dirty="0"/>
              <a:t> </a:t>
            </a:r>
            <a:r>
              <a:rPr lang="tr-TR" b="1" dirty="0" smtClean="0"/>
              <a:t>Tedavi</a:t>
            </a:r>
          </a:p>
          <a:p>
            <a:r>
              <a:rPr lang="tr-TR" b="1" dirty="0" err="1"/>
              <a:t>Topikal</a:t>
            </a:r>
            <a:r>
              <a:rPr lang="tr-TR" b="1" dirty="0"/>
              <a:t> </a:t>
            </a:r>
            <a:r>
              <a:rPr lang="tr-TR" b="1" dirty="0" smtClean="0"/>
              <a:t>Uygulamalar</a:t>
            </a:r>
          </a:p>
          <a:p>
            <a:r>
              <a:rPr lang="tr-TR" b="1" dirty="0"/>
              <a:t>Doku Yapıştırıcıları</a:t>
            </a:r>
            <a:endParaRPr lang="tr-TR" dirty="0"/>
          </a:p>
          <a:p>
            <a:r>
              <a:rPr lang="fr-FR" b="1" dirty="0" err="1" smtClean="0"/>
              <a:t>Fitoterapi</a:t>
            </a:r>
            <a:endParaRPr lang="tr-TR" b="1" dirty="0" smtClean="0"/>
          </a:p>
          <a:p>
            <a:r>
              <a:rPr lang="fr-FR" b="1" dirty="0" err="1" smtClean="0"/>
              <a:t>Homeopati</a:t>
            </a:r>
            <a:endParaRPr lang="tr-TR" b="1" dirty="0" smtClean="0"/>
          </a:p>
          <a:p>
            <a:r>
              <a:rPr lang="tr-TR" b="1" dirty="0" smtClean="0"/>
              <a:t>Koruyucu hekimlik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33110" y="503675"/>
            <a:ext cx="6858000" cy="1143000"/>
          </a:xfrm>
        </p:spPr>
        <p:txBody>
          <a:bodyPr/>
          <a:lstStyle/>
          <a:p>
            <a:pPr algn="ctr"/>
            <a:r>
              <a:rPr lang="tr-TR" dirty="0" err="1" smtClean="0"/>
              <a:t>Osmotik</a:t>
            </a:r>
            <a:r>
              <a:rPr lang="tr-TR" dirty="0" smtClean="0"/>
              <a:t> tedavi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7975" y="1358770"/>
            <a:ext cx="9566845" cy="4377190"/>
          </a:xfrm>
        </p:spPr>
        <p:txBody>
          <a:bodyPr/>
          <a:lstStyle/>
          <a:p>
            <a:r>
              <a:rPr lang="tr-TR" dirty="0"/>
              <a:t>A</a:t>
            </a:r>
            <a:r>
              <a:rPr lang="tr-TR" dirty="0" smtClean="0"/>
              <a:t>kut </a:t>
            </a:r>
            <a:r>
              <a:rPr lang="tr-TR" dirty="0" err="1" smtClean="0"/>
              <a:t>mastitis</a:t>
            </a:r>
            <a:r>
              <a:rPr lang="tr-TR" dirty="0" smtClean="0"/>
              <a:t> vakalarında </a:t>
            </a:r>
            <a:r>
              <a:rPr lang="tr-TR" dirty="0" err="1" smtClean="0"/>
              <a:t>intralobuler</a:t>
            </a:r>
            <a:r>
              <a:rPr lang="tr-TR" dirty="0" smtClean="0"/>
              <a:t> ve </a:t>
            </a:r>
            <a:r>
              <a:rPr lang="tr-TR" dirty="0" err="1" smtClean="0"/>
              <a:t>interlober</a:t>
            </a:r>
            <a:r>
              <a:rPr lang="tr-TR" dirty="0" smtClean="0"/>
              <a:t> kanallarda daralmalar söz konusu olur. </a:t>
            </a:r>
          </a:p>
          <a:p>
            <a:r>
              <a:rPr lang="tr-TR" dirty="0" err="1" smtClean="0"/>
              <a:t>Hipertonik</a:t>
            </a:r>
            <a:r>
              <a:rPr lang="tr-TR" dirty="0" smtClean="0"/>
              <a:t> solüsyonlar memeye verilir.</a:t>
            </a:r>
          </a:p>
          <a:p>
            <a:r>
              <a:rPr lang="tr-TR" dirty="0" smtClean="0"/>
              <a:t>Yangı </a:t>
            </a:r>
            <a:r>
              <a:rPr lang="tr-TR" dirty="0" err="1" smtClean="0"/>
              <a:t>sekretlerinin</a:t>
            </a:r>
            <a:r>
              <a:rPr lang="tr-TR" dirty="0" smtClean="0"/>
              <a:t> sulandırılması ve dışarı atılmasına yardımcı olur.</a:t>
            </a:r>
          </a:p>
          <a:p>
            <a:r>
              <a:rPr lang="tr-TR" dirty="0" err="1" smtClean="0"/>
              <a:t>Makrofaj</a:t>
            </a:r>
            <a:r>
              <a:rPr lang="tr-TR" dirty="0" smtClean="0"/>
              <a:t> </a:t>
            </a:r>
            <a:r>
              <a:rPr lang="tr-TR" dirty="0" err="1" smtClean="0"/>
              <a:t>faliyetleri</a:t>
            </a:r>
            <a:r>
              <a:rPr lang="tr-TR" dirty="0" smtClean="0"/>
              <a:t> desteklenmiş olur.</a:t>
            </a:r>
          </a:p>
          <a:p>
            <a:pPr marL="342900" lvl="1" indent="-342900"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lang="tr-TR" dirty="0" err="1" smtClean="0"/>
              <a:t>Osmoterapide</a:t>
            </a:r>
            <a:r>
              <a:rPr lang="tr-TR" dirty="0"/>
              <a:t>;</a:t>
            </a:r>
          </a:p>
          <a:p>
            <a:pPr lvl="1"/>
            <a:r>
              <a:rPr lang="tr-TR" dirty="0"/>
              <a:t>%5-10’luk </a:t>
            </a:r>
            <a:r>
              <a:rPr lang="tr-TR" dirty="0" err="1"/>
              <a:t>glukoz</a:t>
            </a:r>
            <a:r>
              <a:rPr lang="tr-TR" dirty="0"/>
              <a:t> solüsyonları</a:t>
            </a:r>
          </a:p>
          <a:p>
            <a:pPr lvl="1"/>
            <a:r>
              <a:rPr lang="tr-TR" dirty="0"/>
              <a:t>Sodyum bikarbonat</a:t>
            </a:r>
          </a:p>
          <a:p>
            <a:pPr lvl="1"/>
            <a:r>
              <a:rPr lang="tr-TR" dirty="0"/>
              <a:t>%3’luk sodyum klorür(</a:t>
            </a:r>
            <a:r>
              <a:rPr lang="tr-TR" dirty="0" err="1"/>
              <a:t>salin</a:t>
            </a:r>
            <a:r>
              <a:rPr lang="tr-TR" dirty="0"/>
              <a:t> solüsyonları) </a:t>
            </a:r>
            <a:r>
              <a:rPr lang="tr-TR" dirty="0" err="1"/>
              <a:t>kullanılarbilir</a:t>
            </a:r>
            <a:r>
              <a:rPr lang="tr-TR" dirty="0"/>
              <a:t>.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294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Tropikal uygulamalar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Masaj</a:t>
            </a:r>
          </a:p>
          <a:p>
            <a:r>
              <a:rPr lang="tr-TR" dirty="0" err="1" smtClean="0"/>
              <a:t>Liniment</a:t>
            </a:r>
            <a:r>
              <a:rPr lang="tr-TR" dirty="0" smtClean="0"/>
              <a:t> uygulamaları</a:t>
            </a:r>
          </a:p>
          <a:p>
            <a:r>
              <a:rPr lang="tr-TR" dirty="0" smtClean="0"/>
              <a:t>Hidroterapiler</a:t>
            </a:r>
          </a:p>
          <a:p>
            <a:r>
              <a:rPr lang="tr-TR" dirty="0" smtClean="0"/>
              <a:t>Meme içine antibiyotik dışında maddeler verilmesi</a:t>
            </a:r>
          </a:p>
          <a:p>
            <a:r>
              <a:rPr lang="tr-TR" dirty="0" smtClean="0"/>
              <a:t>Vitamin uygulamaları</a:t>
            </a:r>
          </a:p>
          <a:p>
            <a:r>
              <a:rPr lang="tr-TR" dirty="0" smtClean="0"/>
              <a:t>Tropikal uygulamalarda amaç tedaviyi desteklemek	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55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28265" y="458670"/>
            <a:ext cx="6858000" cy="4114800"/>
          </a:xfrm>
        </p:spPr>
        <p:txBody>
          <a:bodyPr/>
          <a:lstStyle/>
          <a:p>
            <a:r>
              <a:rPr lang="tr-TR" dirty="0"/>
              <a:t>Tropikal </a:t>
            </a:r>
            <a:r>
              <a:rPr lang="tr-TR" dirty="0" smtClean="0"/>
              <a:t>uygulamalar </a:t>
            </a:r>
            <a:r>
              <a:rPr lang="tr-TR" dirty="0"/>
              <a:t>antibiyotik kullanımı­nı </a:t>
            </a:r>
            <a:r>
              <a:rPr lang="tr-TR" dirty="0" smtClean="0"/>
              <a:t>azaltmak, tedaviyi desteklemek için kullanılırlar;	</a:t>
            </a:r>
          </a:p>
          <a:p>
            <a:pPr lvl="1"/>
            <a:r>
              <a:rPr lang="tr-TR" dirty="0" smtClean="0"/>
              <a:t>Nane özü</a:t>
            </a:r>
          </a:p>
          <a:p>
            <a:pPr lvl="1"/>
            <a:r>
              <a:rPr lang="tr-TR" dirty="0" err="1" smtClean="0"/>
              <a:t>Okaliptus</a:t>
            </a:r>
            <a:r>
              <a:rPr lang="tr-TR" dirty="0" smtClean="0"/>
              <a:t> yağı</a:t>
            </a:r>
          </a:p>
          <a:p>
            <a:pPr lvl="1"/>
            <a:r>
              <a:rPr lang="tr-TR" dirty="0" smtClean="0"/>
              <a:t>Mentol </a:t>
            </a:r>
          </a:p>
          <a:p>
            <a:pPr lvl="1"/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9394" name="Picture 2" descr="C:\Users\Şafak\Desktop\okalip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0" y="1808820"/>
            <a:ext cx="2505345" cy="25053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C:\Users\Şafak\Desktop\nane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30" y="2286456"/>
            <a:ext cx="3433310" cy="2621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:\Users\Şafak\Desktop\mentol-kristal1-kg-1007-42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58" y="3502864"/>
            <a:ext cx="2215576" cy="2215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45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Doku yapıştırıcıları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3020" y="1808820"/>
            <a:ext cx="9206805" cy="4287180"/>
          </a:xfrm>
        </p:spPr>
        <p:txBody>
          <a:bodyPr/>
          <a:lstStyle/>
          <a:p>
            <a:r>
              <a:rPr lang="tr-TR" dirty="0" err="1" smtClean="0"/>
              <a:t>Travmatik</a:t>
            </a:r>
            <a:r>
              <a:rPr lang="tr-TR" dirty="0" smtClean="0"/>
              <a:t> nedenlerden oluşan yaralanmaların hızlı bir şekilde iyileşmesi için kullanılan doku yapıştırıcıların en yaygını </a:t>
            </a:r>
            <a:r>
              <a:rPr lang="tr-TR" dirty="0" err="1" smtClean="0"/>
              <a:t>Cyanoacrylate</a:t>
            </a:r>
            <a:r>
              <a:rPr lang="tr-TR" dirty="0" smtClean="0"/>
              <a:t>, </a:t>
            </a:r>
            <a:r>
              <a:rPr lang="tr-TR" dirty="0" err="1"/>
              <a:t>CryoSeal</a:t>
            </a:r>
            <a:r>
              <a:rPr lang="tr-TR" dirty="0"/>
              <a:t> </a:t>
            </a:r>
            <a:r>
              <a:rPr lang="tr-TR" dirty="0" smtClean="0"/>
              <a:t>’</a:t>
            </a:r>
            <a:r>
              <a:rPr lang="tr-TR" dirty="0" err="1" smtClean="0"/>
              <a:t>dır</a:t>
            </a:r>
            <a:r>
              <a:rPr lang="tr-TR" dirty="0" smtClean="0"/>
              <a:t>. </a:t>
            </a:r>
          </a:p>
          <a:p>
            <a:r>
              <a:rPr lang="tr-TR" dirty="0"/>
              <a:t>Doku yapıştırıcıları sahada kolay uygulanmaları ve </a:t>
            </a:r>
            <a:r>
              <a:rPr lang="tr-TR" dirty="0" smtClean="0"/>
              <a:t>ucuzdur.</a:t>
            </a:r>
          </a:p>
          <a:p>
            <a:r>
              <a:rPr lang="tr-TR" dirty="0" smtClean="0"/>
              <a:t>Uygulama sonrası makineli </a:t>
            </a:r>
            <a:r>
              <a:rPr lang="tr-TR" dirty="0"/>
              <a:t>sağım </a:t>
            </a:r>
            <a:r>
              <a:rPr lang="tr-TR" dirty="0" smtClean="0"/>
              <a:t>önerilmesi avantajdır.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055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53090" y="683695"/>
            <a:ext cx="6858000" cy="1143000"/>
          </a:xfrm>
        </p:spPr>
        <p:txBody>
          <a:bodyPr/>
          <a:lstStyle/>
          <a:p>
            <a:pPr algn="ctr"/>
            <a:r>
              <a:rPr lang="fr-FR" dirty="0" err="1"/>
              <a:t>Fitoterapi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8035" y="1943835"/>
            <a:ext cx="8203840" cy="3465385"/>
          </a:xfrm>
        </p:spPr>
        <p:txBody>
          <a:bodyPr/>
          <a:lstStyle/>
          <a:p>
            <a:r>
              <a:rPr lang="fr-FR" dirty="0" err="1"/>
              <a:t>Sentetik</a:t>
            </a:r>
            <a:r>
              <a:rPr lang="fr-FR" dirty="0"/>
              <a:t> </a:t>
            </a:r>
            <a:r>
              <a:rPr lang="fr-FR" dirty="0" err="1"/>
              <a:t>maddelere</a:t>
            </a:r>
            <a:r>
              <a:rPr lang="fr-FR" dirty="0"/>
              <a:t> </a:t>
            </a:r>
            <a:r>
              <a:rPr lang="fr-FR" dirty="0" err="1"/>
              <a:t>göre</a:t>
            </a:r>
            <a:r>
              <a:rPr lang="fr-FR" dirty="0"/>
              <a:t> bu </a:t>
            </a:r>
            <a:r>
              <a:rPr lang="fr-FR" dirty="0" err="1"/>
              <a:t>yöntemin</a:t>
            </a:r>
            <a:r>
              <a:rPr lang="fr-FR" dirty="0"/>
              <a:t> </a:t>
            </a:r>
            <a:r>
              <a:rPr lang="fr-FR" dirty="0" err="1"/>
              <a:t>ucuz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daha</a:t>
            </a:r>
            <a:r>
              <a:rPr lang="fr-FR" dirty="0"/>
              <a:t> </a:t>
            </a:r>
            <a:r>
              <a:rPr lang="fr-FR" dirty="0" err="1" smtClean="0"/>
              <a:t>yararl</a:t>
            </a:r>
            <a:r>
              <a:rPr lang="tr-TR" dirty="0" err="1" smtClean="0"/>
              <a:t>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S</a:t>
            </a:r>
            <a:r>
              <a:rPr lang="fr-FR" dirty="0" err="1" smtClean="0"/>
              <a:t>entetik</a:t>
            </a:r>
            <a:r>
              <a:rPr lang="fr-FR" dirty="0" smtClean="0"/>
              <a:t> </a:t>
            </a:r>
            <a:r>
              <a:rPr lang="fr-FR" dirty="0" err="1" smtClean="0"/>
              <a:t>ilaçlar</a:t>
            </a:r>
            <a:r>
              <a:rPr lang="fr-FR" dirty="0" smtClean="0"/>
              <a:t> </a:t>
            </a:r>
            <a:r>
              <a:rPr lang="fr-FR" dirty="0"/>
              <a:t>bu tip </a:t>
            </a:r>
            <a:r>
              <a:rPr lang="fr-FR" dirty="0" err="1"/>
              <a:t>bitkilerden</a:t>
            </a:r>
            <a:r>
              <a:rPr lang="fr-FR" dirty="0"/>
              <a:t> </a:t>
            </a:r>
            <a:r>
              <a:rPr lang="fr-FR" dirty="0" err="1" smtClean="0"/>
              <a:t>orijin</a:t>
            </a:r>
            <a:r>
              <a:rPr lang="tr-TR" dirty="0"/>
              <a:t> </a:t>
            </a:r>
            <a:r>
              <a:rPr lang="tr-TR" dirty="0" smtClean="0"/>
              <a:t>alırlar.</a:t>
            </a:r>
          </a:p>
          <a:p>
            <a:r>
              <a:rPr lang="tr-TR" dirty="0" err="1"/>
              <a:t>Fitoterapi</a:t>
            </a:r>
            <a:r>
              <a:rPr lang="tr-TR" dirty="0"/>
              <a:t> bilinen tedavi metodunun desteklemek amacı ile kullanılmaktadır ve bununla ilgili bir çok çalışma </a:t>
            </a:r>
            <a:r>
              <a:rPr lang="tr-TR" dirty="0" smtClean="0"/>
              <a:t>vardır.</a:t>
            </a: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3404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945" y="818710"/>
            <a:ext cx="10139055" cy="1143000"/>
          </a:xfrm>
        </p:spPr>
        <p:txBody>
          <a:bodyPr/>
          <a:lstStyle/>
          <a:p>
            <a:pPr algn="ctr"/>
            <a:r>
              <a:rPr lang="fr-FR" sz="3200" dirty="0" err="1"/>
              <a:t>Comfrey</a:t>
            </a:r>
            <a:r>
              <a:rPr lang="fr-FR" sz="3200" dirty="0"/>
              <a:t> (</a:t>
            </a:r>
            <a:r>
              <a:rPr lang="tr-TR" sz="3200" dirty="0"/>
              <a:t>karakafes otu</a:t>
            </a:r>
            <a:r>
              <a:rPr lang="fr-FR" sz="3200" dirty="0"/>
              <a:t>) </a:t>
            </a:r>
            <a:r>
              <a:rPr lang="fr-FR" sz="3200" dirty="0" err="1"/>
              <a:t>ekstratının</a:t>
            </a:r>
            <a:r>
              <a:rPr lang="fr-FR" sz="3200" dirty="0"/>
              <a:t> </a:t>
            </a:r>
            <a:r>
              <a:rPr lang="fr-FR" sz="3200" dirty="0" err="1"/>
              <a:t>meme</a:t>
            </a:r>
            <a:r>
              <a:rPr lang="fr-FR" sz="3200" dirty="0"/>
              <a:t> </a:t>
            </a:r>
            <a:r>
              <a:rPr lang="fr-FR" sz="3200" dirty="0" err="1"/>
              <a:t>içi</a:t>
            </a:r>
            <a:r>
              <a:rPr lang="fr-FR" sz="3200" dirty="0"/>
              <a:t> </a:t>
            </a:r>
            <a:r>
              <a:rPr lang="fr-FR" sz="3200" dirty="0" err="1"/>
              <a:t>kullanıldığında</a:t>
            </a:r>
            <a:r>
              <a:rPr lang="fr-FR" sz="3200" dirty="0"/>
              <a:t> </a:t>
            </a:r>
            <a:r>
              <a:rPr lang="fr-FR" sz="3200" dirty="0" err="1"/>
              <a:t>akut</a:t>
            </a:r>
            <a:r>
              <a:rPr lang="fr-FR" sz="3200" dirty="0"/>
              <a:t> </a:t>
            </a:r>
            <a:r>
              <a:rPr lang="fr-FR" sz="3200" dirty="0" err="1"/>
              <a:t>mastitiste</a:t>
            </a:r>
            <a:r>
              <a:rPr lang="fr-FR" sz="3200" dirty="0"/>
              <a:t> </a:t>
            </a:r>
            <a:r>
              <a:rPr lang="fr-FR" sz="3200" dirty="0" err="1"/>
              <a:t>tedavi</a:t>
            </a:r>
            <a:r>
              <a:rPr lang="fr-FR" sz="3200" dirty="0"/>
              <a:t> </a:t>
            </a:r>
            <a:r>
              <a:rPr lang="fr-FR" sz="3200" dirty="0" err="1"/>
              <a:t>edici</a:t>
            </a:r>
            <a:r>
              <a:rPr lang="fr-FR" sz="3200" dirty="0"/>
              <a:t> </a:t>
            </a:r>
            <a:r>
              <a:rPr lang="fr-FR" sz="3200" dirty="0" err="1"/>
              <a:t>etkiler</a:t>
            </a:r>
            <a:r>
              <a:rPr lang="tr-TR" sz="3200" dirty="0"/>
              <a:t>i vardır.(soğutucu jel)</a:t>
            </a:r>
            <a:br>
              <a:rPr lang="tr-TR" sz="3200" dirty="0"/>
            </a:br>
            <a:endParaRPr lang="tr-TR" sz="3200" dirty="0"/>
          </a:p>
        </p:txBody>
      </p:sp>
      <p:pic>
        <p:nvPicPr>
          <p:cNvPr id="57346" name="Picture 2" descr="C:\Users\Şafak\Desktop\karakafes o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15" y="1898830"/>
            <a:ext cx="3112455" cy="2161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7" name="Picture 3" descr="C:\Users\Şafak\Desktop\comfr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290440"/>
            <a:ext cx="3735351" cy="284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C:\Users\Şafak\Desktop\240px-Russian_comfrey_close_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16" y="4299512"/>
            <a:ext cx="2237524" cy="1679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19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7945" y="217201"/>
            <a:ext cx="9901100" cy="1816644"/>
          </a:xfrm>
        </p:spPr>
        <p:txBody>
          <a:bodyPr/>
          <a:lstStyle/>
          <a:p>
            <a:pPr algn="just"/>
            <a:r>
              <a:rPr lang="fr-FR" sz="2800" b="0" dirty="0" err="1">
                <a:solidFill>
                  <a:srgbClr val="FF0000"/>
                </a:solidFill>
              </a:rPr>
              <a:t>Sarısabır</a:t>
            </a:r>
            <a:r>
              <a:rPr lang="fr-FR" sz="2800" b="0" dirty="0">
                <a:solidFill>
                  <a:srgbClr val="FF0000"/>
                </a:solidFill>
              </a:rPr>
              <a:t> (</a:t>
            </a:r>
            <a:r>
              <a:rPr lang="fr-FR" sz="2800" b="0" dirty="0" err="1">
                <a:solidFill>
                  <a:srgbClr val="FF0000"/>
                </a:solidFill>
              </a:rPr>
              <a:t>Aloe</a:t>
            </a:r>
            <a:r>
              <a:rPr lang="fr-FR" sz="2800" b="0" dirty="0">
                <a:solidFill>
                  <a:srgbClr val="FF0000"/>
                </a:solidFill>
              </a:rPr>
              <a:t> </a:t>
            </a:r>
            <a:r>
              <a:rPr lang="fr-FR" sz="2800" b="0" dirty="0" err="1">
                <a:solidFill>
                  <a:srgbClr val="FF0000"/>
                </a:solidFill>
              </a:rPr>
              <a:t>vera</a:t>
            </a:r>
            <a:r>
              <a:rPr lang="fr-FR" sz="2800" b="0" dirty="0">
                <a:solidFill>
                  <a:srgbClr val="FF0000"/>
                </a:solidFill>
              </a:rPr>
              <a:t>) </a:t>
            </a:r>
            <a:r>
              <a:rPr lang="fr-FR" sz="2800" b="0" dirty="0" err="1">
                <a:solidFill>
                  <a:srgbClr val="FF0000"/>
                </a:solidFill>
              </a:rPr>
              <a:t>bitkisi</a:t>
            </a:r>
            <a:r>
              <a:rPr lang="fr-FR" sz="2800" b="0" dirty="0">
                <a:solidFill>
                  <a:srgbClr val="FF0000"/>
                </a:solidFill>
              </a:rPr>
              <a:t> de </a:t>
            </a:r>
            <a:r>
              <a:rPr lang="fr-FR" sz="2800" b="0" dirty="0" err="1">
                <a:solidFill>
                  <a:srgbClr val="FF0000"/>
                </a:solidFill>
              </a:rPr>
              <a:t>sığırlarda</a:t>
            </a:r>
            <a:r>
              <a:rPr lang="fr-FR" sz="2800" b="0" dirty="0">
                <a:solidFill>
                  <a:srgbClr val="FF0000"/>
                </a:solidFill>
              </a:rPr>
              <a:t> </a:t>
            </a:r>
            <a:r>
              <a:rPr lang="fr-FR" sz="2800" b="0" dirty="0" err="1">
                <a:solidFill>
                  <a:srgbClr val="FF0000"/>
                </a:solidFill>
              </a:rPr>
              <a:t>mastitis</a:t>
            </a:r>
            <a:r>
              <a:rPr lang="fr-FR" sz="2800" b="0" dirty="0">
                <a:solidFill>
                  <a:srgbClr val="FF0000"/>
                </a:solidFill>
              </a:rPr>
              <a:t> </a:t>
            </a:r>
            <a:r>
              <a:rPr lang="fr-FR" sz="2800" b="0" dirty="0" err="1">
                <a:solidFill>
                  <a:srgbClr val="FF0000"/>
                </a:solidFill>
              </a:rPr>
              <a:t>sağaltımında</a:t>
            </a:r>
            <a:r>
              <a:rPr lang="fr-FR" sz="2800" b="0" dirty="0">
                <a:solidFill>
                  <a:srgbClr val="FF0000"/>
                </a:solidFill>
              </a:rPr>
              <a:t> </a:t>
            </a:r>
            <a:r>
              <a:rPr lang="fr-FR" sz="2800" b="0" dirty="0" err="1">
                <a:solidFill>
                  <a:srgbClr val="FF0000"/>
                </a:solidFill>
              </a:rPr>
              <a:t>kullanılmıştır</a:t>
            </a:r>
            <a:r>
              <a:rPr lang="fr-FR" sz="2800" b="0" dirty="0">
                <a:solidFill>
                  <a:srgbClr val="FF0000"/>
                </a:solidFill>
              </a:rPr>
              <a:t> </a:t>
            </a:r>
            <a:r>
              <a:rPr lang="fr-FR" sz="2800" b="0" dirty="0" err="1">
                <a:solidFill>
                  <a:srgbClr val="FF0000"/>
                </a:solidFill>
              </a:rPr>
              <a:t>ve</a:t>
            </a:r>
            <a:r>
              <a:rPr lang="fr-FR" sz="2800" b="0" dirty="0">
                <a:solidFill>
                  <a:srgbClr val="FF0000"/>
                </a:solidFill>
              </a:rPr>
              <a:t> Staphylococcus </a:t>
            </a:r>
            <a:r>
              <a:rPr lang="fr-FR" sz="2800" b="0" dirty="0" err="1">
                <a:solidFill>
                  <a:srgbClr val="FF0000"/>
                </a:solidFill>
              </a:rPr>
              <a:t>kaynaklı</a:t>
            </a:r>
            <a:r>
              <a:rPr lang="fr-FR" sz="2800" b="0" dirty="0">
                <a:solidFill>
                  <a:srgbClr val="FF0000"/>
                </a:solidFill>
              </a:rPr>
              <a:t> </a:t>
            </a:r>
            <a:r>
              <a:rPr lang="fr-FR" sz="2800" b="0" dirty="0" err="1">
                <a:solidFill>
                  <a:srgbClr val="FF0000"/>
                </a:solidFill>
              </a:rPr>
              <a:t>mastitislerde</a:t>
            </a:r>
            <a:r>
              <a:rPr lang="fr-FR" sz="2800" b="0" dirty="0">
                <a:solidFill>
                  <a:srgbClr val="FF0000"/>
                </a:solidFill>
              </a:rPr>
              <a:t> </a:t>
            </a:r>
            <a:r>
              <a:rPr lang="fr-FR" sz="2800" b="0" dirty="0" err="1">
                <a:solidFill>
                  <a:srgbClr val="FF0000"/>
                </a:solidFill>
              </a:rPr>
              <a:t>kullanılabileceği</a:t>
            </a:r>
            <a:r>
              <a:rPr lang="fr-FR" sz="2800" b="0" dirty="0">
                <a:solidFill>
                  <a:srgbClr val="FF0000"/>
                </a:solidFill>
              </a:rPr>
              <a:t> </a:t>
            </a:r>
            <a:r>
              <a:rPr lang="tr-TR" sz="2800" b="0" dirty="0">
                <a:solidFill>
                  <a:srgbClr val="FF0000"/>
                </a:solidFill>
              </a:rPr>
              <a:t>ve </a:t>
            </a:r>
            <a:r>
              <a:rPr lang="tr-TR" sz="2800" b="0" dirty="0" err="1">
                <a:solidFill>
                  <a:srgbClr val="FF0000"/>
                </a:solidFill>
              </a:rPr>
              <a:t>sonuçalrın</a:t>
            </a:r>
            <a:r>
              <a:rPr lang="tr-TR" sz="2800" b="0" dirty="0">
                <a:solidFill>
                  <a:srgbClr val="FF0000"/>
                </a:solidFill>
              </a:rPr>
              <a:t> iyi olduğu ortaya konmuş. (</a:t>
            </a:r>
            <a:r>
              <a:rPr lang="tr-TR" sz="2800" b="0" dirty="0" err="1">
                <a:solidFill>
                  <a:srgbClr val="FF0000"/>
                </a:solidFill>
              </a:rPr>
              <a:t>Antienfalamatuar</a:t>
            </a:r>
            <a:r>
              <a:rPr lang="tr-TR" sz="2800" b="0" dirty="0">
                <a:solidFill>
                  <a:srgbClr val="FF0000"/>
                </a:solidFill>
              </a:rPr>
              <a:t> etki)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pic>
        <p:nvPicPr>
          <p:cNvPr id="58370" name="Picture 2" descr="C:\Users\Şafak\Desktop\imaloeever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0" y="2732837"/>
            <a:ext cx="4182116" cy="277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C:\Users\Şafak\Desktop\Aleo-Vera-Sari-Sabir-Bitkisi-Ozellikleri-Hakkinda-Bilg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10" y="2864137"/>
            <a:ext cx="4656088" cy="2922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89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2960" y="143634"/>
            <a:ext cx="9721080" cy="6345705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err="1">
                <a:solidFill>
                  <a:srgbClr val="FF0000"/>
                </a:solidFill>
              </a:rPr>
              <a:t>Ocimum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sanctum'u</a:t>
            </a:r>
            <a:r>
              <a:rPr lang="fr-FR" dirty="0">
                <a:solidFill>
                  <a:srgbClr val="FF0000"/>
                </a:solidFill>
              </a:rPr>
              <a:t> (</a:t>
            </a:r>
            <a:r>
              <a:rPr lang="fr-FR" dirty="0" err="1">
                <a:solidFill>
                  <a:srgbClr val="FF0000"/>
                </a:solidFill>
              </a:rPr>
              <a:t>fesleğen</a:t>
            </a:r>
            <a:r>
              <a:rPr lang="fr-FR" dirty="0">
                <a:solidFill>
                  <a:srgbClr val="FF0000"/>
                </a:solidFill>
              </a:rPr>
              <a:t>) </a:t>
            </a:r>
            <a:r>
              <a:rPr lang="fr-FR" dirty="0" err="1">
                <a:solidFill>
                  <a:srgbClr val="FF0000"/>
                </a:solidFill>
              </a:rPr>
              <a:t>sığırlarda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subklinik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mastitislerde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tedavi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amaçlı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meme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içi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kullanıp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birçok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parametrede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meydana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getirdiği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değişikleri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saptamaya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çalışmışlardır</a:t>
            </a:r>
            <a:r>
              <a:rPr lang="fr-FR" dirty="0">
                <a:solidFill>
                  <a:srgbClr val="FF0000"/>
                </a:solidFill>
              </a:rPr>
              <a:t>. </a:t>
            </a:r>
            <a:r>
              <a:rPr lang="fr-FR" dirty="0" err="1">
                <a:solidFill>
                  <a:srgbClr val="FF0000"/>
                </a:solidFill>
              </a:rPr>
              <a:t>Uygulama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sonrasında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söz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konusu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bitkinin</a:t>
            </a:r>
            <a:r>
              <a:rPr lang="fr-FR" dirty="0">
                <a:solidFill>
                  <a:srgbClr val="FF0000"/>
                </a:solidFill>
              </a:rPr>
              <a:t> total </a:t>
            </a:r>
            <a:r>
              <a:rPr lang="fr-FR" dirty="0" err="1">
                <a:solidFill>
                  <a:srgbClr val="FF0000"/>
                </a:solidFill>
              </a:rPr>
              <a:t>bakteri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sayısını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düşürdüğü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nötrofil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ve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lenfosit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sayısını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arttırdığı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görülmüştür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0419" name="Picture 3" descr="C:\Users\Şafak\Desktop\fesllege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0" y="3118160"/>
            <a:ext cx="2857500" cy="270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C:\Users\Şafak\Desktop\fesle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360" y="3144244"/>
            <a:ext cx="2600325" cy="2105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C:\Users\Şafak\Desktop\panax gingse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65" y="41608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40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Homeopati</a:t>
            </a:r>
            <a:r>
              <a:rPr lang="fr-F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Homeopati</a:t>
            </a:r>
            <a:r>
              <a:rPr lang="fr-FR" dirty="0"/>
              <a:t>, </a:t>
            </a:r>
            <a:r>
              <a:rPr lang="fr-FR" dirty="0" err="1"/>
              <a:t>kısaca</a:t>
            </a:r>
            <a:r>
              <a:rPr lang="fr-FR" dirty="0"/>
              <a:t> </a:t>
            </a:r>
            <a:r>
              <a:rPr lang="fr-FR" dirty="0" err="1"/>
              <a:t>organizmanin</a:t>
            </a:r>
            <a:r>
              <a:rPr lang="fr-FR" dirty="0"/>
              <a:t> </a:t>
            </a:r>
            <a:r>
              <a:rPr lang="fr-FR" dirty="0" err="1"/>
              <a:t>doğal</a:t>
            </a:r>
            <a:r>
              <a:rPr lang="fr-FR" dirty="0"/>
              <a:t> </a:t>
            </a:r>
            <a:r>
              <a:rPr lang="fr-FR" dirty="0" err="1"/>
              <a:t>yoldan</a:t>
            </a:r>
            <a:r>
              <a:rPr lang="fr-FR" dirty="0"/>
              <a:t> </a:t>
            </a:r>
            <a:r>
              <a:rPr lang="fr-FR" dirty="0" err="1"/>
              <a:t>tedavi</a:t>
            </a:r>
            <a:r>
              <a:rPr lang="fr-FR" dirty="0"/>
              <a:t> </a:t>
            </a:r>
            <a:r>
              <a:rPr lang="fr-FR" dirty="0" err="1"/>
              <a:t>edilmesi</a:t>
            </a:r>
            <a:r>
              <a:rPr lang="fr-FR" dirty="0"/>
              <a:t> </a:t>
            </a:r>
            <a:r>
              <a:rPr lang="fr-FR" dirty="0" err="1" smtClean="0"/>
              <a:t>demektir</a:t>
            </a:r>
            <a:r>
              <a:rPr lang="tr-TR" dirty="0" smtClean="0"/>
              <a:t>.</a:t>
            </a:r>
          </a:p>
          <a:p>
            <a:r>
              <a:rPr lang="fr-FR" dirty="0" err="1"/>
              <a:t>Homeopatik</a:t>
            </a:r>
            <a:r>
              <a:rPr lang="fr-FR" dirty="0"/>
              <a:t> </a:t>
            </a:r>
            <a:r>
              <a:rPr lang="fr-FR" dirty="0" err="1"/>
              <a:t>ilaçlarin</a:t>
            </a:r>
            <a:r>
              <a:rPr lang="fr-FR" dirty="0"/>
              <a:t> </a:t>
            </a:r>
            <a:r>
              <a:rPr lang="fr-FR" dirty="0" err="1"/>
              <a:t>büyük</a:t>
            </a:r>
            <a:r>
              <a:rPr lang="fr-FR" dirty="0"/>
              <a:t> </a:t>
            </a:r>
            <a:r>
              <a:rPr lang="fr-FR" dirty="0" err="1"/>
              <a:t>bir</a:t>
            </a:r>
            <a:r>
              <a:rPr lang="fr-FR" dirty="0"/>
              <a:t> </a:t>
            </a:r>
            <a:r>
              <a:rPr lang="fr-FR" dirty="0" err="1"/>
              <a:t>çoğunluğu</a:t>
            </a:r>
            <a:r>
              <a:rPr lang="fr-FR" dirty="0"/>
              <a:t> </a:t>
            </a:r>
            <a:r>
              <a:rPr lang="fr-FR" dirty="0" err="1"/>
              <a:t>bitkisel</a:t>
            </a:r>
            <a:r>
              <a:rPr lang="fr-FR" dirty="0"/>
              <a:t>, </a:t>
            </a:r>
            <a:r>
              <a:rPr lang="fr-FR" dirty="0" err="1"/>
              <a:t>hayvansal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kimyasal</a:t>
            </a:r>
            <a:r>
              <a:rPr lang="fr-FR" dirty="0"/>
              <a:t> </a:t>
            </a:r>
            <a:r>
              <a:rPr lang="fr-FR" dirty="0" err="1"/>
              <a:t>kaynakların</a:t>
            </a:r>
            <a:r>
              <a:rPr lang="fr-FR" dirty="0"/>
              <a:t> </a:t>
            </a:r>
            <a:r>
              <a:rPr lang="fr-FR" dirty="0" err="1"/>
              <a:t>sulandırılmasıyla</a:t>
            </a:r>
            <a:r>
              <a:rPr lang="fr-FR" dirty="0"/>
              <a:t> </a:t>
            </a:r>
            <a:r>
              <a:rPr lang="fr-FR" dirty="0" err="1"/>
              <a:t>elde</a:t>
            </a:r>
            <a:r>
              <a:rPr lang="fr-FR" dirty="0"/>
              <a:t> </a:t>
            </a:r>
            <a:r>
              <a:rPr lang="fr-FR" dirty="0" err="1" smtClean="0"/>
              <a:t>edilir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0070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7620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dirty="0" err="1" smtClean="0"/>
              <a:t>Mastitis</a:t>
            </a:r>
            <a:r>
              <a:rPr lang="tr-TR" dirty="0" smtClean="0"/>
              <a:t> nelerle ilişkilidir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0400" y="2286000"/>
            <a:ext cx="5029200" cy="2286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İnek sağlığı</a:t>
            </a:r>
            <a:endParaRPr lang="en-US" sz="2000" b="1" dirty="0">
              <a:solidFill>
                <a:srgbClr val="FF0000"/>
              </a:solidFill>
            </a:endParaRPr>
          </a:p>
          <a:p>
            <a:pPr lvl="1"/>
            <a:r>
              <a:rPr lang="tr-TR" sz="2000" b="1" dirty="0" smtClean="0"/>
              <a:t>Meme lobunda fonksiyon kaybı</a:t>
            </a:r>
            <a:endParaRPr lang="en-US" sz="2000" b="1" dirty="0"/>
          </a:p>
          <a:p>
            <a:pPr lvl="1"/>
            <a:r>
              <a:rPr lang="tr-TR" sz="2000" b="1" dirty="0" smtClean="0"/>
              <a:t>Süt veriminde düşme</a:t>
            </a:r>
            <a:endParaRPr lang="en-US" sz="2000" b="1" dirty="0"/>
          </a:p>
          <a:p>
            <a:pPr lvl="1"/>
            <a:r>
              <a:rPr lang="tr-TR" sz="2000" b="1" dirty="0" smtClean="0"/>
              <a:t>İneğin ölmesi</a:t>
            </a:r>
            <a:endParaRPr lang="en-US" sz="2200" dirty="0"/>
          </a:p>
          <a:p>
            <a:pPr lvl="1"/>
            <a:endParaRPr lang="en-US" sz="2200" dirty="0"/>
          </a:p>
          <a:p>
            <a:r>
              <a:rPr lang="tr-TR" b="1" dirty="0" smtClean="0">
                <a:solidFill>
                  <a:srgbClr val="FF0000"/>
                </a:solidFill>
              </a:rPr>
              <a:t>İnsan sağlığı</a:t>
            </a:r>
            <a:endParaRPr lang="en-US" b="1" dirty="0"/>
          </a:p>
          <a:p>
            <a:pPr lvl="1"/>
            <a:r>
              <a:rPr lang="tr-TR" sz="2000" b="1" dirty="0" smtClean="0"/>
              <a:t>Süt kalitesinde düşme</a:t>
            </a:r>
            <a:endParaRPr lang="en-US" sz="2000" b="1" dirty="0"/>
          </a:p>
          <a:p>
            <a:pPr lvl="1"/>
            <a:r>
              <a:rPr lang="tr-TR" sz="2000" b="1" dirty="0" smtClean="0"/>
              <a:t>Antibiyotik kalıntısı</a:t>
            </a:r>
            <a:endParaRPr lang="en-US" sz="2200" dirty="0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7848600" y="2209800"/>
            <a:ext cx="1743075" cy="1319213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23" y="367"/>
              </a:cxn>
              <a:cxn ang="0">
                <a:pos x="34" y="400"/>
              </a:cxn>
              <a:cxn ang="0">
                <a:pos x="100" y="445"/>
              </a:cxn>
              <a:cxn ang="0">
                <a:pos x="234" y="534"/>
              </a:cxn>
              <a:cxn ang="0">
                <a:pos x="412" y="589"/>
              </a:cxn>
              <a:cxn ang="0">
                <a:pos x="578" y="634"/>
              </a:cxn>
              <a:cxn ang="0">
                <a:pos x="645" y="656"/>
              </a:cxn>
              <a:cxn ang="0">
                <a:pos x="723" y="911"/>
              </a:cxn>
              <a:cxn ang="0">
                <a:pos x="789" y="834"/>
              </a:cxn>
              <a:cxn ang="0">
                <a:pos x="801" y="700"/>
              </a:cxn>
              <a:cxn ang="0">
                <a:pos x="834" y="689"/>
              </a:cxn>
              <a:cxn ang="0">
                <a:pos x="901" y="734"/>
              </a:cxn>
              <a:cxn ang="0">
                <a:pos x="1123" y="789"/>
              </a:cxn>
              <a:cxn ang="0">
                <a:pos x="1267" y="778"/>
              </a:cxn>
              <a:cxn ang="0">
                <a:pos x="1334" y="1067"/>
              </a:cxn>
              <a:cxn ang="0">
                <a:pos x="1401" y="1056"/>
              </a:cxn>
              <a:cxn ang="0">
                <a:pos x="1412" y="1000"/>
              </a:cxn>
              <a:cxn ang="0">
                <a:pos x="1434" y="934"/>
              </a:cxn>
              <a:cxn ang="0">
                <a:pos x="1545" y="800"/>
              </a:cxn>
              <a:cxn ang="0">
                <a:pos x="1745" y="656"/>
              </a:cxn>
              <a:cxn ang="0">
                <a:pos x="1778" y="589"/>
              </a:cxn>
              <a:cxn ang="0">
                <a:pos x="1834" y="367"/>
              </a:cxn>
              <a:cxn ang="0">
                <a:pos x="1778" y="78"/>
              </a:cxn>
              <a:cxn ang="0">
                <a:pos x="1734" y="0"/>
              </a:cxn>
            </a:cxnLst>
            <a:rect l="0" t="0" r="r" b="b"/>
            <a:pathLst>
              <a:path w="1866" h="1071">
                <a:moveTo>
                  <a:pt x="0" y="334"/>
                </a:moveTo>
                <a:cubicBezTo>
                  <a:pt x="8" y="345"/>
                  <a:pt x="17" y="355"/>
                  <a:pt x="23" y="367"/>
                </a:cubicBezTo>
                <a:cubicBezTo>
                  <a:pt x="28" y="377"/>
                  <a:pt x="26" y="392"/>
                  <a:pt x="34" y="400"/>
                </a:cubicBezTo>
                <a:cubicBezTo>
                  <a:pt x="53" y="419"/>
                  <a:pt x="78" y="430"/>
                  <a:pt x="100" y="445"/>
                </a:cubicBezTo>
                <a:cubicBezTo>
                  <a:pt x="144" y="475"/>
                  <a:pt x="189" y="504"/>
                  <a:pt x="234" y="534"/>
                </a:cubicBezTo>
                <a:cubicBezTo>
                  <a:pt x="272" y="559"/>
                  <a:pt x="363" y="575"/>
                  <a:pt x="412" y="589"/>
                </a:cubicBezTo>
                <a:cubicBezTo>
                  <a:pt x="468" y="606"/>
                  <a:pt x="522" y="619"/>
                  <a:pt x="578" y="634"/>
                </a:cubicBezTo>
                <a:cubicBezTo>
                  <a:pt x="601" y="640"/>
                  <a:pt x="645" y="656"/>
                  <a:pt x="645" y="656"/>
                </a:cubicBezTo>
                <a:cubicBezTo>
                  <a:pt x="650" y="732"/>
                  <a:pt x="627" y="880"/>
                  <a:pt x="723" y="911"/>
                </a:cubicBezTo>
                <a:cubicBezTo>
                  <a:pt x="767" y="896"/>
                  <a:pt x="775" y="877"/>
                  <a:pt x="789" y="834"/>
                </a:cubicBezTo>
                <a:cubicBezTo>
                  <a:pt x="793" y="789"/>
                  <a:pt x="788" y="743"/>
                  <a:pt x="801" y="700"/>
                </a:cubicBezTo>
                <a:cubicBezTo>
                  <a:pt x="804" y="689"/>
                  <a:pt x="823" y="685"/>
                  <a:pt x="834" y="689"/>
                </a:cubicBezTo>
                <a:cubicBezTo>
                  <a:pt x="859" y="698"/>
                  <a:pt x="875" y="725"/>
                  <a:pt x="901" y="734"/>
                </a:cubicBezTo>
                <a:cubicBezTo>
                  <a:pt x="975" y="759"/>
                  <a:pt x="1045" y="778"/>
                  <a:pt x="1123" y="789"/>
                </a:cubicBezTo>
                <a:cubicBezTo>
                  <a:pt x="1171" y="785"/>
                  <a:pt x="1235" y="742"/>
                  <a:pt x="1267" y="778"/>
                </a:cubicBezTo>
                <a:cubicBezTo>
                  <a:pt x="1323" y="843"/>
                  <a:pt x="1223" y="1030"/>
                  <a:pt x="1334" y="1067"/>
                </a:cubicBezTo>
                <a:cubicBezTo>
                  <a:pt x="1356" y="1063"/>
                  <a:pt x="1384" y="1071"/>
                  <a:pt x="1401" y="1056"/>
                </a:cubicBezTo>
                <a:cubicBezTo>
                  <a:pt x="1415" y="1044"/>
                  <a:pt x="1407" y="1018"/>
                  <a:pt x="1412" y="1000"/>
                </a:cubicBezTo>
                <a:cubicBezTo>
                  <a:pt x="1418" y="978"/>
                  <a:pt x="1434" y="934"/>
                  <a:pt x="1434" y="934"/>
                </a:cubicBezTo>
                <a:cubicBezTo>
                  <a:pt x="1448" y="806"/>
                  <a:pt x="1424" y="817"/>
                  <a:pt x="1545" y="800"/>
                </a:cubicBezTo>
                <a:cubicBezTo>
                  <a:pt x="1624" y="774"/>
                  <a:pt x="1677" y="702"/>
                  <a:pt x="1745" y="656"/>
                </a:cubicBezTo>
                <a:cubicBezTo>
                  <a:pt x="1781" y="547"/>
                  <a:pt x="1725" y="707"/>
                  <a:pt x="1778" y="589"/>
                </a:cubicBezTo>
                <a:cubicBezTo>
                  <a:pt x="1809" y="519"/>
                  <a:pt x="1822" y="442"/>
                  <a:pt x="1834" y="367"/>
                </a:cubicBezTo>
                <a:cubicBezTo>
                  <a:pt x="1826" y="208"/>
                  <a:pt x="1866" y="162"/>
                  <a:pt x="1778" y="78"/>
                </a:cubicBezTo>
                <a:cubicBezTo>
                  <a:pt x="1768" y="47"/>
                  <a:pt x="1757" y="23"/>
                  <a:pt x="1734" y="0"/>
                </a:cubicBezTo>
              </a:path>
            </a:pathLst>
          </a:cu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8229600" y="2895600"/>
            <a:ext cx="152400" cy="304800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106" y="312"/>
              </a:cxn>
              <a:cxn ang="0">
                <a:pos x="172" y="212"/>
              </a:cxn>
              <a:cxn ang="0">
                <a:pos x="183" y="23"/>
              </a:cxn>
            </a:cxnLst>
            <a:rect l="0" t="0" r="r" b="b"/>
            <a:pathLst>
              <a:path w="184" h="312">
                <a:moveTo>
                  <a:pt x="50" y="0"/>
                </a:moveTo>
                <a:cubicBezTo>
                  <a:pt x="53" y="64"/>
                  <a:pt x="0" y="275"/>
                  <a:pt x="106" y="312"/>
                </a:cubicBezTo>
                <a:cubicBezTo>
                  <a:pt x="160" y="292"/>
                  <a:pt x="161" y="268"/>
                  <a:pt x="172" y="212"/>
                </a:cubicBezTo>
                <a:cubicBezTo>
                  <a:pt x="184" y="45"/>
                  <a:pt x="183" y="108"/>
                  <a:pt x="183" y="23"/>
                </a:cubicBezTo>
              </a:path>
            </a:pathLst>
          </a:cu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8839200" y="3124200"/>
            <a:ext cx="152400" cy="304800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106" y="312"/>
              </a:cxn>
              <a:cxn ang="0">
                <a:pos x="172" y="212"/>
              </a:cxn>
              <a:cxn ang="0">
                <a:pos x="183" y="23"/>
              </a:cxn>
            </a:cxnLst>
            <a:rect l="0" t="0" r="r" b="b"/>
            <a:pathLst>
              <a:path w="184" h="312">
                <a:moveTo>
                  <a:pt x="50" y="0"/>
                </a:moveTo>
                <a:cubicBezTo>
                  <a:pt x="53" y="64"/>
                  <a:pt x="0" y="275"/>
                  <a:pt x="106" y="312"/>
                </a:cubicBezTo>
                <a:cubicBezTo>
                  <a:pt x="160" y="292"/>
                  <a:pt x="161" y="268"/>
                  <a:pt x="172" y="212"/>
                </a:cubicBezTo>
                <a:cubicBezTo>
                  <a:pt x="184" y="45"/>
                  <a:pt x="183" y="108"/>
                  <a:pt x="183" y="23"/>
                </a:cubicBezTo>
              </a:path>
            </a:pathLst>
          </a:cu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9067800" y="2971800"/>
          <a:ext cx="346075" cy="344488"/>
        </p:xfrm>
        <a:graphic>
          <a:graphicData uri="http://schemas.openxmlformats.org/presentationml/2006/ole">
            <p:oleObj spid="_x0000_s18462" name="Clip" r:id="rId3" imgW="1490472" imgH="14849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73070" y="233645"/>
            <a:ext cx="6858000" cy="1143000"/>
          </a:xfrm>
        </p:spPr>
        <p:txBody>
          <a:bodyPr/>
          <a:lstStyle/>
          <a:p>
            <a:r>
              <a:rPr lang="tr-TR" dirty="0" smtClean="0"/>
              <a:t>Neden </a:t>
            </a:r>
            <a:r>
              <a:rPr lang="tr-TR" dirty="0" err="1" smtClean="0"/>
              <a:t>homeopati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0180" y="1268760"/>
            <a:ext cx="9946105" cy="4114800"/>
          </a:xfrm>
        </p:spPr>
        <p:txBody>
          <a:bodyPr/>
          <a:lstStyle/>
          <a:p>
            <a:r>
              <a:rPr lang="fr-FR" dirty="0" err="1"/>
              <a:t>Homeopatik</a:t>
            </a:r>
            <a:r>
              <a:rPr lang="fr-FR" dirty="0"/>
              <a:t> </a:t>
            </a:r>
            <a:r>
              <a:rPr lang="fr-FR" dirty="0" err="1"/>
              <a:t>ilaçlar</a:t>
            </a:r>
            <a:r>
              <a:rPr lang="fr-FR" dirty="0"/>
              <a:t> </a:t>
            </a:r>
            <a:r>
              <a:rPr lang="fr-FR" dirty="0" err="1"/>
              <a:t>tedavide</a:t>
            </a:r>
            <a:r>
              <a:rPr lang="fr-FR" dirty="0"/>
              <a:t> </a:t>
            </a:r>
            <a:r>
              <a:rPr lang="fr-FR" dirty="0" err="1"/>
              <a:t>güvenli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geniş</a:t>
            </a:r>
            <a:r>
              <a:rPr lang="fr-FR" dirty="0"/>
              <a:t> </a:t>
            </a:r>
            <a:r>
              <a:rPr lang="fr-FR" dirty="0" err="1" smtClean="0"/>
              <a:t>kullan</a:t>
            </a:r>
            <a:r>
              <a:rPr lang="tr-TR" dirty="0" smtClean="0"/>
              <a:t>ı</a:t>
            </a:r>
            <a:r>
              <a:rPr lang="fr-FR" dirty="0" smtClean="0"/>
              <a:t>m </a:t>
            </a:r>
            <a:r>
              <a:rPr lang="fr-FR" dirty="0" err="1"/>
              <a:t>alanına</a:t>
            </a:r>
            <a:r>
              <a:rPr lang="fr-FR" dirty="0"/>
              <a:t> </a:t>
            </a:r>
            <a:r>
              <a:rPr lang="fr-FR" dirty="0" err="1"/>
              <a:t>sahiptir</a:t>
            </a:r>
            <a:r>
              <a:rPr lang="fr-FR" dirty="0"/>
              <a:t>.</a:t>
            </a:r>
            <a:endParaRPr lang="tr-TR" dirty="0"/>
          </a:p>
          <a:p>
            <a:r>
              <a:rPr lang="fr-FR" dirty="0" err="1" smtClean="0"/>
              <a:t>Homeopatik</a:t>
            </a:r>
            <a:r>
              <a:rPr lang="fr-FR" dirty="0" smtClean="0"/>
              <a:t> </a:t>
            </a:r>
            <a:r>
              <a:rPr lang="fr-FR" dirty="0" err="1"/>
              <a:t>ilaçlar</a:t>
            </a:r>
            <a:r>
              <a:rPr lang="fr-FR" dirty="0"/>
              <a:t> ile belli </a:t>
            </a:r>
            <a:r>
              <a:rPr lang="fr-FR" dirty="0" err="1"/>
              <a:t>bir</a:t>
            </a:r>
            <a:r>
              <a:rPr lang="fr-FR" dirty="0"/>
              <a:t> </a:t>
            </a:r>
            <a:r>
              <a:rPr lang="fr-FR" dirty="0" err="1"/>
              <a:t>prensip</a:t>
            </a:r>
            <a:r>
              <a:rPr lang="fr-FR" dirty="0"/>
              <a:t> </a:t>
            </a:r>
            <a:r>
              <a:rPr lang="fr-FR" dirty="0" err="1"/>
              <a:t>dahilinde</a:t>
            </a:r>
            <a:r>
              <a:rPr lang="fr-FR" dirty="0"/>
              <a:t> </a:t>
            </a:r>
            <a:r>
              <a:rPr lang="fr-FR" dirty="0" err="1"/>
              <a:t>yapılan</a:t>
            </a:r>
            <a:r>
              <a:rPr lang="fr-FR" dirty="0"/>
              <a:t> </a:t>
            </a:r>
            <a:r>
              <a:rPr lang="fr-FR" dirty="0" err="1"/>
              <a:t>tedavilerde</a:t>
            </a:r>
            <a:r>
              <a:rPr lang="fr-FR" dirty="0"/>
              <a:t>, </a:t>
            </a:r>
            <a:r>
              <a:rPr lang="fr-FR" dirty="0" err="1"/>
              <a:t>yan</a:t>
            </a:r>
            <a:r>
              <a:rPr lang="fr-FR" dirty="0"/>
              <a:t> </a:t>
            </a:r>
            <a:r>
              <a:rPr lang="fr-FR" dirty="0" err="1"/>
              <a:t>etkiler</a:t>
            </a:r>
            <a:r>
              <a:rPr lang="fr-FR" dirty="0"/>
              <a:t> </a:t>
            </a:r>
            <a:r>
              <a:rPr lang="fr-FR" dirty="0" err="1"/>
              <a:t>görülmez</a:t>
            </a:r>
            <a:r>
              <a:rPr lang="fr-FR" dirty="0"/>
              <a:t>. </a:t>
            </a:r>
            <a:r>
              <a:rPr lang="fr-FR" dirty="0" err="1"/>
              <a:t>Ancak</a:t>
            </a:r>
            <a:r>
              <a:rPr lang="fr-FR" dirty="0"/>
              <a:t> </a:t>
            </a:r>
            <a:r>
              <a:rPr lang="fr-FR" dirty="0" err="1"/>
              <a:t>kontrolsüz</a:t>
            </a:r>
            <a:r>
              <a:rPr lang="fr-FR" dirty="0"/>
              <a:t>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uzun</a:t>
            </a:r>
            <a:r>
              <a:rPr lang="fr-FR" dirty="0"/>
              <a:t> </a:t>
            </a:r>
            <a:r>
              <a:rPr lang="fr-FR" dirty="0" err="1"/>
              <a:t>süreli</a:t>
            </a:r>
            <a:r>
              <a:rPr lang="fr-FR" dirty="0"/>
              <a:t> </a:t>
            </a:r>
            <a:r>
              <a:rPr lang="fr-FR" dirty="0" err="1"/>
              <a:t>kullanımlarda</a:t>
            </a:r>
            <a:r>
              <a:rPr lang="fr-FR" dirty="0"/>
              <a:t> </a:t>
            </a:r>
            <a:r>
              <a:rPr lang="fr-FR" dirty="0" err="1"/>
              <a:t>yan</a:t>
            </a:r>
            <a:r>
              <a:rPr lang="fr-FR" dirty="0"/>
              <a:t> </a:t>
            </a:r>
            <a:r>
              <a:rPr lang="fr-FR" dirty="0" err="1"/>
              <a:t>etkiler</a:t>
            </a:r>
            <a:r>
              <a:rPr lang="fr-FR" dirty="0"/>
              <a:t> </a:t>
            </a:r>
            <a:r>
              <a:rPr lang="fr-FR" dirty="0" err="1"/>
              <a:t>oluşabilir</a:t>
            </a:r>
            <a:r>
              <a:rPr lang="fr-FR" dirty="0"/>
              <a:t>.</a:t>
            </a:r>
            <a:endParaRPr lang="tr-TR" dirty="0"/>
          </a:p>
          <a:p>
            <a:r>
              <a:rPr lang="fr-FR" dirty="0" err="1" smtClean="0"/>
              <a:t>Tedavide</a:t>
            </a:r>
            <a:r>
              <a:rPr lang="fr-FR" dirty="0" smtClean="0"/>
              <a:t> </a:t>
            </a:r>
            <a:r>
              <a:rPr lang="fr-FR" dirty="0" err="1"/>
              <a:t>sentetik</a:t>
            </a:r>
            <a:r>
              <a:rPr lang="fr-FR" dirty="0"/>
              <a:t> </a:t>
            </a:r>
            <a:r>
              <a:rPr lang="fr-FR" dirty="0" err="1"/>
              <a:t>kimyasal</a:t>
            </a:r>
            <a:r>
              <a:rPr lang="fr-FR" dirty="0"/>
              <a:t> </a:t>
            </a:r>
            <a:r>
              <a:rPr lang="fr-FR" dirty="0" err="1"/>
              <a:t>maddelerin</a:t>
            </a:r>
            <a:r>
              <a:rPr lang="fr-FR" dirty="0"/>
              <a:t> </a:t>
            </a:r>
            <a:r>
              <a:rPr lang="fr-FR" dirty="0" err="1"/>
              <a:t>kullanımı</a:t>
            </a:r>
            <a:r>
              <a:rPr lang="fr-FR" dirty="0"/>
              <a:t> </a:t>
            </a:r>
            <a:r>
              <a:rPr lang="fr-FR" dirty="0" err="1"/>
              <a:t>azalır</a:t>
            </a:r>
            <a:r>
              <a:rPr lang="fr-FR" dirty="0"/>
              <a:t>, </a:t>
            </a:r>
            <a:r>
              <a:rPr lang="fr-FR" dirty="0" err="1"/>
              <a:t>böylece</a:t>
            </a:r>
            <a:r>
              <a:rPr lang="fr-FR" dirty="0"/>
              <a:t> </a:t>
            </a:r>
            <a:r>
              <a:rPr lang="fr-FR" dirty="0" err="1"/>
              <a:t>hayvansal</a:t>
            </a:r>
            <a:r>
              <a:rPr lang="fr-FR" dirty="0"/>
              <a:t> </a:t>
            </a:r>
            <a:r>
              <a:rPr lang="fr-FR" dirty="0" err="1"/>
              <a:t>atıklarla</a:t>
            </a:r>
            <a:r>
              <a:rPr lang="fr-FR" dirty="0"/>
              <a:t> (</a:t>
            </a:r>
            <a:r>
              <a:rPr lang="fr-FR" dirty="0" err="1"/>
              <a:t>örneğin</a:t>
            </a:r>
            <a:r>
              <a:rPr lang="fr-FR" dirty="0"/>
              <a:t>; </a:t>
            </a:r>
            <a:r>
              <a:rPr lang="fr-FR" dirty="0" err="1"/>
              <a:t>dışkı</a:t>
            </a:r>
            <a:r>
              <a:rPr lang="fr-FR" dirty="0"/>
              <a:t>, </a:t>
            </a:r>
            <a:r>
              <a:rPr lang="fr-FR" dirty="0" err="1"/>
              <a:t>idrar</a:t>
            </a:r>
            <a:r>
              <a:rPr lang="fr-FR" dirty="0"/>
              <a:t> vs.), </a:t>
            </a:r>
            <a:r>
              <a:rPr lang="fr-FR" dirty="0" err="1"/>
              <a:t>oluşabilecek</a:t>
            </a:r>
            <a:r>
              <a:rPr lang="fr-FR" dirty="0"/>
              <a:t> </a:t>
            </a:r>
            <a:r>
              <a:rPr lang="fr-FR" dirty="0" err="1"/>
              <a:t>çevre</a:t>
            </a:r>
            <a:r>
              <a:rPr lang="fr-FR" dirty="0"/>
              <a:t> </a:t>
            </a:r>
            <a:r>
              <a:rPr lang="fr-FR" dirty="0" err="1"/>
              <a:t>kirliliği</a:t>
            </a:r>
            <a:r>
              <a:rPr lang="fr-FR" dirty="0"/>
              <a:t> </a:t>
            </a:r>
            <a:r>
              <a:rPr lang="fr-FR" dirty="0" err="1"/>
              <a:t>önlenir</a:t>
            </a:r>
            <a:r>
              <a:rPr lang="fr-FR" dirty="0"/>
              <a:t>.</a:t>
            </a:r>
            <a:endParaRPr lang="tr-TR" dirty="0"/>
          </a:p>
          <a:p>
            <a:r>
              <a:rPr lang="fr-FR" dirty="0" err="1" smtClean="0"/>
              <a:t>Homeopatik</a:t>
            </a:r>
            <a:r>
              <a:rPr lang="fr-FR" dirty="0" smtClean="0"/>
              <a:t> </a:t>
            </a:r>
            <a:r>
              <a:rPr lang="fr-FR" dirty="0" err="1"/>
              <a:t>ilaçlar</a:t>
            </a:r>
            <a:r>
              <a:rPr lang="fr-FR" dirty="0"/>
              <a:t> et </a:t>
            </a:r>
            <a:r>
              <a:rPr lang="fr-FR" dirty="0" err="1"/>
              <a:t>ve</a:t>
            </a:r>
            <a:r>
              <a:rPr lang="fr-FR" dirty="0"/>
              <a:t> </a:t>
            </a:r>
            <a:r>
              <a:rPr lang="fr-FR" dirty="0" err="1"/>
              <a:t>sütte</a:t>
            </a:r>
            <a:r>
              <a:rPr lang="fr-FR" dirty="0"/>
              <a:t> </a:t>
            </a:r>
            <a:r>
              <a:rPr lang="fr-FR" dirty="0" err="1"/>
              <a:t>kalıntı</a:t>
            </a:r>
            <a:r>
              <a:rPr lang="fr-FR" dirty="0"/>
              <a:t> </a:t>
            </a:r>
            <a:r>
              <a:rPr lang="fr-FR" dirty="0" err="1"/>
              <a:t>yapmazlar</a:t>
            </a:r>
            <a:r>
              <a:rPr lang="fr-FR" dirty="0"/>
              <a:t>.</a:t>
            </a:r>
            <a:endParaRPr lang="tr-TR" dirty="0"/>
          </a:p>
          <a:p>
            <a:r>
              <a:rPr lang="fr-FR" dirty="0" err="1" smtClean="0"/>
              <a:t>Enfeksiyon</a:t>
            </a:r>
            <a:r>
              <a:rPr lang="fr-FR" dirty="0" smtClean="0"/>
              <a:t> </a:t>
            </a:r>
            <a:r>
              <a:rPr lang="fr-FR" dirty="0" err="1"/>
              <a:t>etkenleri</a:t>
            </a:r>
            <a:r>
              <a:rPr lang="fr-FR" dirty="0"/>
              <a:t> bu </a:t>
            </a:r>
            <a:r>
              <a:rPr lang="fr-FR" dirty="0" err="1"/>
              <a:t>ilaçlara</a:t>
            </a:r>
            <a:r>
              <a:rPr lang="fr-FR" dirty="0"/>
              <a:t> </a:t>
            </a:r>
            <a:r>
              <a:rPr lang="fr-FR" dirty="0" err="1"/>
              <a:t>karşı</a:t>
            </a:r>
            <a:r>
              <a:rPr lang="fr-FR" dirty="0"/>
              <a:t> </a:t>
            </a:r>
            <a:r>
              <a:rPr lang="fr-FR" dirty="0" err="1"/>
              <a:t>direnç</a:t>
            </a:r>
            <a:r>
              <a:rPr lang="fr-FR" dirty="0"/>
              <a:t> </a:t>
            </a:r>
            <a:r>
              <a:rPr lang="fr-FR" dirty="0" err="1"/>
              <a:t>kazanmaz</a:t>
            </a:r>
            <a:r>
              <a:rPr lang="fr-FR" dirty="0"/>
              <a:t>.</a:t>
            </a:r>
            <a:endParaRPr lang="tr-TR" dirty="0"/>
          </a:p>
          <a:p>
            <a:r>
              <a:rPr lang="fr-FR" dirty="0" err="1" smtClean="0"/>
              <a:t>Homeopatik</a:t>
            </a:r>
            <a:r>
              <a:rPr lang="fr-FR" dirty="0" smtClean="0"/>
              <a:t> </a:t>
            </a:r>
            <a:r>
              <a:rPr lang="fr-FR" dirty="0" err="1"/>
              <a:t>ilaçlar</a:t>
            </a:r>
            <a:r>
              <a:rPr lang="fr-FR" dirty="0"/>
              <a:t> </a:t>
            </a:r>
            <a:r>
              <a:rPr lang="fr-FR" dirty="0" err="1"/>
              <a:t>fiyat</a:t>
            </a:r>
            <a:r>
              <a:rPr lang="fr-FR" dirty="0"/>
              <a:t> </a:t>
            </a:r>
            <a:r>
              <a:rPr lang="fr-FR" dirty="0" err="1"/>
              <a:t>olarak</a:t>
            </a:r>
            <a:r>
              <a:rPr lang="fr-FR" dirty="0"/>
              <a:t> </a:t>
            </a:r>
            <a:r>
              <a:rPr lang="fr-FR" dirty="0" err="1"/>
              <a:t>daha</a:t>
            </a:r>
            <a:r>
              <a:rPr lang="fr-FR" dirty="0"/>
              <a:t> </a:t>
            </a:r>
            <a:r>
              <a:rPr lang="fr-FR" dirty="0" err="1"/>
              <a:t>ucuzdur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846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76709794"/>
              </p:ext>
            </p:extLst>
          </p:nvPr>
        </p:nvGraphicFramePr>
        <p:xfrm>
          <a:off x="167794" y="98630"/>
          <a:ext cx="9971261" cy="6194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5466"/>
                <a:gridCol w="7155795"/>
              </a:tblGrid>
              <a:tr h="494036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500" dirty="0" smtClean="0">
                          <a:solidFill>
                            <a:schemeClr val="tx1"/>
                          </a:solidFill>
                        </a:rPr>
                        <a:t>MASTITIS TEDAVISINDE KULLANILAN HOMEOPATIK ILAÇLAR</a:t>
                      </a:r>
                      <a:endParaRPr lang="tr-TR" sz="25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79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 err="1">
                          <a:solidFill>
                            <a:schemeClr val="tx1"/>
                          </a:solidFill>
                          <a:effectLst/>
                        </a:rPr>
                        <a:t>Homeopatik</a:t>
                      </a:r>
                      <a:r>
                        <a:rPr lang="tr-TR" sz="2500" b="1" dirty="0">
                          <a:solidFill>
                            <a:schemeClr val="tx1"/>
                          </a:solidFill>
                          <a:effectLst/>
                        </a:rPr>
                        <a:t> ilaç</a:t>
                      </a:r>
                      <a:endParaRPr lang="tr-TR" sz="2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500" b="1" dirty="0" err="1">
                          <a:effectLst/>
                        </a:rPr>
                        <a:t>Kullanımı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</a:tr>
              <a:tr h="574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Arnica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err="1">
                          <a:effectLst/>
                        </a:rPr>
                        <a:t>Akut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olgularda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günlük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üç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defa</a:t>
                      </a:r>
                      <a:r>
                        <a:rPr lang="fr-FR" sz="1500" dirty="0">
                          <a:effectLst/>
                        </a:rPr>
                        <a:t>, </a:t>
                      </a:r>
                      <a:r>
                        <a:rPr lang="fr-FR" sz="1500" dirty="0" err="1">
                          <a:effectLst/>
                        </a:rPr>
                        <a:t>üç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gün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 smtClean="0">
                          <a:effectLst/>
                        </a:rPr>
                        <a:t>boyunca</a:t>
                      </a:r>
                      <a:r>
                        <a:rPr lang="tr-TR" sz="1500" dirty="0" smtClean="0">
                          <a:effectLst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</a:rPr>
                        <a:t>kullnılmasında</a:t>
                      </a:r>
                      <a:r>
                        <a:rPr lang="tr-TR" sz="1500" baseline="0" dirty="0" smtClean="0">
                          <a:effectLst/>
                        </a:rPr>
                        <a:t> olumlu sonuçlar alınmış</a:t>
                      </a:r>
                      <a:endParaRPr lang="tr-T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</a:tr>
              <a:tr h="8053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Asa 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fötida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err="1">
                          <a:effectLst/>
                        </a:rPr>
                        <a:t>Memelerde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sekresyonu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arttirmak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amacıyla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günlük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üç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defa,dört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gün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 smtClean="0">
                          <a:effectLst/>
                        </a:rPr>
                        <a:t>boyunca</a:t>
                      </a:r>
                      <a:r>
                        <a:rPr lang="tr-TR" sz="1500" dirty="0" smtClean="0">
                          <a:effectLst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</a:rPr>
                        <a:t>kullnılmasında</a:t>
                      </a:r>
                      <a:r>
                        <a:rPr lang="tr-TR" sz="1500" baseline="0" dirty="0" smtClean="0">
                          <a:effectLst/>
                        </a:rPr>
                        <a:t> olumlu sonuçlar alınmış</a:t>
                      </a:r>
                      <a:endParaRPr lang="tr-TR" sz="15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</a:tr>
              <a:tr h="862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Bellis 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perennis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err="1">
                          <a:effectLst/>
                        </a:rPr>
                        <a:t>Memelerde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sekresyonu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arttirmak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amacıyla</a:t>
                      </a:r>
                      <a:r>
                        <a:rPr lang="fr-FR" sz="1500" dirty="0">
                          <a:effectLst/>
                        </a:rPr>
                        <a:t>, </a:t>
                      </a:r>
                      <a:r>
                        <a:rPr lang="fr-FR" sz="1500" dirty="0" err="1">
                          <a:effectLst/>
                        </a:rPr>
                        <a:t>günlük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üç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defa</a:t>
                      </a:r>
                      <a:r>
                        <a:rPr lang="fr-FR" sz="1500" dirty="0">
                          <a:effectLst/>
                        </a:rPr>
                        <a:t>, </a:t>
                      </a:r>
                      <a:r>
                        <a:rPr lang="fr-FR" sz="1500" dirty="0" err="1">
                          <a:effectLst/>
                        </a:rPr>
                        <a:t>dört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gün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 smtClean="0">
                          <a:effectLst/>
                        </a:rPr>
                        <a:t>boyunca</a:t>
                      </a:r>
                      <a:r>
                        <a:rPr lang="tr-TR" sz="1500" dirty="0" smtClean="0">
                          <a:effectLst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</a:rPr>
                        <a:t>kullnılmasında</a:t>
                      </a:r>
                      <a:r>
                        <a:rPr lang="tr-TR" sz="1500" baseline="0" dirty="0" smtClean="0">
                          <a:effectLst/>
                        </a:rPr>
                        <a:t> olumlu sonuçlar alınmış</a:t>
                      </a:r>
                      <a:endParaRPr lang="tr-TR" sz="15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</a:tr>
              <a:tr h="862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Conium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500" dirty="0" err="1">
                          <a:effectLst/>
                        </a:rPr>
                        <a:t>Meme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 smtClean="0">
                          <a:effectLst/>
                        </a:rPr>
                        <a:t>parankimas</a:t>
                      </a:r>
                      <a:r>
                        <a:rPr lang="tr-TR" sz="1500" dirty="0" smtClean="0">
                          <a:effectLst/>
                        </a:rPr>
                        <a:t>ı</a:t>
                      </a:r>
                      <a:r>
                        <a:rPr lang="fr-FR" sz="1500" dirty="0" err="1" smtClean="0">
                          <a:effectLst/>
                        </a:rPr>
                        <a:t>nda</a:t>
                      </a:r>
                      <a:r>
                        <a:rPr lang="fr-FR" sz="1500" dirty="0" smtClean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hissedilen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sertliklerde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günlük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üç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 smtClean="0">
                          <a:effectLst/>
                        </a:rPr>
                        <a:t>defa</a:t>
                      </a:r>
                      <a:r>
                        <a:rPr lang="tr-TR" sz="1500" dirty="0" smtClean="0">
                          <a:effectLst/>
                        </a:rPr>
                        <a:t> </a:t>
                      </a:r>
                      <a:r>
                        <a:rPr lang="tr-TR" sz="1500" dirty="0" err="1" smtClean="0">
                          <a:effectLst/>
                        </a:rPr>
                        <a:t>kullnılmasında</a:t>
                      </a:r>
                      <a:r>
                        <a:rPr lang="tr-TR" sz="1500" baseline="0" dirty="0" smtClean="0">
                          <a:effectLst/>
                        </a:rPr>
                        <a:t> olumlu sonuçlar vermiştir.</a:t>
                      </a:r>
                      <a:endParaRPr lang="tr-TR" sz="15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</a:tr>
              <a:tr h="574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Echinasea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smtClean="0">
                          <a:effectLst/>
                        </a:rPr>
                        <a:t>M</a:t>
                      </a:r>
                      <a:r>
                        <a:rPr lang="tr-TR" sz="1500" dirty="0" smtClean="0">
                          <a:effectLst/>
                        </a:rPr>
                        <a:t>e</a:t>
                      </a:r>
                      <a:r>
                        <a:rPr lang="fr-FR" sz="1500" dirty="0" smtClean="0">
                          <a:effectLst/>
                        </a:rPr>
                        <a:t>me </a:t>
                      </a:r>
                      <a:r>
                        <a:rPr lang="fr-FR" sz="1500" dirty="0" err="1">
                          <a:effectLst/>
                        </a:rPr>
                        <a:t>yangılarında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bağışıklık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sistemini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güçlendirmek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amaciyla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 smtClean="0">
                          <a:effectLst/>
                        </a:rPr>
                        <a:t>kullanılır</a:t>
                      </a:r>
                      <a:r>
                        <a:rPr lang="tr-TR" sz="1500" dirty="0" smtClean="0">
                          <a:effectLst/>
                        </a:rPr>
                        <a:t>.</a:t>
                      </a:r>
                      <a:endParaRPr lang="tr-T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</a:tr>
              <a:tr h="574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Ipecacuanha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err="1">
                          <a:effectLst/>
                        </a:rPr>
                        <a:t>Mastitli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memelerde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kanamayı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durdurmak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amacıyla</a:t>
                      </a:r>
                      <a:r>
                        <a:rPr lang="fr-FR" sz="1500" dirty="0">
                          <a:effectLst/>
                        </a:rPr>
                        <a:t>, </a:t>
                      </a:r>
                      <a:r>
                        <a:rPr lang="fr-FR" sz="1500" dirty="0" err="1">
                          <a:effectLst/>
                        </a:rPr>
                        <a:t>günlük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üç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defa</a:t>
                      </a:r>
                      <a:r>
                        <a:rPr lang="fr-FR" sz="1500" dirty="0">
                          <a:effectLst/>
                        </a:rPr>
                        <a:t>, </a:t>
                      </a:r>
                      <a:r>
                        <a:rPr lang="fr-FR" sz="1500" dirty="0" err="1">
                          <a:effectLst/>
                        </a:rPr>
                        <a:t>üç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gün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boyunca</a:t>
                      </a:r>
                      <a:endParaRPr lang="tr-T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48" marR="41148" marT="0" marB="0"/>
                </a:tc>
              </a:tr>
              <a:tr h="5748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Urtica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urens</a:t>
                      </a:r>
                      <a:endParaRPr lang="tr-TR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500" dirty="0" err="1">
                          <a:effectLst/>
                        </a:rPr>
                        <a:t>Akut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mastitis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olgularinda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ödemi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geriletmek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amacıyla</a:t>
                      </a:r>
                      <a:r>
                        <a:rPr lang="fr-FR" sz="1500" dirty="0">
                          <a:effectLst/>
                        </a:rPr>
                        <a:t>, </a:t>
                      </a:r>
                      <a:r>
                        <a:rPr lang="fr-FR" sz="1500" dirty="0" err="1">
                          <a:effectLst/>
                        </a:rPr>
                        <a:t>günlük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>
                          <a:effectLst/>
                        </a:rPr>
                        <a:t>dört</a:t>
                      </a:r>
                      <a:r>
                        <a:rPr lang="fr-FR" sz="1500" dirty="0">
                          <a:effectLst/>
                        </a:rPr>
                        <a:t> </a:t>
                      </a:r>
                      <a:r>
                        <a:rPr lang="fr-FR" sz="1500" dirty="0" err="1" smtClean="0">
                          <a:effectLst/>
                        </a:rPr>
                        <a:t>defa</a:t>
                      </a:r>
                      <a:r>
                        <a:rPr lang="tr-TR" sz="1500" dirty="0" smtClean="0">
                          <a:effectLst/>
                        </a:rPr>
                        <a:t> kullanılması önerilmektedir.</a:t>
                      </a:r>
                      <a:endParaRPr lang="tr-T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610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7362825" cy="1143000"/>
          </a:xfrm>
        </p:spPr>
        <p:txBody>
          <a:bodyPr/>
          <a:lstStyle/>
          <a:p>
            <a:r>
              <a:rPr lang="tr-TR" dirty="0" err="1" smtClean="0"/>
              <a:t>Mastitisin</a:t>
            </a:r>
            <a:r>
              <a:rPr lang="tr-TR" dirty="0" smtClean="0"/>
              <a:t> şiddeti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572000" cy="5257800"/>
          </a:xfrm>
          <a:solidFill>
            <a:schemeClr val="accent1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990099"/>
                </a:solidFill>
              </a:rPr>
              <a:t>Sub</a:t>
            </a:r>
            <a:r>
              <a:rPr lang="tr-TR" sz="3200" b="1" dirty="0" smtClean="0">
                <a:solidFill>
                  <a:srgbClr val="990099"/>
                </a:solidFill>
              </a:rPr>
              <a:t>k</a:t>
            </a:r>
            <a:r>
              <a:rPr lang="en-US" sz="3200" b="1" dirty="0" err="1" smtClean="0">
                <a:solidFill>
                  <a:srgbClr val="990099"/>
                </a:solidFill>
              </a:rPr>
              <a:t>lini</a:t>
            </a:r>
            <a:r>
              <a:rPr lang="tr-TR" sz="3200" b="1" dirty="0" smtClean="0">
                <a:solidFill>
                  <a:srgbClr val="990099"/>
                </a:solidFill>
              </a:rPr>
              <a:t>k</a:t>
            </a:r>
            <a:r>
              <a:rPr lang="en-US" sz="3200" b="1" dirty="0" smtClean="0">
                <a:solidFill>
                  <a:srgbClr val="990099"/>
                </a:solidFill>
              </a:rPr>
              <a:t> </a:t>
            </a:r>
            <a:r>
              <a:rPr lang="en-US" sz="3200" b="1" dirty="0">
                <a:solidFill>
                  <a:srgbClr val="990099"/>
                </a:solidFill>
              </a:rPr>
              <a:t>Mastitis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tr-TR" sz="2000" b="1" dirty="0"/>
              <a:t>mastitis </a:t>
            </a:r>
            <a:r>
              <a:rPr lang="tr-TR" sz="2000" b="1" dirty="0" smtClean="0"/>
              <a:t>vakalarının </a:t>
            </a:r>
            <a:r>
              <a:rPr lang="en-US" sz="2000" b="1" dirty="0" smtClean="0"/>
              <a:t>%~ </a:t>
            </a:r>
            <a:r>
              <a:rPr lang="en-US" sz="2000" b="1" dirty="0"/>
              <a:t>90 -</a:t>
            </a:r>
            <a:r>
              <a:rPr lang="en-US" sz="2000" b="1" dirty="0" smtClean="0"/>
              <a:t>95</a:t>
            </a:r>
            <a:r>
              <a:rPr lang="tr-TR" sz="2000" b="1" dirty="0" smtClean="0"/>
              <a:t>’i</a:t>
            </a:r>
          </a:p>
          <a:p>
            <a:pPr lvl="1">
              <a:lnSpc>
                <a:spcPct val="120000"/>
              </a:lnSpc>
            </a:pPr>
            <a:r>
              <a:rPr lang="tr-TR" sz="2000" b="1" dirty="0" smtClean="0"/>
              <a:t>Meme ve süt normal görünümde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tr-TR" sz="2000" b="1" dirty="0" smtClean="0"/>
              <a:t>Ortalama</a:t>
            </a:r>
            <a:r>
              <a:rPr lang="en-US" sz="2000" b="1" dirty="0" smtClean="0"/>
              <a:t> S</a:t>
            </a:r>
            <a:r>
              <a:rPr lang="tr-TR" sz="2000" b="1" dirty="0" smtClean="0"/>
              <a:t>HS</a:t>
            </a:r>
            <a:r>
              <a:rPr lang="en-US" sz="2000" b="1" dirty="0" smtClean="0"/>
              <a:t> </a:t>
            </a:r>
            <a:r>
              <a:rPr lang="en-US" sz="2000" b="1" dirty="0"/>
              <a:t>(</a:t>
            </a:r>
            <a:r>
              <a:rPr lang="en-US" sz="2000" b="1" dirty="0" smtClean="0"/>
              <a:t>s</a:t>
            </a:r>
            <a:r>
              <a:rPr lang="tr-TR" sz="2000" b="1" dirty="0" smtClean="0"/>
              <a:t>k</a:t>
            </a:r>
            <a:r>
              <a:rPr lang="en-US" sz="2000" b="1" dirty="0" smtClean="0"/>
              <a:t>ore </a:t>
            </a:r>
            <a:r>
              <a:rPr lang="en-US" sz="2000" b="1" dirty="0"/>
              <a:t>3-5)</a:t>
            </a:r>
          </a:p>
          <a:p>
            <a:pPr lvl="1">
              <a:lnSpc>
                <a:spcPct val="120000"/>
              </a:lnSpc>
            </a:pPr>
            <a:r>
              <a:rPr lang="tr-TR" sz="2000" b="1" dirty="0" smtClean="0"/>
              <a:t>Süt veriminde azalma</a:t>
            </a:r>
            <a:r>
              <a:rPr lang="en-US" sz="2000" b="1" dirty="0" smtClean="0"/>
              <a:t>(%~ 10)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tr-TR" sz="2000" b="1" dirty="0" smtClean="0"/>
              <a:t>Süreç uzun sürer</a:t>
            </a:r>
            <a:endParaRPr lang="en-US" sz="2200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371600"/>
            <a:ext cx="5029200" cy="5257800"/>
          </a:xfrm>
          <a:solidFill>
            <a:schemeClr val="accent1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r>
              <a:rPr lang="tr-TR" sz="3200" b="1" dirty="0" smtClean="0">
                <a:solidFill>
                  <a:srgbClr val="990099"/>
                </a:solidFill>
              </a:rPr>
              <a:t>K</a:t>
            </a:r>
            <a:r>
              <a:rPr lang="en-US" sz="3200" b="1" dirty="0" err="1" smtClean="0">
                <a:solidFill>
                  <a:srgbClr val="990099"/>
                </a:solidFill>
              </a:rPr>
              <a:t>lini</a:t>
            </a:r>
            <a:r>
              <a:rPr lang="tr-TR" sz="3200" b="1" dirty="0" smtClean="0">
                <a:solidFill>
                  <a:srgbClr val="990099"/>
                </a:solidFill>
              </a:rPr>
              <a:t>k</a:t>
            </a:r>
            <a:r>
              <a:rPr lang="en-US" sz="3200" b="1" dirty="0" smtClean="0">
                <a:solidFill>
                  <a:srgbClr val="990099"/>
                </a:solidFill>
              </a:rPr>
              <a:t> </a:t>
            </a:r>
            <a:r>
              <a:rPr lang="en-US" sz="3200" b="1" dirty="0">
                <a:solidFill>
                  <a:srgbClr val="990099"/>
                </a:solidFill>
              </a:rPr>
              <a:t>Mastitis</a:t>
            </a:r>
            <a:r>
              <a:rPr lang="en-US" sz="2400" dirty="0"/>
              <a:t> </a:t>
            </a:r>
          </a:p>
          <a:p>
            <a:pPr lvl="1">
              <a:lnSpc>
                <a:spcPct val="110000"/>
              </a:lnSpc>
            </a:pPr>
            <a:r>
              <a:rPr lang="tr-TR" sz="2000" b="1" dirty="0"/>
              <a:t>Mastitis </a:t>
            </a:r>
            <a:r>
              <a:rPr lang="tr-TR" sz="2000" b="1" dirty="0" smtClean="0"/>
              <a:t>vakalarının </a:t>
            </a:r>
            <a:r>
              <a:rPr lang="en-US" sz="2000" b="1" dirty="0" smtClean="0"/>
              <a:t>%~ </a:t>
            </a:r>
            <a:r>
              <a:rPr lang="en-US" sz="2000" b="1" dirty="0"/>
              <a:t>5 </a:t>
            </a:r>
            <a:r>
              <a:rPr lang="en-US" sz="2000" b="1" dirty="0" smtClean="0"/>
              <a:t>– 10</a:t>
            </a:r>
            <a:r>
              <a:rPr lang="tr-TR" sz="2000" b="1" dirty="0" smtClean="0"/>
              <a:t>’u</a:t>
            </a:r>
          </a:p>
          <a:p>
            <a:pPr lvl="1">
              <a:lnSpc>
                <a:spcPct val="110000"/>
              </a:lnSpc>
            </a:pPr>
            <a:r>
              <a:rPr lang="tr-TR" sz="2000" b="1" dirty="0" smtClean="0"/>
              <a:t>Memede yangı</a:t>
            </a:r>
            <a:endParaRPr lang="en-US" sz="2000" b="1" dirty="0"/>
          </a:p>
          <a:p>
            <a:pPr lvl="1">
              <a:lnSpc>
                <a:spcPct val="110000"/>
              </a:lnSpc>
            </a:pPr>
            <a:r>
              <a:rPr lang="tr-TR" sz="2000" b="1" dirty="0" smtClean="0"/>
              <a:t>Sütte yoğunluk artar ve pıhtı</a:t>
            </a:r>
            <a:endParaRPr lang="en-US" sz="2000" b="1" dirty="0"/>
          </a:p>
          <a:p>
            <a:pPr lvl="1">
              <a:lnSpc>
                <a:spcPct val="110000"/>
              </a:lnSpc>
            </a:pPr>
            <a:r>
              <a:rPr lang="en-US" sz="2000" b="1" dirty="0" smtClean="0">
                <a:solidFill>
                  <a:srgbClr val="CC0000"/>
                </a:solidFill>
              </a:rPr>
              <a:t>A</a:t>
            </a:r>
            <a:r>
              <a:rPr lang="tr-TR" sz="2000" b="1" dirty="0" smtClean="0">
                <a:solidFill>
                  <a:srgbClr val="CC0000"/>
                </a:solidFill>
              </a:rPr>
              <a:t>k</a:t>
            </a:r>
            <a:r>
              <a:rPr lang="en-US" sz="2000" b="1" dirty="0" err="1" smtClean="0">
                <a:solidFill>
                  <a:srgbClr val="CC0000"/>
                </a:solidFill>
              </a:rPr>
              <a:t>ut</a:t>
            </a:r>
            <a:r>
              <a:rPr lang="en-US" sz="2000" b="1" dirty="0" smtClean="0">
                <a:solidFill>
                  <a:srgbClr val="CC0000"/>
                </a:solidFill>
              </a:rPr>
              <a:t> </a:t>
            </a:r>
            <a:endParaRPr lang="en-US" sz="2000" b="1" dirty="0" smtClean="0"/>
          </a:p>
          <a:p>
            <a:pPr lvl="2">
              <a:lnSpc>
                <a:spcPct val="110000"/>
              </a:lnSpc>
            </a:pPr>
            <a:r>
              <a:rPr lang="tr-TR" sz="1600" b="1" dirty="0" smtClean="0"/>
              <a:t>Klinik </a:t>
            </a:r>
            <a:r>
              <a:rPr lang="tr-TR" sz="1600" b="1" dirty="0" err="1" smtClean="0"/>
              <a:t>mastitisde</a:t>
            </a:r>
            <a:r>
              <a:rPr lang="tr-TR" sz="1600" b="1" dirty="0" smtClean="0"/>
              <a:t> en çok görülen tip</a:t>
            </a:r>
            <a:endParaRPr lang="en-US" sz="1600" b="1" dirty="0" smtClean="0"/>
          </a:p>
          <a:p>
            <a:pPr lvl="2">
              <a:lnSpc>
                <a:spcPct val="110000"/>
              </a:lnSpc>
            </a:pPr>
            <a:r>
              <a:rPr lang="tr-TR" sz="1600" b="1" dirty="0" smtClean="0"/>
              <a:t>Kötü süt</a:t>
            </a:r>
            <a:endParaRPr lang="en-US" sz="1600" b="1" dirty="0"/>
          </a:p>
          <a:p>
            <a:pPr lvl="2">
              <a:lnSpc>
                <a:spcPct val="110000"/>
              </a:lnSpc>
            </a:pPr>
            <a:r>
              <a:rPr lang="tr-TR" sz="1600" b="1" dirty="0" smtClean="0"/>
              <a:t>İştahın azalması</a:t>
            </a:r>
            <a:endParaRPr lang="en-US" sz="1600" b="1" dirty="0"/>
          </a:p>
          <a:p>
            <a:pPr lvl="2">
              <a:lnSpc>
                <a:spcPct val="110000"/>
              </a:lnSpc>
            </a:pPr>
            <a:r>
              <a:rPr lang="en-US" sz="1600" b="1" dirty="0" err="1" smtClean="0"/>
              <a:t>dep</a:t>
            </a:r>
            <a:r>
              <a:rPr lang="tr-TR" sz="1600" b="1" dirty="0" err="1" smtClean="0"/>
              <a:t>resyon</a:t>
            </a:r>
            <a:endParaRPr lang="en-US" sz="1600" b="1" dirty="0"/>
          </a:p>
          <a:p>
            <a:pPr lvl="2">
              <a:lnSpc>
                <a:spcPct val="110000"/>
              </a:lnSpc>
            </a:pPr>
            <a:r>
              <a:rPr lang="tr-TR" sz="1600" b="1" dirty="0" smtClean="0"/>
              <a:t>Hızlı tedavi gerektirir</a:t>
            </a:r>
            <a:endParaRPr lang="en-US" sz="1600" b="1" dirty="0"/>
          </a:p>
          <a:p>
            <a:pPr lvl="1">
              <a:lnSpc>
                <a:spcPct val="110000"/>
              </a:lnSpc>
            </a:pPr>
            <a:r>
              <a:rPr lang="tr-TR" sz="2000" b="1" dirty="0" smtClean="0">
                <a:solidFill>
                  <a:srgbClr val="CC0000"/>
                </a:solidFill>
              </a:rPr>
              <a:t>Kronik </a:t>
            </a:r>
            <a:endParaRPr lang="en-US" sz="2000" b="1" dirty="0"/>
          </a:p>
          <a:p>
            <a:pPr lvl="2">
              <a:lnSpc>
                <a:spcPct val="110000"/>
              </a:lnSpc>
            </a:pPr>
            <a:r>
              <a:rPr lang="tr-TR" sz="1800" b="1" dirty="0" smtClean="0"/>
              <a:t>Kötü süt</a:t>
            </a:r>
            <a:endParaRPr lang="en-US" sz="1800" b="1" dirty="0"/>
          </a:p>
          <a:p>
            <a:pPr lvl="2">
              <a:lnSpc>
                <a:spcPct val="110000"/>
              </a:lnSpc>
            </a:pPr>
            <a:r>
              <a:rPr lang="tr-TR" sz="1800" b="1" dirty="0" smtClean="0"/>
              <a:t>İnek sağlıklı görülebilir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685800"/>
            <a:ext cx="6858000" cy="1143000"/>
          </a:xfrm>
          <a:noFill/>
          <a:ln/>
        </p:spPr>
        <p:txBody>
          <a:bodyPr/>
          <a:lstStyle/>
          <a:p>
            <a:r>
              <a:rPr lang="tr-TR" dirty="0" err="1" smtClean="0"/>
              <a:t>Mastitisin</a:t>
            </a:r>
            <a:r>
              <a:rPr lang="tr-TR" dirty="0" smtClean="0"/>
              <a:t> Sebepleri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2133600"/>
            <a:ext cx="4724400" cy="4114800"/>
          </a:xfrm>
          <a:noFill/>
          <a:ln/>
        </p:spPr>
        <p:txBody>
          <a:bodyPr/>
          <a:lstStyle/>
          <a:p>
            <a:r>
              <a:rPr lang="en-US" dirty="0" err="1" smtClean="0"/>
              <a:t>Ba</a:t>
            </a:r>
            <a:r>
              <a:rPr lang="tr-TR" dirty="0" smtClean="0"/>
              <a:t>k</a:t>
            </a:r>
            <a:r>
              <a:rPr lang="en-US" dirty="0" err="1" smtClean="0"/>
              <a:t>teri</a:t>
            </a:r>
            <a:r>
              <a:rPr lang="en-US" dirty="0" smtClean="0"/>
              <a:t> (%~ 70)</a:t>
            </a:r>
            <a:endParaRPr lang="en-US" dirty="0"/>
          </a:p>
          <a:p>
            <a:r>
              <a:rPr lang="tr-TR" dirty="0" smtClean="0"/>
              <a:t>Maya ve mantar </a:t>
            </a:r>
            <a:r>
              <a:rPr lang="en-US" dirty="0" smtClean="0"/>
              <a:t>(% </a:t>
            </a:r>
            <a:r>
              <a:rPr lang="en-US" dirty="0"/>
              <a:t>~ </a:t>
            </a:r>
            <a:r>
              <a:rPr lang="en-US" dirty="0" smtClean="0"/>
              <a:t>2)</a:t>
            </a:r>
            <a:endParaRPr lang="en-US" dirty="0"/>
          </a:p>
          <a:p>
            <a:r>
              <a:rPr lang="tr-TR" dirty="0" smtClean="0"/>
              <a:t>Bilinmeyen</a:t>
            </a:r>
            <a:r>
              <a:rPr lang="en-US" dirty="0" smtClean="0"/>
              <a:t> (%~ 28)</a:t>
            </a:r>
            <a:endParaRPr lang="en-US" dirty="0"/>
          </a:p>
          <a:p>
            <a:pPr lvl="1"/>
            <a:r>
              <a:rPr lang="tr-TR" dirty="0" smtClean="0"/>
              <a:t> Fiziksel</a:t>
            </a:r>
            <a:endParaRPr lang="en-US" dirty="0"/>
          </a:p>
          <a:p>
            <a:pPr lvl="2"/>
            <a:r>
              <a:rPr lang="tr-TR" dirty="0" smtClean="0"/>
              <a:t> T</a:t>
            </a:r>
            <a:r>
              <a:rPr lang="en-US" dirty="0" err="1" smtClean="0"/>
              <a:t>ra</a:t>
            </a:r>
            <a:r>
              <a:rPr lang="tr-TR" dirty="0" err="1" smtClean="0"/>
              <a:t>vma</a:t>
            </a:r>
            <a:endParaRPr lang="en-US" dirty="0"/>
          </a:p>
          <a:p>
            <a:pPr lvl="2"/>
            <a:r>
              <a:rPr lang="tr-TR" dirty="0" smtClean="0"/>
              <a:t> Şiddetli hava değişimi 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6148" name="Picture 4" descr="C:\Corel\PENN\ec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1933575" cy="257968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972425" cy="1143000"/>
          </a:xfrm>
        </p:spPr>
        <p:txBody>
          <a:bodyPr/>
          <a:lstStyle/>
          <a:p>
            <a:r>
              <a:rPr lang="tr-TR" dirty="0" smtClean="0"/>
              <a:t>Bu organizmalar nereden gelir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04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905000" y="1828800"/>
            <a:ext cx="4267200" cy="4114800"/>
          </a:xfrm>
        </p:spPr>
        <p:txBody>
          <a:bodyPr/>
          <a:lstStyle/>
          <a:p>
            <a:endParaRPr lang="en-US" dirty="0"/>
          </a:p>
          <a:p>
            <a:r>
              <a:rPr lang="tr-TR" dirty="0" err="1" smtClean="0">
                <a:solidFill>
                  <a:srgbClr val="FF0000"/>
                </a:solidFill>
              </a:rPr>
              <a:t>Enfekte</a:t>
            </a:r>
            <a:r>
              <a:rPr lang="tr-TR" dirty="0" smtClean="0">
                <a:solidFill>
                  <a:srgbClr val="FF0000"/>
                </a:solidFill>
              </a:rPr>
              <a:t> Meme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r-TR" dirty="0" smtClean="0">
                <a:solidFill>
                  <a:srgbClr val="FF0000"/>
                </a:solidFill>
              </a:rPr>
              <a:t>Çevre</a:t>
            </a:r>
            <a:endParaRPr lang="en-US" dirty="0"/>
          </a:p>
          <a:p>
            <a:pPr lvl="1"/>
            <a:r>
              <a:rPr lang="tr-TR" dirty="0" smtClean="0"/>
              <a:t>Yatak</a:t>
            </a:r>
            <a:endParaRPr lang="en-US" dirty="0"/>
          </a:p>
          <a:p>
            <a:pPr lvl="1"/>
            <a:r>
              <a:rPr lang="tr-TR" dirty="0" smtClean="0"/>
              <a:t>Toprak</a:t>
            </a:r>
            <a:endParaRPr lang="en-US" dirty="0"/>
          </a:p>
          <a:p>
            <a:pPr lvl="1"/>
            <a:r>
              <a:rPr lang="tr-TR" dirty="0" smtClean="0"/>
              <a:t>Su</a:t>
            </a:r>
            <a:endParaRPr lang="en-US" dirty="0"/>
          </a:p>
          <a:p>
            <a:pPr lvl="1"/>
            <a:r>
              <a:rPr lang="tr-TR" dirty="0" smtClean="0"/>
              <a:t>Gübre</a:t>
            </a:r>
            <a:endParaRPr lang="en-US" dirty="0"/>
          </a:p>
          <a:p>
            <a:r>
              <a:rPr lang="tr-TR" dirty="0" smtClean="0">
                <a:solidFill>
                  <a:srgbClr val="FF0000"/>
                </a:solidFill>
              </a:rPr>
              <a:t>Hayvan hareketleri</a:t>
            </a:r>
            <a:endParaRPr lang="en-US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679" y="1493785"/>
            <a:ext cx="2794777" cy="43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7591425" cy="1143000"/>
          </a:xfrm>
          <a:noFill/>
          <a:ln/>
        </p:spPr>
        <p:txBody>
          <a:bodyPr/>
          <a:lstStyle/>
          <a:p>
            <a:r>
              <a:rPr lang="tr-TR" dirty="0" err="1" smtClean="0"/>
              <a:t>Mastitis</a:t>
            </a:r>
            <a:r>
              <a:rPr lang="tr-TR" dirty="0" smtClean="0"/>
              <a:t> nasıl gelişir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981200"/>
            <a:ext cx="5791200" cy="4114800"/>
          </a:xfrm>
          <a:noFill/>
          <a:ln/>
        </p:spPr>
        <p:txBody>
          <a:bodyPr/>
          <a:lstStyle/>
          <a:p>
            <a:r>
              <a:rPr lang="tr-TR" b="1" dirty="0" smtClean="0">
                <a:solidFill>
                  <a:srgbClr val="FF3300"/>
                </a:solidFill>
              </a:rPr>
              <a:t>İnek</a:t>
            </a:r>
          </a:p>
          <a:p>
            <a:pPr lvl="1"/>
            <a:r>
              <a:rPr lang="tr-TR" sz="2400" b="1" dirty="0" smtClean="0">
                <a:solidFill>
                  <a:srgbClr val="FF0000"/>
                </a:solidFill>
              </a:rPr>
              <a:t>Kan yolu ile</a:t>
            </a:r>
            <a:r>
              <a:rPr lang="tr-TR" sz="2400" b="1" dirty="0" smtClean="0"/>
              <a:t>, </a:t>
            </a:r>
            <a:r>
              <a:rPr lang="tr-T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Meme bütünlüğünün bozulduğu durumlarda</a:t>
            </a:r>
            <a:r>
              <a:rPr lang="tr-TR" sz="2400" b="1" dirty="0" smtClean="0"/>
              <a:t>, </a:t>
            </a:r>
            <a:r>
              <a:rPr lang="tr-TR" sz="2400" b="1" dirty="0" smtClean="0">
                <a:solidFill>
                  <a:srgbClr val="FF3300"/>
                </a:solidFill>
              </a:rPr>
              <a:t>Meme başından</a:t>
            </a:r>
          </a:p>
          <a:p>
            <a:pPr lvl="1"/>
            <a:r>
              <a:rPr lang="tr-TR" sz="2400" b="1" dirty="0" err="1" smtClean="0"/>
              <a:t>Predispose</a:t>
            </a:r>
            <a:r>
              <a:rPr lang="tr-TR" sz="2400" b="1" dirty="0" smtClean="0"/>
              <a:t> faktörler</a:t>
            </a:r>
            <a:endParaRPr lang="tr-TR" dirty="0" smtClean="0"/>
          </a:p>
          <a:p>
            <a:pPr lvl="2"/>
            <a:r>
              <a:rPr lang="tr-TR" sz="1800" b="1" dirty="0" smtClean="0"/>
              <a:t>Travma(Yaralanma, sıcaklık ve soğukluk</a:t>
            </a:r>
          </a:p>
          <a:p>
            <a:pPr lvl="2"/>
            <a:r>
              <a:rPr lang="tr-TR" sz="1800" b="1" dirty="0" err="1" smtClean="0"/>
              <a:t>İmmunitenin</a:t>
            </a:r>
            <a:r>
              <a:rPr lang="tr-TR" sz="1800" b="1" dirty="0" smtClean="0"/>
              <a:t> zayıflaması(Doğum, operasyon girişimleri vb)</a:t>
            </a:r>
          </a:p>
          <a:p>
            <a:pPr lvl="2"/>
            <a:r>
              <a:rPr lang="tr-TR" sz="1800" b="1" dirty="0" smtClean="0"/>
              <a:t>Beslenme</a:t>
            </a:r>
            <a:endParaRPr lang="tr-TR" dirty="0" smtClean="0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304800" y="4724400"/>
            <a:ext cx="19050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tr-TR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762000" y="3733800"/>
            <a:ext cx="1905000" cy="18288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0" lang="tr-TR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1295400" y="4724400"/>
            <a:ext cx="1905000" cy="1828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600200" y="5486400"/>
            <a:ext cx="7537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tr-TR" sz="1600" b="1" dirty="0" smtClean="0">
                <a:latin typeface="Arial" charset="0"/>
              </a:rPr>
              <a:t>Çevre</a:t>
            </a:r>
            <a:endParaRPr kumimoji="0" lang="en-US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898525" y="4079875"/>
            <a:ext cx="1441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dirty="0"/>
              <a:t>   </a:t>
            </a:r>
            <a:r>
              <a:rPr kumimoji="0" lang="tr-TR" sz="1600" b="1" dirty="0" smtClean="0">
                <a:latin typeface="Arial" charset="0"/>
              </a:rPr>
              <a:t>organizma</a:t>
            </a:r>
            <a:endParaRPr kumimoji="0" lang="en-US" dirty="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93725" y="5546725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tr-TR" sz="1600" b="1" smtClean="0">
                <a:latin typeface="Arial" charset="0"/>
              </a:rPr>
              <a:t>inek</a:t>
            </a:r>
            <a:endParaRPr kumimoji="0"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58000" cy="1143000"/>
          </a:xfrm>
        </p:spPr>
        <p:txBody>
          <a:bodyPr/>
          <a:lstStyle/>
          <a:p>
            <a:r>
              <a:rPr lang="tr-TR" sz="4400" dirty="0" smtClean="0"/>
              <a:t>Enfeksiyon 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4582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tr-TR" sz="2400" b="1" dirty="0" smtClean="0"/>
              <a:t>Organizma meme kanalına girer</a:t>
            </a:r>
            <a:endParaRPr lang="en-US" sz="2400" b="1" dirty="0"/>
          </a:p>
          <a:p>
            <a:pPr>
              <a:buFont typeface="Monotype Sorts" pitchFamily="2" charset="2"/>
              <a:buNone/>
            </a:pPr>
            <a:endParaRPr lang="en-US" sz="2400" b="1" dirty="0"/>
          </a:p>
          <a:p>
            <a:pPr>
              <a:buFont typeface="Monotype Sorts" pitchFamily="2" charset="2"/>
              <a:buNone/>
            </a:pPr>
            <a:endParaRPr lang="en-US" sz="2400" b="1" dirty="0"/>
          </a:p>
          <a:p>
            <a:pPr>
              <a:buFont typeface="Monotype Sorts" pitchFamily="2" charset="2"/>
              <a:buNone/>
            </a:pPr>
            <a:r>
              <a:rPr lang="tr-TR" sz="2400" b="1" dirty="0" smtClean="0"/>
              <a:t>Memede göç ile alveollere kadar ilerler</a:t>
            </a:r>
            <a:endParaRPr lang="en-US" sz="2400" b="1" dirty="0"/>
          </a:p>
          <a:p>
            <a:pPr>
              <a:buFont typeface="Monotype Sorts" pitchFamily="2" charset="2"/>
              <a:buNone/>
            </a:pPr>
            <a:endParaRPr lang="en-US" sz="2400" b="1" dirty="0"/>
          </a:p>
          <a:p>
            <a:pPr>
              <a:buFont typeface="Monotype Sorts" pitchFamily="2" charset="2"/>
              <a:buNone/>
            </a:pPr>
            <a:endParaRPr lang="en-US" sz="2400" b="1" dirty="0"/>
          </a:p>
          <a:p>
            <a:pPr>
              <a:buFont typeface="Monotype Sorts" pitchFamily="2" charset="2"/>
              <a:buNone/>
            </a:pPr>
            <a:r>
              <a:rPr lang="tr-TR" sz="2400" b="1" dirty="0" err="1" smtClean="0"/>
              <a:t>Kollonize</a:t>
            </a:r>
            <a:r>
              <a:rPr lang="tr-TR" sz="2400" b="1" dirty="0" smtClean="0"/>
              <a:t> olan </a:t>
            </a:r>
            <a:r>
              <a:rPr lang="tr-TR" sz="2400" b="1" dirty="0" err="1" smtClean="0"/>
              <a:t>MO’lar</a:t>
            </a:r>
            <a:r>
              <a:rPr lang="tr-TR" sz="2400" b="1" dirty="0" smtClean="0"/>
              <a:t> zararlı maddeler üreterek</a:t>
            </a:r>
          </a:p>
          <a:p>
            <a:pPr>
              <a:buFont typeface="Monotype Sorts" pitchFamily="2" charset="2"/>
              <a:buNone/>
            </a:pPr>
            <a:r>
              <a:rPr lang="tr-TR" sz="2400" b="1" dirty="0" smtClean="0"/>
              <a:t>hem sütün yapısını bozar hem de meme </a:t>
            </a:r>
          </a:p>
          <a:p>
            <a:pPr>
              <a:buFont typeface="Monotype Sorts" pitchFamily="2" charset="2"/>
              <a:buNone/>
            </a:pPr>
            <a:r>
              <a:rPr lang="tr-TR" sz="2400" b="1" dirty="0" smtClean="0"/>
              <a:t>dokusuna zarar </a:t>
            </a:r>
            <a:r>
              <a:rPr lang="tr-TR" sz="2400" b="1" dirty="0" err="1" smtClean="0"/>
              <a:t>veririr</a:t>
            </a:r>
            <a:r>
              <a:rPr lang="tr-TR" sz="2400" b="1" dirty="0" smtClean="0"/>
              <a:t>.   </a:t>
            </a:r>
            <a:endParaRPr lang="en-US" sz="2400" b="1" dirty="0"/>
          </a:p>
          <a:p>
            <a:pPr>
              <a:buFont typeface="Monotype Sorts" pitchFamily="2" charset="2"/>
              <a:buNone/>
            </a:pPr>
            <a:endParaRPr lang="en-US" sz="2400" b="1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793350" y="198884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3748345" y="3293985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7620000" y="685800"/>
            <a:ext cx="1833563" cy="1781175"/>
          </a:xfrm>
          <a:custGeom>
            <a:avLst/>
            <a:gdLst/>
            <a:ahLst/>
            <a:cxnLst>
              <a:cxn ang="0">
                <a:pos x="44" y="122"/>
              </a:cxn>
              <a:cxn ang="0">
                <a:pos x="178" y="522"/>
              </a:cxn>
              <a:cxn ang="0">
                <a:pos x="311" y="589"/>
              </a:cxn>
              <a:cxn ang="0">
                <a:pos x="378" y="633"/>
              </a:cxn>
              <a:cxn ang="0">
                <a:pos x="489" y="1111"/>
              </a:cxn>
              <a:cxn ang="0">
                <a:pos x="456" y="1067"/>
              </a:cxn>
              <a:cxn ang="0">
                <a:pos x="445" y="1033"/>
              </a:cxn>
              <a:cxn ang="0">
                <a:pos x="478" y="656"/>
              </a:cxn>
              <a:cxn ang="0">
                <a:pos x="489" y="622"/>
              </a:cxn>
              <a:cxn ang="0">
                <a:pos x="556" y="611"/>
              </a:cxn>
              <a:cxn ang="0">
                <a:pos x="545" y="556"/>
              </a:cxn>
              <a:cxn ang="0">
                <a:pos x="411" y="467"/>
              </a:cxn>
              <a:cxn ang="0">
                <a:pos x="356" y="411"/>
              </a:cxn>
              <a:cxn ang="0">
                <a:pos x="345" y="200"/>
              </a:cxn>
              <a:cxn ang="0">
                <a:pos x="445" y="144"/>
              </a:cxn>
              <a:cxn ang="0">
                <a:pos x="678" y="156"/>
              </a:cxn>
              <a:cxn ang="0">
                <a:pos x="745" y="178"/>
              </a:cxn>
              <a:cxn ang="0">
                <a:pos x="778" y="222"/>
              </a:cxn>
              <a:cxn ang="0">
                <a:pos x="811" y="244"/>
              </a:cxn>
              <a:cxn ang="0">
                <a:pos x="856" y="333"/>
              </a:cxn>
              <a:cxn ang="0">
                <a:pos x="856" y="444"/>
              </a:cxn>
              <a:cxn ang="0">
                <a:pos x="800" y="500"/>
              </a:cxn>
              <a:cxn ang="0">
                <a:pos x="733" y="522"/>
              </a:cxn>
              <a:cxn ang="0">
                <a:pos x="611" y="600"/>
              </a:cxn>
              <a:cxn ang="0">
                <a:pos x="622" y="822"/>
              </a:cxn>
              <a:cxn ang="0">
                <a:pos x="600" y="889"/>
              </a:cxn>
              <a:cxn ang="0">
                <a:pos x="589" y="922"/>
              </a:cxn>
              <a:cxn ang="0">
                <a:pos x="578" y="1078"/>
              </a:cxn>
              <a:cxn ang="0">
                <a:pos x="556" y="1111"/>
              </a:cxn>
              <a:cxn ang="0">
                <a:pos x="589" y="1122"/>
              </a:cxn>
              <a:cxn ang="0">
                <a:pos x="656" y="967"/>
              </a:cxn>
              <a:cxn ang="0">
                <a:pos x="678" y="900"/>
              </a:cxn>
              <a:cxn ang="0">
                <a:pos x="689" y="867"/>
              </a:cxn>
              <a:cxn ang="0">
                <a:pos x="822" y="644"/>
              </a:cxn>
              <a:cxn ang="0">
                <a:pos x="922" y="578"/>
              </a:cxn>
              <a:cxn ang="0">
                <a:pos x="1067" y="378"/>
              </a:cxn>
              <a:cxn ang="0">
                <a:pos x="1133" y="122"/>
              </a:cxn>
              <a:cxn ang="0">
                <a:pos x="1100" y="0"/>
              </a:cxn>
            </a:cxnLst>
            <a:rect l="0" t="0" r="r" b="b"/>
            <a:pathLst>
              <a:path w="1155" h="1122">
                <a:moveTo>
                  <a:pt x="44" y="122"/>
                </a:moveTo>
                <a:cubicBezTo>
                  <a:pt x="51" y="289"/>
                  <a:pt x="0" y="463"/>
                  <a:pt x="178" y="522"/>
                </a:cubicBezTo>
                <a:cubicBezTo>
                  <a:pt x="222" y="567"/>
                  <a:pt x="253" y="570"/>
                  <a:pt x="311" y="589"/>
                </a:cubicBezTo>
                <a:cubicBezTo>
                  <a:pt x="336" y="597"/>
                  <a:pt x="378" y="633"/>
                  <a:pt x="378" y="633"/>
                </a:cubicBezTo>
                <a:cubicBezTo>
                  <a:pt x="432" y="798"/>
                  <a:pt x="310" y="1051"/>
                  <a:pt x="489" y="1111"/>
                </a:cubicBezTo>
                <a:cubicBezTo>
                  <a:pt x="511" y="1045"/>
                  <a:pt x="503" y="1105"/>
                  <a:pt x="456" y="1067"/>
                </a:cubicBezTo>
                <a:cubicBezTo>
                  <a:pt x="447" y="1059"/>
                  <a:pt x="449" y="1044"/>
                  <a:pt x="445" y="1033"/>
                </a:cubicBezTo>
                <a:cubicBezTo>
                  <a:pt x="452" y="906"/>
                  <a:pt x="461" y="782"/>
                  <a:pt x="478" y="656"/>
                </a:cubicBezTo>
                <a:cubicBezTo>
                  <a:pt x="480" y="644"/>
                  <a:pt x="479" y="628"/>
                  <a:pt x="489" y="622"/>
                </a:cubicBezTo>
                <a:cubicBezTo>
                  <a:pt x="509" y="611"/>
                  <a:pt x="534" y="615"/>
                  <a:pt x="556" y="611"/>
                </a:cubicBezTo>
                <a:cubicBezTo>
                  <a:pt x="552" y="593"/>
                  <a:pt x="556" y="571"/>
                  <a:pt x="545" y="556"/>
                </a:cubicBezTo>
                <a:cubicBezTo>
                  <a:pt x="513" y="515"/>
                  <a:pt x="447" y="504"/>
                  <a:pt x="411" y="467"/>
                </a:cubicBezTo>
                <a:cubicBezTo>
                  <a:pt x="393" y="448"/>
                  <a:pt x="356" y="411"/>
                  <a:pt x="356" y="411"/>
                </a:cubicBezTo>
                <a:cubicBezTo>
                  <a:pt x="331" y="335"/>
                  <a:pt x="320" y="291"/>
                  <a:pt x="345" y="200"/>
                </a:cubicBezTo>
                <a:cubicBezTo>
                  <a:pt x="355" y="163"/>
                  <a:pt x="445" y="144"/>
                  <a:pt x="445" y="144"/>
                </a:cubicBezTo>
                <a:cubicBezTo>
                  <a:pt x="523" y="148"/>
                  <a:pt x="601" y="147"/>
                  <a:pt x="678" y="156"/>
                </a:cubicBezTo>
                <a:cubicBezTo>
                  <a:pt x="701" y="159"/>
                  <a:pt x="745" y="178"/>
                  <a:pt x="745" y="178"/>
                </a:cubicBezTo>
                <a:cubicBezTo>
                  <a:pt x="756" y="193"/>
                  <a:pt x="765" y="209"/>
                  <a:pt x="778" y="222"/>
                </a:cubicBezTo>
                <a:cubicBezTo>
                  <a:pt x="787" y="231"/>
                  <a:pt x="804" y="233"/>
                  <a:pt x="811" y="244"/>
                </a:cubicBezTo>
                <a:cubicBezTo>
                  <a:pt x="891" y="373"/>
                  <a:pt x="791" y="271"/>
                  <a:pt x="856" y="333"/>
                </a:cubicBezTo>
                <a:cubicBezTo>
                  <a:pt x="863" y="370"/>
                  <a:pt x="878" y="408"/>
                  <a:pt x="856" y="444"/>
                </a:cubicBezTo>
                <a:cubicBezTo>
                  <a:pt x="842" y="467"/>
                  <a:pt x="825" y="492"/>
                  <a:pt x="800" y="500"/>
                </a:cubicBezTo>
                <a:cubicBezTo>
                  <a:pt x="778" y="507"/>
                  <a:pt x="733" y="522"/>
                  <a:pt x="733" y="522"/>
                </a:cubicBezTo>
                <a:cubicBezTo>
                  <a:pt x="690" y="551"/>
                  <a:pt x="662" y="584"/>
                  <a:pt x="611" y="600"/>
                </a:cubicBezTo>
                <a:cubicBezTo>
                  <a:pt x="645" y="703"/>
                  <a:pt x="644" y="673"/>
                  <a:pt x="622" y="822"/>
                </a:cubicBezTo>
                <a:cubicBezTo>
                  <a:pt x="619" y="845"/>
                  <a:pt x="607" y="867"/>
                  <a:pt x="600" y="889"/>
                </a:cubicBezTo>
                <a:cubicBezTo>
                  <a:pt x="596" y="900"/>
                  <a:pt x="589" y="922"/>
                  <a:pt x="589" y="922"/>
                </a:cubicBezTo>
                <a:cubicBezTo>
                  <a:pt x="585" y="974"/>
                  <a:pt x="587" y="1027"/>
                  <a:pt x="578" y="1078"/>
                </a:cubicBezTo>
                <a:cubicBezTo>
                  <a:pt x="576" y="1091"/>
                  <a:pt x="553" y="1098"/>
                  <a:pt x="556" y="1111"/>
                </a:cubicBezTo>
                <a:cubicBezTo>
                  <a:pt x="559" y="1122"/>
                  <a:pt x="578" y="1118"/>
                  <a:pt x="589" y="1122"/>
                </a:cubicBezTo>
                <a:cubicBezTo>
                  <a:pt x="677" y="1100"/>
                  <a:pt x="638" y="1062"/>
                  <a:pt x="656" y="967"/>
                </a:cubicBezTo>
                <a:cubicBezTo>
                  <a:pt x="660" y="944"/>
                  <a:pt x="671" y="922"/>
                  <a:pt x="678" y="900"/>
                </a:cubicBezTo>
                <a:cubicBezTo>
                  <a:pt x="682" y="889"/>
                  <a:pt x="689" y="867"/>
                  <a:pt x="689" y="867"/>
                </a:cubicBezTo>
                <a:cubicBezTo>
                  <a:pt x="702" y="672"/>
                  <a:pt x="657" y="670"/>
                  <a:pt x="822" y="644"/>
                </a:cubicBezTo>
                <a:cubicBezTo>
                  <a:pt x="866" y="630"/>
                  <a:pt x="889" y="611"/>
                  <a:pt x="922" y="578"/>
                </a:cubicBezTo>
                <a:cubicBezTo>
                  <a:pt x="948" y="499"/>
                  <a:pt x="1022" y="446"/>
                  <a:pt x="1067" y="378"/>
                </a:cubicBezTo>
                <a:cubicBezTo>
                  <a:pt x="1096" y="291"/>
                  <a:pt x="1118" y="213"/>
                  <a:pt x="1133" y="122"/>
                </a:cubicBezTo>
                <a:cubicBezTo>
                  <a:pt x="1121" y="3"/>
                  <a:pt x="1155" y="28"/>
                  <a:pt x="1100" y="0"/>
                </a:cubicBezTo>
              </a:path>
            </a:pathLst>
          </a:cu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7848600" y="2667000"/>
            <a:ext cx="1833563" cy="1781175"/>
          </a:xfrm>
          <a:custGeom>
            <a:avLst/>
            <a:gdLst/>
            <a:ahLst/>
            <a:cxnLst>
              <a:cxn ang="0">
                <a:pos x="44" y="122"/>
              </a:cxn>
              <a:cxn ang="0">
                <a:pos x="178" y="522"/>
              </a:cxn>
              <a:cxn ang="0">
                <a:pos x="311" y="589"/>
              </a:cxn>
              <a:cxn ang="0">
                <a:pos x="378" y="633"/>
              </a:cxn>
              <a:cxn ang="0">
                <a:pos x="489" y="1111"/>
              </a:cxn>
              <a:cxn ang="0">
                <a:pos x="456" y="1067"/>
              </a:cxn>
              <a:cxn ang="0">
                <a:pos x="445" y="1033"/>
              </a:cxn>
              <a:cxn ang="0">
                <a:pos x="478" y="656"/>
              </a:cxn>
              <a:cxn ang="0">
                <a:pos x="489" y="622"/>
              </a:cxn>
              <a:cxn ang="0">
                <a:pos x="556" y="611"/>
              </a:cxn>
              <a:cxn ang="0">
                <a:pos x="545" y="556"/>
              </a:cxn>
              <a:cxn ang="0">
                <a:pos x="411" y="467"/>
              </a:cxn>
              <a:cxn ang="0">
                <a:pos x="356" y="411"/>
              </a:cxn>
              <a:cxn ang="0">
                <a:pos x="345" y="200"/>
              </a:cxn>
              <a:cxn ang="0">
                <a:pos x="445" y="144"/>
              </a:cxn>
              <a:cxn ang="0">
                <a:pos x="678" y="156"/>
              </a:cxn>
              <a:cxn ang="0">
                <a:pos x="745" y="178"/>
              </a:cxn>
              <a:cxn ang="0">
                <a:pos x="778" y="222"/>
              </a:cxn>
              <a:cxn ang="0">
                <a:pos x="811" y="244"/>
              </a:cxn>
              <a:cxn ang="0">
                <a:pos x="856" y="333"/>
              </a:cxn>
              <a:cxn ang="0">
                <a:pos x="856" y="444"/>
              </a:cxn>
              <a:cxn ang="0">
                <a:pos x="800" y="500"/>
              </a:cxn>
              <a:cxn ang="0">
                <a:pos x="733" y="522"/>
              </a:cxn>
              <a:cxn ang="0">
                <a:pos x="611" y="600"/>
              </a:cxn>
              <a:cxn ang="0">
                <a:pos x="622" y="822"/>
              </a:cxn>
              <a:cxn ang="0">
                <a:pos x="600" y="889"/>
              </a:cxn>
              <a:cxn ang="0">
                <a:pos x="589" y="922"/>
              </a:cxn>
              <a:cxn ang="0">
                <a:pos x="578" y="1078"/>
              </a:cxn>
              <a:cxn ang="0">
                <a:pos x="556" y="1111"/>
              </a:cxn>
              <a:cxn ang="0">
                <a:pos x="589" y="1122"/>
              </a:cxn>
              <a:cxn ang="0">
                <a:pos x="656" y="967"/>
              </a:cxn>
              <a:cxn ang="0">
                <a:pos x="678" y="900"/>
              </a:cxn>
              <a:cxn ang="0">
                <a:pos x="689" y="867"/>
              </a:cxn>
              <a:cxn ang="0">
                <a:pos x="822" y="644"/>
              </a:cxn>
              <a:cxn ang="0">
                <a:pos x="922" y="578"/>
              </a:cxn>
              <a:cxn ang="0">
                <a:pos x="1067" y="378"/>
              </a:cxn>
              <a:cxn ang="0">
                <a:pos x="1133" y="122"/>
              </a:cxn>
              <a:cxn ang="0">
                <a:pos x="1100" y="0"/>
              </a:cxn>
            </a:cxnLst>
            <a:rect l="0" t="0" r="r" b="b"/>
            <a:pathLst>
              <a:path w="1155" h="1122">
                <a:moveTo>
                  <a:pt x="44" y="122"/>
                </a:moveTo>
                <a:cubicBezTo>
                  <a:pt x="51" y="289"/>
                  <a:pt x="0" y="463"/>
                  <a:pt x="178" y="522"/>
                </a:cubicBezTo>
                <a:cubicBezTo>
                  <a:pt x="222" y="567"/>
                  <a:pt x="253" y="570"/>
                  <a:pt x="311" y="589"/>
                </a:cubicBezTo>
                <a:cubicBezTo>
                  <a:pt x="336" y="597"/>
                  <a:pt x="378" y="633"/>
                  <a:pt x="378" y="633"/>
                </a:cubicBezTo>
                <a:cubicBezTo>
                  <a:pt x="432" y="798"/>
                  <a:pt x="310" y="1051"/>
                  <a:pt x="489" y="1111"/>
                </a:cubicBezTo>
                <a:cubicBezTo>
                  <a:pt x="511" y="1045"/>
                  <a:pt x="503" y="1105"/>
                  <a:pt x="456" y="1067"/>
                </a:cubicBezTo>
                <a:cubicBezTo>
                  <a:pt x="447" y="1059"/>
                  <a:pt x="449" y="1044"/>
                  <a:pt x="445" y="1033"/>
                </a:cubicBezTo>
                <a:cubicBezTo>
                  <a:pt x="452" y="906"/>
                  <a:pt x="461" y="782"/>
                  <a:pt x="478" y="656"/>
                </a:cubicBezTo>
                <a:cubicBezTo>
                  <a:pt x="480" y="644"/>
                  <a:pt x="479" y="628"/>
                  <a:pt x="489" y="622"/>
                </a:cubicBezTo>
                <a:cubicBezTo>
                  <a:pt x="509" y="611"/>
                  <a:pt x="534" y="615"/>
                  <a:pt x="556" y="611"/>
                </a:cubicBezTo>
                <a:cubicBezTo>
                  <a:pt x="552" y="593"/>
                  <a:pt x="556" y="571"/>
                  <a:pt x="545" y="556"/>
                </a:cubicBezTo>
                <a:cubicBezTo>
                  <a:pt x="513" y="515"/>
                  <a:pt x="447" y="504"/>
                  <a:pt x="411" y="467"/>
                </a:cubicBezTo>
                <a:cubicBezTo>
                  <a:pt x="393" y="448"/>
                  <a:pt x="356" y="411"/>
                  <a:pt x="356" y="411"/>
                </a:cubicBezTo>
                <a:cubicBezTo>
                  <a:pt x="331" y="335"/>
                  <a:pt x="320" y="291"/>
                  <a:pt x="345" y="200"/>
                </a:cubicBezTo>
                <a:cubicBezTo>
                  <a:pt x="355" y="163"/>
                  <a:pt x="445" y="144"/>
                  <a:pt x="445" y="144"/>
                </a:cubicBezTo>
                <a:cubicBezTo>
                  <a:pt x="523" y="148"/>
                  <a:pt x="601" y="147"/>
                  <a:pt x="678" y="156"/>
                </a:cubicBezTo>
                <a:cubicBezTo>
                  <a:pt x="701" y="159"/>
                  <a:pt x="745" y="178"/>
                  <a:pt x="745" y="178"/>
                </a:cubicBezTo>
                <a:cubicBezTo>
                  <a:pt x="756" y="193"/>
                  <a:pt x="765" y="209"/>
                  <a:pt x="778" y="222"/>
                </a:cubicBezTo>
                <a:cubicBezTo>
                  <a:pt x="787" y="231"/>
                  <a:pt x="804" y="233"/>
                  <a:pt x="811" y="244"/>
                </a:cubicBezTo>
                <a:cubicBezTo>
                  <a:pt x="891" y="373"/>
                  <a:pt x="791" y="271"/>
                  <a:pt x="856" y="333"/>
                </a:cubicBezTo>
                <a:cubicBezTo>
                  <a:pt x="863" y="370"/>
                  <a:pt x="878" y="408"/>
                  <a:pt x="856" y="444"/>
                </a:cubicBezTo>
                <a:cubicBezTo>
                  <a:pt x="842" y="467"/>
                  <a:pt x="825" y="492"/>
                  <a:pt x="800" y="500"/>
                </a:cubicBezTo>
                <a:cubicBezTo>
                  <a:pt x="778" y="507"/>
                  <a:pt x="733" y="522"/>
                  <a:pt x="733" y="522"/>
                </a:cubicBezTo>
                <a:cubicBezTo>
                  <a:pt x="690" y="551"/>
                  <a:pt x="662" y="584"/>
                  <a:pt x="611" y="600"/>
                </a:cubicBezTo>
                <a:cubicBezTo>
                  <a:pt x="645" y="703"/>
                  <a:pt x="644" y="673"/>
                  <a:pt x="622" y="822"/>
                </a:cubicBezTo>
                <a:cubicBezTo>
                  <a:pt x="619" y="845"/>
                  <a:pt x="607" y="867"/>
                  <a:pt x="600" y="889"/>
                </a:cubicBezTo>
                <a:cubicBezTo>
                  <a:pt x="596" y="900"/>
                  <a:pt x="589" y="922"/>
                  <a:pt x="589" y="922"/>
                </a:cubicBezTo>
                <a:cubicBezTo>
                  <a:pt x="585" y="974"/>
                  <a:pt x="587" y="1027"/>
                  <a:pt x="578" y="1078"/>
                </a:cubicBezTo>
                <a:cubicBezTo>
                  <a:pt x="576" y="1091"/>
                  <a:pt x="553" y="1098"/>
                  <a:pt x="556" y="1111"/>
                </a:cubicBezTo>
                <a:cubicBezTo>
                  <a:pt x="559" y="1122"/>
                  <a:pt x="578" y="1118"/>
                  <a:pt x="589" y="1122"/>
                </a:cubicBezTo>
                <a:cubicBezTo>
                  <a:pt x="677" y="1100"/>
                  <a:pt x="638" y="1062"/>
                  <a:pt x="656" y="967"/>
                </a:cubicBezTo>
                <a:cubicBezTo>
                  <a:pt x="660" y="944"/>
                  <a:pt x="671" y="922"/>
                  <a:pt x="678" y="900"/>
                </a:cubicBezTo>
                <a:cubicBezTo>
                  <a:pt x="682" y="889"/>
                  <a:pt x="689" y="867"/>
                  <a:pt x="689" y="867"/>
                </a:cubicBezTo>
                <a:cubicBezTo>
                  <a:pt x="702" y="672"/>
                  <a:pt x="657" y="670"/>
                  <a:pt x="822" y="644"/>
                </a:cubicBezTo>
                <a:cubicBezTo>
                  <a:pt x="866" y="630"/>
                  <a:pt x="889" y="611"/>
                  <a:pt x="922" y="578"/>
                </a:cubicBezTo>
                <a:cubicBezTo>
                  <a:pt x="948" y="499"/>
                  <a:pt x="1022" y="446"/>
                  <a:pt x="1067" y="378"/>
                </a:cubicBezTo>
                <a:cubicBezTo>
                  <a:pt x="1096" y="291"/>
                  <a:pt x="1118" y="213"/>
                  <a:pt x="1133" y="122"/>
                </a:cubicBezTo>
                <a:cubicBezTo>
                  <a:pt x="1121" y="3"/>
                  <a:pt x="1155" y="28"/>
                  <a:pt x="1100" y="0"/>
                </a:cubicBezTo>
              </a:path>
            </a:pathLst>
          </a:cu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8001000" y="4724400"/>
            <a:ext cx="1833563" cy="1781175"/>
          </a:xfrm>
          <a:custGeom>
            <a:avLst/>
            <a:gdLst/>
            <a:ahLst/>
            <a:cxnLst>
              <a:cxn ang="0">
                <a:pos x="44" y="122"/>
              </a:cxn>
              <a:cxn ang="0">
                <a:pos x="178" y="522"/>
              </a:cxn>
              <a:cxn ang="0">
                <a:pos x="311" y="589"/>
              </a:cxn>
              <a:cxn ang="0">
                <a:pos x="378" y="633"/>
              </a:cxn>
              <a:cxn ang="0">
                <a:pos x="489" y="1111"/>
              </a:cxn>
              <a:cxn ang="0">
                <a:pos x="456" y="1067"/>
              </a:cxn>
              <a:cxn ang="0">
                <a:pos x="445" y="1033"/>
              </a:cxn>
              <a:cxn ang="0">
                <a:pos x="478" y="656"/>
              </a:cxn>
              <a:cxn ang="0">
                <a:pos x="489" y="622"/>
              </a:cxn>
              <a:cxn ang="0">
                <a:pos x="556" y="611"/>
              </a:cxn>
              <a:cxn ang="0">
                <a:pos x="545" y="556"/>
              </a:cxn>
              <a:cxn ang="0">
                <a:pos x="411" y="467"/>
              </a:cxn>
              <a:cxn ang="0">
                <a:pos x="356" y="411"/>
              </a:cxn>
              <a:cxn ang="0">
                <a:pos x="345" y="200"/>
              </a:cxn>
              <a:cxn ang="0">
                <a:pos x="445" y="144"/>
              </a:cxn>
              <a:cxn ang="0">
                <a:pos x="678" y="156"/>
              </a:cxn>
              <a:cxn ang="0">
                <a:pos x="745" y="178"/>
              </a:cxn>
              <a:cxn ang="0">
                <a:pos x="778" y="222"/>
              </a:cxn>
              <a:cxn ang="0">
                <a:pos x="811" y="244"/>
              </a:cxn>
              <a:cxn ang="0">
                <a:pos x="856" y="333"/>
              </a:cxn>
              <a:cxn ang="0">
                <a:pos x="856" y="444"/>
              </a:cxn>
              <a:cxn ang="0">
                <a:pos x="800" y="500"/>
              </a:cxn>
              <a:cxn ang="0">
                <a:pos x="733" y="522"/>
              </a:cxn>
              <a:cxn ang="0">
                <a:pos x="611" y="600"/>
              </a:cxn>
              <a:cxn ang="0">
                <a:pos x="622" y="822"/>
              </a:cxn>
              <a:cxn ang="0">
                <a:pos x="600" y="889"/>
              </a:cxn>
              <a:cxn ang="0">
                <a:pos x="589" y="922"/>
              </a:cxn>
              <a:cxn ang="0">
                <a:pos x="578" y="1078"/>
              </a:cxn>
              <a:cxn ang="0">
                <a:pos x="556" y="1111"/>
              </a:cxn>
              <a:cxn ang="0">
                <a:pos x="589" y="1122"/>
              </a:cxn>
              <a:cxn ang="0">
                <a:pos x="656" y="967"/>
              </a:cxn>
              <a:cxn ang="0">
                <a:pos x="678" y="900"/>
              </a:cxn>
              <a:cxn ang="0">
                <a:pos x="689" y="867"/>
              </a:cxn>
              <a:cxn ang="0">
                <a:pos x="822" y="644"/>
              </a:cxn>
              <a:cxn ang="0">
                <a:pos x="922" y="578"/>
              </a:cxn>
              <a:cxn ang="0">
                <a:pos x="1067" y="378"/>
              </a:cxn>
              <a:cxn ang="0">
                <a:pos x="1133" y="122"/>
              </a:cxn>
              <a:cxn ang="0">
                <a:pos x="1100" y="0"/>
              </a:cxn>
            </a:cxnLst>
            <a:rect l="0" t="0" r="r" b="b"/>
            <a:pathLst>
              <a:path w="1155" h="1122">
                <a:moveTo>
                  <a:pt x="44" y="122"/>
                </a:moveTo>
                <a:cubicBezTo>
                  <a:pt x="51" y="289"/>
                  <a:pt x="0" y="463"/>
                  <a:pt x="178" y="522"/>
                </a:cubicBezTo>
                <a:cubicBezTo>
                  <a:pt x="222" y="567"/>
                  <a:pt x="253" y="570"/>
                  <a:pt x="311" y="589"/>
                </a:cubicBezTo>
                <a:cubicBezTo>
                  <a:pt x="336" y="597"/>
                  <a:pt x="378" y="633"/>
                  <a:pt x="378" y="633"/>
                </a:cubicBezTo>
                <a:cubicBezTo>
                  <a:pt x="432" y="798"/>
                  <a:pt x="310" y="1051"/>
                  <a:pt x="489" y="1111"/>
                </a:cubicBezTo>
                <a:cubicBezTo>
                  <a:pt x="511" y="1045"/>
                  <a:pt x="503" y="1105"/>
                  <a:pt x="456" y="1067"/>
                </a:cubicBezTo>
                <a:cubicBezTo>
                  <a:pt x="447" y="1059"/>
                  <a:pt x="449" y="1044"/>
                  <a:pt x="445" y="1033"/>
                </a:cubicBezTo>
                <a:cubicBezTo>
                  <a:pt x="452" y="906"/>
                  <a:pt x="461" y="782"/>
                  <a:pt x="478" y="656"/>
                </a:cubicBezTo>
                <a:cubicBezTo>
                  <a:pt x="480" y="644"/>
                  <a:pt x="479" y="628"/>
                  <a:pt x="489" y="622"/>
                </a:cubicBezTo>
                <a:cubicBezTo>
                  <a:pt x="509" y="611"/>
                  <a:pt x="534" y="615"/>
                  <a:pt x="556" y="611"/>
                </a:cubicBezTo>
                <a:cubicBezTo>
                  <a:pt x="552" y="593"/>
                  <a:pt x="556" y="571"/>
                  <a:pt x="545" y="556"/>
                </a:cubicBezTo>
                <a:cubicBezTo>
                  <a:pt x="513" y="515"/>
                  <a:pt x="447" y="504"/>
                  <a:pt x="411" y="467"/>
                </a:cubicBezTo>
                <a:cubicBezTo>
                  <a:pt x="393" y="448"/>
                  <a:pt x="356" y="411"/>
                  <a:pt x="356" y="411"/>
                </a:cubicBezTo>
                <a:cubicBezTo>
                  <a:pt x="331" y="335"/>
                  <a:pt x="320" y="291"/>
                  <a:pt x="345" y="200"/>
                </a:cubicBezTo>
                <a:cubicBezTo>
                  <a:pt x="355" y="163"/>
                  <a:pt x="445" y="144"/>
                  <a:pt x="445" y="144"/>
                </a:cubicBezTo>
                <a:cubicBezTo>
                  <a:pt x="523" y="148"/>
                  <a:pt x="601" y="147"/>
                  <a:pt x="678" y="156"/>
                </a:cubicBezTo>
                <a:cubicBezTo>
                  <a:pt x="701" y="159"/>
                  <a:pt x="745" y="178"/>
                  <a:pt x="745" y="178"/>
                </a:cubicBezTo>
                <a:cubicBezTo>
                  <a:pt x="756" y="193"/>
                  <a:pt x="765" y="209"/>
                  <a:pt x="778" y="222"/>
                </a:cubicBezTo>
                <a:cubicBezTo>
                  <a:pt x="787" y="231"/>
                  <a:pt x="804" y="233"/>
                  <a:pt x="811" y="244"/>
                </a:cubicBezTo>
                <a:cubicBezTo>
                  <a:pt x="891" y="373"/>
                  <a:pt x="791" y="271"/>
                  <a:pt x="856" y="333"/>
                </a:cubicBezTo>
                <a:cubicBezTo>
                  <a:pt x="863" y="370"/>
                  <a:pt x="878" y="408"/>
                  <a:pt x="856" y="444"/>
                </a:cubicBezTo>
                <a:cubicBezTo>
                  <a:pt x="842" y="467"/>
                  <a:pt x="825" y="492"/>
                  <a:pt x="800" y="500"/>
                </a:cubicBezTo>
                <a:cubicBezTo>
                  <a:pt x="778" y="507"/>
                  <a:pt x="733" y="522"/>
                  <a:pt x="733" y="522"/>
                </a:cubicBezTo>
                <a:cubicBezTo>
                  <a:pt x="690" y="551"/>
                  <a:pt x="662" y="584"/>
                  <a:pt x="611" y="600"/>
                </a:cubicBezTo>
                <a:cubicBezTo>
                  <a:pt x="645" y="703"/>
                  <a:pt x="644" y="673"/>
                  <a:pt x="622" y="822"/>
                </a:cubicBezTo>
                <a:cubicBezTo>
                  <a:pt x="619" y="845"/>
                  <a:pt x="607" y="867"/>
                  <a:pt x="600" y="889"/>
                </a:cubicBezTo>
                <a:cubicBezTo>
                  <a:pt x="596" y="900"/>
                  <a:pt x="589" y="922"/>
                  <a:pt x="589" y="922"/>
                </a:cubicBezTo>
                <a:cubicBezTo>
                  <a:pt x="585" y="974"/>
                  <a:pt x="587" y="1027"/>
                  <a:pt x="578" y="1078"/>
                </a:cubicBezTo>
                <a:cubicBezTo>
                  <a:pt x="576" y="1091"/>
                  <a:pt x="553" y="1098"/>
                  <a:pt x="556" y="1111"/>
                </a:cubicBezTo>
                <a:cubicBezTo>
                  <a:pt x="559" y="1122"/>
                  <a:pt x="578" y="1118"/>
                  <a:pt x="589" y="1122"/>
                </a:cubicBezTo>
                <a:cubicBezTo>
                  <a:pt x="677" y="1100"/>
                  <a:pt x="638" y="1062"/>
                  <a:pt x="656" y="967"/>
                </a:cubicBezTo>
                <a:cubicBezTo>
                  <a:pt x="660" y="944"/>
                  <a:pt x="671" y="922"/>
                  <a:pt x="678" y="900"/>
                </a:cubicBezTo>
                <a:cubicBezTo>
                  <a:pt x="682" y="889"/>
                  <a:pt x="689" y="867"/>
                  <a:pt x="689" y="867"/>
                </a:cubicBezTo>
                <a:cubicBezTo>
                  <a:pt x="702" y="672"/>
                  <a:pt x="657" y="670"/>
                  <a:pt x="822" y="644"/>
                </a:cubicBezTo>
                <a:cubicBezTo>
                  <a:pt x="866" y="630"/>
                  <a:pt x="889" y="611"/>
                  <a:pt x="922" y="578"/>
                </a:cubicBezTo>
                <a:cubicBezTo>
                  <a:pt x="948" y="499"/>
                  <a:pt x="1022" y="446"/>
                  <a:pt x="1067" y="378"/>
                </a:cubicBezTo>
                <a:cubicBezTo>
                  <a:pt x="1096" y="291"/>
                  <a:pt x="1118" y="213"/>
                  <a:pt x="1133" y="122"/>
                </a:cubicBezTo>
                <a:cubicBezTo>
                  <a:pt x="1121" y="3"/>
                  <a:pt x="1155" y="28"/>
                  <a:pt x="1100" y="0"/>
                </a:cubicBezTo>
              </a:path>
            </a:pathLst>
          </a:cu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83058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85344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8153400" y="2057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86106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82296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8229600" y="2209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86106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85344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86868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8534400" y="4038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85344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8686800" y="3962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8763000" y="3810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8610600" y="3657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89154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8610600" y="533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91440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89916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84582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85344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8610600" y="5257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8763000" y="5410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88" name="AutoShape 36"/>
          <p:cNvSpPr>
            <a:spLocks noChangeArrowheads="1"/>
          </p:cNvSpPr>
          <p:nvPr/>
        </p:nvSpPr>
        <p:spPr bwMode="auto">
          <a:xfrm>
            <a:off x="8458200" y="1828800"/>
            <a:ext cx="76200" cy="381000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89" name="AutoShape 37"/>
          <p:cNvSpPr>
            <a:spLocks noChangeArrowheads="1"/>
          </p:cNvSpPr>
          <p:nvPr/>
        </p:nvSpPr>
        <p:spPr bwMode="auto">
          <a:xfrm>
            <a:off x="8763000" y="3276600"/>
            <a:ext cx="76200" cy="381000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90" name="AutoShape 38"/>
          <p:cNvSpPr>
            <a:spLocks noChangeArrowheads="1"/>
          </p:cNvSpPr>
          <p:nvPr/>
        </p:nvSpPr>
        <p:spPr bwMode="auto">
          <a:xfrm>
            <a:off x="8915400" y="5029200"/>
            <a:ext cx="76200" cy="381000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Ofis Teması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is Teması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61643E5DBB7744A91AE6AE9F29F8D1" ma:contentTypeVersion="1" ma:contentTypeDescription="Create a new document." ma:contentTypeScope="" ma:versionID="06f4a243ccdcfbc2848b77f030fda676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75e9651b000e115573d622212c3e5a7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5A9D7-93D4-460F-92C0-F237D6DFD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522EC7B-A62A-43FF-979F-0D8627177A12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FF9BD6A-8749-458F-8508-092E683599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1644</Words>
  <Application>Microsoft Office PowerPoint</Application>
  <PresentationFormat>35 mm Slayt</PresentationFormat>
  <Paragraphs>332</Paragraphs>
  <Slides>41</Slides>
  <Notes>2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3" baseType="lpstr">
      <vt:lpstr>Ofis Teması</vt:lpstr>
      <vt:lpstr>Clip</vt:lpstr>
      <vt:lpstr>      </vt:lpstr>
      <vt:lpstr>Mastitis Nedir ?</vt:lpstr>
      <vt:lpstr>İneklerde mastitis niye önemlidir?</vt:lpstr>
      <vt:lpstr>Mastitis nelerle ilişkilidir?</vt:lpstr>
      <vt:lpstr>Mastitisin şiddeti?</vt:lpstr>
      <vt:lpstr>Mastitisin Sebepleri?</vt:lpstr>
      <vt:lpstr>Bu organizmalar nereden gelir?</vt:lpstr>
      <vt:lpstr>Mastitis nasıl gelişir?</vt:lpstr>
      <vt:lpstr>Enfeksiyon </vt:lpstr>
      <vt:lpstr>Slayt 10</vt:lpstr>
      <vt:lpstr>Mastitisin Teşhisi?</vt:lpstr>
      <vt:lpstr>Mastitisin teşhisi?</vt:lpstr>
      <vt:lpstr>CMT Skorlama</vt:lpstr>
      <vt:lpstr>Mastitis Sağaltımında</vt:lpstr>
      <vt:lpstr>Meme yangılarının tedavisinde uygulanan yöntem ve ilaçlar</vt:lpstr>
      <vt:lpstr> Meme yangılarının tedavisinde uygulanan yöntem ve ilaçlar</vt:lpstr>
      <vt:lpstr> Meme yangılarının tedavisinde uygulanan yöntem ve ilaçlar</vt:lpstr>
      <vt:lpstr>Klinik mastitislerde etkili tedavide sıklıkla </vt:lpstr>
      <vt:lpstr>Mastitisten Korunmak Amaçlı Aşıların Kullanılması</vt:lpstr>
      <vt:lpstr>Mastitisten Korunmak Amaçlı Aşıların Kullanılması</vt:lpstr>
      <vt:lpstr>Mastitis Sağaltımında  </vt:lpstr>
      <vt:lpstr>Mastitis ve ekonomik kayıp</vt:lpstr>
      <vt:lpstr>Mastitis ve ekonomik kayıp</vt:lpstr>
      <vt:lpstr>Mastitisi oranı artar…</vt:lpstr>
      <vt:lpstr>Hypokalsemia-Mastitis</vt:lpstr>
      <vt:lpstr>İmmunostimulasyon-Mastitis</vt:lpstr>
      <vt:lpstr>Theranekron D6</vt:lpstr>
      <vt:lpstr>Teat Seal(Meme tıkacı)</vt:lpstr>
      <vt:lpstr>Locomotion Scoring (Topallık Skoru)</vt:lpstr>
      <vt:lpstr>Güncel ve Ekonomik Yöntemler</vt:lpstr>
      <vt:lpstr>Osmotik tedavi </vt:lpstr>
      <vt:lpstr>Tropikal uygulamalar</vt:lpstr>
      <vt:lpstr>Slayt 33</vt:lpstr>
      <vt:lpstr>Doku yapıştırıcıları </vt:lpstr>
      <vt:lpstr>Fitoterapi</vt:lpstr>
      <vt:lpstr>Comfrey (karakafes otu) ekstratının meme içi kullanıldığında akut mastitiste tedavi edici etkileri vardır.(soğutucu jel) </vt:lpstr>
      <vt:lpstr>Sarısabır (Aloe vera) bitkisi de sığırlarda mastitis sağaltımında kullanılmıştır ve Staphylococcus kaynaklı mastitislerde kullanılabileceği ve sonuçalrın iyi olduğu ortaya konmuş. (Antienfalamatuar etki) </vt:lpstr>
      <vt:lpstr>Slayt 38</vt:lpstr>
      <vt:lpstr>Homeopati </vt:lpstr>
      <vt:lpstr>Neden homeopati</vt:lpstr>
      <vt:lpstr>Slayt 41</vt:lpstr>
    </vt:vector>
  </TitlesOfParts>
  <Company>PSU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Bovine Mastitis</dc:title>
  <dc:creator>Bhushan Jayarao</dc:creator>
  <cp:lastModifiedBy>aaa</cp:lastModifiedBy>
  <cp:revision>136</cp:revision>
  <cp:lastPrinted>1999-01-22T22:47:48Z</cp:lastPrinted>
  <dcterms:created xsi:type="dcterms:W3CDTF">1999-01-21T17:23:06Z</dcterms:created>
  <dcterms:modified xsi:type="dcterms:W3CDTF">2018-01-18T15:11:18Z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bmj3@psu.edu</vt:lpwstr>
  </property>
  <property fmtid="{D5CDD505-2E9C-101B-9397-08002B2CF9AE}" pid="8" name="HomePage">
    <vt:lpwstr>Http://foodsafety.cas.psu.edu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C:\foodsafety\tworows\test</vt:lpwstr>
  </property>
</Properties>
</file>