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257" r:id="rId2"/>
    <p:sldId id="279" r:id="rId3"/>
    <p:sldId id="280" r:id="rId4"/>
    <p:sldId id="281" r:id="rId5"/>
    <p:sldId id="260" r:id="rId6"/>
    <p:sldId id="261"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7200"/>
            <a:ext cx="8229600" cy="13716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981200"/>
            <a:ext cx="8229600" cy="3886200"/>
          </a:xfrm>
        </p:spPr>
        <p:txBody>
          <a:bodyPr/>
          <a:lstStyle/>
          <a:p>
            <a:pPr lvl="0"/>
            <a:endParaRPr lang="tr-TR" noProof="0" smtClean="0"/>
          </a:p>
        </p:txBody>
      </p:sp>
      <p:sp>
        <p:nvSpPr>
          <p:cNvPr id="4" name="Rectangle 2"/>
          <p:cNvSpPr>
            <a:spLocks noGrp="1" noChangeArrowheads="1"/>
          </p:cNvSpPr>
          <p:nvPr>
            <p:ph type="ftr" sz="quarter" idx="10"/>
          </p:nvPr>
        </p:nvSpPr>
        <p:spPr/>
        <p:txBody>
          <a:bodyPr/>
          <a:lstStyle>
            <a:lvl1pPr>
              <a:defRPr/>
            </a:lvl1pPr>
          </a:lstStyle>
          <a:p>
            <a:pPr>
              <a:defRPr/>
            </a:pPr>
            <a:endParaRPr lang="tr-TR"/>
          </a:p>
        </p:txBody>
      </p:sp>
      <p:sp>
        <p:nvSpPr>
          <p:cNvPr id="5" name="Rectangle 3"/>
          <p:cNvSpPr>
            <a:spLocks noGrp="1" noChangeArrowheads="1"/>
          </p:cNvSpPr>
          <p:nvPr>
            <p:ph type="sldNum" sz="quarter" idx="11"/>
          </p:nvPr>
        </p:nvSpPr>
        <p:spPr/>
        <p:txBody>
          <a:bodyPr/>
          <a:lstStyle>
            <a:lvl1pPr>
              <a:defRPr/>
            </a:lvl1pPr>
          </a:lstStyle>
          <a:p>
            <a:pPr>
              <a:defRPr/>
            </a:pPr>
            <a:fld id="{09CB7046-AABD-4B91-87FC-8BA97180C43E}" type="slidenum">
              <a:rPr lang="tr-TR"/>
              <a:pPr>
                <a:defRPr/>
              </a:pPr>
              <a:t>‹#›</a:t>
            </a:fld>
            <a:endParaRPr lang="tr-TR"/>
          </a:p>
        </p:txBody>
      </p:sp>
      <p:sp>
        <p:nvSpPr>
          <p:cNvPr id="6" name="Rectangle 16"/>
          <p:cNvSpPr>
            <a:spLocks noGrp="1" noChangeArrowheads="1"/>
          </p:cNvSpPr>
          <p:nvPr>
            <p:ph type="dt" sz="half" idx="12"/>
          </p:nvPr>
        </p:nvSpPr>
        <p:spPr/>
        <p:txBody>
          <a:bodyPr/>
          <a:lstStyle>
            <a:lvl1pPr>
              <a:defRPr/>
            </a:lvl1pPr>
          </a:lstStyle>
          <a:p>
            <a:pPr>
              <a:defRPr/>
            </a:pPr>
            <a:endParaRPr lang="tr-TR"/>
          </a:p>
        </p:txBody>
      </p:sp>
    </p:spTree>
    <p:extLst>
      <p:ext uri="{BB962C8B-B14F-4D97-AF65-F5344CB8AC3E}">
        <p14:creationId xmlns:p14="http://schemas.microsoft.com/office/powerpoint/2010/main" val="641966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457200"/>
            <a:ext cx="8229600" cy="5410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ftr" sz="quarter" idx="10"/>
          </p:nvPr>
        </p:nvSpPr>
        <p:spPr/>
        <p:txBody>
          <a:bodyPr/>
          <a:lstStyle>
            <a:lvl1pPr>
              <a:defRPr/>
            </a:lvl1pPr>
          </a:lstStyle>
          <a:p>
            <a:pPr>
              <a:defRPr/>
            </a:pPr>
            <a:endParaRPr lang="tr-TR"/>
          </a:p>
        </p:txBody>
      </p:sp>
      <p:sp>
        <p:nvSpPr>
          <p:cNvPr id="4" name="Rectangle 3"/>
          <p:cNvSpPr>
            <a:spLocks noGrp="1" noChangeArrowheads="1"/>
          </p:cNvSpPr>
          <p:nvPr>
            <p:ph type="sldNum" sz="quarter" idx="11"/>
          </p:nvPr>
        </p:nvSpPr>
        <p:spPr/>
        <p:txBody>
          <a:bodyPr/>
          <a:lstStyle>
            <a:lvl1pPr>
              <a:defRPr/>
            </a:lvl1pPr>
          </a:lstStyle>
          <a:p>
            <a:pPr>
              <a:defRPr/>
            </a:pPr>
            <a:fld id="{9A35E851-954A-4DFA-8416-B4C4A814DFC3}" type="slidenum">
              <a:rPr lang="tr-TR"/>
              <a:pPr>
                <a:defRPr/>
              </a:pPr>
              <a:t>‹#›</a:t>
            </a:fld>
            <a:endParaRPr lang="tr-TR"/>
          </a:p>
        </p:txBody>
      </p:sp>
      <p:sp>
        <p:nvSpPr>
          <p:cNvPr id="5" name="Rectangle 16"/>
          <p:cNvSpPr>
            <a:spLocks noGrp="1" noChangeArrowheads="1"/>
          </p:cNvSpPr>
          <p:nvPr>
            <p:ph type="dt" sz="half" idx="12"/>
          </p:nvPr>
        </p:nvSpPr>
        <p:spPr/>
        <p:txBody>
          <a:bodyPr/>
          <a:lstStyle>
            <a:lvl1pPr>
              <a:defRPr/>
            </a:lvl1pPr>
          </a:lstStyle>
          <a:p>
            <a:pPr>
              <a:defRPr/>
            </a:pPr>
            <a:endParaRPr lang="tr-TR"/>
          </a:p>
        </p:txBody>
      </p:sp>
    </p:spTree>
    <p:extLst>
      <p:ext uri="{BB962C8B-B14F-4D97-AF65-F5344CB8AC3E}">
        <p14:creationId xmlns:p14="http://schemas.microsoft.com/office/powerpoint/2010/main" val="134001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16.10.2023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16.10.2023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16.10.2023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t>16.10.2023</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2711" y="116632"/>
            <a:ext cx="91440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r>
              <a:rPr lang="tr-TR" sz="2200" b="1" dirty="0"/>
              <a:t>KORUMA, KONTROL VE SAĞALTIMDA GENEL PRENSİPLER</a:t>
            </a:r>
            <a:endParaRPr lang="tr-TR" sz="2200" dirty="0"/>
          </a:p>
          <a:p>
            <a:pPr marL="342900" indent="-342900" algn="just"/>
            <a:r>
              <a:rPr lang="tr-TR" sz="2200" dirty="0"/>
              <a:t>	Bir işletmenin başarılı olması, balıkların sağlıklı olması ile yakından    </a:t>
            </a:r>
          </a:p>
          <a:p>
            <a:pPr marL="342900" indent="-342900" algn="just"/>
            <a:r>
              <a:rPr lang="tr-TR" sz="2200" dirty="0"/>
              <a:t>    ilişkilidir. Bu başarıyı elde edebilmek için 3 önemli kuralı her zaman </a:t>
            </a:r>
          </a:p>
          <a:p>
            <a:pPr marL="342900" indent="-342900" algn="just"/>
            <a:r>
              <a:rPr lang="tr-TR" sz="2200" dirty="0"/>
              <a:t>    hatırlamak ve uygulamakta yarar vardır.</a:t>
            </a:r>
          </a:p>
          <a:p>
            <a:pPr marL="800100" lvl="1" indent="-342900" algn="just"/>
            <a:r>
              <a:rPr lang="tr-TR" sz="2200" dirty="0"/>
              <a:t>1. İşletmede </a:t>
            </a:r>
            <a:r>
              <a:rPr lang="tr-TR" sz="2200" dirty="0" err="1"/>
              <a:t>infeksiyöz</a:t>
            </a:r>
            <a:r>
              <a:rPr lang="tr-TR" sz="2200" dirty="0"/>
              <a:t> ve </a:t>
            </a:r>
            <a:r>
              <a:rPr lang="tr-TR" sz="2200" dirty="0" err="1" smtClean="0"/>
              <a:t>non-infeksiyöz</a:t>
            </a:r>
            <a:r>
              <a:rPr lang="tr-TR" sz="2200" dirty="0" smtClean="0"/>
              <a:t> </a:t>
            </a:r>
            <a:r>
              <a:rPr lang="tr-TR" sz="2200" dirty="0"/>
              <a:t>hastalıklar yönünden şansa, ihmale, dikkatsizliğe, disiplinsizliğe ve kontrolsüzlüğe asla yer verilmemelidir.</a:t>
            </a:r>
          </a:p>
          <a:p>
            <a:pPr marL="800100" lvl="1" indent="-342900" algn="just"/>
            <a:r>
              <a:rPr lang="tr-TR" sz="2200" dirty="0"/>
              <a:t>2. Koruyucu önlemler bir bütün olup hep birlikte ve devamlı uygulandığı zaman başarıya ulaşabilir.</a:t>
            </a:r>
          </a:p>
          <a:p>
            <a:pPr marL="800100" lvl="1" indent="-342900" algn="just"/>
            <a:r>
              <a:rPr lang="tr-TR" sz="2200" dirty="0"/>
              <a:t>3. Koruyucu önlemler bir hastalığı sağaltmaktan daha etkin, yararlı ve ucuzdur.</a:t>
            </a:r>
          </a:p>
        </p:txBody>
      </p:sp>
      <p:sp>
        <p:nvSpPr>
          <p:cNvPr id="22531" name="Rectangle 5"/>
          <p:cNvSpPr>
            <a:spLocks noChangeArrowheads="1"/>
          </p:cNvSpPr>
          <p:nvPr/>
        </p:nvSpPr>
        <p:spPr bwMode="auto">
          <a:xfrm>
            <a:off x="0" y="4005064"/>
            <a:ext cx="9144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tr-TR" sz="2200" dirty="0"/>
              <a:t>	Koruyucu önlemleri tam uygulayabilmek ve beklenen yararları </a:t>
            </a:r>
            <a:r>
              <a:rPr lang="tr-TR" sz="2200" dirty="0" smtClean="0"/>
              <a:t>elde edebilmek </a:t>
            </a:r>
            <a:r>
              <a:rPr lang="tr-TR" sz="2200" dirty="0"/>
              <a:t>için, başlıca 2 konuyu bilmekte yarar vardır:</a:t>
            </a:r>
          </a:p>
          <a:p>
            <a:pPr lvl="2" algn="just"/>
            <a:r>
              <a:rPr lang="tr-TR" sz="2200" dirty="0"/>
              <a:t>	1. Mikrop kaynaklarının neler oldukları</a:t>
            </a:r>
          </a:p>
          <a:p>
            <a:pPr lvl="4" algn="just"/>
            <a:r>
              <a:rPr lang="tr-TR" sz="2200" dirty="0"/>
              <a:t>2. Mikropların bulaşma yolları</a:t>
            </a:r>
          </a:p>
        </p:txBody>
      </p:sp>
    </p:spTree>
    <p:extLst>
      <p:ext uri="{BB962C8B-B14F-4D97-AF65-F5344CB8AC3E}">
        <p14:creationId xmlns:p14="http://schemas.microsoft.com/office/powerpoint/2010/main" val="1638104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a:xfrm>
            <a:off x="468313" y="0"/>
            <a:ext cx="8229600" cy="836712"/>
          </a:xfrm>
        </p:spPr>
        <p:txBody>
          <a:bodyPr/>
          <a:lstStyle/>
          <a:p>
            <a:pPr marL="0" indent="0" eaLnBrk="1" hangingPunct="1">
              <a:buNone/>
            </a:pPr>
            <a:r>
              <a:rPr lang="tr-TR" sz="2800" b="1" dirty="0" smtClean="0">
                <a:latin typeface="Times New Roman" pitchFamily="18" charset="0"/>
              </a:rPr>
              <a:t>KİMYASAL DEZENFEKSİYON METOTLARI</a:t>
            </a:r>
          </a:p>
        </p:txBody>
      </p:sp>
      <p:graphicFrame>
        <p:nvGraphicFramePr>
          <p:cNvPr id="171102" name="Group 94"/>
          <p:cNvGraphicFramePr>
            <a:graphicFrameLocks noGrp="1"/>
          </p:cNvGraphicFramePr>
          <p:nvPr>
            <p:ph type="tbl" idx="1"/>
          </p:nvPr>
        </p:nvGraphicFramePr>
        <p:xfrm>
          <a:off x="684213" y="1125538"/>
          <a:ext cx="7693025" cy="5365790"/>
        </p:xfrm>
        <a:graphic>
          <a:graphicData uri="http://schemas.openxmlformats.org/drawingml/2006/table">
            <a:tbl>
              <a:tblPr/>
              <a:tblGrid>
                <a:gridCol w="1924050"/>
                <a:gridCol w="1922462"/>
                <a:gridCol w="1924050"/>
                <a:gridCol w="1922463"/>
              </a:tblGrid>
              <a:tr h="738088">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Ozone</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Sudaki balık patojenleri</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0.2-1 mg/litre 3!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Balık ve insanlar için çok toksik</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2692">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Virkon</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IPN virus</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 1’</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2692">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Peracetic acid</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ISA virus</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0.08-0.25%</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92046">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Sodyum hidroksit</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Pürüzlü zor yüzeylerdeki balık patojenleri</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Karışım</a:t>
                      </a:r>
                    </a:p>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sodyumhidroksit, 100 g</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Teepol®, 10 g</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Cahidroksit,500 g</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su, 10 litre</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Sprey, 1 litre/10 m2</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48 saat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0231">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Sodyum hipoklorit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Temizlenmiş yüzeyler ve sular</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30 mg chlorine/litre. İnaktivasyon için birkaç gün bekletilir/ 3 saat sonra Sodyum tiosülfat ile nötralize edilir.</a:t>
                      </a:r>
                    </a:p>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65000"/>
                        </a:lnSpc>
                        <a:spcBef>
                          <a:spcPct val="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65022744"/>
      </p:ext>
    </p:extLst>
  </p:cSld>
  <p:clrMapOvr>
    <a:masterClrMapping/>
  </p:clrMapOvr>
  <p:transition spd="slow">
    <p:cover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403" name="Group 299"/>
          <p:cNvGraphicFramePr>
            <a:graphicFrameLocks noGrp="1"/>
          </p:cNvGraphicFramePr>
          <p:nvPr>
            <p:ph/>
          </p:nvPr>
        </p:nvGraphicFramePr>
        <p:xfrm>
          <a:off x="971550" y="836613"/>
          <a:ext cx="7924800" cy="5407027"/>
        </p:xfrm>
        <a:graphic>
          <a:graphicData uri="http://schemas.openxmlformats.org/drawingml/2006/table">
            <a:tbl>
              <a:tblPr/>
              <a:tblGrid>
                <a:gridCol w="1549400"/>
                <a:gridCol w="1738313"/>
                <a:gridCol w="1636712"/>
                <a:gridCol w="1500188"/>
                <a:gridCol w="1500187"/>
              </a:tblGrid>
              <a:tr h="64932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Aşı Adı</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 Endikasyonları</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Üretici Firma</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İthalatçı Firma</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Yerli/İthal</a:t>
                      </a:r>
                      <a:endParaRPr kumimoji="0" lang="tr-TR"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smtClean="0">
                          <a:ln>
                            <a:noFill/>
                          </a:ln>
                          <a:solidFill>
                            <a:schemeClr val="tx1"/>
                          </a:solidFill>
                          <a:effectLst/>
                          <a:latin typeface="Times New Roman" pitchFamily="18" charset="0"/>
                          <a:cs typeface="Times New Roman" pitchFamily="18" charset="0"/>
                        </a:rPr>
                        <a:t>İnaktif/Canlı</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32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Alpha Dip 2000</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 Pasteurellosis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PharmaQ</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Teknofarm</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6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AquaVac Vibrio</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Shering Plough</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ANC</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 </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32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AquaVac Erm</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Yersiniosis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Aqua-Mac Ltd. Şti.</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Akua- Mak Ltd.Şti.</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9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Vibrogen 2</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 Health</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Aqua-Kim Medikal</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32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Alpha Ject 2000</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 Pasteurellosis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PharmaQ</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Teknofarm</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32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AquaVac Photobac</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Pasteurellosis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Aqua-Mac Ltd. Şti.</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Akua- Mak Ltd.Şti.</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6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 Fıshvax</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Fatro S.P.A</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Güneşli Aşı</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156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Yersi Fıshvax</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Enterik Kızıl Ağız Hast.( Yersiniosis)</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Fatro S.P.A</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Güneşli Aşı</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20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39612911"/>
      </p:ext>
    </p:extLst>
  </p:cSld>
  <p:clrMapOvr>
    <a:masterClrMapping/>
  </p:clrMapOvr>
  <p:transition spd="slow">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0557" name="Group 333"/>
          <p:cNvGraphicFramePr>
            <a:graphicFrameLocks noGrp="1"/>
          </p:cNvGraphicFramePr>
          <p:nvPr>
            <p:ph/>
          </p:nvPr>
        </p:nvGraphicFramePr>
        <p:xfrm>
          <a:off x="468313" y="908050"/>
          <a:ext cx="8229600" cy="4556126"/>
        </p:xfrm>
        <a:graphic>
          <a:graphicData uri="http://schemas.openxmlformats.org/drawingml/2006/table">
            <a:tbl>
              <a:tblPr/>
              <a:tblGrid>
                <a:gridCol w="1609725"/>
                <a:gridCol w="1803400"/>
                <a:gridCol w="1700212"/>
                <a:gridCol w="1558925"/>
                <a:gridCol w="1557338"/>
              </a:tblGrid>
              <a:tr h="488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İcthiovacVR</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C.Z. Veterinaria S.A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Hipra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3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İcthiovac LG</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Lactococcosis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C.Z. Veterinaria S.A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Hipra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İcthiovac PD</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Pasteurellosis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C.Z. Veterinaria S.A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Hipra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81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Aquavac Vibrio Pasteurellosos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 Pasteurellosis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Shering Plough</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ANC</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81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Aquavac  Photobac Prime</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Pasteurellosis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Shering Plough</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ANC</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4488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Bi  Fıshvax</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Enterik Kızıl Ağız Hast.( Yersiniosis),  Vibriosis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Fatro S.P.A</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Güneşli Aşı</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İthal-İnaktif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6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Vibriovac</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Vibriosis</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Akua Kim</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cs typeface="Times New Roman" pitchFamily="18" charset="0"/>
                        </a:rPr>
                        <a:t>Yerli- İnaktif</a:t>
                      </a: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40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64035162"/>
      </p:ext>
    </p:extLst>
  </p:cSld>
  <p:clrMapOvr>
    <a:masterClrMapping/>
  </p:clrMapOvr>
  <p:transition spd="slow">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364" name="Group 68"/>
          <p:cNvGraphicFramePr>
            <a:graphicFrameLocks noGrp="1"/>
          </p:cNvGraphicFramePr>
          <p:nvPr>
            <p:extLst>
              <p:ext uri="{D42A27DB-BD31-4B8C-83A1-F6EECF244321}">
                <p14:modId xmlns:p14="http://schemas.microsoft.com/office/powerpoint/2010/main" val="2258472114"/>
              </p:ext>
            </p:extLst>
          </p:nvPr>
        </p:nvGraphicFramePr>
        <p:xfrm>
          <a:off x="1403648" y="476672"/>
          <a:ext cx="6165850" cy="4023072"/>
        </p:xfrm>
        <a:graphic>
          <a:graphicData uri="http://schemas.openxmlformats.org/drawingml/2006/table">
            <a:tbl>
              <a:tblPr/>
              <a:tblGrid>
                <a:gridCol w="6165850"/>
              </a:tblGrid>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err="1" smtClean="0">
                          <a:ln>
                            <a:noFill/>
                          </a:ln>
                          <a:solidFill>
                            <a:schemeClr val="tx1"/>
                          </a:solidFill>
                          <a:effectLst/>
                          <a:latin typeface="Times New Roman" pitchFamily="18" charset="0"/>
                          <a:cs typeface="Times New Roman" pitchFamily="18" charset="0"/>
                        </a:rPr>
                        <a:t>Ruhsatlı</a:t>
                      </a:r>
                      <a:r>
                        <a:rPr kumimoji="0" lang="en-GB" sz="1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smtClean="0">
                          <a:ln>
                            <a:noFill/>
                          </a:ln>
                          <a:solidFill>
                            <a:schemeClr val="tx1"/>
                          </a:solidFill>
                          <a:effectLst/>
                          <a:latin typeface="Times New Roman" pitchFamily="18" charset="0"/>
                          <a:cs typeface="Times New Roman" pitchFamily="18" charset="0"/>
                        </a:rPr>
                        <a:t>Balık</a:t>
                      </a:r>
                      <a:r>
                        <a:rPr kumimoji="0" lang="en-GB" sz="1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GB" sz="1600" b="1" i="0" u="none" strike="noStrike" cap="none" normalizeH="0" baseline="0" dirty="0" err="1" smtClean="0">
                          <a:ln>
                            <a:noFill/>
                          </a:ln>
                          <a:solidFill>
                            <a:schemeClr val="tx1"/>
                          </a:solidFill>
                          <a:effectLst/>
                          <a:latin typeface="Times New Roman" pitchFamily="18" charset="0"/>
                          <a:cs typeface="Times New Roman" pitchFamily="18" charset="0"/>
                        </a:rPr>
                        <a:t>İlaçları</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Virbacoxomid % 24 salmonides premiks</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Terramycin fish % 75,5 premiks</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chemeClr val="tx1"/>
                          </a:solidFill>
                          <a:effectLst/>
                          <a:latin typeface="Times New Roman" pitchFamily="18" charset="0"/>
                          <a:cs typeface="Times New Roman" pitchFamily="18" charset="0"/>
                        </a:rPr>
                        <a:t>Primavilin</a:t>
                      </a:r>
                      <a:r>
                        <a:rPr kumimoji="0" lang="en-GB" sz="1600" b="0" i="0" u="none" strike="noStrike" cap="none" normalizeH="0" baseline="0" dirty="0" smtClean="0">
                          <a:ln>
                            <a:noFill/>
                          </a:ln>
                          <a:solidFill>
                            <a:schemeClr val="tx1"/>
                          </a:solidFill>
                          <a:effectLst/>
                          <a:latin typeface="Times New Roman" pitchFamily="18" charset="0"/>
                          <a:cs typeface="Times New Roman" pitchFamily="18" charset="0"/>
                        </a:rPr>
                        <a:t> aqua </a:t>
                      </a:r>
                      <a:r>
                        <a:rPr kumimoji="0" lang="en-GB" sz="1600" b="0" i="0" u="none" strike="noStrike" cap="none" normalizeH="0" baseline="0" dirty="0" err="1" smtClean="0">
                          <a:ln>
                            <a:noFill/>
                          </a:ln>
                          <a:solidFill>
                            <a:schemeClr val="tx1"/>
                          </a:solidFill>
                          <a:effectLst/>
                          <a:latin typeface="Times New Roman" pitchFamily="18" charset="0"/>
                          <a:cs typeface="Times New Roman" pitchFamily="18" charset="0"/>
                        </a:rPr>
                        <a:t>premiks</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Vimflor %50</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Vimisin-B %50</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Aquaflor</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Favetrin aqua</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Florfish premiks</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Diatriaqua %50 premiks</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Oksifish %75 premiks</a:t>
                      </a:r>
                      <a:endParaRPr kumimoji="0" lang="tr-T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2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smtClean="0">
                          <a:ln>
                            <a:noFill/>
                          </a:ln>
                          <a:solidFill>
                            <a:schemeClr val="tx1"/>
                          </a:solidFill>
                          <a:effectLst/>
                          <a:latin typeface="Times New Roman" pitchFamily="18" charset="0"/>
                          <a:cs typeface="Times New Roman" pitchFamily="18" charset="0"/>
                        </a:rPr>
                        <a:t>Florvil</a:t>
                      </a:r>
                      <a:r>
                        <a:rPr kumimoji="0" lang="en-GB" sz="1600" b="0" i="0" u="none" strike="noStrike" cap="none" normalizeH="0" baseline="0" dirty="0" smtClean="0">
                          <a:ln>
                            <a:noFill/>
                          </a:ln>
                          <a:solidFill>
                            <a:schemeClr val="tx1"/>
                          </a:solidFill>
                          <a:effectLst/>
                          <a:latin typeface="Times New Roman" pitchFamily="18" charset="0"/>
                          <a:cs typeface="Times New Roman" pitchFamily="18" charset="0"/>
                        </a:rPr>
                        <a:t> aqua </a:t>
                      </a:r>
                      <a:r>
                        <a:rPr kumimoji="0" lang="en-GB" sz="1600" b="0" i="0" u="none" strike="noStrike" cap="none" normalizeH="0" baseline="0" dirty="0" err="1" smtClean="0">
                          <a:ln>
                            <a:noFill/>
                          </a:ln>
                          <a:solidFill>
                            <a:schemeClr val="tx1"/>
                          </a:solidFill>
                          <a:effectLst/>
                          <a:latin typeface="Times New Roman" pitchFamily="18" charset="0"/>
                          <a:cs typeface="Times New Roman" pitchFamily="18" charset="0"/>
                        </a:rPr>
                        <a:t>premiks</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44343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1520" y="116632"/>
            <a:ext cx="8784976" cy="648072"/>
          </a:xfrm>
        </p:spPr>
        <p:txBody>
          <a:bodyPr/>
          <a:lstStyle/>
          <a:p>
            <a:pPr marL="0" indent="0" eaLnBrk="1" hangingPunct="1">
              <a:buNone/>
            </a:pPr>
            <a:r>
              <a:rPr lang="tr-TR" sz="2800" b="1" dirty="0" smtClean="0">
                <a:solidFill>
                  <a:schemeClr val="tx1"/>
                </a:solidFill>
                <a:latin typeface="Times New Roman" pitchFamily="18" charset="0"/>
              </a:rPr>
              <a:t>SU HAYVANLARI HASTALIKLARI/ PROBLEMLER</a:t>
            </a:r>
          </a:p>
        </p:txBody>
      </p:sp>
      <p:sp>
        <p:nvSpPr>
          <p:cNvPr id="37891" name="Rectangle 3"/>
          <p:cNvSpPr>
            <a:spLocks noGrp="1" noChangeArrowheads="1"/>
          </p:cNvSpPr>
          <p:nvPr>
            <p:ph sz="quarter" idx="13"/>
          </p:nvPr>
        </p:nvSpPr>
        <p:spPr>
          <a:xfrm>
            <a:off x="251520" y="1052736"/>
            <a:ext cx="8784976" cy="5616624"/>
          </a:xfrm>
        </p:spPr>
        <p:txBody>
          <a:bodyPr/>
          <a:lstStyle/>
          <a:p>
            <a:pPr eaLnBrk="1" hangingPunct="1">
              <a:lnSpc>
                <a:spcPct val="90000"/>
              </a:lnSpc>
            </a:pPr>
            <a:r>
              <a:rPr lang="tr-TR" sz="2400" dirty="0" smtClean="0">
                <a:solidFill>
                  <a:schemeClr val="tx1"/>
                </a:solidFill>
                <a:latin typeface="Times New Roman" pitchFamily="18" charset="0"/>
              </a:rPr>
              <a:t>Sahadan Laboratuvara örnek akışının yetersiz oluşu,</a:t>
            </a:r>
          </a:p>
          <a:p>
            <a:pPr eaLnBrk="1" hangingPunct="1">
              <a:lnSpc>
                <a:spcPct val="90000"/>
              </a:lnSpc>
            </a:pPr>
            <a:r>
              <a:rPr lang="tr-TR" sz="2400" dirty="0" smtClean="0">
                <a:solidFill>
                  <a:schemeClr val="tx1"/>
                </a:solidFill>
                <a:latin typeface="Times New Roman" pitchFamily="18" charset="0"/>
              </a:rPr>
              <a:t>Gönderilen balık örneklerinin, balık materyali gönderme </a:t>
            </a:r>
          </a:p>
          <a:p>
            <a:pPr eaLnBrk="1" hangingPunct="1">
              <a:lnSpc>
                <a:spcPct val="90000"/>
              </a:lnSpc>
              <a:buFont typeface="Wingdings" pitchFamily="2" charset="2"/>
              <a:buNone/>
            </a:pPr>
            <a:r>
              <a:rPr lang="tr-TR" sz="2400" dirty="0" smtClean="0">
                <a:solidFill>
                  <a:schemeClr val="tx1"/>
                </a:solidFill>
                <a:latin typeface="Times New Roman" pitchFamily="18" charset="0"/>
              </a:rPr>
              <a:t>şartlarına uymaması,</a:t>
            </a:r>
          </a:p>
          <a:p>
            <a:pPr eaLnBrk="1" hangingPunct="1">
              <a:lnSpc>
                <a:spcPct val="90000"/>
              </a:lnSpc>
            </a:pPr>
            <a:r>
              <a:rPr lang="tr-TR" sz="2400" dirty="0" smtClean="0">
                <a:solidFill>
                  <a:schemeClr val="tx1"/>
                </a:solidFill>
                <a:latin typeface="Times New Roman" pitchFamily="18" charset="0"/>
              </a:rPr>
              <a:t>Balık Hastalıkları İzleme Çalışmaları için istenen balık </a:t>
            </a:r>
          </a:p>
          <a:p>
            <a:pPr eaLnBrk="1" hangingPunct="1">
              <a:lnSpc>
                <a:spcPct val="90000"/>
              </a:lnSpc>
              <a:buFont typeface="Wingdings" pitchFamily="2" charset="2"/>
              <a:buNone/>
            </a:pPr>
            <a:r>
              <a:rPr lang="tr-TR" sz="2400" dirty="0" smtClean="0">
                <a:solidFill>
                  <a:schemeClr val="tx1"/>
                </a:solidFill>
                <a:latin typeface="Times New Roman" pitchFamily="18" charset="0"/>
              </a:rPr>
              <a:t>örneklerinin, Laboratuvar tarafından belirlenen sayıda ve </a:t>
            </a:r>
          </a:p>
          <a:p>
            <a:pPr eaLnBrk="1" hangingPunct="1">
              <a:lnSpc>
                <a:spcPct val="90000"/>
              </a:lnSpc>
              <a:buFont typeface="Wingdings" pitchFamily="2" charset="2"/>
              <a:buNone/>
            </a:pPr>
            <a:r>
              <a:rPr lang="tr-TR" sz="2400" dirty="0" smtClean="0">
                <a:solidFill>
                  <a:schemeClr val="tx1"/>
                </a:solidFill>
                <a:latin typeface="Times New Roman" pitchFamily="18" charset="0"/>
              </a:rPr>
              <a:t>belirtilen zamanda gönderilmemesi,</a:t>
            </a:r>
          </a:p>
          <a:p>
            <a:pPr eaLnBrk="1" hangingPunct="1">
              <a:lnSpc>
                <a:spcPct val="90000"/>
              </a:lnSpc>
            </a:pPr>
            <a:r>
              <a:rPr lang="tr-TR" sz="2400" dirty="0" smtClean="0">
                <a:solidFill>
                  <a:schemeClr val="tx1"/>
                </a:solidFill>
                <a:latin typeface="Times New Roman" pitchFamily="18" charset="0"/>
              </a:rPr>
              <a:t>Çift kabuklu yumuşakça ve balık hastalıkları izleme </a:t>
            </a:r>
          </a:p>
          <a:p>
            <a:pPr eaLnBrk="1" hangingPunct="1">
              <a:lnSpc>
                <a:spcPct val="90000"/>
              </a:lnSpc>
              <a:buFont typeface="Wingdings" pitchFamily="2" charset="2"/>
              <a:buNone/>
            </a:pPr>
            <a:r>
              <a:rPr lang="tr-TR" sz="2400" dirty="0" smtClean="0">
                <a:solidFill>
                  <a:schemeClr val="tx1"/>
                </a:solidFill>
                <a:latin typeface="Times New Roman" pitchFamily="18" charset="0"/>
              </a:rPr>
              <a:t>çalışmaları için işletmelerin örnek vermek istememeleri,</a:t>
            </a:r>
          </a:p>
          <a:p>
            <a:pPr eaLnBrk="1" hangingPunct="1">
              <a:lnSpc>
                <a:spcPct val="90000"/>
              </a:lnSpc>
              <a:buFont typeface="Wingdings" pitchFamily="2" charset="2"/>
              <a:buNone/>
            </a:pPr>
            <a:endParaRPr lang="tr-TR" sz="2400" dirty="0" smtClean="0">
              <a:latin typeface="Times New Roman" pitchFamily="18" charset="0"/>
            </a:endParaRPr>
          </a:p>
        </p:txBody>
      </p:sp>
    </p:spTree>
    <p:extLst>
      <p:ext uri="{BB962C8B-B14F-4D97-AF65-F5344CB8AC3E}">
        <p14:creationId xmlns:p14="http://schemas.microsoft.com/office/powerpoint/2010/main" val="459317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536" y="116632"/>
            <a:ext cx="7853496" cy="830992"/>
          </a:xfrm>
        </p:spPr>
        <p:txBody>
          <a:bodyPr/>
          <a:lstStyle/>
          <a:p>
            <a:pPr marL="0" indent="0" eaLnBrk="1" hangingPunct="1">
              <a:buNone/>
            </a:pPr>
            <a:r>
              <a:rPr lang="tr-TR" sz="2800" b="1" dirty="0" smtClean="0">
                <a:solidFill>
                  <a:schemeClr val="tx1"/>
                </a:solidFill>
                <a:latin typeface="Times New Roman" pitchFamily="18" charset="0"/>
              </a:rPr>
              <a:t>SU HAYVANLARI HASTALIKLARI/ PROBLEMLER</a:t>
            </a:r>
          </a:p>
        </p:txBody>
      </p:sp>
      <p:sp>
        <p:nvSpPr>
          <p:cNvPr id="38915" name="Rectangle 3"/>
          <p:cNvSpPr>
            <a:spLocks noGrp="1" noChangeArrowheads="1"/>
          </p:cNvSpPr>
          <p:nvPr>
            <p:ph sz="quarter" idx="13"/>
          </p:nvPr>
        </p:nvSpPr>
        <p:spPr>
          <a:xfrm>
            <a:off x="179512" y="980728"/>
            <a:ext cx="8784976" cy="5760640"/>
          </a:xfrm>
        </p:spPr>
        <p:txBody>
          <a:bodyPr/>
          <a:lstStyle/>
          <a:p>
            <a:pPr eaLnBrk="1" hangingPunct="1">
              <a:lnSpc>
                <a:spcPct val="90000"/>
              </a:lnSpc>
              <a:buFont typeface="Wingdings" pitchFamily="2" charset="2"/>
              <a:buNone/>
            </a:pPr>
            <a:endParaRPr lang="tr-TR" sz="2400" dirty="0" smtClean="0">
              <a:solidFill>
                <a:schemeClr val="tx1"/>
              </a:solidFill>
              <a:latin typeface="Times New Roman" pitchFamily="18" charset="0"/>
            </a:endParaRPr>
          </a:p>
          <a:p>
            <a:pPr eaLnBrk="1" hangingPunct="1">
              <a:lnSpc>
                <a:spcPct val="90000"/>
              </a:lnSpc>
            </a:pPr>
            <a:r>
              <a:rPr lang="tr-TR" sz="2400" dirty="0" smtClean="0">
                <a:solidFill>
                  <a:schemeClr val="tx1"/>
                </a:solidFill>
                <a:latin typeface="Times New Roman" pitchFamily="18" charset="0"/>
              </a:rPr>
              <a:t>İzleme Çalışmalarında, örnekler ile birlikte gönderilmesi </a:t>
            </a:r>
          </a:p>
          <a:p>
            <a:pPr eaLnBrk="1" hangingPunct="1">
              <a:lnSpc>
                <a:spcPct val="90000"/>
              </a:lnSpc>
              <a:buFont typeface="Wingdings" pitchFamily="2" charset="2"/>
              <a:buNone/>
            </a:pPr>
            <a:r>
              <a:rPr lang="tr-TR" sz="2400" dirty="0" smtClean="0">
                <a:solidFill>
                  <a:schemeClr val="tx1"/>
                </a:solidFill>
                <a:latin typeface="Times New Roman" pitchFamily="18" charset="0"/>
              </a:rPr>
              <a:t>gereken ve epidemiyolojik veri toplama amaçlı olan </a:t>
            </a:r>
            <a:r>
              <a:rPr lang="tr-TR" sz="2400" dirty="0" err="1" smtClean="0">
                <a:solidFill>
                  <a:schemeClr val="tx1"/>
                </a:solidFill>
                <a:latin typeface="Times New Roman" pitchFamily="18" charset="0"/>
              </a:rPr>
              <a:t>anemnez</a:t>
            </a:r>
            <a:r>
              <a:rPr lang="tr-TR" sz="2400" dirty="0" smtClean="0">
                <a:solidFill>
                  <a:schemeClr val="tx1"/>
                </a:solidFill>
                <a:latin typeface="Times New Roman" pitchFamily="18" charset="0"/>
              </a:rPr>
              <a:t> </a:t>
            </a:r>
          </a:p>
          <a:p>
            <a:pPr eaLnBrk="1" hangingPunct="1">
              <a:lnSpc>
                <a:spcPct val="90000"/>
              </a:lnSpc>
              <a:buFont typeface="Wingdings" pitchFamily="2" charset="2"/>
              <a:buNone/>
            </a:pPr>
            <a:r>
              <a:rPr lang="tr-TR" sz="2400" dirty="0" smtClean="0">
                <a:solidFill>
                  <a:schemeClr val="tx1"/>
                </a:solidFill>
                <a:latin typeface="Times New Roman" pitchFamily="18" charset="0"/>
              </a:rPr>
              <a:t>bilgi formlarının doldurulmaması ya da yetersiz bilgi </a:t>
            </a:r>
          </a:p>
          <a:p>
            <a:pPr eaLnBrk="1" hangingPunct="1">
              <a:lnSpc>
                <a:spcPct val="90000"/>
              </a:lnSpc>
              <a:buFont typeface="Wingdings" pitchFamily="2" charset="2"/>
              <a:buNone/>
            </a:pPr>
            <a:r>
              <a:rPr lang="tr-TR" sz="2400" dirty="0" smtClean="0">
                <a:solidFill>
                  <a:schemeClr val="tx1"/>
                </a:solidFill>
                <a:latin typeface="Times New Roman" pitchFamily="18" charset="0"/>
              </a:rPr>
              <a:t>içermesi, </a:t>
            </a:r>
          </a:p>
          <a:p>
            <a:pPr eaLnBrk="1" hangingPunct="1">
              <a:lnSpc>
                <a:spcPct val="90000"/>
              </a:lnSpc>
            </a:pPr>
            <a:r>
              <a:rPr lang="tr-TR" sz="2400" dirty="0" smtClean="0">
                <a:solidFill>
                  <a:schemeClr val="tx1"/>
                </a:solidFill>
                <a:latin typeface="Times New Roman" pitchFamily="18" charset="0"/>
              </a:rPr>
              <a:t>Sahada balık hastalıklarının tedavisine yönelik rastgele, </a:t>
            </a:r>
          </a:p>
          <a:p>
            <a:pPr eaLnBrk="1" hangingPunct="1">
              <a:lnSpc>
                <a:spcPct val="90000"/>
              </a:lnSpc>
              <a:buFont typeface="Wingdings" pitchFamily="2" charset="2"/>
              <a:buNone/>
            </a:pPr>
            <a:r>
              <a:rPr lang="tr-TR" sz="2400" dirty="0" smtClean="0">
                <a:solidFill>
                  <a:schemeClr val="tx1"/>
                </a:solidFill>
                <a:latin typeface="Times New Roman" pitchFamily="18" charset="0"/>
              </a:rPr>
              <a:t>uygun olmayan doz ve sürede veya kaçak antibiyotik </a:t>
            </a:r>
          </a:p>
          <a:p>
            <a:pPr eaLnBrk="1" hangingPunct="1">
              <a:lnSpc>
                <a:spcPct val="90000"/>
              </a:lnSpc>
              <a:buFont typeface="Wingdings" pitchFamily="2" charset="2"/>
              <a:buNone/>
            </a:pPr>
            <a:r>
              <a:rPr lang="tr-TR" sz="2400" dirty="0" smtClean="0">
                <a:solidFill>
                  <a:schemeClr val="tx1"/>
                </a:solidFill>
                <a:latin typeface="Times New Roman" pitchFamily="18" charset="0"/>
              </a:rPr>
              <a:t>kullanımı,</a:t>
            </a:r>
          </a:p>
          <a:p>
            <a:pPr eaLnBrk="1" hangingPunct="1">
              <a:lnSpc>
                <a:spcPct val="90000"/>
              </a:lnSpc>
            </a:pPr>
            <a:r>
              <a:rPr lang="tr-TR" sz="2400" dirty="0" smtClean="0">
                <a:solidFill>
                  <a:schemeClr val="tx1"/>
                </a:solidFill>
                <a:latin typeface="Times New Roman" pitchFamily="18" charset="0"/>
              </a:rPr>
              <a:t>Büyük balık çiftlikleri dahil Veteriner Hekim istihdamının az </a:t>
            </a:r>
          </a:p>
          <a:p>
            <a:pPr eaLnBrk="1" hangingPunct="1">
              <a:lnSpc>
                <a:spcPct val="90000"/>
              </a:lnSpc>
              <a:buFont typeface="Wingdings" pitchFamily="2" charset="2"/>
              <a:buNone/>
            </a:pPr>
            <a:r>
              <a:rPr lang="tr-TR" sz="2400" dirty="0" smtClean="0">
                <a:solidFill>
                  <a:schemeClr val="tx1"/>
                </a:solidFill>
                <a:latin typeface="Times New Roman" pitchFamily="18" charset="0"/>
              </a:rPr>
              <a:t>olması,</a:t>
            </a:r>
          </a:p>
          <a:p>
            <a:pPr eaLnBrk="1" hangingPunct="1">
              <a:lnSpc>
                <a:spcPct val="90000"/>
              </a:lnSpc>
              <a:buFont typeface="Wingdings" pitchFamily="2" charset="2"/>
              <a:buNone/>
            </a:pPr>
            <a:endParaRPr lang="tr-TR" sz="2400" dirty="0" smtClean="0">
              <a:latin typeface="Times New Roman" pitchFamily="18" charset="0"/>
            </a:endParaRPr>
          </a:p>
        </p:txBody>
      </p:sp>
      <p:pic>
        <p:nvPicPr>
          <p:cNvPr id="38916" name="Picture 5" descr="fisher1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05650" y="4876800"/>
            <a:ext cx="203835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9017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7504" y="23664"/>
            <a:ext cx="8856984" cy="957064"/>
          </a:xfrm>
        </p:spPr>
        <p:txBody>
          <a:bodyPr/>
          <a:lstStyle/>
          <a:p>
            <a:pPr marL="0" indent="0" algn="l" eaLnBrk="1" hangingPunct="1">
              <a:buNone/>
            </a:pPr>
            <a:r>
              <a:rPr lang="tr-TR" sz="2800" b="1" dirty="0" smtClean="0">
                <a:solidFill>
                  <a:schemeClr val="tx1"/>
                </a:solidFill>
                <a:latin typeface="Times New Roman" pitchFamily="18" charset="0"/>
              </a:rPr>
              <a:t>SU HAYVANLARI HASTALIKLARI/</a:t>
            </a:r>
            <a:br>
              <a:rPr lang="tr-TR" sz="2800" b="1" dirty="0" smtClean="0">
                <a:solidFill>
                  <a:schemeClr val="tx1"/>
                </a:solidFill>
                <a:latin typeface="Times New Roman" pitchFamily="18" charset="0"/>
              </a:rPr>
            </a:br>
            <a:r>
              <a:rPr lang="tr-TR" sz="2800" b="1" dirty="0" smtClean="0">
                <a:solidFill>
                  <a:schemeClr val="tx1"/>
                </a:solidFill>
                <a:latin typeface="Times New Roman" pitchFamily="18" charset="0"/>
              </a:rPr>
              <a:t>ÖNERİLER</a:t>
            </a:r>
          </a:p>
        </p:txBody>
      </p:sp>
      <p:sp>
        <p:nvSpPr>
          <p:cNvPr id="39939" name="Rectangle 3"/>
          <p:cNvSpPr>
            <a:spLocks noGrp="1" noChangeArrowheads="1"/>
          </p:cNvSpPr>
          <p:nvPr>
            <p:ph sz="quarter" idx="13"/>
          </p:nvPr>
        </p:nvSpPr>
        <p:spPr>
          <a:xfrm>
            <a:off x="251520" y="1268760"/>
            <a:ext cx="8712968" cy="5400600"/>
          </a:xfrm>
        </p:spPr>
        <p:txBody>
          <a:bodyPr/>
          <a:lstStyle/>
          <a:p>
            <a:pPr eaLnBrk="1" hangingPunct="1">
              <a:lnSpc>
                <a:spcPct val="80000"/>
              </a:lnSpc>
            </a:pPr>
            <a:r>
              <a:rPr lang="tr-TR" sz="2400" dirty="0" smtClean="0">
                <a:solidFill>
                  <a:schemeClr val="tx1"/>
                </a:solidFill>
                <a:latin typeface="Times New Roman" pitchFamily="18" charset="0"/>
              </a:rPr>
              <a:t>Tüm işletmelerin kayıt altına alınması ve bu konuda veri tabanı oluşturulması,</a:t>
            </a:r>
          </a:p>
          <a:p>
            <a:pPr eaLnBrk="1" hangingPunct="1">
              <a:lnSpc>
                <a:spcPct val="80000"/>
              </a:lnSpc>
            </a:pPr>
            <a:r>
              <a:rPr lang="tr-TR" sz="2400" dirty="0" smtClean="0">
                <a:solidFill>
                  <a:schemeClr val="tx1"/>
                </a:solidFill>
                <a:latin typeface="Times New Roman" pitchFamily="18" charset="0"/>
              </a:rPr>
              <a:t>İşletmelerin yumurta-sperm-larva-balık-yem giriş ve çıkışlarına ilişkin düzenli kayıt tutmalarının sağlanması,</a:t>
            </a:r>
          </a:p>
          <a:p>
            <a:pPr eaLnBrk="1" hangingPunct="1">
              <a:lnSpc>
                <a:spcPct val="80000"/>
              </a:lnSpc>
            </a:pPr>
            <a:r>
              <a:rPr lang="tr-TR" sz="2400" dirty="0" smtClean="0">
                <a:solidFill>
                  <a:schemeClr val="tx1"/>
                </a:solidFill>
                <a:latin typeface="Times New Roman" pitchFamily="18" charset="0"/>
              </a:rPr>
              <a:t>İl/İlçe Müdürlükleri tarafından çift kabuklu yumuşakça üretim </a:t>
            </a:r>
          </a:p>
          <a:p>
            <a:pPr eaLnBrk="1" hangingPunct="1">
              <a:lnSpc>
                <a:spcPct val="80000"/>
              </a:lnSpc>
              <a:buFont typeface="Wingdings" pitchFamily="2" charset="2"/>
              <a:buNone/>
            </a:pPr>
            <a:r>
              <a:rPr lang="tr-TR" sz="2400" dirty="0" smtClean="0">
                <a:solidFill>
                  <a:schemeClr val="tx1"/>
                </a:solidFill>
                <a:latin typeface="Times New Roman" pitchFamily="18" charset="0"/>
              </a:rPr>
              <a:t>   bölgelerinin, hastalık ve/veya ölüm olgularının görülüp görülmediği konusunda periyodik sağlık kontrollerine tabi tutulması, </a:t>
            </a:r>
          </a:p>
          <a:p>
            <a:pPr eaLnBrk="1" hangingPunct="1">
              <a:lnSpc>
                <a:spcPct val="80000"/>
              </a:lnSpc>
            </a:pPr>
            <a:r>
              <a:rPr lang="tr-TR" sz="2400" dirty="0" smtClean="0">
                <a:solidFill>
                  <a:schemeClr val="tx1"/>
                </a:solidFill>
                <a:latin typeface="Times New Roman" pitchFamily="18" charset="0"/>
              </a:rPr>
              <a:t>İl/İlçe Müdürlüklerinde Hastalık izleme ve takip çalışmalarından sorumlu personelin ismen belirlenmesi ve Laboratuvara bildirilmesi,</a:t>
            </a:r>
          </a:p>
          <a:p>
            <a:pPr eaLnBrk="1" hangingPunct="1">
              <a:lnSpc>
                <a:spcPct val="80000"/>
              </a:lnSpc>
              <a:buFont typeface="Wingdings" pitchFamily="2" charset="2"/>
              <a:buNone/>
            </a:pPr>
            <a:endParaRPr lang="tr-TR" sz="2400" dirty="0" smtClean="0">
              <a:latin typeface="Times New Roman" pitchFamily="18" charset="0"/>
            </a:endParaRPr>
          </a:p>
        </p:txBody>
      </p:sp>
    </p:spTree>
    <p:extLst>
      <p:ext uri="{BB962C8B-B14F-4D97-AF65-F5344CB8AC3E}">
        <p14:creationId xmlns:p14="http://schemas.microsoft.com/office/powerpoint/2010/main" val="3121485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sz="2800" b="1" dirty="0" smtClean="0">
                <a:solidFill>
                  <a:schemeClr val="tx1"/>
                </a:solidFill>
                <a:latin typeface="Times New Roman" pitchFamily="18" charset="0"/>
              </a:rPr>
              <a:t>SU HAYVANLARI HASTALIKLARI/</a:t>
            </a:r>
            <a:br>
              <a:rPr lang="tr-TR" sz="2800" b="1" dirty="0" smtClean="0">
                <a:solidFill>
                  <a:schemeClr val="tx1"/>
                </a:solidFill>
                <a:latin typeface="Times New Roman" pitchFamily="18" charset="0"/>
              </a:rPr>
            </a:br>
            <a:r>
              <a:rPr lang="tr-TR" sz="2800" b="1" dirty="0" smtClean="0">
                <a:solidFill>
                  <a:schemeClr val="tx1"/>
                </a:solidFill>
                <a:latin typeface="Times New Roman" pitchFamily="18" charset="0"/>
              </a:rPr>
              <a:t>ÖNERİLER…</a:t>
            </a:r>
          </a:p>
        </p:txBody>
      </p:sp>
      <p:sp>
        <p:nvSpPr>
          <p:cNvPr id="40963" name="Rectangle 3"/>
          <p:cNvSpPr>
            <a:spLocks noGrp="1" noChangeArrowheads="1"/>
          </p:cNvSpPr>
          <p:nvPr>
            <p:ph sz="quarter" idx="13"/>
          </p:nvPr>
        </p:nvSpPr>
        <p:spPr>
          <a:xfrm>
            <a:off x="0" y="0"/>
            <a:ext cx="9036050" cy="6813550"/>
          </a:xfrm>
        </p:spPr>
        <p:txBody>
          <a:bodyPr>
            <a:normAutofit/>
          </a:bodyPr>
          <a:lstStyle/>
          <a:p>
            <a:pPr eaLnBrk="1" hangingPunct="1">
              <a:lnSpc>
                <a:spcPct val="90000"/>
              </a:lnSpc>
            </a:pPr>
            <a:r>
              <a:rPr lang="tr-TR" sz="2400" dirty="0" smtClean="0">
                <a:solidFill>
                  <a:schemeClr val="tx1"/>
                </a:solidFill>
                <a:latin typeface="Times New Roman" pitchFamily="18" charset="0"/>
              </a:rPr>
              <a:t>Hastalıklara ilgili epidemiyolojik verilerin sağlıklı </a:t>
            </a:r>
          </a:p>
          <a:p>
            <a:pPr eaLnBrk="1" hangingPunct="1">
              <a:lnSpc>
                <a:spcPct val="90000"/>
              </a:lnSpc>
              <a:buFont typeface="Wingdings" pitchFamily="2" charset="2"/>
              <a:buNone/>
            </a:pPr>
            <a:r>
              <a:rPr lang="tr-TR" sz="2400" dirty="0" smtClean="0">
                <a:solidFill>
                  <a:schemeClr val="tx1"/>
                </a:solidFill>
                <a:latin typeface="Times New Roman" pitchFamily="18" charset="0"/>
              </a:rPr>
              <a:t>     değerlendirilebilmesi için ölümle seyreden şüpheli tüm vakalarda Laboratuvara örnek gönderilmesi,</a:t>
            </a:r>
          </a:p>
          <a:p>
            <a:pPr eaLnBrk="1" hangingPunct="1">
              <a:lnSpc>
                <a:spcPct val="90000"/>
              </a:lnSpc>
            </a:pPr>
            <a:r>
              <a:rPr lang="tr-TR" sz="2400" dirty="0" smtClean="0">
                <a:solidFill>
                  <a:schemeClr val="tx1"/>
                </a:solidFill>
                <a:latin typeface="Times New Roman" pitchFamily="18" charset="0"/>
              </a:rPr>
              <a:t>Su hayvanlarının hastalıklarına ilgili bir yönetmeliğin ivedilikle hazırlanması ve yayınlanması,</a:t>
            </a:r>
          </a:p>
          <a:p>
            <a:pPr eaLnBrk="1" hangingPunct="1">
              <a:lnSpc>
                <a:spcPct val="90000"/>
              </a:lnSpc>
            </a:pPr>
            <a:r>
              <a:rPr lang="tr-TR" sz="2400" dirty="0" smtClean="0">
                <a:solidFill>
                  <a:schemeClr val="tx1"/>
                </a:solidFill>
                <a:latin typeface="Times New Roman" pitchFamily="18" charset="0"/>
              </a:rPr>
              <a:t>Bölge/işletme bazında hastalıklardan </a:t>
            </a:r>
            <a:r>
              <a:rPr lang="tr-TR" sz="2400" dirty="0" err="1" smtClean="0">
                <a:solidFill>
                  <a:schemeClr val="tx1"/>
                </a:solidFill>
                <a:latin typeface="Times New Roman" pitchFamily="18" charset="0"/>
              </a:rPr>
              <a:t>arilik</a:t>
            </a:r>
            <a:r>
              <a:rPr lang="tr-TR" sz="2400" dirty="0" smtClean="0">
                <a:solidFill>
                  <a:schemeClr val="tx1"/>
                </a:solidFill>
                <a:latin typeface="Times New Roman" pitchFamily="18" charset="0"/>
              </a:rPr>
              <a:t> ve sertifikalandırma sürecinin başlatılması,</a:t>
            </a:r>
          </a:p>
          <a:p>
            <a:pPr eaLnBrk="1" hangingPunct="1">
              <a:lnSpc>
                <a:spcPct val="90000"/>
              </a:lnSpc>
            </a:pPr>
            <a:r>
              <a:rPr lang="tr-TR" sz="2400" dirty="0" smtClean="0">
                <a:solidFill>
                  <a:schemeClr val="tx1"/>
                </a:solidFill>
                <a:latin typeface="Times New Roman" pitchFamily="18" charset="0"/>
              </a:rPr>
              <a:t>Hastalıkların yaygınlık durumunun belirlenmesi için ülke genelinde epidemiyolojik çalışmalar yapılması,</a:t>
            </a:r>
          </a:p>
          <a:p>
            <a:pPr marL="45720" indent="0" eaLnBrk="1" hangingPunct="1">
              <a:lnSpc>
                <a:spcPct val="90000"/>
              </a:lnSpc>
              <a:buNone/>
            </a:pPr>
            <a:endParaRPr lang="tr-TR" sz="2400" dirty="0" smtClean="0">
              <a:solidFill>
                <a:schemeClr val="tx1"/>
              </a:solidFill>
              <a:latin typeface="Times New Roman" pitchFamily="18" charset="0"/>
            </a:endParaRPr>
          </a:p>
          <a:p>
            <a:pPr marL="45720" indent="0" eaLnBrk="1" hangingPunct="1">
              <a:lnSpc>
                <a:spcPct val="90000"/>
              </a:lnSpc>
              <a:buNone/>
            </a:pPr>
            <a:endParaRPr lang="tr-TR" sz="2400" dirty="0" smtClean="0">
              <a:solidFill>
                <a:schemeClr val="tx1"/>
              </a:solidFill>
              <a:latin typeface="Times New Roman" pitchFamily="18" charset="0"/>
            </a:endParaRPr>
          </a:p>
        </p:txBody>
      </p:sp>
      <p:pic>
        <p:nvPicPr>
          <p:cNvPr id="40964" name="Picture 5" descr="-happy-fish_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7150" y="5794375"/>
            <a:ext cx="13589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7180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95536" y="23664"/>
            <a:ext cx="8229600" cy="1371600"/>
          </a:xfrm>
        </p:spPr>
        <p:txBody>
          <a:bodyPr/>
          <a:lstStyle/>
          <a:p>
            <a:pPr marL="0" indent="0" eaLnBrk="1" hangingPunct="1">
              <a:buNone/>
            </a:pPr>
            <a:r>
              <a:rPr lang="tr-TR" sz="2800" b="1" dirty="0" smtClean="0">
                <a:solidFill>
                  <a:schemeClr val="tx1"/>
                </a:solidFill>
                <a:latin typeface="Times New Roman" pitchFamily="18" charset="0"/>
              </a:rPr>
              <a:t>SU HAYVANLARI HASTALIKLARI/</a:t>
            </a:r>
            <a:br>
              <a:rPr lang="tr-TR" sz="2800" b="1" dirty="0" smtClean="0">
                <a:solidFill>
                  <a:schemeClr val="tx1"/>
                </a:solidFill>
                <a:latin typeface="Times New Roman" pitchFamily="18" charset="0"/>
              </a:rPr>
            </a:br>
            <a:r>
              <a:rPr lang="tr-TR" sz="2800" b="1" dirty="0" smtClean="0">
                <a:solidFill>
                  <a:schemeClr val="tx1"/>
                </a:solidFill>
                <a:latin typeface="Times New Roman" pitchFamily="18" charset="0"/>
              </a:rPr>
              <a:t>ÖNERİLER…</a:t>
            </a:r>
          </a:p>
        </p:txBody>
      </p:sp>
      <p:sp>
        <p:nvSpPr>
          <p:cNvPr id="41987" name="Rectangle 3"/>
          <p:cNvSpPr>
            <a:spLocks noGrp="1" noChangeArrowheads="1"/>
          </p:cNvSpPr>
          <p:nvPr>
            <p:ph sz="quarter" idx="13"/>
          </p:nvPr>
        </p:nvSpPr>
        <p:spPr>
          <a:xfrm>
            <a:off x="705485" y="1340768"/>
            <a:ext cx="7520940" cy="3579849"/>
          </a:xfrm>
        </p:spPr>
        <p:txBody>
          <a:bodyPr>
            <a:normAutofit fontScale="92500" lnSpcReduction="20000"/>
          </a:bodyPr>
          <a:lstStyle/>
          <a:p>
            <a:pPr>
              <a:lnSpc>
                <a:spcPct val="90000"/>
              </a:lnSpc>
            </a:pPr>
            <a:r>
              <a:rPr lang="tr-TR" sz="2600" dirty="0" err="1">
                <a:solidFill>
                  <a:schemeClr val="tx1"/>
                </a:solidFill>
                <a:latin typeface="Times New Roman" pitchFamily="18" charset="0"/>
              </a:rPr>
              <a:t>Viral</a:t>
            </a:r>
            <a:r>
              <a:rPr lang="tr-TR" sz="2600" dirty="0">
                <a:solidFill>
                  <a:schemeClr val="tx1"/>
                </a:solidFill>
                <a:latin typeface="Times New Roman" pitchFamily="18" charset="0"/>
              </a:rPr>
              <a:t> balık hastalıkları konusunda bölge/işletme bazında damızlık ve/veya damızlık/yetiştirme işletmelerinden başlamak üzere bir hastalık tarama programının planlanması,</a:t>
            </a:r>
          </a:p>
          <a:p>
            <a:pPr eaLnBrk="1" hangingPunct="1">
              <a:lnSpc>
                <a:spcPct val="90000"/>
              </a:lnSpc>
            </a:pPr>
            <a:r>
              <a:rPr lang="tr-TR" sz="2600" dirty="0" smtClean="0">
                <a:solidFill>
                  <a:schemeClr val="tx1"/>
                </a:solidFill>
                <a:latin typeface="Times New Roman" pitchFamily="18" charset="0"/>
              </a:rPr>
              <a:t>Sahada </a:t>
            </a:r>
            <a:r>
              <a:rPr lang="tr-TR" sz="2600" dirty="0" smtClean="0">
                <a:solidFill>
                  <a:schemeClr val="tx1"/>
                </a:solidFill>
                <a:latin typeface="Times New Roman" pitchFamily="18" charset="0"/>
              </a:rPr>
              <a:t>kaçak aşı ve antibiyotik kullanımını önleyecek </a:t>
            </a:r>
          </a:p>
          <a:p>
            <a:pPr eaLnBrk="1" hangingPunct="1">
              <a:lnSpc>
                <a:spcPct val="90000"/>
              </a:lnSpc>
              <a:buFont typeface="Wingdings" pitchFamily="2" charset="2"/>
              <a:buNone/>
            </a:pPr>
            <a:r>
              <a:rPr lang="tr-TR" sz="2600" dirty="0" smtClean="0">
                <a:solidFill>
                  <a:schemeClr val="tx1"/>
                </a:solidFill>
                <a:latin typeface="Times New Roman" pitchFamily="18" charset="0"/>
              </a:rPr>
              <a:t>     tedbirler alınması,</a:t>
            </a:r>
          </a:p>
          <a:p>
            <a:pPr eaLnBrk="1" hangingPunct="1">
              <a:lnSpc>
                <a:spcPct val="90000"/>
              </a:lnSpc>
            </a:pPr>
            <a:r>
              <a:rPr lang="tr-TR" sz="2600" dirty="0" smtClean="0">
                <a:solidFill>
                  <a:schemeClr val="tx1"/>
                </a:solidFill>
                <a:latin typeface="Times New Roman" pitchFamily="18" charset="0"/>
              </a:rPr>
              <a:t>Balık Hastalıkları konusunda ülke genelinde hizmet içi eğitim seminerlerinin yaygınlaştırılması,</a:t>
            </a:r>
          </a:p>
          <a:p>
            <a:pPr eaLnBrk="1" hangingPunct="1">
              <a:lnSpc>
                <a:spcPct val="90000"/>
              </a:lnSpc>
            </a:pPr>
            <a:r>
              <a:rPr lang="tr-TR" sz="2600" dirty="0" smtClean="0">
                <a:solidFill>
                  <a:schemeClr val="tx1"/>
                </a:solidFill>
                <a:latin typeface="Times New Roman" pitchFamily="18" charset="0"/>
              </a:rPr>
              <a:t>Teşhis Laboratuvarlarındaki uzman personel sayısının </a:t>
            </a:r>
          </a:p>
          <a:p>
            <a:pPr eaLnBrk="1" hangingPunct="1">
              <a:lnSpc>
                <a:spcPct val="90000"/>
              </a:lnSpc>
              <a:buFont typeface="Wingdings" pitchFamily="2" charset="2"/>
              <a:buNone/>
            </a:pPr>
            <a:r>
              <a:rPr lang="tr-TR" sz="2600" dirty="0" smtClean="0">
                <a:solidFill>
                  <a:schemeClr val="tx1"/>
                </a:solidFill>
                <a:latin typeface="Times New Roman" pitchFamily="18" charset="0"/>
              </a:rPr>
              <a:t>     arttırılması ve Bölge Enstitülerinin özellikle </a:t>
            </a:r>
            <a:r>
              <a:rPr lang="tr-TR" sz="2600" dirty="0" err="1" smtClean="0">
                <a:solidFill>
                  <a:schemeClr val="tx1"/>
                </a:solidFill>
                <a:latin typeface="Times New Roman" pitchFamily="18" charset="0"/>
              </a:rPr>
              <a:t>viral</a:t>
            </a:r>
            <a:r>
              <a:rPr lang="tr-TR" sz="2600" dirty="0" smtClean="0">
                <a:solidFill>
                  <a:schemeClr val="tx1"/>
                </a:solidFill>
                <a:latin typeface="Times New Roman" pitchFamily="18" charset="0"/>
              </a:rPr>
              <a:t> teşhis çalışmalarına başlaması,</a:t>
            </a:r>
          </a:p>
          <a:p>
            <a:pPr marL="45720" indent="0" eaLnBrk="1" hangingPunct="1">
              <a:lnSpc>
                <a:spcPct val="90000"/>
              </a:lnSpc>
              <a:buNone/>
            </a:pPr>
            <a:endParaRPr lang="tr-TR" sz="2400" dirty="0" smtClean="0">
              <a:latin typeface="Times New Roman" pitchFamily="18" charset="0"/>
            </a:endParaRPr>
          </a:p>
        </p:txBody>
      </p:sp>
    </p:spTree>
    <p:extLst>
      <p:ext uri="{BB962C8B-B14F-4D97-AF65-F5344CB8AC3E}">
        <p14:creationId xmlns:p14="http://schemas.microsoft.com/office/powerpoint/2010/main" val="2979102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021" y="26166"/>
            <a:ext cx="7520940" cy="432048"/>
          </a:xfrm>
        </p:spPr>
        <p:txBody>
          <a:bodyPr/>
          <a:lstStyle/>
          <a:p>
            <a:pPr marL="0" indent="0" algn="l" eaLnBrk="1" hangingPunct="1">
              <a:buNone/>
            </a:pPr>
            <a:r>
              <a:rPr lang="tr-TR" sz="2800" dirty="0" smtClean="0">
                <a:solidFill>
                  <a:schemeClr val="tx1"/>
                </a:solidFill>
                <a:latin typeface="Times New Roman" pitchFamily="18" charset="0"/>
              </a:rPr>
              <a:t>KORUMA- KONTROL-SAĞALTIM</a:t>
            </a:r>
            <a:r>
              <a:rPr lang="tr-TR" dirty="0" smtClean="0"/>
              <a:t> </a:t>
            </a:r>
          </a:p>
        </p:txBody>
      </p:sp>
      <p:sp>
        <p:nvSpPr>
          <p:cNvPr id="27651" name="Rectangle 3"/>
          <p:cNvSpPr>
            <a:spLocks noGrp="1" noChangeArrowheads="1"/>
          </p:cNvSpPr>
          <p:nvPr>
            <p:ph sz="quarter" idx="13"/>
          </p:nvPr>
        </p:nvSpPr>
        <p:spPr>
          <a:xfrm>
            <a:off x="107504" y="836712"/>
            <a:ext cx="8784976" cy="5904656"/>
          </a:xfrm>
        </p:spPr>
        <p:txBody>
          <a:bodyPr>
            <a:normAutofit/>
          </a:bodyPr>
          <a:lstStyle/>
          <a:p>
            <a:pPr eaLnBrk="1" hangingPunct="1">
              <a:lnSpc>
                <a:spcPct val="80000"/>
              </a:lnSpc>
              <a:buFont typeface="Wingdings" pitchFamily="2" charset="2"/>
              <a:buNone/>
            </a:pPr>
            <a:r>
              <a:rPr lang="tr-TR" sz="2400" dirty="0" smtClean="0">
                <a:solidFill>
                  <a:schemeClr val="tx1"/>
                </a:solidFill>
                <a:latin typeface="Times New Roman" pitchFamily="18" charset="0"/>
              </a:rPr>
              <a:t>1-İşletmede balıkların bakımlarından sorumlu kişilerin </a:t>
            </a:r>
          </a:p>
          <a:p>
            <a:pPr eaLnBrk="1" hangingPunct="1">
              <a:lnSpc>
                <a:spcPct val="80000"/>
              </a:lnSpc>
              <a:buFont typeface="Wingdings" pitchFamily="2" charset="2"/>
              <a:buNone/>
            </a:pPr>
            <a:r>
              <a:rPr lang="tr-TR" sz="2400" dirty="0" smtClean="0">
                <a:solidFill>
                  <a:schemeClr val="tx1"/>
                </a:solidFill>
                <a:latin typeface="Times New Roman" pitchFamily="18" charset="0"/>
              </a:rPr>
              <a:t>  deneyimli ve eğitimli olması </a:t>
            </a:r>
          </a:p>
          <a:p>
            <a:pPr eaLnBrk="1" hangingPunct="1">
              <a:lnSpc>
                <a:spcPct val="80000"/>
              </a:lnSpc>
              <a:buFont typeface="Wingdings" pitchFamily="2" charset="2"/>
              <a:buNone/>
            </a:pPr>
            <a:r>
              <a:rPr lang="tr-TR" sz="2400" dirty="0" smtClean="0">
                <a:solidFill>
                  <a:schemeClr val="tx1"/>
                </a:solidFill>
                <a:latin typeface="Times New Roman" pitchFamily="18" charset="0"/>
              </a:rPr>
              <a:t>2-Kuluçkahane ve havuzlardaki balıklar her gün kontrol </a:t>
            </a:r>
          </a:p>
          <a:p>
            <a:pPr eaLnBrk="1" hangingPunct="1">
              <a:lnSpc>
                <a:spcPct val="80000"/>
              </a:lnSpc>
              <a:buFont typeface="Wingdings" pitchFamily="2" charset="2"/>
              <a:buNone/>
            </a:pPr>
            <a:r>
              <a:rPr lang="tr-TR" sz="2400" dirty="0" smtClean="0">
                <a:solidFill>
                  <a:schemeClr val="tx1"/>
                </a:solidFill>
                <a:latin typeface="Times New Roman" pitchFamily="18" charset="0"/>
              </a:rPr>
              <a:t> edilmeli , hasta, şüpheli ve ölü balık görülürse derhal örnek </a:t>
            </a:r>
          </a:p>
          <a:p>
            <a:pPr eaLnBrk="1" hangingPunct="1">
              <a:lnSpc>
                <a:spcPct val="80000"/>
              </a:lnSpc>
              <a:buFont typeface="Wingdings" pitchFamily="2" charset="2"/>
              <a:buNone/>
            </a:pPr>
            <a:r>
              <a:rPr lang="tr-TR" sz="2400" dirty="0" smtClean="0">
                <a:solidFill>
                  <a:schemeClr val="tx1"/>
                </a:solidFill>
                <a:latin typeface="Times New Roman" pitchFamily="18" charset="0"/>
              </a:rPr>
              <a:t> alınarak teşhis için laboratuvara gönderilmeli, günlük muayene </a:t>
            </a:r>
          </a:p>
          <a:p>
            <a:pPr eaLnBrk="1" hangingPunct="1">
              <a:lnSpc>
                <a:spcPct val="80000"/>
              </a:lnSpc>
              <a:buFont typeface="Wingdings" pitchFamily="2" charset="2"/>
              <a:buNone/>
            </a:pPr>
            <a:r>
              <a:rPr lang="tr-TR" sz="2400" dirty="0" smtClean="0">
                <a:solidFill>
                  <a:schemeClr val="tx1"/>
                </a:solidFill>
                <a:latin typeface="Times New Roman" pitchFamily="18" charset="0"/>
              </a:rPr>
              <a:t> sonuçları kayıt altına alınmalı</a:t>
            </a:r>
          </a:p>
          <a:p>
            <a:pPr eaLnBrk="1" hangingPunct="1">
              <a:lnSpc>
                <a:spcPct val="80000"/>
              </a:lnSpc>
              <a:buFont typeface="Wingdings" pitchFamily="2" charset="2"/>
              <a:buNone/>
            </a:pPr>
            <a:r>
              <a:rPr lang="tr-TR" sz="2400" dirty="0" smtClean="0">
                <a:solidFill>
                  <a:schemeClr val="tx1"/>
                </a:solidFill>
                <a:latin typeface="Times New Roman" pitchFamily="18" charset="0"/>
              </a:rPr>
              <a:t>3-Su aktarmalı havuzlar  kullanılmamalı,</a:t>
            </a:r>
          </a:p>
          <a:p>
            <a:pPr eaLnBrk="1" hangingPunct="1">
              <a:lnSpc>
                <a:spcPct val="80000"/>
              </a:lnSpc>
              <a:buFont typeface="Wingdings" pitchFamily="2" charset="2"/>
              <a:buNone/>
            </a:pPr>
            <a:r>
              <a:rPr lang="tr-TR" sz="2400" dirty="0" smtClean="0">
                <a:solidFill>
                  <a:schemeClr val="tx1"/>
                </a:solidFill>
                <a:latin typeface="Times New Roman" pitchFamily="18" charset="0"/>
              </a:rPr>
              <a:t>4-Suyun fiziksel, kimyasal ve biyolojik parametreleri</a:t>
            </a:r>
          </a:p>
          <a:p>
            <a:pPr eaLnBrk="1" hangingPunct="1">
              <a:lnSpc>
                <a:spcPct val="80000"/>
              </a:lnSpc>
              <a:buFont typeface="Wingdings" pitchFamily="2" charset="2"/>
              <a:buNone/>
            </a:pPr>
            <a:r>
              <a:rPr lang="tr-TR" sz="2400" dirty="0" smtClean="0">
                <a:solidFill>
                  <a:schemeClr val="tx1"/>
                </a:solidFill>
                <a:latin typeface="Times New Roman" pitchFamily="18" charset="0"/>
              </a:rPr>
              <a:t>   periyodik olarak kontrol edilmeli ve optimumda tutulmalı,</a:t>
            </a:r>
          </a:p>
          <a:p>
            <a:pPr eaLnBrk="1" hangingPunct="1">
              <a:lnSpc>
                <a:spcPct val="80000"/>
              </a:lnSpc>
              <a:buFont typeface="Wingdings" pitchFamily="2" charset="2"/>
              <a:buNone/>
            </a:pPr>
            <a:r>
              <a:rPr lang="tr-TR" sz="2400" dirty="0" smtClean="0">
                <a:solidFill>
                  <a:schemeClr val="tx1"/>
                </a:solidFill>
                <a:latin typeface="Times New Roman" pitchFamily="18" charset="0"/>
              </a:rPr>
              <a:t>5-Bir havuza ait malzemeler  diğer havuzlarda kullanılmamalı, tüm araç, gereç ve malzemeler düzenli olarak uygun dezenfektanlarla dezenfekte edilmeli, </a:t>
            </a:r>
          </a:p>
        </p:txBody>
      </p:sp>
    </p:spTree>
    <p:extLst>
      <p:ext uri="{BB962C8B-B14F-4D97-AF65-F5344CB8AC3E}">
        <p14:creationId xmlns:p14="http://schemas.microsoft.com/office/powerpoint/2010/main" val="346522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1188" y="0"/>
            <a:ext cx="8353300" cy="692696"/>
          </a:xfrm>
        </p:spPr>
        <p:txBody>
          <a:bodyPr/>
          <a:lstStyle/>
          <a:p>
            <a:pPr marL="0" indent="0" algn="l" eaLnBrk="1" hangingPunct="1">
              <a:buNone/>
            </a:pPr>
            <a:r>
              <a:rPr lang="tr-TR" sz="2800" dirty="0" smtClean="0">
                <a:solidFill>
                  <a:schemeClr val="tx1"/>
                </a:solidFill>
                <a:latin typeface="Times New Roman" pitchFamily="18" charset="0"/>
              </a:rPr>
              <a:t>KORUMA- KONTROL-SAĞALTIM</a:t>
            </a:r>
          </a:p>
        </p:txBody>
      </p:sp>
      <p:sp>
        <p:nvSpPr>
          <p:cNvPr id="28675" name="Rectangle 3"/>
          <p:cNvSpPr>
            <a:spLocks noGrp="1" noChangeArrowheads="1"/>
          </p:cNvSpPr>
          <p:nvPr>
            <p:ph sz="quarter" idx="13"/>
          </p:nvPr>
        </p:nvSpPr>
        <p:spPr>
          <a:xfrm>
            <a:off x="107504" y="620688"/>
            <a:ext cx="8856984" cy="6120680"/>
          </a:xfrm>
        </p:spPr>
        <p:txBody>
          <a:bodyPr>
            <a:normAutofit/>
          </a:bodyPr>
          <a:lstStyle/>
          <a:p>
            <a:pPr eaLnBrk="1" hangingPunct="1">
              <a:lnSpc>
                <a:spcPct val="90000"/>
              </a:lnSpc>
              <a:buFont typeface="Wingdings" pitchFamily="2" charset="2"/>
              <a:buNone/>
            </a:pPr>
            <a:r>
              <a:rPr lang="tr-TR" sz="2400" dirty="0" smtClean="0">
                <a:solidFill>
                  <a:schemeClr val="tx1"/>
                </a:solidFill>
                <a:latin typeface="Times New Roman" pitchFamily="18" charset="0"/>
              </a:rPr>
              <a:t>6-Havuzlardaki balıkların mutlaka aynı yaş ve türde  olması,</a:t>
            </a:r>
          </a:p>
          <a:p>
            <a:pPr eaLnBrk="1" hangingPunct="1">
              <a:lnSpc>
                <a:spcPct val="90000"/>
              </a:lnSpc>
              <a:buFont typeface="Wingdings" pitchFamily="2" charset="2"/>
              <a:buNone/>
            </a:pPr>
            <a:r>
              <a:rPr lang="tr-TR" sz="2400" dirty="0" smtClean="0">
                <a:solidFill>
                  <a:schemeClr val="tx1"/>
                </a:solidFill>
                <a:latin typeface="Times New Roman" pitchFamily="18" charset="0"/>
              </a:rPr>
              <a:t>7- Havuzlardaki balık sayısının optimal limitlerde tutulması (4-5 kg/metreküp)</a:t>
            </a:r>
          </a:p>
          <a:p>
            <a:pPr eaLnBrk="1" hangingPunct="1">
              <a:lnSpc>
                <a:spcPct val="90000"/>
              </a:lnSpc>
              <a:buFont typeface="Wingdings" pitchFamily="2" charset="2"/>
              <a:buNone/>
            </a:pPr>
            <a:r>
              <a:rPr lang="tr-TR" sz="2400" dirty="0" smtClean="0">
                <a:solidFill>
                  <a:schemeClr val="tx1"/>
                </a:solidFill>
                <a:latin typeface="Times New Roman" pitchFamily="18" charset="0"/>
              </a:rPr>
              <a:t>8- İşletmede mutlaka karantina havuzu bulunmalı,</a:t>
            </a:r>
          </a:p>
          <a:p>
            <a:pPr eaLnBrk="1" hangingPunct="1">
              <a:lnSpc>
                <a:spcPct val="90000"/>
              </a:lnSpc>
              <a:buFont typeface="Wingdings" pitchFamily="2" charset="2"/>
              <a:buNone/>
            </a:pPr>
            <a:r>
              <a:rPr lang="tr-TR" sz="2400" dirty="0" smtClean="0">
                <a:solidFill>
                  <a:schemeClr val="tx1"/>
                </a:solidFill>
                <a:latin typeface="Times New Roman" pitchFamily="18" charset="0"/>
              </a:rPr>
              <a:t>9- Hastalık çıkışı olan yerlerden kesinlikle balık ve yumurta alınmamalı,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10- İşletmeye hiçbir şekilde kontrol ve karantina işlemi uygulanmadan balık ve yumurta sokulmamalı,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11-Yumurtalar dezenfekte edilmeli (100 </a:t>
            </a:r>
            <a:r>
              <a:rPr lang="tr-TR" sz="2400" dirty="0" err="1" smtClean="0">
                <a:solidFill>
                  <a:schemeClr val="tx1"/>
                </a:solidFill>
                <a:latin typeface="Times New Roman" pitchFamily="18" charset="0"/>
              </a:rPr>
              <a:t>ppm</a:t>
            </a:r>
            <a:r>
              <a:rPr lang="tr-TR" sz="2400" dirty="0" smtClean="0">
                <a:solidFill>
                  <a:schemeClr val="tx1"/>
                </a:solidFill>
                <a:latin typeface="Times New Roman" pitchFamily="18" charset="0"/>
              </a:rPr>
              <a:t> </a:t>
            </a:r>
            <a:r>
              <a:rPr lang="tr-TR" sz="2400" dirty="0" err="1" smtClean="0">
                <a:solidFill>
                  <a:schemeClr val="tx1"/>
                </a:solidFill>
                <a:latin typeface="Times New Roman" pitchFamily="18" charset="0"/>
              </a:rPr>
              <a:t>iodofor</a:t>
            </a:r>
            <a:r>
              <a:rPr lang="tr-TR" sz="2400" dirty="0" smtClean="0">
                <a:solidFill>
                  <a:schemeClr val="tx1"/>
                </a:solidFill>
                <a:latin typeface="Times New Roman" pitchFamily="18" charset="0"/>
              </a:rPr>
              <a:t> ile 10’ –sodyum </a:t>
            </a:r>
            <a:r>
              <a:rPr lang="tr-TR" sz="2400" dirty="0" err="1" smtClean="0">
                <a:solidFill>
                  <a:schemeClr val="tx1"/>
                </a:solidFill>
                <a:latin typeface="Times New Roman" pitchFamily="18" charset="0"/>
              </a:rPr>
              <a:t>tiyosülfat</a:t>
            </a:r>
            <a:r>
              <a:rPr lang="tr-TR" sz="2400" dirty="0" smtClean="0">
                <a:solidFill>
                  <a:schemeClr val="tx1"/>
                </a:solidFill>
                <a:latin typeface="Times New Roman" pitchFamily="18" charset="0"/>
              </a:rPr>
              <a:t> ile nötralizasyon)</a:t>
            </a:r>
          </a:p>
          <a:p>
            <a:pPr eaLnBrk="1" hangingPunct="1">
              <a:lnSpc>
                <a:spcPct val="90000"/>
              </a:lnSpc>
              <a:buFont typeface="Wingdings" pitchFamily="2" charset="2"/>
              <a:buNone/>
            </a:pPr>
            <a:r>
              <a:rPr lang="tr-TR" sz="2400" dirty="0" smtClean="0">
                <a:solidFill>
                  <a:schemeClr val="tx1"/>
                </a:solidFill>
                <a:latin typeface="Times New Roman" pitchFamily="18" charset="0"/>
              </a:rPr>
              <a:t>12- Sulara çevreden </a:t>
            </a:r>
            <a:r>
              <a:rPr lang="tr-TR" sz="2400" dirty="0" err="1" smtClean="0">
                <a:solidFill>
                  <a:schemeClr val="tx1"/>
                </a:solidFill>
                <a:latin typeface="Times New Roman" pitchFamily="18" charset="0"/>
              </a:rPr>
              <a:t>toksik</a:t>
            </a:r>
            <a:r>
              <a:rPr lang="tr-TR" sz="2400" dirty="0" smtClean="0">
                <a:solidFill>
                  <a:schemeClr val="tx1"/>
                </a:solidFill>
                <a:latin typeface="Times New Roman" pitchFamily="18" charset="0"/>
              </a:rPr>
              <a:t> ve kimyasal madde bulaşmamalı,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13-İyi ve dengeli besleme programı uygulanmalı, kaliteli yem alınmalı, yemler uygun şartlarda depolanmalı,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14-Balıklar tüm stres faktörlerinden uzak tutulmalı,</a:t>
            </a:r>
          </a:p>
          <a:p>
            <a:pPr eaLnBrk="1" hangingPunct="1">
              <a:lnSpc>
                <a:spcPct val="90000"/>
              </a:lnSpc>
              <a:buFont typeface="Wingdings" pitchFamily="2" charset="2"/>
              <a:buNone/>
            </a:pPr>
            <a:endParaRPr lang="tr-TR" sz="2400" dirty="0" smtClean="0">
              <a:latin typeface="Times New Roman" pitchFamily="18" charset="0"/>
            </a:endParaRPr>
          </a:p>
          <a:p>
            <a:pPr eaLnBrk="1" hangingPunct="1">
              <a:lnSpc>
                <a:spcPct val="90000"/>
              </a:lnSpc>
              <a:buFont typeface="Wingdings" pitchFamily="2" charset="2"/>
              <a:buNone/>
            </a:pPr>
            <a:endParaRPr lang="tr-TR" sz="2400" dirty="0" smtClean="0">
              <a:latin typeface="Times New Roman" pitchFamily="18" charset="0"/>
            </a:endParaRPr>
          </a:p>
        </p:txBody>
      </p:sp>
    </p:spTree>
    <p:extLst>
      <p:ext uri="{BB962C8B-B14F-4D97-AF65-F5344CB8AC3E}">
        <p14:creationId xmlns:p14="http://schemas.microsoft.com/office/powerpoint/2010/main" val="131344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1520" y="44624"/>
            <a:ext cx="8229600" cy="719807"/>
          </a:xfrm>
        </p:spPr>
        <p:txBody>
          <a:bodyPr/>
          <a:lstStyle/>
          <a:p>
            <a:pPr marL="0" indent="0" algn="l" eaLnBrk="1" hangingPunct="1">
              <a:buNone/>
            </a:pPr>
            <a:r>
              <a:rPr lang="tr-TR" sz="2800" dirty="0" smtClean="0">
                <a:solidFill>
                  <a:schemeClr val="tx1"/>
                </a:solidFill>
                <a:latin typeface="Times New Roman" pitchFamily="18" charset="0"/>
              </a:rPr>
              <a:t>KORUMA- KONTROL-SAĞALTIM</a:t>
            </a:r>
          </a:p>
        </p:txBody>
      </p:sp>
      <p:sp>
        <p:nvSpPr>
          <p:cNvPr id="29699" name="Rectangle 3"/>
          <p:cNvSpPr>
            <a:spLocks noGrp="1" noChangeArrowheads="1"/>
          </p:cNvSpPr>
          <p:nvPr>
            <p:ph sz="quarter" idx="13"/>
          </p:nvPr>
        </p:nvSpPr>
        <p:spPr>
          <a:xfrm>
            <a:off x="179512" y="692696"/>
            <a:ext cx="8856984" cy="5904656"/>
          </a:xfrm>
        </p:spPr>
        <p:txBody>
          <a:bodyPr>
            <a:normAutofit/>
          </a:bodyPr>
          <a:lstStyle/>
          <a:p>
            <a:pPr eaLnBrk="1" hangingPunct="1">
              <a:lnSpc>
                <a:spcPct val="90000"/>
              </a:lnSpc>
              <a:buFont typeface="Wingdings" pitchFamily="2" charset="2"/>
              <a:buNone/>
            </a:pPr>
            <a:r>
              <a:rPr lang="tr-TR" sz="2400" dirty="0" smtClean="0">
                <a:solidFill>
                  <a:schemeClr val="tx1"/>
                </a:solidFill>
                <a:latin typeface="Times New Roman" pitchFamily="18" charset="0"/>
              </a:rPr>
              <a:t>15-Ani su, yem, sıcaklık ve yer değişikliği yapılmamalı,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16-Geniş spektrumlu dezenfektanlar (bakteri, mantar, parazit ve </a:t>
            </a:r>
            <a:r>
              <a:rPr lang="tr-TR" sz="2400" dirty="0" err="1" smtClean="0">
                <a:solidFill>
                  <a:schemeClr val="tx1"/>
                </a:solidFill>
                <a:latin typeface="Times New Roman" pitchFamily="18" charset="0"/>
              </a:rPr>
              <a:t>viruslara</a:t>
            </a:r>
            <a:r>
              <a:rPr lang="tr-TR" sz="2400" dirty="0" smtClean="0">
                <a:solidFill>
                  <a:schemeClr val="tx1"/>
                </a:solidFill>
                <a:latin typeface="Times New Roman" pitchFamily="18" charset="0"/>
              </a:rPr>
              <a:t> etkili) kullanılmalı,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17-Bakteriyel hastalıklarda teşhis ve </a:t>
            </a:r>
            <a:r>
              <a:rPr lang="tr-TR" sz="2400" dirty="0" err="1" smtClean="0">
                <a:solidFill>
                  <a:schemeClr val="tx1"/>
                </a:solidFill>
                <a:latin typeface="Times New Roman" pitchFamily="18" charset="0"/>
              </a:rPr>
              <a:t>antibiyogram</a:t>
            </a:r>
            <a:r>
              <a:rPr lang="tr-TR" sz="2400" dirty="0" smtClean="0">
                <a:solidFill>
                  <a:schemeClr val="tx1"/>
                </a:solidFill>
                <a:latin typeface="Times New Roman" pitchFamily="18" charset="0"/>
              </a:rPr>
              <a:t> sonucuna göre antibiyotik kullanılmalı,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18- </a:t>
            </a:r>
            <a:r>
              <a:rPr lang="tr-TR" sz="2400" dirty="0" err="1" smtClean="0">
                <a:solidFill>
                  <a:schemeClr val="tx1"/>
                </a:solidFill>
                <a:latin typeface="Times New Roman" pitchFamily="18" charset="0"/>
              </a:rPr>
              <a:t>Paraziter</a:t>
            </a:r>
            <a:r>
              <a:rPr lang="tr-TR" sz="2400" dirty="0" smtClean="0">
                <a:solidFill>
                  <a:schemeClr val="tx1"/>
                </a:solidFill>
                <a:latin typeface="Times New Roman" pitchFamily="18" charset="0"/>
              </a:rPr>
              <a:t> hastalıklarda teşhis sonucuna göre önerilen ilaçlar kullanılmalı,</a:t>
            </a:r>
          </a:p>
          <a:p>
            <a:pPr eaLnBrk="1" hangingPunct="1">
              <a:lnSpc>
                <a:spcPct val="90000"/>
              </a:lnSpc>
              <a:buFont typeface="Wingdings" pitchFamily="2" charset="2"/>
              <a:buNone/>
            </a:pPr>
            <a:r>
              <a:rPr lang="tr-TR" sz="2400" dirty="0" smtClean="0">
                <a:solidFill>
                  <a:schemeClr val="tx1"/>
                </a:solidFill>
                <a:latin typeface="Times New Roman" pitchFamily="18" charset="0"/>
              </a:rPr>
              <a:t>19-Ruhsatlı, aşı, ilaç ve dezenfektanlar prospektüslerine uygun olarak kullanılmalı,</a:t>
            </a:r>
          </a:p>
          <a:p>
            <a:pPr eaLnBrk="1" hangingPunct="1">
              <a:lnSpc>
                <a:spcPct val="90000"/>
              </a:lnSpc>
              <a:buFont typeface="Wingdings" pitchFamily="2" charset="2"/>
              <a:buNone/>
            </a:pPr>
            <a:r>
              <a:rPr lang="tr-TR" sz="2400" dirty="0" smtClean="0">
                <a:solidFill>
                  <a:schemeClr val="tx1"/>
                </a:solidFill>
                <a:latin typeface="Times New Roman" pitchFamily="18" charset="0"/>
              </a:rPr>
              <a:t>20- İşletmedeki balık ve yumurtaların periyodik sağlık kontrolleri yaptırılmalı</a:t>
            </a:r>
          </a:p>
        </p:txBody>
      </p:sp>
    </p:spTree>
    <p:extLst>
      <p:ext uri="{BB962C8B-B14F-4D97-AF65-F5344CB8AC3E}">
        <p14:creationId xmlns:p14="http://schemas.microsoft.com/office/powerpoint/2010/main" val="345196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0" y="10886"/>
            <a:ext cx="91440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342900" indent="-342900"/>
            <a:r>
              <a:rPr lang="tr-TR" sz="2000" b="1" dirty="0"/>
              <a:t>KÜLTÜR BALIĞI YETİŞTİRİCİLİĞİNDE KORUMA</a:t>
            </a:r>
            <a:endParaRPr lang="tr-TR" sz="2000" dirty="0"/>
          </a:p>
          <a:p>
            <a:pPr marL="342900" indent="-342900" algn="just">
              <a:buFontTx/>
              <a:buAutoNum type="arabicPeriod"/>
            </a:pPr>
            <a:r>
              <a:rPr lang="tr-TR" sz="2000" dirty="0"/>
              <a:t>Balık yetiştiriciliğinde koruyucu önlem olarak yapılacak ilk iş  optimum  </a:t>
            </a:r>
          </a:p>
          <a:p>
            <a:pPr marL="342900" indent="-342900" algn="just"/>
            <a:r>
              <a:rPr lang="tr-TR" sz="2000" dirty="0"/>
              <a:t>    koşullara sahip uygun su ortamı sağlamaktır </a:t>
            </a:r>
          </a:p>
          <a:p>
            <a:pPr marL="342900" indent="-342900" algn="just"/>
            <a:r>
              <a:rPr lang="tr-TR" sz="2000" dirty="0"/>
              <a:t>2. Bir işletmede parazit, bakteri, mantar ve virüslerin giriş ve ortaya çıkışını önlemek gerekir 	</a:t>
            </a:r>
          </a:p>
          <a:p>
            <a:pPr marL="342900" indent="-342900" algn="just"/>
            <a:r>
              <a:rPr lang="tr-TR" sz="2000" dirty="0"/>
              <a:t>3. Alabalık yetiştiriciliğinde su yeterli oksijen içermelidir </a:t>
            </a:r>
          </a:p>
          <a:p>
            <a:pPr marL="342900" indent="-342900" algn="just"/>
            <a:r>
              <a:rPr lang="tr-TR" sz="2000" dirty="0"/>
              <a:t>4. Ayrıca yemleme ve </a:t>
            </a:r>
            <a:r>
              <a:rPr lang="tr-TR" sz="2000" dirty="0" err="1"/>
              <a:t>populasyondaki</a:t>
            </a:r>
            <a:r>
              <a:rPr lang="tr-TR" sz="2000" dirty="0"/>
              <a:t> balık sayısı dikkat edilmesi gereken faktörlerdir. </a:t>
            </a:r>
          </a:p>
        </p:txBody>
      </p:sp>
      <p:sp>
        <p:nvSpPr>
          <p:cNvPr id="25603" name="Rectangle 5"/>
          <p:cNvSpPr>
            <a:spLocks noChangeArrowheads="1"/>
          </p:cNvSpPr>
          <p:nvPr/>
        </p:nvSpPr>
        <p:spPr bwMode="auto">
          <a:xfrm>
            <a:off x="251520" y="2506146"/>
            <a:ext cx="34836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tr-TR" b="1" dirty="0"/>
              <a:t>BALIK YETİŞTİRİCİLİĞİNDE HİJYEN</a:t>
            </a:r>
          </a:p>
        </p:txBody>
      </p:sp>
      <p:sp>
        <p:nvSpPr>
          <p:cNvPr id="25604" name="Rectangle 7"/>
          <p:cNvSpPr>
            <a:spLocks noChangeArrowheads="1"/>
          </p:cNvSpPr>
          <p:nvPr/>
        </p:nvSpPr>
        <p:spPr bwMode="auto">
          <a:xfrm>
            <a:off x="0" y="2736850"/>
            <a:ext cx="91440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tr-TR" dirty="0"/>
              <a:t>	</a:t>
            </a:r>
            <a:r>
              <a:rPr lang="tr-TR" sz="2000" dirty="0"/>
              <a:t>Hijyenin sözlük anlamı hastalıktan ari olma, temizlik ve sağlık kurallarına uyma anlamına gelir.</a:t>
            </a:r>
          </a:p>
          <a:p>
            <a:pPr algn="just"/>
            <a:r>
              <a:rPr lang="tr-TR" sz="2000" dirty="0"/>
              <a:t>	Balık yetiştiriciliğinde hijyen üzerinde durulması gereken çok önemli bir konudur. Havuzların hijyen ve bakımı çok önemlidir. Sazların kesimi, çukurların düzeltilmesi, havuz dibi çamurlarının atılması, havuzun kuruya bırakılması, dezenfeksiyonu, kireçlenmesi havuz hijyenine girer.</a:t>
            </a:r>
          </a:p>
          <a:p>
            <a:pPr algn="just"/>
            <a:r>
              <a:rPr lang="tr-TR" sz="2000" dirty="0"/>
              <a:t>	Bakımı yapılmamış havuzlarda mikroorganizmalar, sümüklüler, balık sülükleri ve otlar çok miktarda bulunur. </a:t>
            </a:r>
            <a:r>
              <a:rPr lang="tr-TR" sz="2000" dirty="0" err="1"/>
              <a:t>İnfeksiyöz</a:t>
            </a:r>
            <a:r>
              <a:rPr lang="tr-TR" sz="2000" dirty="0"/>
              <a:t> hastalıklardan ölen balıkların uzaklaştırılması ve imha edilmesi, mikrop bulaşmış havuzların sönmemiş </a:t>
            </a:r>
            <a:r>
              <a:rPr lang="tr-TR" sz="2000" dirty="0" err="1"/>
              <a:t>kireç,kalsiyum</a:t>
            </a:r>
            <a:r>
              <a:rPr lang="tr-TR" sz="2000" dirty="0"/>
              <a:t> </a:t>
            </a:r>
            <a:r>
              <a:rPr lang="tr-TR" sz="2000" dirty="0" err="1"/>
              <a:t>siyanamid</a:t>
            </a:r>
            <a:r>
              <a:rPr lang="tr-TR" sz="2000" dirty="0"/>
              <a:t> ve kireç kaymağıyla dezenfekte edilmesi hijyen kuralları arasındadır.</a:t>
            </a:r>
          </a:p>
          <a:p>
            <a:pPr algn="just"/>
            <a:r>
              <a:rPr lang="tr-TR" sz="2000" dirty="0"/>
              <a:t>Kullanılan araç ve gereçler yoğun potasyum permanganat veya tuz </a:t>
            </a:r>
            <a:r>
              <a:rPr lang="tr-TR" sz="2000" dirty="0" err="1"/>
              <a:t>solusyonuna</a:t>
            </a:r>
            <a:r>
              <a:rPr lang="tr-TR" sz="2000" dirty="0"/>
              <a:t> bırakılır</a:t>
            </a:r>
            <a:r>
              <a:rPr lang="tr-TR" dirty="0"/>
              <a:t>.</a:t>
            </a:r>
          </a:p>
        </p:txBody>
      </p:sp>
    </p:spTree>
    <p:extLst>
      <p:ext uri="{BB962C8B-B14F-4D97-AF65-F5344CB8AC3E}">
        <p14:creationId xmlns:p14="http://schemas.microsoft.com/office/powerpoint/2010/main" val="984891567"/>
      </p:ext>
    </p:extLst>
  </p:cSld>
  <p:clrMapOvr>
    <a:masterClrMapping/>
  </p:clrMapOvr>
  <p:transition spd="slow">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ChangeArrowheads="1"/>
          </p:cNvSpPr>
          <p:nvPr/>
        </p:nvSpPr>
        <p:spPr bwMode="auto">
          <a:xfrm>
            <a:off x="0" y="0"/>
            <a:ext cx="9144000" cy="679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r>
              <a:rPr lang="tr-TR" sz="2000" b="1" dirty="0"/>
              <a:t>BALIK YETİŞTİRİCİLİĞİNDE DEZENFEKSİYON</a:t>
            </a:r>
            <a:endParaRPr lang="tr-TR" sz="2000" dirty="0"/>
          </a:p>
          <a:p>
            <a:pPr marL="342900" indent="-342900" algn="just"/>
            <a:r>
              <a:rPr lang="tr-TR" sz="2000" dirty="0"/>
              <a:t>	Balık yetiştiriciliğinde hastalık çıkmasını ve çıkınca da yayılmasını önlemek ve etkeni yok etmek için uygun ve etkili dezenfektanlar kullanılarak dezenfeksiyon yapılır. Bu amaçla dezenfeksiyon;</a:t>
            </a:r>
          </a:p>
          <a:p>
            <a:pPr marL="342900" indent="-342900" algn="just"/>
            <a:r>
              <a:rPr lang="tr-TR" sz="2000" dirty="0"/>
              <a:t>		1. Yumurtalara</a:t>
            </a:r>
          </a:p>
          <a:p>
            <a:pPr marL="342900" indent="-342900" algn="just"/>
            <a:r>
              <a:rPr lang="tr-TR" sz="2000" dirty="0"/>
              <a:t>		2. Alet ve malzemelere</a:t>
            </a:r>
          </a:p>
          <a:p>
            <a:pPr marL="342900" indent="-342900" algn="just"/>
            <a:r>
              <a:rPr lang="tr-TR" sz="2000" dirty="0"/>
              <a:t>		3. Havuzlara ve kaplara</a:t>
            </a:r>
          </a:p>
          <a:p>
            <a:pPr marL="342900" indent="-342900" algn="just"/>
            <a:r>
              <a:rPr lang="tr-TR" sz="2000" dirty="0"/>
              <a:t>		4. Kuluçkahane giriş suyuna uygulanır</a:t>
            </a:r>
          </a:p>
          <a:p>
            <a:pPr marL="342900" indent="-342900" algn="just"/>
            <a:endParaRPr lang="tr-TR" sz="2000" dirty="0"/>
          </a:p>
          <a:p>
            <a:pPr marL="342900" indent="-342900" algn="just"/>
            <a:r>
              <a:rPr lang="tr-TR" sz="2000" dirty="0"/>
              <a:t>		Dezenfeksiyonda yaygın olarak kullanılan kimyasal maddeler</a:t>
            </a:r>
          </a:p>
          <a:p>
            <a:pPr marL="342900" indent="-342900" algn="just">
              <a:buFontTx/>
              <a:buAutoNum type="arabicPeriod"/>
            </a:pPr>
            <a:r>
              <a:rPr lang="tr-TR" sz="2000" dirty="0"/>
              <a:t>Yumurtaların dezenfeksiyonunda </a:t>
            </a:r>
            <a:r>
              <a:rPr lang="tr-TR" sz="2000" dirty="0" err="1"/>
              <a:t>iyodoforlar</a:t>
            </a:r>
            <a:r>
              <a:rPr lang="tr-TR" sz="2000" dirty="0"/>
              <a:t> kullanılır. Yumurtalar göz lekeli   devrede en dayanıklıdır. 150 ml </a:t>
            </a:r>
            <a:r>
              <a:rPr lang="tr-TR" sz="2000" dirty="0" err="1"/>
              <a:t>Actomar</a:t>
            </a:r>
            <a:r>
              <a:rPr lang="tr-TR" sz="2000" dirty="0"/>
              <a:t>  K30 (%1.5) 10 L suya karıştırılır. İyi sonuç alabilmek için 2000 adet yumurta 1 L kullanma sıvısında 20 dk. banyo yaptırılır. </a:t>
            </a:r>
          </a:p>
          <a:p>
            <a:pPr marL="342900" indent="-342900" algn="just"/>
            <a:r>
              <a:rPr lang="tr-TR" sz="2000" dirty="0"/>
              <a:t>2. Aletlerin dezenfeksiyonunda:</a:t>
            </a:r>
          </a:p>
          <a:p>
            <a:pPr marL="342900" indent="-342900" algn="just"/>
            <a:r>
              <a:rPr lang="tr-TR" sz="2000" dirty="0"/>
              <a:t>	Formol (%3-5 oranında 2 saat) şeklinde kullanılır</a:t>
            </a:r>
          </a:p>
          <a:p>
            <a:pPr marL="342900" indent="-342900" algn="just"/>
            <a:r>
              <a:rPr lang="tr-TR" sz="2000" dirty="0"/>
              <a:t>    Sodyum </a:t>
            </a:r>
            <a:r>
              <a:rPr lang="tr-TR" sz="2000" dirty="0" err="1"/>
              <a:t>Hipoklorit</a:t>
            </a:r>
            <a:r>
              <a:rPr lang="tr-TR" sz="2000" dirty="0"/>
              <a:t> (</a:t>
            </a:r>
            <a:r>
              <a:rPr lang="tr-TR" sz="2000" dirty="0" err="1"/>
              <a:t>NaOCl</a:t>
            </a:r>
            <a:r>
              <a:rPr lang="tr-TR" sz="2000" dirty="0"/>
              <a:t>) (%5 </a:t>
            </a:r>
            <a:r>
              <a:rPr lang="tr-TR" sz="2000" dirty="0" err="1"/>
              <a:t>lik</a:t>
            </a:r>
            <a:r>
              <a:rPr lang="tr-TR" sz="2000" dirty="0"/>
              <a:t>) </a:t>
            </a:r>
            <a:r>
              <a:rPr lang="tr-TR" sz="2000" dirty="0" err="1"/>
              <a:t>solusyonu</a:t>
            </a:r>
            <a:r>
              <a:rPr lang="tr-TR" sz="2000" dirty="0"/>
              <a:t> kullanılır</a:t>
            </a:r>
          </a:p>
          <a:p>
            <a:pPr marL="342900" indent="-342900" algn="just"/>
            <a:endParaRPr lang="tr-TR" sz="2000" dirty="0"/>
          </a:p>
          <a:p>
            <a:pPr marL="342900" indent="-342900" algn="just"/>
            <a:r>
              <a:rPr lang="tr-TR" sz="2000" dirty="0"/>
              <a:t>3. Havuzların ve kapların dezenfeksiyonunda Sönmemiş Kireç (</a:t>
            </a:r>
            <a:r>
              <a:rPr lang="tr-TR" sz="2000" dirty="0" err="1"/>
              <a:t>CaO</a:t>
            </a:r>
            <a:r>
              <a:rPr lang="tr-TR" sz="2000" dirty="0"/>
              <a:t>) havuzlarda kullanılan en ucuz dezenfeksiyon maddesidir. Kurutulmuş havuza rutin dezenfeksiyonda killi zemine m</a:t>
            </a:r>
            <a:r>
              <a:rPr lang="tr-TR" sz="2000" baseline="30000" dirty="0"/>
              <a:t>2</a:t>
            </a:r>
            <a:r>
              <a:rPr lang="tr-TR" sz="2000" dirty="0"/>
              <a:t>’ye 75 g, yosunlu ve balçıklı tabana m</a:t>
            </a:r>
            <a:r>
              <a:rPr lang="tr-TR" sz="2000" baseline="30000" dirty="0"/>
              <a:t>2</a:t>
            </a:r>
            <a:r>
              <a:rPr lang="tr-TR" sz="2000" dirty="0"/>
              <a:t>’ye 400 g kullanılır</a:t>
            </a:r>
          </a:p>
        </p:txBody>
      </p:sp>
    </p:spTree>
    <p:extLst>
      <p:ext uri="{BB962C8B-B14F-4D97-AF65-F5344CB8AC3E}">
        <p14:creationId xmlns:p14="http://schemas.microsoft.com/office/powerpoint/2010/main" val="4119404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a:xfrm>
            <a:off x="539750" y="260350"/>
            <a:ext cx="8229600" cy="936402"/>
          </a:xfrm>
        </p:spPr>
        <p:txBody>
          <a:bodyPr/>
          <a:lstStyle/>
          <a:p>
            <a:pPr marL="0" indent="0" eaLnBrk="1" hangingPunct="1">
              <a:buNone/>
            </a:pPr>
            <a:r>
              <a:rPr lang="tr-TR" sz="2800" b="1" dirty="0" smtClean="0">
                <a:latin typeface="Times New Roman" pitchFamily="18" charset="0"/>
              </a:rPr>
              <a:t>FİZİKSEL DEZENFEKSİYON METOTLARI</a:t>
            </a:r>
          </a:p>
        </p:txBody>
      </p:sp>
      <p:graphicFrame>
        <p:nvGraphicFramePr>
          <p:cNvPr id="164960" name="Group 96"/>
          <p:cNvGraphicFramePr>
            <a:graphicFrameLocks noGrp="1"/>
          </p:cNvGraphicFramePr>
          <p:nvPr>
            <p:ph type="tbl" idx="1"/>
          </p:nvPr>
        </p:nvGraphicFramePr>
        <p:xfrm>
          <a:off x="395288" y="1412875"/>
          <a:ext cx="8135937" cy="5157789"/>
        </p:xfrm>
        <a:graphic>
          <a:graphicData uri="http://schemas.openxmlformats.org/drawingml/2006/table">
            <a:tbl>
              <a:tblPr/>
              <a:tblGrid>
                <a:gridCol w="2035175"/>
                <a:gridCol w="2033587"/>
                <a:gridCol w="2033588"/>
                <a:gridCol w="2033587"/>
              </a:tblGrid>
              <a:tr h="566738">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İşlem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Uygulamalar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Metot</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Öneriler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9325">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Desikasyon-Güneşışığı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Dip balık patojenleri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Ortalama 18°C de 3 ay kurutma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Kimyasal dez. Kullanımı ile süre kısaltılabilir.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9463">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Kuru sıcak</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Yüzeylerdeki balık patojenleri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Flambaj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163">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Otoklav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Transport tanklarındaki balık patojenleri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100°C de en az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013">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Ultra-violet ışını</a:t>
                      </a:r>
                    </a:p>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UV-C (254 nm)</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Viruslar ve bakteriler</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10 mJ/cm2</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Minimum lethal dose</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2087">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Ultra-violet rays</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UV-C (254 nm)</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Infectious pancreatic necrosis (IPN) and nodavirus (VNN/VER [viral nervous necrosis/viral encephalopathy and retinopathy]) in water</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125-200 mJ/cm2</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5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723" name="Rectangle 6"/>
          <p:cNvSpPr>
            <a:spLocks noChangeArrowheads="1"/>
          </p:cNvSpPr>
          <p:nvPr/>
        </p:nvSpPr>
        <p:spPr bwMode="auto">
          <a:xfrm>
            <a:off x="827088" y="23495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bg2"/>
              </a:buClr>
              <a:buSzPct val="75000"/>
              <a:buFont typeface="Wingdings" pitchFamily="2" charset="2"/>
              <a:buChar char="n"/>
            </a:pPr>
            <a:endParaRPr lang="tr-TR" sz="3200">
              <a:latin typeface="Arial" charset="0"/>
            </a:endParaRPr>
          </a:p>
        </p:txBody>
      </p:sp>
    </p:spTree>
    <p:extLst>
      <p:ext uri="{BB962C8B-B14F-4D97-AF65-F5344CB8AC3E}">
        <p14:creationId xmlns:p14="http://schemas.microsoft.com/office/powerpoint/2010/main" val="517062084"/>
      </p:ext>
    </p:extLst>
  </p:cSld>
  <p:clrMapOvr>
    <a:masterClrMapping/>
  </p:clrMapOvr>
  <p:transition spd="slow">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68313" y="260350"/>
            <a:ext cx="8229600" cy="720378"/>
          </a:xfrm>
        </p:spPr>
        <p:txBody>
          <a:bodyPr/>
          <a:lstStyle/>
          <a:p>
            <a:pPr marL="0" indent="0" eaLnBrk="1" hangingPunct="1">
              <a:buNone/>
            </a:pPr>
            <a:r>
              <a:rPr lang="tr-TR" sz="2800" b="1" dirty="0" smtClean="0">
                <a:latin typeface="Times New Roman" pitchFamily="18" charset="0"/>
              </a:rPr>
              <a:t>KİMYASAL DEZENFEKSİYON METOTLARI</a:t>
            </a:r>
          </a:p>
        </p:txBody>
      </p:sp>
      <p:graphicFrame>
        <p:nvGraphicFramePr>
          <p:cNvPr id="167027" name="Group 115"/>
          <p:cNvGraphicFramePr>
            <a:graphicFrameLocks noGrp="1"/>
          </p:cNvGraphicFramePr>
          <p:nvPr>
            <p:ph type="tbl" idx="1"/>
          </p:nvPr>
        </p:nvGraphicFramePr>
        <p:xfrm>
          <a:off x="250825" y="1268413"/>
          <a:ext cx="8569325" cy="5021261"/>
        </p:xfrm>
        <a:graphic>
          <a:graphicData uri="http://schemas.openxmlformats.org/drawingml/2006/table">
            <a:tbl>
              <a:tblPr/>
              <a:tblGrid>
                <a:gridCol w="2144713"/>
                <a:gridCol w="2139950"/>
                <a:gridCol w="2144712"/>
                <a:gridCol w="2139950"/>
              </a:tblGrid>
              <a:tr h="100817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Acetik acid</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Infectious salmon anaemia (ISA)</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0.04-0.13%</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60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Quartenary ammonia</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Virus, bakteri, eller ve plastik yüzeyler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0.1-1 g/litre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1-15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IPN virus resistant</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28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Kalsiyum oksit</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Kurumuş yüzeylerdeki balık patojenleri</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0.5 kg/m2 - 4 hafta</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Boş havuzlarda</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pH &lt;8.5</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837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Kalsiyım hipoklorit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Temizlenmiş yüzeyler ve sudaki bakteri ve viruslar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30 mg chlorine/litre. İnaktivasyon için birkaç gün bekletilir/ 3 saat sonra Sodyum tiosülfat ile nötralize edilir.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7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Kalsiyum siyanamid</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Yüzeydeki  ve dipteki sporlar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3000 kg/ha kuru yüzeylerde 1 ay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695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Chloramine T</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 ISA</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 IPN</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 5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  30’</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47" name="Rectangle 6"/>
          <p:cNvSpPr>
            <a:spLocks noChangeArrowheads="1"/>
          </p:cNvSpPr>
          <p:nvPr/>
        </p:nvSpPr>
        <p:spPr bwMode="auto">
          <a:xfrm>
            <a:off x="827088" y="23495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bg2"/>
              </a:buClr>
              <a:buSzPct val="75000"/>
              <a:buFont typeface="Wingdings" pitchFamily="2" charset="2"/>
              <a:buChar char="n"/>
            </a:pPr>
            <a:endParaRPr lang="tr-TR" sz="3200">
              <a:latin typeface="Arial" charset="0"/>
            </a:endParaRPr>
          </a:p>
        </p:txBody>
      </p:sp>
    </p:spTree>
    <p:extLst>
      <p:ext uri="{BB962C8B-B14F-4D97-AF65-F5344CB8AC3E}">
        <p14:creationId xmlns:p14="http://schemas.microsoft.com/office/powerpoint/2010/main" val="4176405814"/>
      </p:ext>
    </p:extLst>
  </p:cSld>
  <p:clrMapOvr>
    <a:masterClrMapping/>
  </p:clrMapOvr>
  <p:transition spd="slow">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539750" y="260350"/>
            <a:ext cx="8229600" cy="936402"/>
          </a:xfrm>
        </p:spPr>
        <p:txBody>
          <a:bodyPr/>
          <a:lstStyle/>
          <a:p>
            <a:pPr marL="0" indent="0" eaLnBrk="1" hangingPunct="1">
              <a:buNone/>
            </a:pPr>
            <a:r>
              <a:rPr lang="tr-TR" sz="2800" b="1" dirty="0" smtClean="0">
                <a:latin typeface="Times New Roman" pitchFamily="18" charset="0"/>
              </a:rPr>
              <a:t>KİMYASAL DEZENFEKSİYON METOTLARI</a:t>
            </a:r>
          </a:p>
        </p:txBody>
      </p:sp>
      <p:graphicFrame>
        <p:nvGraphicFramePr>
          <p:cNvPr id="169039" name="Group 79"/>
          <p:cNvGraphicFramePr>
            <a:graphicFrameLocks noGrp="1"/>
          </p:cNvGraphicFramePr>
          <p:nvPr>
            <p:ph type="tbl" idx="1"/>
          </p:nvPr>
        </p:nvGraphicFramePr>
        <p:xfrm>
          <a:off x="755650" y="1412875"/>
          <a:ext cx="7693025" cy="4972051"/>
        </p:xfrm>
        <a:graphic>
          <a:graphicData uri="http://schemas.openxmlformats.org/drawingml/2006/table">
            <a:tbl>
              <a:tblPr/>
              <a:tblGrid>
                <a:gridCol w="1924050"/>
                <a:gridCol w="1922463"/>
                <a:gridCol w="1924050"/>
                <a:gridCol w="1922462"/>
              </a:tblGrid>
              <a:tr h="10509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Klorine dioksit</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ISA</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100 ppm  5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Formik asit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Balık artıkları</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pH &lt;4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En az 24 saat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43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 Formalin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Çevredeki balık patojenleri</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Nodavirus resistant</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Hydrojen peroksit</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ISA virus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0.02-0.06%</a:t>
                      </a:r>
                      <a:br>
                        <a:rPr kumimoji="0" lang="tr-TR" sz="1400" b="0" i="0" u="none" strike="noStrike" cap="none" normalizeH="0" baseline="0" smtClean="0">
                          <a:ln>
                            <a:noFill/>
                          </a:ln>
                          <a:solidFill>
                            <a:schemeClr val="tx1"/>
                          </a:solidFill>
                          <a:effectLst/>
                          <a:latin typeface="Arial" charset="0"/>
                        </a:rPr>
                      </a:br>
                      <a:r>
                        <a:rPr kumimoji="0" lang="tr-TR" sz="1400" b="0" i="0" u="none" strike="noStrike" cap="none" normalizeH="0" baseline="0" smtClean="0">
                          <a:ln>
                            <a:noFill/>
                          </a:ln>
                          <a:solidFill>
                            <a:schemeClr val="tx1"/>
                          </a:solidFill>
                          <a:effectLst/>
                          <a:latin typeface="Arial" charset="0"/>
                        </a:rPr>
                        <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1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Iodine (iodophors)</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Kafes, ağ, bot, kıyafet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200 mg iodine/litre birkaç saniye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96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Iodine (iodophors)</a:t>
                      </a:r>
                      <a:br>
                        <a:rPr kumimoji="0" lang="tr-TR" sz="1400" b="0" i="0" u="none" strike="noStrike" cap="none" normalizeH="0" baseline="0" smtClean="0">
                          <a:ln>
                            <a:noFill/>
                          </a:ln>
                          <a:solidFill>
                            <a:schemeClr val="tx1"/>
                          </a:solidFill>
                          <a:effectLst/>
                          <a:latin typeface="Arial" charset="0"/>
                        </a:rPr>
                      </a:br>
                      <a:endParaRPr kumimoji="0" lang="tr-TR"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El ve pürüzsüz yüzeyler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&gt;200 mg iodine/litre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birkaç saniye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78064291"/>
      </p:ext>
    </p:extLst>
  </p:cSld>
  <p:clrMapOvr>
    <a:masterClrMapping/>
  </p:clrMapOvr>
  <p:transition spd="slow">
    <p:cover dir="u"/>
  </p:transition>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21</TotalTime>
  <Words>1087</Words>
  <Application>Microsoft Office PowerPoint</Application>
  <PresentationFormat>Ekran Gösterisi (4:3)</PresentationFormat>
  <Paragraphs>281</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Hava Akımı</vt:lpstr>
      <vt:lpstr>PowerPoint Sunusu</vt:lpstr>
      <vt:lpstr>KORUMA- KONTROL-SAĞALTIM </vt:lpstr>
      <vt:lpstr>KORUMA- KONTROL-SAĞALTIM</vt:lpstr>
      <vt:lpstr>KORUMA- KONTROL-SAĞALTIM</vt:lpstr>
      <vt:lpstr>PowerPoint Sunusu</vt:lpstr>
      <vt:lpstr>PowerPoint Sunusu</vt:lpstr>
      <vt:lpstr>FİZİKSEL DEZENFEKSİYON METOTLARI</vt:lpstr>
      <vt:lpstr>KİMYASAL DEZENFEKSİYON METOTLARI</vt:lpstr>
      <vt:lpstr>KİMYASAL DEZENFEKSİYON METOTLARI</vt:lpstr>
      <vt:lpstr>KİMYASAL DEZENFEKSİYON METOTLARI</vt:lpstr>
      <vt:lpstr>PowerPoint Sunusu</vt:lpstr>
      <vt:lpstr>PowerPoint Sunusu</vt:lpstr>
      <vt:lpstr>PowerPoint Sunusu</vt:lpstr>
      <vt:lpstr>SU HAYVANLARI HASTALIKLARI/ PROBLEMLER</vt:lpstr>
      <vt:lpstr>SU HAYVANLARI HASTALIKLARI/ PROBLEMLER</vt:lpstr>
      <vt:lpstr>SU HAYVANLARI HASTALIKLARI/ ÖNERİLER</vt:lpstr>
      <vt:lpstr>SU HAYVANLARI HASTALIKLARI/ ÖNERİLER…</vt:lpstr>
      <vt:lpstr>SU HAYVANLARI HASTALIKLARI/ ÖNERİLER…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ERDAL YILMAZ</dc:creator>
  <cp:lastModifiedBy>PC</cp:lastModifiedBy>
  <cp:revision>7</cp:revision>
  <dcterms:created xsi:type="dcterms:W3CDTF">2022-11-14T13:25:44Z</dcterms:created>
  <dcterms:modified xsi:type="dcterms:W3CDTF">2023-10-16T05:58:32Z</dcterms:modified>
</cp:coreProperties>
</file>