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58" r:id="rId6"/>
    <p:sldId id="261" r:id="rId7"/>
    <p:sldId id="263" r:id="rId8"/>
    <p:sldId id="264" r:id="rId9"/>
    <p:sldId id="265" r:id="rId10"/>
    <p:sldId id="266" r:id="rId11"/>
    <p:sldId id="267" r:id="rId12"/>
    <p:sldId id="268" r:id="rId13"/>
    <p:sldId id="272" r:id="rId14"/>
    <p:sldId id="273" r:id="rId15"/>
    <p:sldId id="274" r:id="rId16"/>
    <p:sldId id="275" r:id="rId17"/>
    <p:sldId id="269" r:id="rId18"/>
    <p:sldId id="270" r:id="rId19"/>
    <p:sldId id="271"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690D2-B34D-4999-83EB-8B6C53F7E5C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958D1C-272B-4EA3-A79F-7DE1F024A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EA06019-3007-4B82-B739-C982AD73169C}"/>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ACDC6474-E029-431C-9E5E-9ED3D77302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74EB15-488E-474A-90CA-EE8F952D6C5A}"/>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352429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FEE19-66E8-4FE4-88E9-2A0E036AD33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A9479F7-802B-4BDD-ADC8-FC0B964F092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C0BDF5-45D6-4231-83EB-ED13A28A4DBD}"/>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5E4A4760-A710-4697-A88B-0BEA961B86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B3FB65-9083-4C35-B31C-8102C45EDDBC}"/>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132882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61009C5-F38E-4A4D-B73D-160625F4105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FC8C013-0180-4A3E-B601-B2318ABBDD7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4ABF85-1D78-40CD-956F-75EE463249C7}"/>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E2456BB1-A7E3-4E67-BD7E-34BC20D087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67D1E2E-1166-4615-9B2D-2853B9257B06}"/>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149748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CDEA3C-2314-4BDF-8A53-A155E3FD90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30D3E8F-6F07-4B90-8BAC-F09F4CB8A7B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7A2098-5DE4-4B9E-9C8D-35806D020416}"/>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3DBF10C1-3BBE-4D51-B77F-033CE252D2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FAF12C-FECC-44F6-B3AE-505481E4E4AC}"/>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403086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7D93F9-E544-46D8-BF4C-BC6AD826C97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3C97ED5-CD9F-4842-97E2-C57B9561BB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6034A19-CC2C-4EF4-BE03-F837DD5050A8}"/>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DBE15950-76B1-4BD3-AC19-ECCE91901AE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44569A-F4AE-46DB-8A43-379FB87FA32B}"/>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338894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4F936E-86C0-4CF2-9EFD-502BAE26446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EE446C-B91E-4CA1-9988-4682089F4D3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18E4FA3-6132-431A-9276-ABA3734D791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1958386-E35E-444F-A43D-1DBB348A9312}"/>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6" name="Alt Bilgi Yer Tutucusu 5">
            <a:extLst>
              <a:ext uri="{FF2B5EF4-FFF2-40B4-BE49-F238E27FC236}">
                <a16:creationId xmlns:a16="http://schemas.microsoft.com/office/drawing/2014/main" id="{36A0DE2F-64B7-4955-90F6-3164FBF8071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3EDE88-BF25-448F-8F93-64947092EF1C}"/>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176150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0B00B7-6A4C-4334-94D2-F5052958555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AF238C0-A5AF-4C2C-9DFB-06E63C2DB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DA15276-7CC0-4684-84BD-E554D51D215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BC664B2-7F4C-4EF3-836B-F1149FDF7F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B90AC9C-5E1E-466E-BCF6-A8872B64FF5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6B73336-852F-486B-8639-6F09409BDDFA}"/>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8" name="Alt Bilgi Yer Tutucusu 7">
            <a:extLst>
              <a:ext uri="{FF2B5EF4-FFF2-40B4-BE49-F238E27FC236}">
                <a16:creationId xmlns:a16="http://schemas.microsoft.com/office/drawing/2014/main" id="{063FF688-96CE-4DC5-B325-2648B8CD34B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1BED8B1-6DA9-4CEF-9EA4-D126A2FD125D}"/>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338212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F13DAE-E61B-4A7E-8CC9-A393E6765DF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BB831B3-7734-43A5-81AC-E24505ED3DED}"/>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4" name="Alt Bilgi Yer Tutucusu 3">
            <a:extLst>
              <a:ext uri="{FF2B5EF4-FFF2-40B4-BE49-F238E27FC236}">
                <a16:creationId xmlns:a16="http://schemas.microsoft.com/office/drawing/2014/main" id="{828EAC39-2FC6-472D-8655-5BCCEE713AE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FC38698-9A92-4CB0-9BD3-E5E8C2BD6F39}"/>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400363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9F54DFC-93D2-4AEC-9AAD-55BA188E7C39}"/>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3" name="Alt Bilgi Yer Tutucusu 2">
            <a:extLst>
              <a:ext uri="{FF2B5EF4-FFF2-40B4-BE49-F238E27FC236}">
                <a16:creationId xmlns:a16="http://schemas.microsoft.com/office/drawing/2014/main" id="{D6B68C7A-B3BC-4EA1-874F-5EA67C901AD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FDACD7A-C54E-48C6-BA45-B9FEC2232A35}"/>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178715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83528A-DF75-4E2B-BDC3-4FA71AEE182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132FC7E-4776-44B5-81B4-B24B2B356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E5B5490-5EBF-452D-A7C9-9DD438493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3B4F742-9243-4FF1-AF11-2A9AD9FD6870}"/>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6" name="Alt Bilgi Yer Tutucusu 5">
            <a:extLst>
              <a:ext uri="{FF2B5EF4-FFF2-40B4-BE49-F238E27FC236}">
                <a16:creationId xmlns:a16="http://schemas.microsoft.com/office/drawing/2014/main" id="{C033AF7A-CD12-4D19-AC06-96AAB11576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264410A-D6CB-46CF-8DAB-B0C741BB13A1}"/>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69387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ED25D2-6959-4F93-A659-06F745BF80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213343C-DA6C-4F1A-BF93-0BD47E894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061BB6-070C-4959-8BBF-EEB3FC3B5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F53E617-8CB0-4477-A452-59745F304A7C}"/>
              </a:ext>
            </a:extLst>
          </p:cNvPr>
          <p:cNvSpPr>
            <a:spLocks noGrp="1"/>
          </p:cNvSpPr>
          <p:nvPr>
            <p:ph type="dt" sz="half" idx="10"/>
          </p:nvPr>
        </p:nvSpPr>
        <p:spPr/>
        <p:txBody>
          <a:bodyPr/>
          <a:lstStyle/>
          <a:p>
            <a:fld id="{75F54ABF-7B36-42AE-B1E3-734AB792179A}" type="datetimeFigureOut">
              <a:rPr lang="tr-TR" smtClean="0"/>
              <a:t>13.12.2021</a:t>
            </a:fld>
            <a:endParaRPr lang="tr-TR"/>
          </a:p>
        </p:txBody>
      </p:sp>
      <p:sp>
        <p:nvSpPr>
          <p:cNvPr id="6" name="Alt Bilgi Yer Tutucusu 5">
            <a:extLst>
              <a:ext uri="{FF2B5EF4-FFF2-40B4-BE49-F238E27FC236}">
                <a16:creationId xmlns:a16="http://schemas.microsoft.com/office/drawing/2014/main" id="{5B4697B8-B575-4CE9-B459-EE2D8E43DD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7435FC-E052-4B68-BEB1-1C057CCABCC2}"/>
              </a:ext>
            </a:extLst>
          </p:cNvPr>
          <p:cNvSpPr>
            <a:spLocks noGrp="1"/>
          </p:cNvSpPr>
          <p:nvPr>
            <p:ph type="sldNum" sz="quarter" idx="12"/>
          </p:nvPr>
        </p:nvSpPr>
        <p:spPr/>
        <p:txBody>
          <a:bodyPr/>
          <a:lstStyle/>
          <a:p>
            <a:fld id="{2178CBF6-D507-45B4-840C-1F6DCDFABCB0}" type="slidenum">
              <a:rPr lang="tr-TR" smtClean="0"/>
              <a:t>‹#›</a:t>
            </a:fld>
            <a:endParaRPr lang="tr-TR"/>
          </a:p>
        </p:txBody>
      </p:sp>
    </p:spTree>
    <p:extLst>
      <p:ext uri="{BB962C8B-B14F-4D97-AF65-F5344CB8AC3E}">
        <p14:creationId xmlns:p14="http://schemas.microsoft.com/office/powerpoint/2010/main" val="298299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07EEAC5-F8F5-4451-B963-134FB005A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100562E-CD6A-47C3-8DEC-DDA64BE58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167F67-BE19-4C42-ABA0-DC4DF1E84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54ABF-7B36-42AE-B1E3-734AB792179A}" type="datetimeFigureOut">
              <a:rPr lang="tr-TR" smtClean="0"/>
              <a:t>13.12.2021</a:t>
            </a:fld>
            <a:endParaRPr lang="tr-TR"/>
          </a:p>
        </p:txBody>
      </p:sp>
      <p:sp>
        <p:nvSpPr>
          <p:cNvPr id="5" name="Alt Bilgi Yer Tutucusu 4">
            <a:extLst>
              <a:ext uri="{FF2B5EF4-FFF2-40B4-BE49-F238E27FC236}">
                <a16:creationId xmlns:a16="http://schemas.microsoft.com/office/drawing/2014/main" id="{865BD76F-74F1-4F38-9CE8-7B41CBEF6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8C727B-47A4-4C3E-A033-D1A2AFA95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8CBF6-D507-45B4-840C-1F6DCDFABCB0}" type="slidenum">
              <a:rPr lang="tr-TR" smtClean="0"/>
              <a:t>‹#›</a:t>
            </a:fld>
            <a:endParaRPr lang="tr-TR"/>
          </a:p>
        </p:txBody>
      </p:sp>
    </p:spTree>
    <p:extLst>
      <p:ext uri="{BB962C8B-B14F-4D97-AF65-F5344CB8AC3E}">
        <p14:creationId xmlns:p14="http://schemas.microsoft.com/office/powerpoint/2010/main" val="378908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155C20-3F0E-4576-8A0B-C345B6231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BF5F1122-384E-415A-9D7E-BDEF9BB64529}"/>
              </a:ext>
            </a:extLst>
          </p:cNvPr>
          <p:cNvSpPr>
            <a:spLocks noGrp="1"/>
          </p:cNvSpPr>
          <p:nvPr>
            <p:ph type="ctrTitle"/>
          </p:nvPr>
        </p:nvSpPr>
        <p:spPr>
          <a:xfrm>
            <a:off x="466730" y="1598246"/>
            <a:ext cx="4554659" cy="5034817"/>
          </a:xfrm>
        </p:spPr>
        <p:txBody>
          <a:bodyPr anchor="t">
            <a:normAutofit/>
          </a:bodyPr>
          <a:lstStyle/>
          <a:p>
            <a:pPr algn="l"/>
            <a:r>
              <a:rPr lang="tr-TR" sz="3200" b="1">
                <a:solidFill>
                  <a:srgbClr val="FFFFFF"/>
                </a:solidFill>
                <a:effectLst/>
                <a:latin typeface="Times New Roman" panose="02020603050405020304" pitchFamily="18" charset="0"/>
                <a:ea typeface="Calibri" panose="020F0502020204030204" pitchFamily="34" charset="0"/>
              </a:rPr>
              <a:t>KÖPEKLERDE MEME TÜMÖRLERİNİN ULTRASONOGRAFİK OLARAK GÖRÜNTÜLENMESİ </a:t>
            </a:r>
            <a:endParaRPr lang="tr-TR" sz="3200">
              <a:solidFill>
                <a:srgbClr val="FFFFFF"/>
              </a:solidFill>
            </a:endParaRPr>
          </a:p>
        </p:txBody>
      </p:sp>
      <p:sp>
        <p:nvSpPr>
          <p:cNvPr id="3" name="Alt Başlık 2">
            <a:extLst>
              <a:ext uri="{FF2B5EF4-FFF2-40B4-BE49-F238E27FC236}">
                <a16:creationId xmlns:a16="http://schemas.microsoft.com/office/drawing/2014/main" id="{AE01F107-D10C-4EC7-84C4-4059F22B1FD2}"/>
              </a:ext>
            </a:extLst>
          </p:cNvPr>
          <p:cNvSpPr>
            <a:spLocks noGrp="1"/>
          </p:cNvSpPr>
          <p:nvPr>
            <p:ph type="subTitle" idx="1"/>
          </p:nvPr>
        </p:nvSpPr>
        <p:spPr>
          <a:xfrm>
            <a:off x="5792994" y="1590840"/>
            <a:ext cx="5010506" cy="5007531"/>
          </a:xfrm>
        </p:spPr>
        <p:txBody>
          <a:bodyPr>
            <a:normAutofit/>
          </a:bodyPr>
          <a:lstStyle/>
          <a:p>
            <a:pPr algn="l"/>
            <a:r>
              <a:rPr lang="tr-TR" sz="4400" dirty="0">
                <a:solidFill>
                  <a:srgbClr val="FFFFFF"/>
                </a:solidFill>
              </a:rPr>
              <a:t>HAZIRLAYAN </a:t>
            </a:r>
          </a:p>
          <a:p>
            <a:pPr algn="l"/>
            <a:r>
              <a:rPr lang="tr-TR" sz="2800" dirty="0">
                <a:solidFill>
                  <a:srgbClr val="FFFFFF"/>
                </a:solidFill>
              </a:rPr>
              <a:t>Yeliz ŞANLI</a:t>
            </a:r>
          </a:p>
          <a:p>
            <a:pPr algn="l"/>
            <a:endParaRPr lang="tr-TR" sz="4400" dirty="0">
              <a:solidFill>
                <a:srgbClr val="FFFFFF"/>
              </a:solidFill>
            </a:endParaRPr>
          </a:p>
          <a:p>
            <a:pPr algn="l"/>
            <a:r>
              <a:rPr lang="tr-TR" sz="4400" dirty="0">
                <a:solidFill>
                  <a:srgbClr val="FFFFFF"/>
                </a:solidFill>
              </a:rPr>
              <a:t>DANIŞMAN</a:t>
            </a:r>
          </a:p>
          <a:p>
            <a:pPr algn="l"/>
            <a:r>
              <a:rPr lang="tr-TR" sz="2800" dirty="0">
                <a:solidFill>
                  <a:srgbClr val="FFFFFF"/>
                </a:solidFill>
              </a:rPr>
              <a:t>Prof. Dr. Kutlay GÜRBULAK</a:t>
            </a:r>
          </a:p>
          <a:p>
            <a:pPr algn="l"/>
            <a:endParaRPr lang="tr-TR" sz="4400" dirty="0">
              <a:solidFill>
                <a:srgbClr val="FFFFFF"/>
              </a:solidFill>
            </a:endParaRPr>
          </a:p>
          <a:p>
            <a:pPr algn="l"/>
            <a:endParaRPr lang="tr-TR" sz="4400" dirty="0">
              <a:solidFill>
                <a:srgbClr val="FFFFFF"/>
              </a:solidFill>
            </a:endParaRP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3"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66358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346F1B-E0F1-4AC2-B204-68AAD390CFA8}"/>
              </a:ext>
            </a:extLst>
          </p:cNvPr>
          <p:cNvSpPr>
            <a:spLocks noGrp="1"/>
          </p:cNvSpPr>
          <p:nvPr>
            <p:ph idx="1"/>
          </p:nvPr>
        </p:nvSpPr>
        <p:spPr>
          <a:xfrm>
            <a:off x="838200" y="745067"/>
            <a:ext cx="10515600" cy="5431896"/>
          </a:xfrm>
        </p:spPr>
        <p:txBody>
          <a:bodyPr numCol="2"/>
          <a:lstStyle/>
          <a:p>
            <a:r>
              <a:rPr lang="tr-TR" dirty="0"/>
              <a:t>BENİNG TÜMÖRLER</a:t>
            </a: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1. Basit-Yalın Adenom (Simple Adenoma)</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2. </a:t>
            </a:r>
            <a:r>
              <a:rPr lang="tr-TR" sz="1800" b="1" dirty="0" err="1">
                <a:effectLst/>
                <a:latin typeface="Calibri" panose="020F0502020204030204" pitchFamily="34" charset="0"/>
                <a:ea typeface="Calibri" panose="020F0502020204030204" pitchFamily="34" charset="0"/>
                <a:cs typeface="Calibri" panose="020F0502020204030204" pitchFamily="34" charset="0"/>
              </a:rPr>
              <a:t>Bazaloid</a:t>
            </a:r>
            <a:r>
              <a:rPr lang="tr-TR" sz="1800" b="1" dirty="0">
                <a:effectLst/>
                <a:latin typeface="Calibri" panose="020F0502020204030204" pitchFamily="34" charset="0"/>
                <a:ea typeface="Calibri" panose="020F0502020204030204" pitchFamily="34" charset="0"/>
                <a:cs typeface="Calibri" panose="020F0502020204030204" pitchFamily="34" charset="0"/>
              </a:rPr>
              <a:t> Adenom (</a:t>
            </a:r>
            <a:r>
              <a:rPr lang="tr-TR" sz="1800" b="1" dirty="0" err="1">
                <a:effectLst/>
                <a:latin typeface="Calibri" panose="020F0502020204030204" pitchFamily="34" charset="0"/>
                <a:ea typeface="Calibri" panose="020F0502020204030204" pitchFamily="34" charset="0"/>
                <a:cs typeface="Calibri" panose="020F0502020204030204" pitchFamily="34" charset="0"/>
              </a:rPr>
              <a:t>Basaloid</a:t>
            </a:r>
            <a:r>
              <a:rPr lang="tr-TR" sz="1800" b="1" dirty="0">
                <a:effectLst/>
                <a:latin typeface="Calibri" panose="020F0502020204030204" pitchFamily="34" charset="0"/>
                <a:ea typeface="Calibri" panose="020F0502020204030204" pitchFamily="34" charset="0"/>
                <a:cs typeface="Calibri" panose="020F0502020204030204" pitchFamily="34" charset="0"/>
              </a:rPr>
              <a:t> Adenoma)</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3. Kompleks Adenom (</a:t>
            </a:r>
            <a:r>
              <a:rPr lang="tr-TR" sz="1800" b="1" dirty="0" err="1">
                <a:effectLst/>
                <a:latin typeface="Calibri" panose="020F0502020204030204" pitchFamily="34" charset="0"/>
                <a:ea typeface="Calibri" panose="020F0502020204030204" pitchFamily="34" charset="0"/>
                <a:cs typeface="Calibri" panose="020F0502020204030204" pitchFamily="34" charset="0"/>
              </a:rPr>
              <a:t>Complex</a:t>
            </a:r>
            <a:r>
              <a:rPr lang="tr-TR" sz="1800" b="1" dirty="0">
                <a:effectLst/>
                <a:latin typeface="Calibri" panose="020F0502020204030204" pitchFamily="34" charset="0"/>
                <a:ea typeface="Calibri" panose="020F0502020204030204" pitchFamily="34" charset="0"/>
                <a:cs typeface="Calibri" panose="020F0502020204030204" pitchFamily="34" charset="0"/>
              </a:rPr>
              <a:t> Adenoma)</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4. </a:t>
            </a:r>
            <a:r>
              <a:rPr lang="tr-TR" sz="1800" b="1" dirty="0" err="1">
                <a:effectLst/>
                <a:latin typeface="Calibri" panose="020F0502020204030204" pitchFamily="34" charset="0"/>
                <a:ea typeface="Calibri" panose="020F0502020204030204" pitchFamily="34" charset="0"/>
                <a:cs typeface="Calibri" panose="020F0502020204030204" pitchFamily="34" charset="0"/>
              </a:rPr>
              <a:t>Fibroadenom</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Fibroadenoma</a:t>
            </a:r>
            <a:r>
              <a:rPr lang="tr-TR" sz="1800" b="1" dirty="0">
                <a:effectLst/>
                <a:latin typeface="Calibri" panose="020F0502020204030204" pitchFamily="34" charset="0"/>
                <a:ea typeface="Calibri" panose="020F0502020204030204" pitchFamily="34" charset="0"/>
                <a:cs typeface="Calibri" panose="020F0502020204030204" pitchFamily="34" charset="0"/>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-Hücreden fakir </a:t>
            </a:r>
            <a:r>
              <a:rPr lang="tr-TR" sz="1800" dirty="0" err="1">
                <a:effectLst/>
                <a:latin typeface="Calibri" panose="020F0502020204030204" pitchFamily="34" charset="0"/>
                <a:ea typeface="Calibri" panose="020F0502020204030204" pitchFamily="34" charset="0"/>
                <a:cs typeface="Calibri" panose="020F0502020204030204" pitchFamily="34" charset="0"/>
              </a:rPr>
              <a:t>fibroadenom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low-cellularity</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fibroadenoma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-Hücreden zengin </a:t>
            </a:r>
            <a:r>
              <a:rPr lang="tr-TR" sz="1800" dirty="0" err="1">
                <a:effectLst/>
                <a:latin typeface="Calibri" panose="020F0502020204030204" pitchFamily="34" charset="0"/>
                <a:ea typeface="Calibri" panose="020F0502020204030204" pitchFamily="34" charset="0"/>
                <a:cs typeface="Calibri" panose="020F0502020204030204" pitchFamily="34" charset="0"/>
              </a:rPr>
              <a:t>fibroadenom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high-cellularity</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fibroadenoma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1000"/>
              </a:spcAft>
              <a:buNone/>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Aft>
                <a:spcPts val="1000"/>
              </a:spcAft>
              <a:buNone/>
            </a:pPr>
            <a:r>
              <a:rPr lang="tr-TR" sz="1800" dirty="0">
                <a:effectLst/>
                <a:latin typeface="Calibri" panose="020F0502020204030204" pitchFamily="34" charset="0"/>
                <a:ea typeface="Calibri" panose="020F0502020204030204" pitchFamily="34" charset="0"/>
                <a:cs typeface="Calibri" panose="020F0502020204030204" pitchFamily="34" charset="0"/>
              </a:rPr>
              <a:t/>
            </a:r>
            <a:br>
              <a:rPr lang="tr-TR" sz="1800" dirty="0">
                <a:effectLst/>
                <a:latin typeface="Calibri" panose="020F0502020204030204" pitchFamily="34" charset="0"/>
                <a:ea typeface="Calibri" panose="020F0502020204030204" pitchFamily="34" charset="0"/>
                <a:cs typeface="Calibri" panose="020F0502020204030204" pitchFamily="34" charset="0"/>
              </a:rPr>
            </a:b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a:effectLst/>
                <a:latin typeface="Calibri" panose="020F0502020204030204" pitchFamily="34" charset="0"/>
                <a:ea typeface="Calibri" panose="020F0502020204030204" pitchFamily="34" charset="0"/>
                <a:cs typeface="Calibri" panose="020F0502020204030204" pitchFamily="34" charset="0"/>
              </a:rPr>
              <a:t>5. </a:t>
            </a:r>
            <a:r>
              <a:rPr lang="tr-TR" sz="1800" b="1" dirty="0" err="1">
                <a:effectLst/>
                <a:latin typeface="Calibri" panose="020F0502020204030204" pitchFamily="34" charset="0"/>
                <a:ea typeface="Calibri" panose="020F0502020204030204" pitchFamily="34" charset="0"/>
                <a:cs typeface="Calibri" panose="020F0502020204030204" pitchFamily="34" charset="0"/>
              </a:rPr>
              <a:t>Benign</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miks</a:t>
            </a:r>
            <a:r>
              <a:rPr lang="tr-TR" sz="1800" b="1" dirty="0">
                <a:effectLst/>
                <a:latin typeface="Calibri" panose="020F0502020204030204" pitchFamily="34" charset="0"/>
                <a:ea typeface="Calibri" panose="020F0502020204030204" pitchFamily="34" charset="0"/>
                <a:cs typeface="Calibri" panose="020F0502020204030204" pitchFamily="34" charset="0"/>
              </a:rPr>
              <a:t> tümör (</a:t>
            </a:r>
            <a:r>
              <a:rPr lang="tr-TR" sz="1800" b="1" dirty="0" err="1">
                <a:effectLst/>
                <a:latin typeface="Calibri" panose="020F0502020204030204" pitchFamily="34" charset="0"/>
                <a:ea typeface="Calibri" panose="020F0502020204030204" pitchFamily="34" charset="0"/>
                <a:cs typeface="Calibri" panose="020F0502020204030204" pitchFamily="34" charset="0"/>
              </a:rPr>
              <a:t>Benign</a:t>
            </a:r>
            <a:r>
              <a:rPr lang="tr-TR" sz="1800" b="1" dirty="0">
                <a:effectLst/>
                <a:latin typeface="Calibri" panose="020F0502020204030204" pitchFamily="34" charset="0"/>
                <a:ea typeface="Calibri" panose="020F0502020204030204" pitchFamily="34" charset="0"/>
                <a:cs typeface="Calibri" panose="020F0502020204030204" pitchFamily="34" charset="0"/>
              </a:rPr>
              <a:t> Mixed </a:t>
            </a:r>
            <a:r>
              <a:rPr lang="tr-TR" sz="1800" b="1" dirty="0" err="1">
                <a:effectLst/>
                <a:latin typeface="Calibri" panose="020F0502020204030204" pitchFamily="34" charset="0"/>
                <a:ea typeface="Calibri" panose="020F0502020204030204" pitchFamily="34" charset="0"/>
                <a:cs typeface="Calibri" panose="020F0502020204030204" pitchFamily="34" charset="0"/>
              </a:rPr>
              <a:t>Tumour</a:t>
            </a:r>
            <a:r>
              <a:rPr lang="tr-TR" sz="1800" b="1" dirty="0">
                <a:effectLst/>
                <a:latin typeface="Calibri" panose="020F0502020204030204" pitchFamily="34" charset="0"/>
                <a:ea typeface="Calibri" panose="020F0502020204030204" pitchFamily="34" charset="0"/>
                <a:cs typeface="Calibri" panose="020F0502020204030204" pitchFamily="34" charset="0"/>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effectLst/>
                <a:latin typeface="Calibri" panose="020F0502020204030204" pitchFamily="34" charset="0"/>
                <a:ea typeface="Calibri" panose="020F0502020204030204" pitchFamily="34" charset="0"/>
              </a:rPr>
              <a:t> 6. </a:t>
            </a:r>
            <a:r>
              <a:rPr lang="tr-TR" sz="1800" b="1" dirty="0" err="1">
                <a:effectLst/>
                <a:latin typeface="Calibri" panose="020F0502020204030204" pitchFamily="34" charset="0"/>
                <a:ea typeface="Calibri" panose="020F0502020204030204" pitchFamily="34" charset="0"/>
              </a:rPr>
              <a:t>Duktal</a:t>
            </a:r>
            <a:r>
              <a:rPr lang="tr-TR" sz="1800" b="1" dirty="0">
                <a:effectLst/>
                <a:latin typeface="Calibri" panose="020F0502020204030204" pitchFamily="34" charset="0"/>
                <a:ea typeface="Calibri" panose="020F0502020204030204" pitchFamily="34" charset="0"/>
              </a:rPr>
              <a:t> </a:t>
            </a:r>
            <a:r>
              <a:rPr lang="tr-TR" sz="1800" b="1" dirty="0" err="1">
                <a:effectLst/>
                <a:latin typeface="Calibri" panose="020F0502020204030204" pitchFamily="34" charset="0"/>
                <a:ea typeface="Calibri" panose="020F0502020204030204" pitchFamily="34" charset="0"/>
              </a:rPr>
              <a:t>papillom</a:t>
            </a:r>
            <a:r>
              <a:rPr lang="tr-TR" sz="1800" b="1" dirty="0">
                <a:effectLst/>
                <a:latin typeface="Calibri" panose="020F0502020204030204" pitchFamily="34" charset="0"/>
                <a:ea typeface="Calibri" panose="020F0502020204030204" pitchFamily="34" charset="0"/>
              </a:rPr>
              <a:t> (</a:t>
            </a:r>
            <a:r>
              <a:rPr lang="tr-TR" sz="1800" b="1" dirty="0" err="1">
                <a:effectLst/>
                <a:latin typeface="Calibri" panose="020F0502020204030204" pitchFamily="34" charset="0"/>
                <a:ea typeface="Calibri" panose="020F0502020204030204" pitchFamily="34" charset="0"/>
              </a:rPr>
              <a:t>Ductal</a:t>
            </a:r>
            <a:r>
              <a:rPr lang="tr-TR" sz="1800" b="1" dirty="0">
                <a:effectLst/>
                <a:latin typeface="Calibri" panose="020F0502020204030204" pitchFamily="34" charset="0"/>
                <a:ea typeface="Calibri" panose="020F0502020204030204" pitchFamily="34" charset="0"/>
              </a:rPr>
              <a:t> </a:t>
            </a:r>
            <a:r>
              <a:rPr lang="tr-TR" sz="1800" b="1" dirty="0" err="1">
                <a:effectLst/>
                <a:latin typeface="Calibri" panose="020F0502020204030204" pitchFamily="34" charset="0"/>
                <a:ea typeface="Calibri" panose="020F0502020204030204" pitchFamily="34" charset="0"/>
              </a:rPr>
              <a:t>Papilloma</a:t>
            </a:r>
            <a:r>
              <a:rPr lang="tr-TR" sz="1800" b="1" dirty="0">
                <a:effectLst/>
                <a:latin typeface="Calibri" panose="020F0502020204030204" pitchFamily="34" charset="0"/>
                <a:ea typeface="Calibri" panose="020F0502020204030204" pitchFamily="34" charset="0"/>
              </a:rPr>
              <a:t>) şeklinde sınıflandırılırlar </a:t>
            </a:r>
            <a:endParaRPr lang="tr-TR" b="1" dirty="0"/>
          </a:p>
        </p:txBody>
      </p:sp>
    </p:spTree>
    <p:extLst>
      <p:ext uri="{BB962C8B-B14F-4D97-AF65-F5344CB8AC3E}">
        <p14:creationId xmlns:p14="http://schemas.microsoft.com/office/powerpoint/2010/main" val="12544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86D2AD-79B1-42F8-8E03-6A5193815B27}"/>
              </a:ext>
            </a:extLst>
          </p:cNvPr>
          <p:cNvSpPr>
            <a:spLocks noGrp="1"/>
          </p:cNvSpPr>
          <p:nvPr>
            <p:ph type="title"/>
          </p:nvPr>
        </p:nvSpPr>
        <p:spPr/>
        <p:txBody>
          <a:bodyPr/>
          <a:lstStyle/>
          <a:p>
            <a:r>
              <a:rPr lang="tr-TR" b="1" dirty="0"/>
              <a:t>TANI YÖNTEMLERİ </a:t>
            </a:r>
          </a:p>
        </p:txBody>
      </p:sp>
      <p:sp>
        <p:nvSpPr>
          <p:cNvPr id="3" name="İçerik Yer Tutucusu 2">
            <a:extLst>
              <a:ext uri="{FF2B5EF4-FFF2-40B4-BE49-F238E27FC236}">
                <a16:creationId xmlns:a16="http://schemas.microsoft.com/office/drawing/2014/main" id="{E3BD2835-037E-486F-86C3-AB5779ABC81C}"/>
              </a:ext>
            </a:extLst>
          </p:cNvPr>
          <p:cNvSpPr>
            <a:spLocks noGrp="1"/>
          </p:cNvSpPr>
          <p:nvPr>
            <p:ph idx="1"/>
          </p:nvPr>
        </p:nvSpPr>
        <p:spPr>
          <a:xfrm>
            <a:off x="838200" y="1825625"/>
            <a:ext cx="5683180" cy="4351338"/>
          </a:xfrm>
        </p:spPr>
        <p:txBody>
          <a:bodyPr/>
          <a:lstStyle/>
          <a:p>
            <a:pPr marL="0" indent="0" algn="just">
              <a:buNone/>
            </a:pPr>
            <a:r>
              <a:rPr lang="tr-TR" sz="3200" dirty="0">
                <a:effectLst/>
                <a:latin typeface="Calibri" panose="020F0502020204030204" pitchFamily="34" charset="0"/>
                <a:ea typeface="Calibri" panose="020F0502020204030204" pitchFamily="34" charset="0"/>
                <a:cs typeface="Times New Roman" panose="02020603050405020304" pitchFamily="18" charset="0"/>
              </a:rPr>
              <a:t>Tanı ideal olarak </a:t>
            </a:r>
            <a:r>
              <a:rPr lang="tr-TR" sz="3200" dirty="0" err="1">
                <a:effectLst/>
                <a:latin typeface="Calibri" panose="020F0502020204030204" pitchFamily="34" charset="0"/>
                <a:ea typeface="Calibri" panose="020F0502020204030204" pitchFamily="34" charset="0"/>
                <a:cs typeface="Times New Roman" panose="02020603050405020304" pitchFamily="18" charset="0"/>
              </a:rPr>
              <a:t>histopatolojik</a:t>
            </a:r>
            <a:r>
              <a:rPr lang="tr-TR" sz="3200" dirty="0">
                <a:effectLst/>
                <a:latin typeface="Calibri" panose="020F0502020204030204" pitchFamily="34" charset="0"/>
                <a:ea typeface="Calibri" panose="020F0502020204030204" pitchFamily="34" charset="0"/>
                <a:cs typeface="Times New Roman" panose="02020603050405020304" pitchFamily="18" charset="0"/>
              </a:rPr>
              <a:t> özelliklere dayanmaktadır (</a:t>
            </a:r>
            <a:r>
              <a:rPr lang="tr-TR" sz="3200" dirty="0" err="1">
                <a:effectLst/>
                <a:latin typeface="Calibri" panose="020F0502020204030204" pitchFamily="34" charset="0"/>
                <a:ea typeface="Calibri" panose="020F0502020204030204" pitchFamily="34" charset="0"/>
                <a:cs typeface="Times New Roman" panose="02020603050405020304" pitchFamily="18" charset="0"/>
              </a:rPr>
              <a:t>Graf</a:t>
            </a:r>
            <a:r>
              <a:rPr lang="tr-TR" sz="3200" dirty="0">
                <a:effectLst/>
                <a:latin typeface="Calibri" panose="020F0502020204030204" pitchFamily="34" charset="0"/>
                <a:ea typeface="Calibri" panose="020F0502020204030204" pitchFamily="34" charset="0"/>
                <a:cs typeface="Times New Roman" panose="02020603050405020304" pitchFamily="18" charset="0"/>
              </a:rPr>
              <a:t> ve ark. 2018) ve bu durum tedavide geç kalınmasına veya cerrahi planlamada hatalara yol açabilmektedir.</a:t>
            </a:r>
          </a:p>
          <a:p>
            <a:pPr marL="0" indent="0">
              <a:buNone/>
            </a:pPr>
            <a:endParaRPr lang="tr-TR" dirty="0"/>
          </a:p>
        </p:txBody>
      </p:sp>
      <p:pic>
        <p:nvPicPr>
          <p:cNvPr id="2050" name="Picture 2" descr="Classification and Grading of Canine Mammary Tumors">
            <a:extLst>
              <a:ext uri="{FF2B5EF4-FFF2-40B4-BE49-F238E27FC236}">
                <a16:creationId xmlns:a16="http://schemas.microsoft.com/office/drawing/2014/main" id="{9EFB6757-191D-42EC-9966-A9CD710B2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80" y="877138"/>
            <a:ext cx="4832420" cy="516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8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1B642-DD5F-47EE-8815-C545536DD0A5}"/>
              </a:ext>
            </a:extLst>
          </p:cNvPr>
          <p:cNvSpPr>
            <a:spLocks noGrp="1"/>
          </p:cNvSpPr>
          <p:nvPr>
            <p:ph type="title"/>
          </p:nvPr>
        </p:nvSpPr>
        <p:spPr/>
        <p:txBody>
          <a:bodyPr/>
          <a:lstStyle/>
          <a:p>
            <a:r>
              <a:rPr lang="tr-TR" dirty="0"/>
              <a:t>RADYOGRAFİ</a:t>
            </a:r>
          </a:p>
        </p:txBody>
      </p:sp>
      <p:sp>
        <p:nvSpPr>
          <p:cNvPr id="3" name="İçerik Yer Tutucusu 2">
            <a:extLst>
              <a:ext uri="{FF2B5EF4-FFF2-40B4-BE49-F238E27FC236}">
                <a16:creationId xmlns:a16="http://schemas.microsoft.com/office/drawing/2014/main" id="{DEDE4A40-DEAC-48E6-93C4-36AB5B7A930A}"/>
              </a:ext>
            </a:extLst>
          </p:cNvPr>
          <p:cNvSpPr>
            <a:spLocks noGrp="1"/>
          </p:cNvSpPr>
          <p:nvPr>
            <p:ph idx="1"/>
          </p:nvPr>
        </p:nvSpPr>
        <p:spPr>
          <a:xfrm>
            <a:off x="838200" y="1825625"/>
            <a:ext cx="5974582" cy="4351338"/>
          </a:xfrm>
        </p:spPr>
        <p:txBody>
          <a:bodyPr>
            <a:normAutofit/>
          </a:bodyPr>
          <a:lstStyle/>
          <a:p>
            <a:pPr algn="just"/>
            <a:r>
              <a:rPr lang="tr-TR" sz="2400" dirty="0">
                <a:effectLst/>
                <a:latin typeface="Calibri" panose="020F0502020204030204" pitchFamily="34" charset="0"/>
                <a:ea typeface="Calibri" panose="020F0502020204030204" pitchFamily="34" charset="0"/>
              </a:rPr>
              <a:t>Memede görülecek </a:t>
            </a:r>
            <a:r>
              <a:rPr lang="tr-TR" sz="2400" dirty="0" err="1">
                <a:effectLst/>
                <a:latin typeface="Calibri" panose="020F0502020204030204" pitchFamily="34" charset="0"/>
                <a:ea typeface="Calibri" panose="020F0502020204030204" pitchFamily="34" charset="0"/>
              </a:rPr>
              <a:t>primer</a:t>
            </a:r>
            <a:r>
              <a:rPr lang="tr-TR" sz="2400" dirty="0">
                <a:effectLst/>
                <a:latin typeface="Calibri" panose="020F0502020204030204" pitchFamily="34" charset="0"/>
                <a:ea typeface="Calibri" panose="020F0502020204030204" pitchFamily="34" charset="0"/>
              </a:rPr>
              <a:t> kitleden çok olası bir tümörün metastaz durumunu araştırmak için </a:t>
            </a:r>
            <a:r>
              <a:rPr lang="tr-TR" sz="2400" dirty="0" err="1">
                <a:effectLst/>
                <a:latin typeface="Calibri" panose="020F0502020204030204" pitchFamily="34" charset="0"/>
                <a:ea typeface="Calibri" panose="020F0502020204030204" pitchFamily="34" charset="0"/>
              </a:rPr>
              <a:t>toraks</a:t>
            </a:r>
            <a:r>
              <a:rPr lang="tr-TR" sz="2400" dirty="0">
                <a:effectLst/>
                <a:latin typeface="Calibri" panose="020F0502020204030204" pitchFamily="34" charset="0"/>
                <a:ea typeface="Calibri" panose="020F0502020204030204" pitchFamily="34" charset="0"/>
              </a:rPr>
              <a:t> ile abdomenin </a:t>
            </a:r>
            <a:r>
              <a:rPr lang="tr-TR" sz="2400" dirty="0" err="1">
                <a:effectLst/>
                <a:latin typeface="Calibri" panose="020F0502020204030204" pitchFamily="34" charset="0"/>
                <a:ea typeface="Calibri" panose="020F0502020204030204" pitchFamily="34" charset="0"/>
              </a:rPr>
              <a:t>lateral</a:t>
            </a:r>
            <a:r>
              <a:rPr lang="tr-TR" sz="2400" dirty="0">
                <a:effectLst/>
                <a:latin typeface="Calibri" panose="020F0502020204030204" pitchFamily="34" charset="0"/>
                <a:ea typeface="Calibri" panose="020F0502020204030204" pitchFamily="34" charset="0"/>
              </a:rPr>
              <a:t> ve </a:t>
            </a:r>
            <a:r>
              <a:rPr lang="tr-TR" sz="2400" dirty="0" err="1">
                <a:effectLst/>
                <a:latin typeface="Calibri" panose="020F0502020204030204" pitchFamily="34" charset="0"/>
                <a:ea typeface="Calibri" panose="020F0502020204030204" pitchFamily="34" charset="0"/>
              </a:rPr>
              <a:t>ventrodorsal</a:t>
            </a:r>
            <a:r>
              <a:rPr lang="tr-TR" sz="2400" dirty="0">
                <a:effectLst/>
                <a:latin typeface="Calibri" panose="020F0502020204030204" pitchFamily="34" charset="0"/>
                <a:ea typeface="Calibri" panose="020F0502020204030204" pitchFamily="34" charset="0"/>
              </a:rPr>
              <a:t> pozisyonlarda radyografilerinden yararlanılmaktadır. </a:t>
            </a:r>
            <a:r>
              <a:rPr lang="tr-TR" sz="2400" dirty="0" err="1">
                <a:effectLst/>
                <a:latin typeface="Calibri" panose="020F0502020204030204" pitchFamily="34" charset="0"/>
                <a:ea typeface="Calibri" panose="020F0502020204030204" pitchFamily="34" charset="0"/>
              </a:rPr>
              <a:t>Ventrodorsal</a:t>
            </a:r>
            <a:r>
              <a:rPr lang="tr-TR" sz="2400" dirty="0">
                <a:effectLst/>
                <a:latin typeface="Calibri" panose="020F0502020204030204" pitchFamily="34" charset="0"/>
                <a:ea typeface="Calibri" panose="020F0502020204030204" pitchFamily="34" charset="0"/>
              </a:rPr>
              <a:t> ve </a:t>
            </a:r>
            <a:r>
              <a:rPr lang="tr-TR" sz="2400" dirty="0" err="1">
                <a:effectLst/>
                <a:latin typeface="Calibri" panose="020F0502020204030204" pitchFamily="34" charset="0"/>
                <a:ea typeface="Calibri" panose="020F0502020204030204" pitchFamily="34" charset="0"/>
              </a:rPr>
              <a:t>laterolateral</a:t>
            </a:r>
            <a:r>
              <a:rPr lang="tr-TR" sz="2400" dirty="0">
                <a:effectLst/>
                <a:latin typeface="Calibri" panose="020F0502020204030204" pitchFamily="34" charset="0"/>
                <a:ea typeface="Calibri" panose="020F0502020204030204" pitchFamily="34" charset="0"/>
              </a:rPr>
              <a:t> olmak üzere 3 yönlü alınan görüntülerde 0,5 cm çapından daha büyük lezyonlar </a:t>
            </a:r>
            <a:r>
              <a:rPr lang="tr-TR" sz="2400" dirty="0" err="1">
                <a:effectLst/>
                <a:latin typeface="Calibri" panose="020F0502020204030204" pitchFamily="34" charset="0"/>
                <a:ea typeface="Calibri" panose="020F0502020204030204" pitchFamily="34" charset="0"/>
              </a:rPr>
              <a:t>opasite</a:t>
            </a:r>
            <a:r>
              <a:rPr lang="tr-TR" sz="2400" dirty="0">
                <a:effectLst/>
                <a:latin typeface="Calibri" panose="020F0502020204030204" pitchFamily="34" charset="0"/>
                <a:ea typeface="Calibri" panose="020F0502020204030204" pitchFamily="34" charset="0"/>
              </a:rPr>
              <a:t> vermektedir. Radyografilerde metastaz tespit edilemediği durumlarda hasta sahiplerine çapı 0,5 cm’den küçük olguların röntgende görülmeyeceği önceden bilgilendirilmelidir. </a:t>
            </a:r>
            <a:endParaRPr lang="tr-TR" sz="2400" dirty="0"/>
          </a:p>
        </p:txBody>
      </p:sp>
      <p:pic>
        <p:nvPicPr>
          <p:cNvPr id="2050" name="Picture 2">
            <a:extLst>
              <a:ext uri="{FF2B5EF4-FFF2-40B4-BE49-F238E27FC236}">
                <a16:creationId xmlns:a16="http://schemas.microsoft.com/office/drawing/2014/main" id="{C237712C-F9BB-4E04-8F9F-47C5AEC85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676" y="1956121"/>
            <a:ext cx="4899950" cy="383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6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68D3AD-52D9-4D3C-A8A5-D3F7C0CB5FD2}"/>
              </a:ext>
            </a:extLst>
          </p:cNvPr>
          <p:cNvSpPr>
            <a:spLocks noGrp="1"/>
          </p:cNvSpPr>
          <p:nvPr>
            <p:ph type="title"/>
          </p:nvPr>
        </p:nvSpPr>
        <p:spPr/>
        <p:txBody>
          <a:bodyPr/>
          <a:lstStyle/>
          <a:p>
            <a:r>
              <a:rPr lang="tr-TR" dirty="0"/>
              <a:t>ELASTOGRAFİ</a:t>
            </a:r>
          </a:p>
        </p:txBody>
      </p:sp>
      <p:sp>
        <p:nvSpPr>
          <p:cNvPr id="3" name="İçerik Yer Tutucusu 2">
            <a:extLst>
              <a:ext uri="{FF2B5EF4-FFF2-40B4-BE49-F238E27FC236}">
                <a16:creationId xmlns:a16="http://schemas.microsoft.com/office/drawing/2014/main" id="{7D96EE6A-1E57-4380-BD75-8431FBCA62A9}"/>
              </a:ext>
            </a:extLst>
          </p:cNvPr>
          <p:cNvSpPr>
            <a:spLocks noGrp="1"/>
          </p:cNvSpPr>
          <p:nvPr>
            <p:ph idx="1"/>
          </p:nvPr>
        </p:nvSpPr>
        <p:spPr>
          <a:xfrm>
            <a:off x="838200" y="1825625"/>
            <a:ext cx="4772025" cy="4351338"/>
          </a:xfrm>
        </p:spPr>
        <p:txBody>
          <a:bodyPr>
            <a:normAutofit/>
          </a:bodyPr>
          <a:lstStyle/>
          <a:p>
            <a:pPr algn="just"/>
            <a:r>
              <a:rPr lang="tr-TR" sz="2400" dirty="0">
                <a:effectLst/>
                <a:latin typeface="Calibri" panose="020F0502020204030204" pitchFamily="34" charset="0"/>
                <a:ea typeface="Calibri" panose="020F0502020204030204" pitchFamily="34" charset="0"/>
              </a:rPr>
              <a:t>Değişen doku elastikiyeti tümör kitlelerinde de geçerlidir. </a:t>
            </a:r>
            <a:r>
              <a:rPr lang="tr-TR" sz="2400" dirty="0" err="1">
                <a:effectLst/>
                <a:latin typeface="Calibri" panose="020F0502020204030204" pitchFamily="34" charset="0"/>
                <a:ea typeface="Calibri" panose="020F0502020204030204" pitchFamily="34" charset="0"/>
              </a:rPr>
              <a:t>Malignite</a:t>
            </a:r>
            <a:r>
              <a:rPr lang="tr-TR" sz="2400" dirty="0">
                <a:effectLst/>
                <a:latin typeface="Calibri" panose="020F0502020204030204" pitchFamily="34" charset="0"/>
                <a:ea typeface="Calibri" panose="020F0502020204030204" pitchFamily="34" charset="0"/>
              </a:rPr>
              <a:t> arttıkça esneklik azalır, sertleşme görülür. Meme </a:t>
            </a:r>
            <a:r>
              <a:rPr lang="tr-TR" sz="2400" dirty="0" err="1">
                <a:effectLst/>
                <a:latin typeface="Calibri" panose="020F0502020204030204" pitchFamily="34" charset="0"/>
                <a:ea typeface="Calibri" panose="020F0502020204030204" pitchFamily="34" charset="0"/>
              </a:rPr>
              <a:t>karsinomlarında</a:t>
            </a:r>
            <a:r>
              <a:rPr lang="tr-TR" sz="2400" dirty="0">
                <a:effectLst/>
                <a:latin typeface="Calibri" panose="020F0502020204030204" pitchFamily="34" charset="0"/>
                <a:ea typeface="Calibri" panose="020F0502020204030204" pitchFamily="34" charset="0"/>
              </a:rPr>
              <a:t> artan </a:t>
            </a:r>
            <a:r>
              <a:rPr lang="tr-TR" sz="2400" dirty="0" err="1">
                <a:effectLst/>
                <a:latin typeface="Calibri" panose="020F0502020204030204" pitchFamily="34" charset="0"/>
                <a:ea typeface="Calibri" panose="020F0502020204030204" pitchFamily="34" charset="0"/>
              </a:rPr>
              <a:t>kollajen</a:t>
            </a:r>
            <a:r>
              <a:rPr lang="tr-TR" sz="2400" dirty="0">
                <a:effectLst/>
                <a:latin typeface="Calibri" panose="020F0502020204030204" pitchFamily="34" charset="0"/>
                <a:ea typeface="Calibri" panose="020F0502020204030204" pitchFamily="34" charset="0"/>
              </a:rPr>
              <a:t> düzeyine bağlı </a:t>
            </a:r>
            <a:r>
              <a:rPr lang="tr-TR" sz="2400" dirty="0" err="1">
                <a:effectLst/>
                <a:latin typeface="Calibri" panose="020F0502020204030204" pitchFamily="34" charset="0"/>
                <a:ea typeface="Calibri" panose="020F0502020204030204" pitchFamily="34" charset="0"/>
              </a:rPr>
              <a:t>stromal</a:t>
            </a:r>
            <a:r>
              <a:rPr lang="tr-TR" sz="2400" dirty="0">
                <a:effectLst/>
                <a:latin typeface="Calibri" panose="020F0502020204030204" pitchFamily="34" charset="0"/>
                <a:ea typeface="Calibri" panose="020F0502020204030204" pitchFamily="34" charset="0"/>
              </a:rPr>
              <a:t> reaksiyon dokuyu daha da sertleştirir. </a:t>
            </a:r>
            <a:r>
              <a:rPr lang="tr-TR" sz="2400" dirty="0" err="1">
                <a:effectLst/>
                <a:latin typeface="Calibri" panose="020F0502020204030204" pitchFamily="34" charset="0"/>
                <a:ea typeface="Calibri" panose="020F0502020204030204" pitchFamily="34" charset="0"/>
              </a:rPr>
              <a:t>Sonoelastografik</a:t>
            </a:r>
            <a:r>
              <a:rPr lang="tr-TR" sz="2400" dirty="0">
                <a:effectLst/>
                <a:latin typeface="Calibri" panose="020F0502020204030204" pitchFamily="34" charset="0"/>
                <a:ea typeface="Calibri" panose="020F0502020204030204" pitchFamily="34" charset="0"/>
              </a:rPr>
              <a:t> çalışmalarda doku </a:t>
            </a:r>
            <a:r>
              <a:rPr lang="tr-TR" sz="2400" dirty="0" err="1">
                <a:effectLst/>
                <a:latin typeface="Calibri" panose="020F0502020204030204" pitchFamily="34" charset="0"/>
                <a:ea typeface="Calibri" panose="020F0502020204030204" pitchFamily="34" charset="0"/>
              </a:rPr>
              <a:t>deformitesine</a:t>
            </a:r>
            <a:r>
              <a:rPr lang="tr-TR" sz="2400" dirty="0">
                <a:effectLst/>
                <a:latin typeface="Calibri" panose="020F0502020204030204" pitchFamily="34" charset="0"/>
                <a:ea typeface="Calibri" panose="020F0502020204030204" pitchFamily="34" charset="0"/>
              </a:rPr>
              <a:t> bağlı değişimler hassas şekilde ölçülebilir, özellikle koyu kırmızı renkli kitlelerde azalan doku esnekliği kolaylıkla tespit edilebilir. </a:t>
            </a:r>
            <a:endParaRPr lang="tr-TR" sz="2400" dirty="0"/>
          </a:p>
        </p:txBody>
      </p:sp>
      <p:pic>
        <p:nvPicPr>
          <p:cNvPr id="3074" name="Picture 2" descr="elasto1">
            <a:extLst>
              <a:ext uri="{FF2B5EF4-FFF2-40B4-BE49-F238E27FC236}">
                <a16:creationId xmlns:a16="http://schemas.microsoft.com/office/drawing/2014/main" id="{90549C56-8513-4119-80E3-167B45C3F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1825625"/>
            <a:ext cx="48514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7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D634D9-A6F7-4EEC-A7D6-E4E9A32969F8}"/>
              </a:ext>
            </a:extLst>
          </p:cNvPr>
          <p:cNvSpPr>
            <a:spLocks noGrp="1"/>
          </p:cNvSpPr>
          <p:nvPr>
            <p:ph type="title"/>
          </p:nvPr>
        </p:nvSpPr>
        <p:spPr/>
        <p:txBody>
          <a:bodyPr/>
          <a:lstStyle/>
          <a:p>
            <a:r>
              <a:rPr lang="tr-TR" dirty="0"/>
              <a:t>MANYETİK REZONANS (MR)</a:t>
            </a:r>
          </a:p>
        </p:txBody>
      </p:sp>
      <p:sp>
        <p:nvSpPr>
          <p:cNvPr id="3" name="İçerik Yer Tutucusu 2">
            <a:extLst>
              <a:ext uri="{FF2B5EF4-FFF2-40B4-BE49-F238E27FC236}">
                <a16:creationId xmlns:a16="http://schemas.microsoft.com/office/drawing/2014/main" id="{0B86061B-28FC-463D-8C48-B043045849F9}"/>
              </a:ext>
            </a:extLst>
          </p:cNvPr>
          <p:cNvSpPr>
            <a:spLocks noGrp="1"/>
          </p:cNvSpPr>
          <p:nvPr>
            <p:ph idx="1"/>
          </p:nvPr>
        </p:nvSpPr>
        <p:spPr>
          <a:xfrm>
            <a:off x="838200" y="1819275"/>
            <a:ext cx="3810000" cy="4357688"/>
          </a:xfrm>
        </p:spPr>
        <p:txBody>
          <a:bodyPr/>
          <a:lstStyle/>
          <a:p>
            <a:pPr algn="just"/>
            <a:r>
              <a:rPr lang="tr-TR" sz="2000" dirty="0">
                <a:effectLst/>
                <a:latin typeface="Calibri" panose="020F0502020204030204" pitchFamily="34" charset="0"/>
                <a:ea typeface="Calibri" panose="020F0502020204030204" pitchFamily="34" charset="0"/>
              </a:rPr>
              <a:t>Manyetik rezonans görüntüleme sisteminde hasta büyük bir mıknatıstan oluşan manyetik alan içerisine alınarak hedef bölgeye radyo dalgaları gönderilir ve kesitler üzerinden görüntüleme yapılır. Hedef bölgedeki serbest su moleküllerindeki hidrojenin çekirdeğinde bulunan protonlar gönderilen radyo dalgaları ile uyarılmaktadır</a:t>
            </a:r>
            <a:r>
              <a:rPr lang="tr-TR" sz="1800" dirty="0">
                <a:effectLst/>
                <a:latin typeface="Calibri" panose="020F0502020204030204" pitchFamily="34" charset="0"/>
                <a:ea typeface="Calibri" panose="020F0502020204030204" pitchFamily="34" charset="0"/>
              </a:rPr>
              <a:t>. </a:t>
            </a:r>
            <a:endParaRPr lang="tr-TR" dirty="0"/>
          </a:p>
        </p:txBody>
      </p:sp>
      <p:pic>
        <p:nvPicPr>
          <p:cNvPr id="4098" name="Picture 2">
            <a:extLst>
              <a:ext uri="{FF2B5EF4-FFF2-40B4-BE49-F238E27FC236}">
                <a16:creationId xmlns:a16="http://schemas.microsoft.com/office/drawing/2014/main" id="{22821F35-7B49-4795-9F46-88B880876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1893094"/>
            <a:ext cx="5864824" cy="329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76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4860A9-E7F2-48C8-A348-713759F5D29A}"/>
              </a:ext>
            </a:extLst>
          </p:cNvPr>
          <p:cNvSpPr>
            <a:spLocks noGrp="1"/>
          </p:cNvSpPr>
          <p:nvPr>
            <p:ph type="title"/>
          </p:nvPr>
        </p:nvSpPr>
        <p:spPr/>
        <p:txBody>
          <a:bodyPr/>
          <a:lstStyle/>
          <a:p>
            <a:r>
              <a:rPr lang="tr-TR" dirty="0"/>
              <a:t>PET CT</a:t>
            </a:r>
          </a:p>
        </p:txBody>
      </p:sp>
      <p:sp>
        <p:nvSpPr>
          <p:cNvPr id="3" name="İçerik Yer Tutucusu 2">
            <a:extLst>
              <a:ext uri="{FF2B5EF4-FFF2-40B4-BE49-F238E27FC236}">
                <a16:creationId xmlns:a16="http://schemas.microsoft.com/office/drawing/2014/main" id="{A642CA61-1FEF-40AC-93FB-F93780DC4802}"/>
              </a:ext>
            </a:extLst>
          </p:cNvPr>
          <p:cNvSpPr>
            <a:spLocks noGrp="1"/>
          </p:cNvSpPr>
          <p:nvPr>
            <p:ph idx="1"/>
          </p:nvPr>
        </p:nvSpPr>
        <p:spPr>
          <a:xfrm>
            <a:off x="838200" y="1825625"/>
            <a:ext cx="3962400" cy="4351338"/>
          </a:xfrm>
        </p:spPr>
        <p:txBody>
          <a:bodyPr>
            <a:normAutofit/>
          </a:bodyPr>
          <a:lstStyle/>
          <a:p>
            <a:pPr algn="just"/>
            <a:r>
              <a:rPr lang="tr-TR" sz="2000" dirty="0">
                <a:effectLst/>
                <a:latin typeface="Calibri" panose="020F0502020204030204" pitchFamily="34" charset="0"/>
                <a:ea typeface="Calibri" panose="020F0502020204030204" pitchFamily="34" charset="0"/>
              </a:rPr>
              <a:t>Operasyon kararı vermeden önce yapılacak Pozitron emisyon tomografi/ Bilgisayarlı tomografi (PET/BT) çekimleri ile tekli yada çoklu metastazlar tespit edilebilir ve başarı şansı düşük cerrahi işlemlerden kaçınılabilir. Özellikle meme tümörüne yönelik aşı geliştirme çalışmalarında kullanılan kedi modellerinde işaretli glikoz moleküllerinin memedeki kanserli bölgelerdeki dağılımının tespitinde de PET çekimleri güvenilir şekilde kullanılmaktadır</a:t>
            </a:r>
            <a:endParaRPr lang="tr-TR" sz="2000" dirty="0"/>
          </a:p>
        </p:txBody>
      </p:sp>
      <p:pic>
        <p:nvPicPr>
          <p:cNvPr id="5122" name="Picture 2" descr="Assessment of GS-9219 in a Pet Dog Model of Non-Hodgkin&amp;#39;s Lymphoma |  Clinical Cancer Research">
            <a:extLst>
              <a:ext uri="{FF2B5EF4-FFF2-40B4-BE49-F238E27FC236}">
                <a16:creationId xmlns:a16="http://schemas.microsoft.com/office/drawing/2014/main" id="{D03ECE1E-2B4E-4EC3-9174-AAB41EFAD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88" y="1390650"/>
            <a:ext cx="4914445" cy="466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2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8C3B96-A0B5-42D1-9695-66ABD477860E}"/>
              </a:ext>
            </a:extLst>
          </p:cNvPr>
          <p:cNvSpPr>
            <a:spLocks noGrp="1"/>
          </p:cNvSpPr>
          <p:nvPr>
            <p:ph type="title"/>
          </p:nvPr>
        </p:nvSpPr>
        <p:spPr>
          <a:xfrm>
            <a:off x="866775" y="288925"/>
            <a:ext cx="10515600" cy="1325563"/>
          </a:xfrm>
        </p:spPr>
        <p:txBody>
          <a:bodyPr/>
          <a:lstStyle/>
          <a:p>
            <a:r>
              <a:rPr lang="tr-TR" dirty="0"/>
              <a:t>İNFRARED TERMOGRAFİ</a:t>
            </a:r>
          </a:p>
        </p:txBody>
      </p:sp>
      <p:sp>
        <p:nvSpPr>
          <p:cNvPr id="3" name="İçerik Yer Tutucusu 2">
            <a:extLst>
              <a:ext uri="{FF2B5EF4-FFF2-40B4-BE49-F238E27FC236}">
                <a16:creationId xmlns:a16="http://schemas.microsoft.com/office/drawing/2014/main" id="{F778F337-20B2-4FE6-8515-1DEADF4E57B7}"/>
              </a:ext>
            </a:extLst>
          </p:cNvPr>
          <p:cNvSpPr>
            <a:spLocks noGrp="1"/>
          </p:cNvSpPr>
          <p:nvPr>
            <p:ph idx="1"/>
          </p:nvPr>
        </p:nvSpPr>
        <p:spPr>
          <a:xfrm>
            <a:off x="838200" y="1825625"/>
            <a:ext cx="4810125" cy="4351338"/>
          </a:xfrm>
        </p:spPr>
        <p:txBody>
          <a:bodyPr/>
          <a:lstStyle/>
          <a:p>
            <a:pPr algn="just"/>
            <a:r>
              <a:rPr lang="tr-TR" sz="1800" dirty="0" err="1">
                <a:effectLst/>
                <a:latin typeface="Calibri" panose="020F0502020204030204" pitchFamily="34" charset="0"/>
                <a:ea typeface="Calibri" panose="020F0502020204030204" pitchFamily="34" charset="0"/>
              </a:rPr>
              <a:t>İnfrared</a:t>
            </a:r>
            <a:r>
              <a:rPr lang="tr-TR" sz="1800" dirty="0">
                <a:effectLst/>
                <a:latin typeface="Calibri" panose="020F0502020204030204" pitchFamily="34" charset="0"/>
                <a:ea typeface="Calibri" panose="020F0502020204030204" pitchFamily="34" charset="0"/>
              </a:rPr>
              <a:t> </a:t>
            </a:r>
            <a:r>
              <a:rPr lang="tr-TR" sz="1800" dirty="0" err="1">
                <a:effectLst/>
                <a:latin typeface="Calibri" panose="020F0502020204030204" pitchFamily="34" charset="0"/>
                <a:ea typeface="Calibri" panose="020F0502020204030204" pitchFamily="34" charset="0"/>
              </a:rPr>
              <a:t>termografik</a:t>
            </a:r>
            <a:r>
              <a:rPr lang="tr-TR" sz="1800" dirty="0">
                <a:effectLst/>
                <a:latin typeface="Calibri" panose="020F0502020204030204" pitchFamily="34" charset="0"/>
                <a:ea typeface="Calibri" panose="020F0502020204030204" pitchFamily="34" charset="0"/>
              </a:rPr>
              <a:t> görüntüleme yöntemi ağrısız, </a:t>
            </a:r>
            <a:r>
              <a:rPr lang="tr-TR" sz="1800" dirty="0" err="1">
                <a:effectLst/>
                <a:latin typeface="Calibri" panose="020F0502020204030204" pitchFamily="34" charset="0"/>
                <a:ea typeface="Calibri" panose="020F0502020204030204" pitchFamily="34" charset="0"/>
              </a:rPr>
              <a:t>noninvaziv</a:t>
            </a:r>
            <a:r>
              <a:rPr lang="tr-TR" sz="1800" dirty="0">
                <a:effectLst/>
                <a:latin typeface="Calibri" panose="020F0502020204030204" pitchFamily="34" charset="0"/>
                <a:ea typeface="Calibri" panose="020F0502020204030204" pitchFamily="34" charset="0"/>
              </a:rPr>
              <a:t> ve </a:t>
            </a:r>
            <a:r>
              <a:rPr lang="tr-TR" sz="1800" dirty="0" err="1">
                <a:effectLst/>
                <a:latin typeface="Calibri" panose="020F0502020204030204" pitchFamily="34" charset="0"/>
                <a:ea typeface="Calibri" panose="020F0502020204030204" pitchFamily="34" charset="0"/>
              </a:rPr>
              <a:t>noniyonize</a:t>
            </a:r>
            <a:r>
              <a:rPr lang="tr-TR" sz="1800" dirty="0">
                <a:effectLst/>
                <a:latin typeface="Calibri" panose="020F0502020204030204" pitchFamily="34" charset="0"/>
                <a:ea typeface="Calibri" panose="020F0502020204030204" pitchFamily="34" charset="0"/>
              </a:rPr>
              <a:t> özellikte olması gibi nedenlerle tercih </a:t>
            </a:r>
            <a:r>
              <a:rPr lang="tr-TR" sz="2000" dirty="0">
                <a:effectLst/>
                <a:latin typeface="Calibri" panose="020F0502020204030204" pitchFamily="34" charset="0"/>
                <a:ea typeface="Calibri" panose="020F0502020204030204" pitchFamily="34" charset="0"/>
              </a:rPr>
              <a:t>edilir</a:t>
            </a:r>
            <a:r>
              <a:rPr lang="tr-TR" sz="1800" dirty="0">
                <a:effectLst/>
                <a:latin typeface="Calibri" panose="020F0502020204030204" pitchFamily="34" charset="0"/>
                <a:ea typeface="Calibri" panose="020F0502020204030204" pitchFamily="34" charset="0"/>
              </a:rPr>
              <a:t> ve kadınlarda rutin meme taramalarında ön tanı amaçlı kullanılmaktadır. Ancak ölçümlerde sabit ve hava akımı kontrolü sağlanmış odalarda, en az 30 </a:t>
            </a:r>
            <a:r>
              <a:rPr lang="tr-TR" sz="1800" dirty="0" err="1">
                <a:effectLst/>
                <a:latin typeface="Calibri" panose="020F0502020204030204" pitchFamily="34" charset="0"/>
                <a:ea typeface="Calibri" panose="020F0502020204030204" pitchFamily="34" charset="0"/>
              </a:rPr>
              <a:t>dk</a:t>
            </a:r>
            <a:r>
              <a:rPr lang="tr-TR" sz="1800" dirty="0">
                <a:effectLst/>
                <a:latin typeface="Calibri" panose="020F0502020204030204" pitchFamily="34" charset="0"/>
                <a:ea typeface="Calibri" panose="020F0502020204030204" pitchFamily="34" charset="0"/>
              </a:rPr>
              <a:t> bekleme süresini izleyerek çekim yapılması gerekir. Meme lobunun </a:t>
            </a:r>
            <a:r>
              <a:rPr lang="tr-TR" sz="1800" dirty="0" err="1">
                <a:effectLst/>
                <a:latin typeface="Calibri" panose="020F0502020204030204" pitchFamily="34" charset="0"/>
                <a:ea typeface="Calibri" panose="020F0502020204030204" pitchFamily="34" charset="0"/>
              </a:rPr>
              <a:t>lokasyonundan</a:t>
            </a:r>
            <a:r>
              <a:rPr lang="tr-TR" sz="1800" dirty="0">
                <a:effectLst/>
                <a:latin typeface="Calibri" panose="020F0502020204030204" pitchFamily="34" charset="0"/>
                <a:ea typeface="Calibri" panose="020F0502020204030204" pitchFamily="34" charset="0"/>
              </a:rPr>
              <a:t> bağımsız olarak, tümörlü kitlelerin sağlıklı meme loblarına oranla daha yüksek ısı haritasına sahip olabilmektedir. Ancak olguların </a:t>
            </a:r>
            <a:r>
              <a:rPr lang="tr-TR" sz="1800" dirty="0" err="1">
                <a:effectLst/>
                <a:latin typeface="Calibri" panose="020F0502020204030204" pitchFamily="34" charset="0"/>
                <a:ea typeface="Calibri" panose="020F0502020204030204" pitchFamily="34" charset="0"/>
              </a:rPr>
              <a:t>termografik</a:t>
            </a:r>
            <a:r>
              <a:rPr lang="tr-TR" sz="1800" dirty="0">
                <a:effectLst/>
                <a:latin typeface="Calibri" panose="020F0502020204030204" pitchFamily="34" charset="0"/>
                <a:ea typeface="Calibri" panose="020F0502020204030204" pitchFamily="34" charset="0"/>
              </a:rPr>
              <a:t> özellikleri farklılık gösterebileceği unutulmamalı, meme dokusunda ısı artışı gösteren odaklar tümörlerin ön tanısı basamağında değerlendirilmelidir. </a:t>
            </a:r>
            <a:endParaRPr lang="tr-TR" dirty="0"/>
          </a:p>
        </p:txBody>
      </p:sp>
      <p:pic>
        <p:nvPicPr>
          <p:cNvPr id="6146" name="Picture 2" descr="Termografi - Vikipedi">
            <a:extLst>
              <a:ext uri="{FF2B5EF4-FFF2-40B4-BE49-F238E27FC236}">
                <a16:creationId xmlns:a16="http://schemas.microsoft.com/office/drawing/2014/main" id="{F5D0753B-AE7D-46AF-9607-ECEADCEDC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1825625"/>
            <a:ext cx="5769482" cy="293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76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750DD5-AC16-4653-A26F-5BC9F63669AF}"/>
              </a:ext>
            </a:extLst>
          </p:cNvPr>
          <p:cNvSpPr>
            <a:spLocks noGrp="1"/>
          </p:cNvSpPr>
          <p:nvPr>
            <p:ph type="title"/>
          </p:nvPr>
        </p:nvSpPr>
        <p:spPr/>
        <p:txBody>
          <a:bodyPr/>
          <a:lstStyle/>
          <a:p>
            <a:r>
              <a:rPr lang="tr-TR" dirty="0"/>
              <a:t>ULTRASONOGRAFİ 	</a:t>
            </a:r>
          </a:p>
        </p:txBody>
      </p:sp>
      <p:sp>
        <p:nvSpPr>
          <p:cNvPr id="3" name="İçerik Yer Tutucusu 2">
            <a:extLst>
              <a:ext uri="{FF2B5EF4-FFF2-40B4-BE49-F238E27FC236}">
                <a16:creationId xmlns:a16="http://schemas.microsoft.com/office/drawing/2014/main" id="{E451E128-B4E5-4DAE-A709-E340184B7797}"/>
              </a:ext>
            </a:extLst>
          </p:cNvPr>
          <p:cNvSpPr>
            <a:spLocks noGrp="1"/>
          </p:cNvSpPr>
          <p:nvPr>
            <p:ph idx="1"/>
          </p:nvPr>
        </p:nvSpPr>
        <p:spPr>
          <a:xfrm>
            <a:off x="838201" y="1825625"/>
            <a:ext cx="6200774" cy="4351338"/>
          </a:xfrm>
        </p:spPr>
        <p:txBody>
          <a:bodyPr>
            <a:normAutofit fontScale="92500"/>
          </a:bodyPr>
          <a:lstStyle/>
          <a:p>
            <a:pPr algn="just">
              <a:lnSpc>
                <a:spcPct val="150000"/>
              </a:lnSpc>
              <a:spcAft>
                <a:spcPts val="1000"/>
              </a:spcAft>
            </a:pPr>
            <a:r>
              <a:rPr lang="tr-TR" sz="2000" dirty="0" err="1">
                <a:effectLst/>
                <a:latin typeface="Calibri" panose="020F0502020204030204" pitchFamily="34" charset="0"/>
                <a:ea typeface="Calibri" panose="020F0502020204030204" pitchFamily="34" charset="0"/>
                <a:cs typeface="Times New Roman" panose="02020603050405020304" pitchFamily="18" charset="0"/>
              </a:rPr>
              <a:t>Ultrases</a:t>
            </a:r>
            <a:r>
              <a:rPr lang="tr-TR" sz="2000" dirty="0">
                <a:effectLst/>
                <a:latin typeface="Calibri" panose="020F0502020204030204" pitchFamily="34" charset="0"/>
                <a:ea typeface="Calibri" panose="020F0502020204030204" pitchFamily="34" charset="0"/>
                <a:cs typeface="Times New Roman" panose="02020603050405020304" pitchFamily="18" charset="0"/>
              </a:rPr>
              <a:t> insan kulağının algılayamayacağı 20 bin Hertz (Hz) ile 10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MegaHertz</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mHz</a:t>
            </a:r>
            <a:r>
              <a:rPr lang="tr-TR" sz="2000" dirty="0">
                <a:effectLst/>
                <a:latin typeface="Calibri" panose="020F0502020204030204" pitchFamily="34" charset="0"/>
                <a:ea typeface="Calibri" panose="020F0502020204030204" pitchFamily="34" charset="0"/>
                <a:cs typeface="Times New Roman" panose="02020603050405020304" pitchFamily="18" charset="0"/>
              </a:rPr>
              <a:t>) arasında değişen ses dalgaları olarak tanımlanmaktadır. Ultrasonografi ise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piezo</a:t>
            </a:r>
            <a:r>
              <a:rPr lang="tr-TR" sz="2000" dirty="0">
                <a:effectLst/>
                <a:latin typeface="Calibri" panose="020F0502020204030204" pitchFamily="34" charset="0"/>
                <a:ea typeface="Calibri" panose="020F0502020204030204" pitchFamily="34" charset="0"/>
                <a:cs typeface="Times New Roman" panose="02020603050405020304" pitchFamily="18" charset="0"/>
              </a:rPr>
              <a:t>-elektrik kristallerine uygulanan elektrik akımı ile üretilen ultra ses dalgalarının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prob</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transducer</a:t>
            </a:r>
            <a:r>
              <a:rPr lang="tr-TR" sz="2000" dirty="0">
                <a:effectLst/>
                <a:latin typeface="Calibri" panose="020F0502020204030204" pitchFamily="34" charset="0"/>
                <a:ea typeface="Calibri" panose="020F0502020204030204" pitchFamily="34" charset="0"/>
                <a:cs typeface="Times New Roman" panose="02020603050405020304" pitchFamily="18" charset="0"/>
              </a:rPr>
              <a:t>, dönüştürücü) yardımı ile muayene edilecek organa gönderilmesi, gönderilen bu seslerin bir kısmının geriye yansıtılarak tekrar kristallere çarpması ile elektrik akımına dönüştürülmesi ve ekran üzerinde görüntü elde edilebilmesidir.</a:t>
            </a:r>
            <a:endParaRPr lang="tr-TR" sz="2000" dirty="0"/>
          </a:p>
        </p:txBody>
      </p:sp>
      <p:pic>
        <p:nvPicPr>
          <p:cNvPr id="7170" name="Picture 2" descr="Ultrason - Vetrium Çayyolu Veteriner Kliniği">
            <a:extLst>
              <a:ext uri="{FF2B5EF4-FFF2-40B4-BE49-F238E27FC236}">
                <a16:creationId xmlns:a16="http://schemas.microsoft.com/office/drawing/2014/main" id="{67F6F639-0CBD-4CD9-BCEA-2510E3A69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932" y="1843088"/>
            <a:ext cx="4891617" cy="33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1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4C550A-5C01-4BC3-AF64-32E4B1569C82}"/>
              </a:ext>
            </a:extLst>
          </p:cNvPr>
          <p:cNvSpPr>
            <a:spLocks noGrp="1"/>
          </p:cNvSpPr>
          <p:nvPr>
            <p:ph type="title"/>
          </p:nvPr>
        </p:nvSpPr>
        <p:spPr>
          <a:xfrm>
            <a:off x="838200" y="365125"/>
            <a:ext cx="4658248" cy="1325563"/>
          </a:xfrm>
        </p:spPr>
        <p:txBody>
          <a:bodyPr>
            <a:normAutofit/>
          </a:bodyPr>
          <a:lstStyle/>
          <a:p>
            <a:r>
              <a:rPr lang="tr-TR" sz="3200" b="1" dirty="0"/>
              <a:t>DOPPLER USG</a:t>
            </a:r>
          </a:p>
        </p:txBody>
      </p:sp>
      <p:sp>
        <p:nvSpPr>
          <p:cNvPr id="3" name="İçerik Yer Tutucusu 2">
            <a:extLst>
              <a:ext uri="{FF2B5EF4-FFF2-40B4-BE49-F238E27FC236}">
                <a16:creationId xmlns:a16="http://schemas.microsoft.com/office/drawing/2014/main" id="{B40B3CC0-C6B7-4A1F-B0EE-62269C282469}"/>
              </a:ext>
            </a:extLst>
          </p:cNvPr>
          <p:cNvSpPr>
            <a:spLocks noGrp="1"/>
          </p:cNvSpPr>
          <p:nvPr>
            <p:ph idx="1"/>
          </p:nvPr>
        </p:nvSpPr>
        <p:spPr>
          <a:xfrm>
            <a:off x="838200" y="1825625"/>
            <a:ext cx="4748684" cy="4351338"/>
          </a:xfrm>
        </p:spPr>
        <p:txBody>
          <a:bodyPr>
            <a:normAutofit/>
          </a:bodyPr>
          <a:lstStyle/>
          <a:p>
            <a:pPr algn="just"/>
            <a:r>
              <a:rPr lang="tr-TR" sz="2000" dirty="0">
                <a:effectLst/>
                <a:latin typeface="Calibri" panose="020F0502020204030204" pitchFamily="34" charset="0"/>
                <a:ea typeface="Calibri" panose="020F0502020204030204" pitchFamily="34" charset="0"/>
              </a:rPr>
              <a:t>Memedeki kitlelerin incelenmesi amacıyla kullanılan </a:t>
            </a:r>
            <a:r>
              <a:rPr lang="tr-TR" sz="2000" dirty="0" err="1">
                <a:effectLst/>
                <a:latin typeface="Calibri" panose="020F0502020204030204" pitchFamily="34" charset="0"/>
                <a:ea typeface="Calibri" panose="020F0502020204030204" pitchFamily="34" charset="0"/>
              </a:rPr>
              <a:t>Doppler</a:t>
            </a:r>
            <a:r>
              <a:rPr lang="tr-TR" sz="2000" dirty="0">
                <a:effectLst/>
                <a:latin typeface="Calibri" panose="020F0502020204030204" pitchFamily="34" charset="0"/>
                <a:ea typeface="Calibri" panose="020F0502020204030204" pitchFamily="34" charset="0"/>
              </a:rPr>
              <a:t> USG, B-</a:t>
            </a:r>
            <a:r>
              <a:rPr lang="tr-TR" sz="2000" dirty="0" err="1">
                <a:effectLst/>
                <a:latin typeface="Calibri" panose="020F0502020204030204" pitchFamily="34" charset="0"/>
                <a:ea typeface="Calibri" panose="020F0502020204030204" pitchFamily="34" charset="0"/>
              </a:rPr>
              <a:t>mod</a:t>
            </a:r>
            <a:r>
              <a:rPr lang="tr-TR" sz="2000" dirty="0">
                <a:effectLst/>
                <a:latin typeface="Calibri" panose="020F0502020204030204" pitchFamily="34" charset="0"/>
                <a:ea typeface="Calibri" panose="020F0502020204030204" pitchFamily="34" charset="0"/>
              </a:rPr>
              <a:t> çekimlere oranla daha hassas sonuçlar vermektedir. Konuya ilişkin ilk çalışmalar </a:t>
            </a:r>
            <a:r>
              <a:rPr lang="tr-TR" sz="2000" dirty="0" err="1">
                <a:effectLst/>
                <a:latin typeface="Calibri" panose="020F0502020204030204" pitchFamily="34" charset="0"/>
                <a:ea typeface="Calibri" panose="020F0502020204030204" pitchFamily="34" charset="0"/>
              </a:rPr>
              <a:t>solid</a:t>
            </a:r>
            <a:r>
              <a:rPr lang="tr-TR" sz="2000" dirty="0">
                <a:effectLst/>
                <a:latin typeface="Calibri" panose="020F0502020204030204" pitchFamily="34" charset="0"/>
                <a:ea typeface="Calibri" panose="020F0502020204030204" pitchFamily="34" charset="0"/>
              </a:rPr>
              <a:t> kitlelerdeki renkli </a:t>
            </a:r>
            <a:r>
              <a:rPr lang="tr-TR" sz="2000" dirty="0" err="1">
                <a:effectLst/>
                <a:latin typeface="Calibri" panose="020F0502020204030204" pitchFamily="34" charset="0"/>
                <a:ea typeface="Calibri" panose="020F0502020204030204" pitchFamily="34" charset="0"/>
              </a:rPr>
              <a:t>Doppler</a:t>
            </a:r>
            <a:r>
              <a:rPr lang="tr-TR" sz="2000" dirty="0">
                <a:effectLst/>
                <a:latin typeface="Calibri" panose="020F0502020204030204" pitchFamily="34" charset="0"/>
                <a:ea typeface="Calibri" panose="020F0502020204030204" pitchFamily="34" charset="0"/>
              </a:rPr>
              <a:t> çekimleri ile doku kompozisyonu ve </a:t>
            </a:r>
            <a:r>
              <a:rPr lang="tr-TR" sz="2000" dirty="0" err="1">
                <a:effectLst/>
                <a:latin typeface="Calibri" panose="020F0502020204030204" pitchFamily="34" charset="0"/>
                <a:ea typeface="Calibri" panose="020F0502020204030204" pitchFamily="34" charset="0"/>
              </a:rPr>
              <a:t>damarlaşma</a:t>
            </a:r>
            <a:r>
              <a:rPr lang="tr-TR" sz="2000" dirty="0">
                <a:effectLst/>
                <a:latin typeface="Calibri" panose="020F0502020204030204" pitchFamily="34" charset="0"/>
                <a:ea typeface="Calibri" panose="020F0502020204030204" pitchFamily="34" charset="0"/>
              </a:rPr>
              <a:t> düzeyi üzerinden </a:t>
            </a:r>
            <a:r>
              <a:rPr lang="tr-TR" sz="2000" dirty="0" err="1">
                <a:effectLst/>
                <a:latin typeface="Calibri" panose="020F0502020204030204" pitchFamily="34" charset="0"/>
                <a:ea typeface="Calibri" panose="020F0502020204030204" pitchFamily="34" charset="0"/>
              </a:rPr>
              <a:t>malignite</a:t>
            </a:r>
            <a:r>
              <a:rPr lang="tr-TR" sz="2000" dirty="0">
                <a:effectLst/>
                <a:latin typeface="Calibri" panose="020F0502020204030204" pitchFamily="34" charset="0"/>
                <a:ea typeface="Calibri" panose="020F0502020204030204" pitchFamily="34" charset="0"/>
              </a:rPr>
              <a:t> düzeyinin tespitine yöneliktir. Akımın kitlenin periferinde görülmesi </a:t>
            </a:r>
            <a:r>
              <a:rPr lang="tr-TR" sz="2000" dirty="0" err="1">
                <a:effectLst/>
                <a:latin typeface="Calibri" panose="020F0502020204030204" pitchFamily="34" charset="0"/>
                <a:ea typeface="Calibri" panose="020F0502020204030204" pitchFamily="34" charset="0"/>
              </a:rPr>
              <a:t>benign</a:t>
            </a:r>
            <a:r>
              <a:rPr lang="tr-TR" sz="2000" dirty="0">
                <a:effectLst/>
                <a:latin typeface="Calibri" panose="020F0502020204030204" pitchFamily="34" charset="0"/>
                <a:ea typeface="Calibri" panose="020F0502020204030204" pitchFamily="34" charset="0"/>
              </a:rPr>
              <a:t>, merkezde hatta daha çok karışık tipte (</a:t>
            </a:r>
            <a:r>
              <a:rPr lang="tr-TR" sz="2000" dirty="0" err="1">
                <a:effectLst/>
                <a:latin typeface="Calibri" panose="020F0502020204030204" pitchFamily="34" charset="0"/>
                <a:ea typeface="Calibri" panose="020F0502020204030204" pitchFamily="34" charset="0"/>
              </a:rPr>
              <a:t>periferal</a:t>
            </a:r>
            <a:r>
              <a:rPr lang="tr-TR" sz="2000" dirty="0">
                <a:effectLst/>
                <a:latin typeface="Calibri" panose="020F0502020204030204" pitchFamily="34" charset="0"/>
                <a:ea typeface="Calibri" panose="020F0502020204030204" pitchFamily="34" charset="0"/>
              </a:rPr>
              <a:t> ve merkezi alanlarda) görülmesi ise </a:t>
            </a:r>
            <a:r>
              <a:rPr lang="tr-TR" sz="2000" dirty="0" err="1">
                <a:effectLst/>
                <a:latin typeface="Calibri" panose="020F0502020204030204" pitchFamily="34" charset="0"/>
                <a:ea typeface="Calibri" panose="020F0502020204030204" pitchFamily="34" charset="0"/>
              </a:rPr>
              <a:t>malignite</a:t>
            </a:r>
            <a:r>
              <a:rPr lang="tr-TR" sz="2000" dirty="0">
                <a:effectLst/>
                <a:latin typeface="Calibri" panose="020F0502020204030204" pitchFamily="34" charset="0"/>
                <a:ea typeface="Calibri" panose="020F0502020204030204" pitchFamily="34" charset="0"/>
              </a:rPr>
              <a:t> habercisi olarak yorumlanır. </a:t>
            </a:r>
            <a:endParaRPr lang="tr-TR" sz="2000" dirty="0"/>
          </a:p>
        </p:txBody>
      </p:sp>
      <p:pic>
        <p:nvPicPr>
          <p:cNvPr id="2050" name="Picture 2">
            <a:extLst>
              <a:ext uri="{FF2B5EF4-FFF2-40B4-BE49-F238E27FC236}">
                <a16:creationId xmlns:a16="http://schemas.microsoft.com/office/drawing/2014/main" id="{CD7D3004-EE14-4C90-B3D3-122CC497F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210" y="1277145"/>
            <a:ext cx="4128082" cy="23717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ltrasound Doppler explained for vets | IMV imaging">
            <a:extLst>
              <a:ext uri="{FF2B5EF4-FFF2-40B4-BE49-F238E27FC236}">
                <a16:creationId xmlns:a16="http://schemas.microsoft.com/office/drawing/2014/main" id="{23C90F2C-66EB-43FB-8AC1-054980A6C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027" y="3753644"/>
            <a:ext cx="4364448" cy="226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6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C9B2E9-DD54-4291-8B58-A1A2A0F8F882}"/>
              </a:ext>
            </a:extLst>
          </p:cNvPr>
          <p:cNvSpPr>
            <a:spLocks noGrp="1"/>
          </p:cNvSpPr>
          <p:nvPr>
            <p:ph idx="1"/>
          </p:nvPr>
        </p:nvSpPr>
        <p:spPr>
          <a:xfrm>
            <a:off x="838199" y="1346479"/>
            <a:ext cx="6034873" cy="4830484"/>
          </a:xfrm>
        </p:spPr>
        <p:txBody>
          <a:bodyPr>
            <a:normAutofit lnSpcReduction="10000"/>
          </a:bodyPr>
          <a:lstStyle/>
          <a:p>
            <a:pPr algn="just"/>
            <a:r>
              <a:rPr lang="tr-TR" sz="2000" dirty="0">
                <a:effectLst/>
                <a:latin typeface="Calibri" panose="020F0502020204030204" pitchFamily="34" charset="0"/>
                <a:ea typeface="Calibri" panose="020F0502020204030204" pitchFamily="34" charset="0"/>
                <a:cs typeface="Times New Roman" panose="02020603050405020304" pitchFamily="18" charset="0"/>
              </a:rPr>
              <a:t>Dokulara gönderilen ses dalgalarını yansıtma veya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absorbe</a:t>
            </a:r>
            <a:r>
              <a:rPr lang="tr-TR" sz="2000" dirty="0">
                <a:effectLst/>
                <a:latin typeface="Calibri" panose="020F0502020204030204" pitchFamily="34" charset="0"/>
                <a:ea typeface="Calibri" panose="020F0502020204030204" pitchFamily="34" charset="0"/>
                <a:cs typeface="Times New Roman" panose="02020603050405020304" pitchFamily="18" charset="0"/>
              </a:rPr>
              <a:t> etme özelliklerine göre gri rengin farklı tonlarında görüntü vermektedir. Kemik gibi yoğunluğu fazla olan dokular gönderilen ses dalgalarını büyük ölçüde yansıttığından açık renk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hiperekojenik</a:t>
            </a:r>
            <a:r>
              <a:rPr lang="tr-TR" sz="2000" dirty="0">
                <a:effectLst/>
                <a:latin typeface="Calibri" panose="020F0502020204030204" pitchFamily="34" charset="0"/>
                <a:ea typeface="Calibri" panose="020F0502020204030204" pitchFamily="34" charset="0"/>
                <a:cs typeface="Times New Roman" panose="02020603050405020304" pitchFamily="18" charset="0"/>
              </a:rPr>
              <a:t>) olarak görüntü verirken, içi boşluklu yapılar, sıvılar veya sıvı dolu yapılar ses dalgalarını yansıtmayıp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absorbe</a:t>
            </a:r>
            <a:r>
              <a:rPr lang="tr-TR" sz="2000" dirty="0">
                <a:effectLst/>
                <a:latin typeface="Calibri" panose="020F0502020204030204" pitchFamily="34" charset="0"/>
                <a:ea typeface="Calibri" panose="020F0502020204030204" pitchFamily="34" charset="0"/>
                <a:cs typeface="Times New Roman" panose="02020603050405020304" pitchFamily="18" charset="0"/>
              </a:rPr>
              <a:t> ettiklerinden koyu renk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anekojenik</a:t>
            </a:r>
            <a:r>
              <a:rPr lang="tr-TR" sz="2000" dirty="0">
                <a:effectLst/>
                <a:latin typeface="Calibri" panose="020F0502020204030204" pitchFamily="34" charset="0"/>
                <a:ea typeface="Calibri" panose="020F0502020204030204" pitchFamily="34" charset="0"/>
                <a:cs typeface="Times New Roman" panose="02020603050405020304" pitchFamily="18" charset="0"/>
              </a:rPr>
              <a:t>) görüntü vermektedirler.</a:t>
            </a:r>
          </a:p>
          <a:p>
            <a:pPr algn="just"/>
            <a:r>
              <a:rPr lang="tr-TR" sz="2000" dirty="0">
                <a:effectLst/>
                <a:latin typeface="Calibri" panose="020F0502020204030204" pitchFamily="34" charset="0"/>
                <a:ea typeface="Calibri" panose="020F0502020204030204" pitchFamily="34" charset="0"/>
                <a:cs typeface="Times New Roman" panose="02020603050405020304" pitchFamily="18" charset="0"/>
              </a:rPr>
              <a:t>Ultrasonografi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anamnez</a:t>
            </a:r>
            <a:r>
              <a:rPr lang="tr-TR" sz="2000" dirty="0">
                <a:effectLst/>
                <a:latin typeface="Calibri" panose="020F0502020204030204" pitchFamily="34" charset="0"/>
                <a:ea typeface="Calibri" panose="020F0502020204030204" pitchFamily="34" charset="0"/>
                <a:cs typeface="Times New Roman" panose="02020603050405020304" pitchFamily="18" charset="0"/>
              </a:rPr>
              <a:t>, klinik ve laboratuvar muayene bulguları doğrultusunda uygulandığında kesin teşhise olanak sağlayan bir muayene metodudur. Bu yöntem ile muayene edilen organın hem çevresel görüntüsü hem de iç yapısı hakkında bilgiler alınabilmekte aynı zamanda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ultrasonografik</a:t>
            </a:r>
            <a:r>
              <a:rPr lang="tr-TR" sz="2000" dirty="0">
                <a:effectLst/>
                <a:latin typeface="Calibri" panose="020F0502020204030204" pitchFamily="34" charset="0"/>
                <a:ea typeface="Calibri" panose="020F0502020204030204" pitchFamily="34" charset="0"/>
                <a:cs typeface="Times New Roman" panose="02020603050405020304" pitchFamily="18" charset="0"/>
              </a:rPr>
              <a:t> bulgulara bakılarak tedavi programları yönlendirilebilmektedir. Bunun yanında ultrasonografi eşliğinde </a:t>
            </a:r>
            <a:r>
              <a:rPr lang="tr-TR" sz="2000" dirty="0" err="1">
                <a:effectLst/>
                <a:latin typeface="Calibri" panose="020F0502020204030204" pitchFamily="34" charset="0"/>
                <a:ea typeface="Calibri" panose="020F0502020204030204" pitchFamily="34" charset="0"/>
                <a:cs typeface="Times New Roman" panose="02020603050405020304" pitchFamily="18" charset="0"/>
              </a:rPr>
              <a:t>biopsi</a:t>
            </a:r>
            <a:r>
              <a:rPr lang="tr-TR" sz="2000" dirty="0">
                <a:effectLst/>
                <a:latin typeface="Calibri" panose="020F0502020204030204" pitchFamily="34" charset="0"/>
                <a:ea typeface="Calibri" panose="020F0502020204030204" pitchFamily="34" charset="0"/>
                <a:cs typeface="Times New Roman" panose="02020603050405020304" pitchFamily="18" charset="0"/>
              </a:rPr>
              <a:t> teknikleri de başarı ile uygulanmaktadır.</a:t>
            </a:r>
            <a:endParaRPr lang="tr-TR" sz="2000" dirty="0"/>
          </a:p>
        </p:txBody>
      </p:sp>
      <p:pic>
        <p:nvPicPr>
          <p:cNvPr id="5" name="Resim 4">
            <a:extLst>
              <a:ext uri="{FF2B5EF4-FFF2-40B4-BE49-F238E27FC236}">
                <a16:creationId xmlns:a16="http://schemas.microsoft.com/office/drawing/2014/main" id="{F499BAB4-FC64-43BC-95C0-5C534C703E01}"/>
              </a:ext>
            </a:extLst>
          </p:cNvPr>
          <p:cNvPicPr>
            <a:picLocks noChangeAspect="1"/>
          </p:cNvPicPr>
          <p:nvPr/>
        </p:nvPicPr>
        <p:blipFill>
          <a:blip r:embed="rId2"/>
          <a:stretch>
            <a:fillRect/>
          </a:stretch>
        </p:blipFill>
        <p:spPr>
          <a:xfrm>
            <a:off x="7442522" y="894303"/>
            <a:ext cx="4036609" cy="2559382"/>
          </a:xfrm>
          <a:prstGeom prst="rect">
            <a:avLst/>
          </a:prstGeom>
        </p:spPr>
      </p:pic>
      <p:pic>
        <p:nvPicPr>
          <p:cNvPr id="7" name="Resim 6">
            <a:extLst>
              <a:ext uri="{FF2B5EF4-FFF2-40B4-BE49-F238E27FC236}">
                <a16:creationId xmlns:a16="http://schemas.microsoft.com/office/drawing/2014/main" id="{1A23D587-A957-4477-A8FA-06442DEF1698}"/>
              </a:ext>
            </a:extLst>
          </p:cNvPr>
          <p:cNvPicPr>
            <a:picLocks noChangeAspect="1"/>
          </p:cNvPicPr>
          <p:nvPr/>
        </p:nvPicPr>
        <p:blipFill>
          <a:blip r:embed="rId3"/>
          <a:stretch>
            <a:fillRect/>
          </a:stretch>
        </p:blipFill>
        <p:spPr>
          <a:xfrm>
            <a:off x="7442522" y="3429000"/>
            <a:ext cx="4033802" cy="2747963"/>
          </a:xfrm>
          <a:prstGeom prst="rect">
            <a:avLst/>
          </a:prstGeom>
        </p:spPr>
      </p:pic>
      <p:sp>
        <p:nvSpPr>
          <p:cNvPr id="9" name="Başlık 5">
            <a:extLst>
              <a:ext uri="{FF2B5EF4-FFF2-40B4-BE49-F238E27FC236}">
                <a16:creationId xmlns:a16="http://schemas.microsoft.com/office/drawing/2014/main" id="{F58FA6F8-CD1A-44EA-8064-E6E24CBBB469}"/>
              </a:ext>
            </a:extLst>
          </p:cNvPr>
          <p:cNvSpPr>
            <a:spLocks noGrp="1"/>
          </p:cNvSpPr>
          <p:nvPr>
            <p:ph type="title"/>
          </p:nvPr>
        </p:nvSpPr>
        <p:spPr>
          <a:xfrm>
            <a:off x="1048833" y="365126"/>
            <a:ext cx="5743853" cy="838642"/>
          </a:xfrm>
        </p:spPr>
        <p:txBody>
          <a:bodyPr>
            <a:normAutofit fontScale="90000"/>
          </a:bodyPr>
          <a:lstStyle/>
          <a:p>
            <a:r>
              <a:rPr lang="tr-TR" dirty="0"/>
              <a:t>B MOD ULTRASONOGRAFİ</a:t>
            </a:r>
          </a:p>
        </p:txBody>
      </p:sp>
    </p:spTree>
    <p:extLst>
      <p:ext uri="{BB962C8B-B14F-4D97-AF65-F5344CB8AC3E}">
        <p14:creationId xmlns:p14="http://schemas.microsoft.com/office/powerpoint/2010/main" val="425966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50B075-C9CE-4E8B-A36F-E609505380E0}"/>
              </a:ext>
            </a:extLst>
          </p:cNvPr>
          <p:cNvSpPr>
            <a:spLocks noGrp="1"/>
          </p:cNvSpPr>
          <p:nvPr>
            <p:ph type="title"/>
          </p:nvPr>
        </p:nvSpPr>
        <p:spPr/>
        <p:txBody>
          <a:bodyPr/>
          <a:lstStyle/>
          <a:p>
            <a:r>
              <a:rPr lang="tr-TR" dirty="0"/>
              <a:t>GİRİŞ	</a:t>
            </a:r>
          </a:p>
        </p:txBody>
      </p:sp>
      <p:sp>
        <p:nvSpPr>
          <p:cNvPr id="3" name="İçerik Yer Tutucusu 2">
            <a:extLst>
              <a:ext uri="{FF2B5EF4-FFF2-40B4-BE49-F238E27FC236}">
                <a16:creationId xmlns:a16="http://schemas.microsoft.com/office/drawing/2014/main" id="{4BFA3C22-6A18-4BA9-8EB0-4ACF504F4327}"/>
              </a:ext>
            </a:extLst>
          </p:cNvPr>
          <p:cNvSpPr>
            <a:spLocks noGrp="1"/>
          </p:cNvSpPr>
          <p:nvPr>
            <p:ph type="body" sz="half" idx="2"/>
          </p:nvPr>
        </p:nvSpPr>
        <p:spPr>
          <a:xfrm>
            <a:off x="839788" y="2057400"/>
            <a:ext cx="4817434" cy="3811588"/>
          </a:xfrm>
        </p:spPr>
        <p:txBody>
          <a:bodyPr>
            <a:normAutofit/>
          </a:bodyPr>
          <a:lstStyle/>
          <a:p>
            <a:pPr marL="0" indent="0" algn="just">
              <a:buNone/>
            </a:pPr>
            <a:r>
              <a:rPr lang="tr-TR" sz="1800" dirty="0">
                <a:effectLst/>
                <a:latin typeface="Calibri" panose="020F0502020204030204" pitchFamily="34" charset="0"/>
                <a:ea typeface="Calibri" panose="020F0502020204030204" pitchFamily="34" charset="0"/>
              </a:rPr>
              <a:t>Köpeklerde meme bezi tümörleri, dişi köpeklerde deri tümörlerinden sonra en sık görülen tümörlerdir. Çoğunlukla dişi köpeklerde görülür, erkeklerde çok ender olarak bildirilmiştir. Dişi köpeklerde görülen tüm tümörlerin yaklaşık % 52’sini meme bezi tümörleri oluştururken, erkek köpeklerde bu oran sadece % 1’dir. Dişi köpeklerde meme bezi </a:t>
            </a:r>
            <a:r>
              <a:rPr lang="tr-TR" sz="1800" dirty="0" err="1">
                <a:effectLst/>
                <a:latin typeface="Calibri" panose="020F0502020204030204" pitchFamily="34" charset="0"/>
                <a:ea typeface="Calibri" panose="020F0502020204030204" pitchFamily="34" charset="0"/>
              </a:rPr>
              <a:t>karsinomları</a:t>
            </a:r>
            <a:r>
              <a:rPr lang="tr-TR" sz="1800" dirty="0">
                <a:effectLst/>
                <a:latin typeface="Calibri" panose="020F0502020204030204" pitchFamily="34" charset="0"/>
                <a:ea typeface="Calibri" panose="020F0502020204030204" pitchFamily="34" charset="0"/>
              </a:rPr>
              <a:t> meme bezinin </a:t>
            </a:r>
            <a:r>
              <a:rPr lang="tr-TR" sz="1800" dirty="0" err="1">
                <a:effectLst/>
                <a:latin typeface="Calibri" panose="020F0502020204030204" pitchFamily="34" charset="0"/>
                <a:ea typeface="Calibri" panose="020F0502020204030204" pitchFamily="34" charset="0"/>
              </a:rPr>
              <a:t>malign</a:t>
            </a:r>
            <a:r>
              <a:rPr lang="tr-TR" sz="1800" dirty="0">
                <a:effectLst/>
                <a:latin typeface="Calibri" panose="020F0502020204030204" pitchFamily="34" charset="0"/>
                <a:ea typeface="Calibri" panose="020F0502020204030204" pitchFamily="34" charset="0"/>
              </a:rPr>
              <a:t> tümörleri içinde en yaygın rastlananlarıdır ve yıllık </a:t>
            </a:r>
            <a:r>
              <a:rPr lang="tr-TR" sz="1800" dirty="0" err="1">
                <a:effectLst/>
                <a:latin typeface="Calibri" panose="020F0502020204030204" pitchFamily="34" charset="0"/>
                <a:ea typeface="Calibri" panose="020F0502020204030204" pitchFamily="34" charset="0"/>
              </a:rPr>
              <a:t>insidens</a:t>
            </a:r>
            <a:r>
              <a:rPr lang="tr-TR" sz="1800" dirty="0">
                <a:effectLst/>
                <a:latin typeface="Calibri" panose="020F0502020204030204" pitchFamily="34" charset="0"/>
                <a:ea typeface="Calibri" panose="020F0502020204030204" pitchFamily="34" charset="0"/>
              </a:rPr>
              <a:t> oranı yaklaşık 198/100000’dir. İncelenen tüm meme bezi tümörleri içerisinde </a:t>
            </a:r>
            <a:r>
              <a:rPr lang="tr-TR" sz="1800" dirty="0" err="1">
                <a:effectLst/>
                <a:latin typeface="Calibri" panose="020F0502020204030204" pitchFamily="34" charset="0"/>
                <a:ea typeface="Calibri" panose="020F0502020204030204" pitchFamily="34" charset="0"/>
              </a:rPr>
              <a:t>malign</a:t>
            </a:r>
            <a:r>
              <a:rPr lang="tr-TR" sz="1800" dirty="0">
                <a:effectLst/>
                <a:latin typeface="Calibri" panose="020F0502020204030204" pitchFamily="34" charset="0"/>
                <a:ea typeface="Calibri" panose="020F0502020204030204" pitchFamily="34" charset="0"/>
              </a:rPr>
              <a:t> olanların oranı % 50’dir. </a:t>
            </a:r>
            <a:endParaRPr lang="tr-TR" dirty="0"/>
          </a:p>
        </p:txBody>
      </p:sp>
      <p:pic>
        <p:nvPicPr>
          <p:cNvPr id="1026" name="Picture 2" descr="Meme tümörü köpeği. Meme Tümör Köpeği: Fotoğraf, Tedavi">
            <a:extLst>
              <a:ext uri="{FF2B5EF4-FFF2-40B4-BE49-F238E27FC236}">
                <a16:creationId xmlns:a16="http://schemas.microsoft.com/office/drawing/2014/main" id="{9C24CDA7-0CEE-49B4-828C-F5EA5EE804E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bwMode="auto">
          <a:xfrm>
            <a:off x="6096038" y="1708220"/>
            <a:ext cx="5259349" cy="415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74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2BFF75-41A9-4A73-B5F4-9495956BCC1F}"/>
              </a:ext>
            </a:extLst>
          </p:cNvPr>
          <p:cNvSpPr>
            <a:spLocks noGrp="1"/>
          </p:cNvSpPr>
          <p:nvPr>
            <p:ph idx="4294967295"/>
          </p:nvPr>
        </p:nvSpPr>
        <p:spPr>
          <a:xfrm>
            <a:off x="0" y="1527175"/>
            <a:ext cx="6642100" cy="4649788"/>
          </a:xfrm>
        </p:spPr>
        <p:txBody>
          <a:bodyPr>
            <a:normAutofit lnSpcReduction="10000"/>
          </a:bodyPr>
          <a:lstStyle/>
          <a:p>
            <a:pPr algn="just">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Tıp ve veteriner hekimliği alanlarında A-</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Mode</a:t>
            </a:r>
            <a:r>
              <a:rPr lang="tr-TR" sz="1800" dirty="0">
                <a:effectLst/>
                <a:latin typeface="Calibri" panose="020F0502020204030204" pitchFamily="34" charset="0"/>
                <a:ea typeface="Calibri" panose="020F0502020204030204" pitchFamily="34" charset="0"/>
                <a:cs typeface="Times New Roman" panose="02020603050405020304" pitchFamily="18" charset="0"/>
              </a:rPr>
              <a:t>, B-</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Mode</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M-</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Mode</a:t>
            </a:r>
            <a:r>
              <a:rPr lang="tr-TR" sz="1800" dirty="0">
                <a:effectLst/>
                <a:latin typeface="Calibri" panose="020F0502020204030204" pitchFamily="34" charset="0"/>
                <a:ea typeface="Calibri" panose="020F0502020204030204" pitchFamily="34" charset="0"/>
                <a:cs typeface="Times New Roman" panose="02020603050405020304" pitchFamily="18" charset="0"/>
              </a:rPr>
              <a:t> ultrasonografi cihazları kullanılmaktadır. Veteriner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obstetrik</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jinekolojik muayenelerde B-</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Mode</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real</a:t>
            </a:r>
            <a:r>
              <a:rPr lang="tr-TR" sz="1800" dirty="0">
                <a:effectLst/>
                <a:latin typeface="Calibri" panose="020F0502020204030204" pitchFamily="34" charset="0"/>
                <a:ea typeface="Calibri" panose="020F0502020204030204" pitchFamily="34" charset="0"/>
                <a:cs typeface="Times New Roman" panose="02020603050405020304" pitchFamily="18" charset="0"/>
              </a:rPr>
              <a:t>-time ultrasonografi cihazı ve 3,5-7,5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mHz’lik</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prob</a:t>
            </a:r>
            <a:r>
              <a:rPr lang="tr-TR" sz="1800" dirty="0">
                <a:effectLst/>
                <a:latin typeface="Calibri" panose="020F0502020204030204" pitchFamily="34" charset="0"/>
                <a:ea typeface="Calibri" panose="020F0502020204030204" pitchFamily="34" charset="0"/>
                <a:cs typeface="Times New Roman" panose="02020603050405020304" pitchFamily="18" charset="0"/>
              </a:rPr>
              <a:t> kullanımı evcil hayvanlarda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ovulasyon</a:t>
            </a:r>
            <a:r>
              <a:rPr lang="tr-TR" sz="1800" dirty="0">
                <a:effectLst/>
                <a:latin typeface="Calibri" panose="020F0502020204030204" pitchFamily="34" charset="0"/>
                <a:ea typeface="Calibri" panose="020F0502020204030204" pitchFamily="34" charset="0"/>
                <a:cs typeface="Times New Roman" panose="02020603050405020304" pitchFamily="18" charset="0"/>
              </a:rPr>
              <a:t> zamanı, gebelik, </a:t>
            </a:r>
            <a:r>
              <a:rPr lang="tr-TR" sz="1800" dirty="0">
                <a:latin typeface="Calibri" panose="020F0502020204030204" pitchFamily="34" charset="0"/>
                <a:ea typeface="Calibri" panose="020F0502020204030204" pitchFamily="34" charset="0"/>
                <a:cs typeface="Times New Roman" panose="02020603050405020304" pitchFamily="18" charset="0"/>
              </a:rPr>
              <a:t>i</a:t>
            </a:r>
            <a:r>
              <a:rPr lang="tr-TR" sz="1800" dirty="0">
                <a:effectLst/>
                <a:latin typeface="Calibri" panose="020F0502020204030204" pitchFamily="34" charset="0"/>
                <a:ea typeface="Calibri" panose="020F0502020204030204" pitchFamily="34" charset="0"/>
                <a:cs typeface="Times New Roman" panose="02020603050405020304" pitchFamily="18" charset="0"/>
              </a:rPr>
              <a:t>kizlik veya çoğul gebelik tanısı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genital</a:t>
            </a:r>
            <a:r>
              <a:rPr lang="tr-TR" sz="1800" dirty="0">
                <a:effectLst/>
                <a:latin typeface="Calibri" panose="020F0502020204030204" pitchFamily="34" charset="0"/>
                <a:ea typeface="Calibri" panose="020F0502020204030204" pitchFamily="34" charset="0"/>
                <a:cs typeface="Times New Roman" panose="02020603050405020304" pitchFamily="18" charset="0"/>
              </a:rPr>
              <a:t> organ patolojilerinin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pyometra</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hydrometra</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uterus</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ovaryum</a:t>
            </a:r>
            <a:r>
              <a:rPr lang="tr-TR" sz="1800" dirty="0">
                <a:effectLst/>
                <a:latin typeface="Calibri" panose="020F0502020204030204" pitchFamily="34" charset="0"/>
                <a:ea typeface="Calibri" panose="020F0502020204030204" pitchFamily="34" charset="0"/>
                <a:cs typeface="Times New Roman" panose="02020603050405020304" pitchFamily="18" charset="0"/>
              </a:rPr>
              <a:t> kistleri, meme tümörleri) teşhisinde uygundur. </a:t>
            </a:r>
          </a:p>
          <a:p>
            <a:pPr algn="just">
              <a:lnSpc>
                <a:spcPct val="115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Düşük frekanslı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problar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(3-3,5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mHz</a:t>
            </a:r>
            <a:r>
              <a:rPr lang="tr-TR" sz="1800" dirty="0">
                <a:effectLst/>
                <a:latin typeface="Calibri" panose="020F0502020204030204" pitchFamily="34" charset="0"/>
                <a:ea typeface="Calibri" panose="020F0502020204030204" pitchFamily="34" charset="0"/>
                <a:cs typeface="Times New Roman" panose="02020603050405020304" pitchFamily="18" charset="0"/>
              </a:rPr>
              <a:t>) yüksek doku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penetrasyonuna</a:t>
            </a:r>
            <a:r>
              <a:rPr lang="tr-TR" sz="1800" dirty="0">
                <a:effectLst/>
                <a:latin typeface="Calibri" panose="020F0502020204030204" pitchFamily="34" charset="0"/>
                <a:ea typeface="Calibri" panose="020F0502020204030204" pitchFamily="34" charset="0"/>
                <a:cs typeface="Times New Roman" panose="02020603050405020304" pitchFamily="18" charset="0"/>
              </a:rPr>
              <a:t> sahip olduklarından yeterli ayrıntı vermezler, bu nedenle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rektal</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abdominal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yolla geç dönem gebelik tanısında kullanılmamaktadırlar. Yüksek frekanslı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problar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(5-7,5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mHz</a:t>
            </a:r>
            <a:r>
              <a:rPr lang="tr-TR" sz="1800" dirty="0">
                <a:effectLst/>
                <a:latin typeface="Calibri" panose="020F0502020204030204" pitchFamily="34" charset="0"/>
                <a:ea typeface="Calibri" panose="020F0502020204030204" pitchFamily="34" charset="0"/>
                <a:cs typeface="Times New Roman" panose="02020603050405020304" pitchFamily="18" charset="0"/>
              </a:rPr>
              <a:t>) ise doku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penetrasyonları</a:t>
            </a:r>
            <a:r>
              <a:rPr lang="tr-TR" sz="1800" dirty="0">
                <a:effectLst/>
                <a:latin typeface="Calibri" panose="020F0502020204030204" pitchFamily="34" charset="0"/>
                <a:ea typeface="Calibri" panose="020F0502020204030204" pitchFamily="34" charset="0"/>
                <a:cs typeface="Times New Roman" panose="02020603050405020304" pitchFamily="18" charset="0"/>
              </a:rPr>
              <a:t> az olmakla birlikte çok daha iyi ayrıntı verdiklerinden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rektal</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abdominal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yolla erken gebelik tanısında kullanılmaktadır. </a:t>
            </a:r>
          </a:p>
          <a:p>
            <a:endParaRPr lang="tr-TR" dirty="0"/>
          </a:p>
        </p:txBody>
      </p:sp>
      <p:pic>
        <p:nvPicPr>
          <p:cNvPr id="5" name="Resim 4">
            <a:extLst>
              <a:ext uri="{FF2B5EF4-FFF2-40B4-BE49-F238E27FC236}">
                <a16:creationId xmlns:a16="http://schemas.microsoft.com/office/drawing/2014/main" id="{624D89BD-6759-44A1-AEFE-AE4F02E3980F}"/>
              </a:ext>
            </a:extLst>
          </p:cNvPr>
          <p:cNvPicPr>
            <a:picLocks noChangeAspect="1"/>
          </p:cNvPicPr>
          <p:nvPr/>
        </p:nvPicPr>
        <p:blipFill>
          <a:blip r:embed="rId2"/>
          <a:stretch>
            <a:fillRect/>
          </a:stretch>
        </p:blipFill>
        <p:spPr>
          <a:xfrm>
            <a:off x="7275006" y="1527349"/>
            <a:ext cx="4763361" cy="4763361"/>
          </a:xfrm>
          <a:prstGeom prst="rect">
            <a:avLst/>
          </a:prstGeom>
        </p:spPr>
      </p:pic>
    </p:spTree>
    <p:extLst>
      <p:ext uri="{BB962C8B-B14F-4D97-AF65-F5344CB8AC3E}">
        <p14:creationId xmlns:p14="http://schemas.microsoft.com/office/powerpoint/2010/main" val="190498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E2589C-A78B-4651-9485-49A503A6FCE7}"/>
              </a:ext>
            </a:extLst>
          </p:cNvPr>
          <p:cNvSpPr>
            <a:spLocks noGrp="1"/>
          </p:cNvSpPr>
          <p:nvPr>
            <p:ph type="title"/>
          </p:nvPr>
        </p:nvSpPr>
        <p:spPr>
          <a:xfrm>
            <a:off x="838200" y="365126"/>
            <a:ext cx="10515600" cy="569372"/>
          </a:xfrm>
        </p:spPr>
        <p:txBody>
          <a:bodyPr>
            <a:normAutofit fontScale="90000"/>
          </a:bodyPr>
          <a:lstStyle/>
          <a:p>
            <a:r>
              <a:rPr lang="tr-TR" dirty="0"/>
              <a:t>B MOD ULTRASONOGRAFİ</a:t>
            </a:r>
          </a:p>
        </p:txBody>
      </p:sp>
      <p:sp>
        <p:nvSpPr>
          <p:cNvPr id="3" name="İçerik Yer Tutucusu 2">
            <a:extLst>
              <a:ext uri="{FF2B5EF4-FFF2-40B4-BE49-F238E27FC236}">
                <a16:creationId xmlns:a16="http://schemas.microsoft.com/office/drawing/2014/main" id="{3684BD22-2101-4D6D-A62B-53DB2D726ED4}"/>
              </a:ext>
            </a:extLst>
          </p:cNvPr>
          <p:cNvSpPr>
            <a:spLocks noGrp="1"/>
          </p:cNvSpPr>
          <p:nvPr>
            <p:ph idx="1"/>
          </p:nvPr>
        </p:nvSpPr>
        <p:spPr>
          <a:xfrm>
            <a:off x="838200" y="1014884"/>
            <a:ext cx="10515600" cy="5162079"/>
          </a:xfrm>
        </p:spPr>
        <p:txBody>
          <a:bodyPr numCol="2">
            <a:normAutofit fontScale="92500" lnSpcReduction="20000"/>
          </a:bodyPr>
          <a:lstStyle/>
          <a:p>
            <a:r>
              <a:rPr lang="tr-TR" sz="2400" dirty="0"/>
              <a:t>İki boyutlu görüntüleme sağlayan </a:t>
            </a:r>
            <a:r>
              <a:rPr lang="tr-TR" sz="2400" dirty="0" err="1"/>
              <a:t>non-invaziv</a:t>
            </a:r>
            <a:r>
              <a:rPr lang="tr-TR" sz="2400" dirty="0"/>
              <a:t> bir tekniktir</a:t>
            </a:r>
          </a:p>
          <a:p>
            <a:pPr marL="0" indent="0">
              <a:buNone/>
            </a:pPr>
            <a:r>
              <a:rPr lang="tr-TR" sz="2400" b="1" dirty="0"/>
              <a:t>Normal Dokunun İncelenmesi</a:t>
            </a:r>
          </a:p>
          <a:p>
            <a:r>
              <a:rPr lang="tr-TR" sz="2400" dirty="0"/>
              <a:t>6-8 </a:t>
            </a:r>
            <a:r>
              <a:rPr lang="tr-TR" sz="2400" dirty="0" err="1"/>
              <a:t>mHz</a:t>
            </a:r>
            <a:r>
              <a:rPr lang="tr-TR" sz="2400" dirty="0"/>
              <a:t> </a:t>
            </a:r>
            <a:r>
              <a:rPr lang="tr-TR" sz="2400" dirty="0" err="1"/>
              <a:t>Prob</a:t>
            </a:r>
            <a:endParaRPr lang="tr-TR" sz="2400" dirty="0"/>
          </a:p>
          <a:p>
            <a:r>
              <a:rPr lang="tr-TR" sz="2400" dirty="0"/>
              <a:t>Homojen, </a:t>
            </a:r>
            <a:r>
              <a:rPr lang="tr-TR" sz="2400" dirty="0" err="1"/>
              <a:t>ekojenik</a:t>
            </a:r>
            <a:endParaRPr lang="tr-TR" sz="2400" dirty="0"/>
          </a:p>
          <a:p>
            <a:endParaRPr lang="tr-TR" sz="2400" dirty="0"/>
          </a:p>
          <a:p>
            <a:endParaRPr lang="tr-TR" sz="2400" dirty="0"/>
          </a:p>
          <a:p>
            <a:endParaRPr lang="tr-TR" sz="2400" dirty="0"/>
          </a:p>
          <a:p>
            <a:pPr marL="0" indent="0">
              <a:buNone/>
            </a:pPr>
            <a:endParaRPr lang="tr-TR" sz="2400" dirty="0"/>
          </a:p>
          <a:p>
            <a:endParaRPr lang="tr-TR" sz="2400" dirty="0"/>
          </a:p>
          <a:p>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r>
              <a:rPr lang="tr-TR" sz="2400" b="1" dirty="0" err="1"/>
              <a:t>Neoplastik</a:t>
            </a:r>
            <a:r>
              <a:rPr lang="tr-TR" sz="2400" b="1" dirty="0"/>
              <a:t> Dokunun İncelenmesi</a:t>
            </a:r>
          </a:p>
          <a:p>
            <a:r>
              <a:rPr lang="tr-TR" sz="2400" dirty="0"/>
              <a:t>Yüksek çözünürlükte </a:t>
            </a:r>
            <a:r>
              <a:rPr lang="tr-TR" sz="2400" dirty="0" err="1"/>
              <a:t>prob</a:t>
            </a:r>
            <a:endParaRPr lang="tr-TR" sz="2400" dirty="0"/>
          </a:p>
          <a:p>
            <a:r>
              <a:rPr lang="tr-TR" sz="2400" dirty="0"/>
              <a:t>Kitlenin boyutunun ölçümü</a:t>
            </a:r>
          </a:p>
          <a:p>
            <a:r>
              <a:rPr lang="tr-TR" sz="2400" dirty="0" err="1"/>
              <a:t>Bening-Malign</a:t>
            </a:r>
            <a:r>
              <a:rPr lang="tr-TR" sz="2400" dirty="0"/>
              <a:t> ayrımı</a:t>
            </a:r>
          </a:p>
          <a:p>
            <a:r>
              <a:rPr lang="tr-TR" sz="2400" dirty="0"/>
              <a:t>Kitlenin şekli</a:t>
            </a:r>
          </a:p>
          <a:p>
            <a:r>
              <a:rPr lang="tr-TR" sz="2400" dirty="0"/>
              <a:t>Kitlenin sınırları</a:t>
            </a:r>
          </a:p>
          <a:p>
            <a:r>
              <a:rPr lang="tr-TR" sz="2400" dirty="0"/>
              <a:t>Çevre doku ile ilişkisi</a:t>
            </a:r>
          </a:p>
          <a:p>
            <a:r>
              <a:rPr lang="tr-TR" sz="2400" dirty="0"/>
              <a:t>İçsel </a:t>
            </a:r>
            <a:r>
              <a:rPr lang="tr-TR" sz="2400" dirty="0" err="1"/>
              <a:t>ekojenitesi</a:t>
            </a:r>
            <a:endParaRPr lang="tr-TR" sz="2400" dirty="0"/>
          </a:p>
          <a:p>
            <a:r>
              <a:rPr lang="tr-TR" sz="2400" dirty="0" err="1"/>
              <a:t>Distal</a:t>
            </a:r>
            <a:r>
              <a:rPr lang="tr-TR" sz="2400" dirty="0"/>
              <a:t> kenar gölgelenmesi</a:t>
            </a:r>
          </a:p>
          <a:p>
            <a:r>
              <a:rPr lang="tr-TR" sz="2400" dirty="0"/>
              <a:t>Akustik gölgelenme ve akustik artışı</a:t>
            </a:r>
          </a:p>
          <a:p>
            <a:endParaRPr lang="tr-TR" dirty="0"/>
          </a:p>
          <a:p>
            <a:endParaRPr lang="tr-TR" dirty="0"/>
          </a:p>
        </p:txBody>
      </p:sp>
      <p:pic>
        <p:nvPicPr>
          <p:cNvPr id="4" name="Resim 3">
            <a:extLst>
              <a:ext uri="{FF2B5EF4-FFF2-40B4-BE49-F238E27FC236}">
                <a16:creationId xmlns:a16="http://schemas.microsoft.com/office/drawing/2014/main" id="{D0D08A24-9EF7-4DB0-9CD1-635FC285FEFA}"/>
              </a:ext>
            </a:extLst>
          </p:cNvPr>
          <p:cNvPicPr>
            <a:picLocks noChangeAspect="1"/>
          </p:cNvPicPr>
          <p:nvPr/>
        </p:nvPicPr>
        <p:blipFill>
          <a:blip r:embed="rId2"/>
          <a:stretch>
            <a:fillRect/>
          </a:stretch>
        </p:blipFill>
        <p:spPr>
          <a:xfrm>
            <a:off x="838200" y="2867467"/>
            <a:ext cx="4416706" cy="3001159"/>
          </a:xfrm>
          <a:prstGeom prst="rect">
            <a:avLst/>
          </a:prstGeom>
        </p:spPr>
      </p:pic>
    </p:spTree>
    <p:extLst>
      <p:ext uri="{BB962C8B-B14F-4D97-AF65-F5344CB8AC3E}">
        <p14:creationId xmlns:p14="http://schemas.microsoft.com/office/powerpoint/2010/main" val="420668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7EA684-5258-49B8-936B-F6118B3E096A}"/>
              </a:ext>
            </a:extLst>
          </p:cNvPr>
          <p:cNvSpPr>
            <a:spLocks noGrp="1"/>
          </p:cNvSpPr>
          <p:nvPr>
            <p:ph type="title"/>
          </p:nvPr>
        </p:nvSpPr>
        <p:spPr/>
        <p:txBody>
          <a:bodyPr/>
          <a:lstStyle/>
          <a:p>
            <a:r>
              <a:rPr lang="tr-TR" dirty="0"/>
              <a:t>Meme Tümörlerinde Ultrasonografinin Kullanımı</a:t>
            </a:r>
          </a:p>
        </p:txBody>
      </p:sp>
      <p:sp>
        <p:nvSpPr>
          <p:cNvPr id="3" name="İçerik Yer Tutucusu 2">
            <a:extLst>
              <a:ext uri="{FF2B5EF4-FFF2-40B4-BE49-F238E27FC236}">
                <a16:creationId xmlns:a16="http://schemas.microsoft.com/office/drawing/2014/main" id="{E7CF76B1-458F-4DC8-BF01-836215E56C94}"/>
              </a:ext>
            </a:extLst>
          </p:cNvPr>
          <p:cNvSpPr>
            <a:spLocks noGrp="1"/>
          </p:cNvSpPr>
          <p:nvPr>
            <p:ph idx="1"/>
          </p:nvPr>
        </p:nvSpPr>
        <p:spPr>
          <a:xfrm>
            <a:off x="838200" y="1825625"/>
            <a:ext cx="7250723" cy="4351338"/>
          </a:xfrm>
        </p:spPr>
        <p:txBody>
          <a:bodyPr>
            <a:normAutofit lnSpcReduction="10000"/>
          </a:bodyPr>
          <a:lstStyle/>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Meme tümörleri en başta olmak üzere özellikle dişi köpeklerde neoplazmalarının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insidensinde</a:t>
            </a:r>
            <a:r>
              <a:rPr lang="tr-TR" sz="1800" dirty="0">
                <a:effectLst/>
                <a:latin typeface="Calibri" panose="020F0502020204030204" pitchFamily="34" charset="0"/>
                <a:ea typeface="Calibri" panose="020F0502020204030204" pitchFamily="34" charset="0"/>
                <a:cs typeface="Times New Roman" panose="02020603050405020304" pitchFamily="18" charset="0"/>
              </a:rPr>
              <a:t> bir artış vardır.  Brezilya’da sonuçlar % 90’ının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malign</a:t>
            </a:r>
            <a:r>
              <a:rPr lang="tr-TR" sz="1800" dirty="0">
                <a:effectLst/>
                <a:latin typeface="Calibri" panose="020F0502020204030204" pitchFamily="34" charset="0"/>
                <a:ea typeface="Calibri" panose="020F0502020204030204" pitchFamily="34" charset="0"/>
                <a:cs typeface="Times New Roman" panose="02020603050405020304" pitchFamily="18" charset="0"/>
              </a:rPr>
              <a:t> olduğunu göstermektedir. İç ve dış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hormonal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uyarımla bu artışın nedeni olarak düşünülmektedir.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Endojen</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hormonal</a:t>
            </a:r>
            <a:r>
              <a:rPr lang="tr-TR" sz="1800" dirty="0">
                <a:effectLst/>
                <a:latin typeface="Calibri" panose="020F0502020204030204" pitchFamily="34" charset="0"/>
                <a:ea typeface="Calibri" panose="020F0502020204030204" pitchFamily="34" charset="0"/>
                <a:cs typeface="Times New Roman" panose="02020603050405020304" pitchFamily="18" charset="0"/>
              </a:rPr>
              <a:t> faktörler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siklus</a:t>
            </a:r>
            <a:r>
              <a:rPr lang="tr-TR" sz="1800" dirty="0">
                <a:effectLst/>
                <a:latin typeface="Calibri" panose="020F0502020204030204" pitchFamily="34" charset="0"/>
                <a:ea typeface="Calibri" panose="020F0502020204030204" pitchFamily="34" charset="0"/>
                <a:cs typeface="Times New Roman" panose="02020603050405020304" pitchFamily="18" charset="0"/>
              </a:rPr>
              <a:t> sırasında görülen değişiklikleri de içermektedir.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Eksojen</a:t>
            </a:r>
            <a:r>
              <a:rPr lang="tr-TR" sz="1800" dirty="0">
                <a:effectLst/>
                <a:latin typeface="Calibri" panose="020F0502020204030204" pitchFamily="34" charset="0"/>
                <a:ea typeface="Calibri" panose="020F0502020204030204" pitchFamily="34" charset="0"/>
                <a:cs typeface="Times New Roman" panose="02020603050405020304" pitchFamily="18" charset="0"/>
              </a:rPr>
              <a:t> artış doğum kontrolü amacıyla kullanılan hormon tedavileridir. </a:t>
            </a: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Ultrasonografi,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invaziv</a:t>
            </a:r>
            <a:r>
              <a:rPr lang="tr-TR" sz="1800" dirty="0">
                <a:effectLst/>
                <a:latin typeface="Calibri" panose="020F0502020204030204" pitchFamily="34" charset="0"/>
                <a:ea typeface="Calibri" panose="020F0502020204030204" pitchFamily="34" charset="0"/>
                <a:cs typeface="Times New Roman" panose="02020603050405020304" pitchFamily="18" charset="0"/>
              </a:rPr>
              <a:t> olmayan ve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palpe</a:t>
            </a:r>
            <a:r>
              <a:rPr lang="tr-TR" sz="1800" dirty="0">
                <a:effectLst/>
                <a:latin typeface="Calibri" panose="020F0502020204030204" pitchFamily="34" charset="0"/>
                <a:ea typeface="Calibri" panose="020F0502020204030204" pitchFamily="34" charset="0"/>
                <a:cs typeface="Times New Roman" panose="02020603050405020304" pitchFamily="18" charset="0"/>
              </a:rPr>
              <a:t> edilebilir meme tümörlerinin özelliklerini değerlendirmek için harika bir yöntemdir.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Nod</a:t>
            </a:r>
            <a:r>
              <a:rPr lang="tr-TR" sz="1800" dirty="0">
                <a:effectLst/>
                <a:latin typeface="Calibri" panose="020F0502020204030204" pitchFamily="34" charset="0"/>
                <a:ea typeface="Calibri" panose="020F0502020204030204" pitchFamily="34" charset="0"/>
                <a:cs typeface="Times New Roman" panose="02020603050405020304" pitchFamily="18" charset="0"/>
              </a:rPr>
              <a:t> büyüklüğü, sınırlar, kenarlar,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ekotekstür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ekojenite</a:t>
            </a:r>
            <a:r>
              <a:rPr lang="tr-TR" sz="1800" dirty="0">
                <a:effectLst/>
                <a:latin typeface="Calibri" panose="020F0502020204030204" pitchFamily="34" charset="0"/>
                <a:ea typeface="Calibri" panose="020F0502020204030204" pitchFamily="34" charset="0"/>
                <a:cs typeface="Times New Roman" panose="02020603050405020304" pitchFamily="18" charset="0"/>
              </a:rPr>
              <a:t>, arka akustik gölgeleme oluşumu ve derinlik/genişlik oranı değerlendirilebilen parametrelerden bazılarıdır. </a:t>
            </a:r>
            <a:endParaRPr lang="tr-TR" dirty="0"/>
          </a:p>
        </p:txBody>
      </p:sp>
      <p:pic>
        <p:nvPicPr>
          <p:cNvPr id="1026" name="Picture 2" descr="Shelter dog with 3-pound tumor gets new life after surgery">
            <a:extLst>
              <a:ext uri="{FF2B5EF4-FFF2-40B4-BE49-F238E27FC236}">
                <a16:creationId xmlns:a16="http://schemas.microsoft.com/office/drawing/2014/main" id="{E9B93A3C-432C-44AA-ABBA-C6A35BD6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914" y="1665936"/>
            <a:ext cx="3819316" cy="2123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ges of Breast Cancer in Cats - Mammary Tumors in Cats">
            <a:extLst>
              <a:ext uri="{FF2B5EF4-FFF2-40B4-BE49-F238E27FC236}">
                <a16:creationId xmlns:a16="http://schemas.microsoft.com/office/drawing/2014/main" id="{FCBAA56F-60CB-4AE0-886D-CDEE48666BC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75914" y="3789890"/>
            <a:ext cx="3819316" cy="238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5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246746-08D7-4C05-84AA-7CD022E969AF}"/>
              </a:ext>
            </a:extLst>
          </p:cNvPr>
          <p:cNvSpPr>
            <a:spLocks noGrp="1"/>
          </p:cNvSpPr>
          <p:nvPr>
            <p:ph type="title"/>
          </p:nvPr>
        </p:nvSpPr>
        <p:spPr>
          <a:xfrm>
            <a:off x="838200" y="365126"/>
            <a:ext cx="10515600" cy="549274"/>
          </a:xfrm>
        </p:spPr>
        <p:txBody>
          <a:bodyPr>
            <a:noAutofit/>
          </a:bodyPr>
          <a:lstStyle/>
          <a:p>
            <a:r>
              <a:rPr lang="tr-TR" sz="2800" dirty="0">
                <a:effectLst/>
                <a:latin typeface="Calibri" panose="020F0502020204030204" pitchFamily="34" charset="0"/>
                <a:ea typeface="Calibri" panose="020F0502020204030204" pitchFamily="34" charset="0"/>
                <a:cs typeface="Calibri" panose="020F0502020204030204" pitchFamily="34" charset="0"/>
              </a:rPr>
              <a:t>ULTRASONOGRAFİNİN MEME KİTLELERİNİN TANISINDA KULLANIMI</a:t>
            </a:r>
            <a:r>
              <a:rPr lang="tr-TR" sz="3200" dirty="0">
                <a:effectLst/>
                <a:latin typeface="Calibri" panose="020F0502020204030204" pitchFamily="34" charset="0"/>
                <a:ea typeface="Calibri" panose="020F0502020204030204" pitchFamily="34" charset="0"/>
                <a:cs typeface="Times New Roman" panose="02020603050405020304" pitchFamily="18" charset="0"/>
              </a:rPr>
              <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sp>
        <p:nvSpPr>
          <p:cNvPr id="3" name="İçerik Yer Tutucusu 2">
            <a:extLst>
              <a:ext uri="{FF2B5EF4-FFF2-40B4-BE49-F238E27FC236}">
                <a16:creationId xmlns:a16="http://schemas.microsoft.com/office/drawing/2014/main" id="{D2B78891-DC33-4D00-BDF0-FA5CD7ED2379}"/>
              </a:ext>
            </a:extLst>
          </p:cNvPr>
          <p:cNvSpPr>
            <a:spLocks noGrp="1"/>
          </p:cNvSpPr>
          <p:nvPr>
            <p:ph idx="1"/>
          </p:nvPr>
        </p:nvSpPr>
        <p:spPr>
          <a:xfrm>
            <a:off x="667378" y="696723"/>
            <a:ext cx="11159532" cy="2532184"/>
          </a:xfrm>
        </p:spPr>
        <p:txBody>
          <a:bodyPr>
            <a:normAutofit lnSpcReduction="10000"/>
          </a:bodyPr>
          <a:lstStyle/>
          <a:p>
            <a:pPr algn="just"/>
            <a:r>
              <a:rPr lang="tr-TR" sz="2000" dirty="0">
                <a:effectLst/>
                <a:latin typeface="Calibri" panose="020F0502020204030204" pitchFamily="34" charset="0"/>
                <a:ea typeface="Calibri" panose="020F0502020204030204" pitchFamily="34" charset="0"/>
              </a:rPr>
              <a:t>Ultrason bulgularına göre meme tümörlerinin </a:t>
            </a:r>
            <a:r>
              <a:rPr lang="tr-TR" sz="2000" dirty="0" err="1">
                <a:effectLst/>
                <a:latin typeface="Calibri" panose="020F0502020204030204" pitchFamily="34" charset="0"/>
                <a:ea typeface="Calibri" panose="020F0502020204030204" pitchFamily="34" charset="0"/>
              </a:rPr>
              <a:t>benign</a:t>
            </a:r>
            <a:r>
              <a:rPr lang="tr-TR" sz="2000" dirty="0">
                <a:effectLst/>
                <a:latin typeface="Calibri" panose="020F0502020204030204" pitchFamily="34" charset="0"/>
                <a:ea typeface="Calibri" panose="020F0502020204030204" pitchFamily="34" charset="0"/>
              </a:rPr>
              <a:t> / </a:t>
            </a:r>
            <a:r>
              <a:rPr lang="tr-TR" sz="2000" dirty="0" err="1">
                <a:effectLst/>
                <a:latin typeface="Calibri" panose="020F0502020204030204" pitchFamily="34" charset="0"/>
                <a:ea typeface="Calibri" panose="020F0502020204030204" pitchFamily="34" charset="0"/>
              </a:rPr>
              <a:t>malign</a:t>
            </a:r>
            <a:r>
              <a:rPr lang="tr-TR" sz="2000" dirty="0">
                <a:effectLst/>
                <a:latin typeface="Calibri" panose="020F0502020204030204" pitchFamily="34" charset="0"/>
                <a:ea typeface="Calibri" panose="020F0502020204030204" pitchFamily="34" charset="0"/>
              </a:rPr>
              <a:t> ayırımlarının yapılmasında doğruluk payı %45,7’tir. </a:t>
            </a:r>
            <a:r>
              <a:rPr lang="tr-TR" sz="2000" dirty="0" err="1">
                <a:effectLst/>
                <a:latin typeface="Calibri" panose="020F0502020204030204" pitchFamily="34" charset="0"/>
                <a:ea typeface="Calibri" panose="020F0502020204030204" pitchFamily="34" charset="0"/>
              </a:rPr>
              <a:t>Prob</a:t>
            </a:r>
            <a:r>
              <a:rPr lang="tr-TR" sz="2000" dirty="0">
                <a:effectLst/>
                <a:latin typeface="Calibri" panose="020F0502020204030204" pitchFamily="34" charset="0"/>
                <a:ea typeface="Calibri" panose="020F0502020204030204" pitchFamily="34" charset="0"/>
              </a:rPr>
              <a:t> seçiminde minimum 7,5-8 MHz aralığı tercih edilmeli, daha yüksek frekanslı çekimlerde detay görüntü alınabileceği unutulmamalıdır. Şüpheli kitlelerin şekil, büyüklük ve </a:t>
            </a:r>
            <a:r>
              <a:rPr lang="tr-TR" sz="2000" dirty="0" err="1">
                <a:effectLst/>
                <a:latin typeface="Calibri" panose="020F0502020204030204" pitchFamily="34" charset="0"/>
                <a:ea typeface="Calibri" panose="020F0502020204030204" pitchFamily="34" charset="0"/>
              </a:rPr>
              <a:t>ekojenitesinin</a:t>
            </a:r>
            <a:r>
              <a:rPr lang="tr-TR" sz="2000" dirty="0">
                <a:effectLst/>
                <a:latin typeface="Calibri" panose="020F0502020204030204" pitchFamily="34" charset="0"/>
                <a:ea typeface="Calibri" panose="020F0502020204030204" pitchFamily="34" charset="0"/>
              </a:rPr>
              <a:t> incelendiği taramalarda kötü huylu tümörlerde düzensiz sınırlar, çevre dokulara </a:t>
            </a:r>
            <a:r>
              <a:rPr lang="tr-TR" sz="2000" dirty="0" err="1">
                <a:effectLst/>
                <a:latin typeface="Calibri" panose="020F0502020204030204" pitchFamily="34" charset="0"/>
                <a:ea typeface="Calibri" panose="020F0502020204030204" pitchFamily="34" charset="0"/>
              </a:rPr>
              <a:t>invazyon</a:t>
            </a:r>
            <a:r>
              <a:rPr lang="tr-TR" sz="2000" dirty="0">
                <a:effectLst/>
                <a:latin typeface="Calibri" panose="020F0502020204030204" pitchFamily="34" charset="0"/>
                <a:ea typeface="Calibri" panose="020F0502020204030204" pitchFamily="34" charset="0"/>
              </a:rPr>
              <a:t>, </a:t>
            </a:r>
            <a:r>
              <a:rPr lang="tr-TR" sz="2000" dirty="0" err="1">
                <a:effectLst/>
                <a:latin typeface="Calibri" panose="020F0502020204030204" pitchFamily="34" charset="0"/>
                <a:ea typeface="Calibri" panose="020F0502020204030204" pitchFamily="34" charset="0"/>
              </a:rPr>
              <a:t>polimorf</a:t>
            </a:r>
            <a:r>
              <a:rPr lang="tr-TR" sz="2000" dirty="0">
                <a:effectLst/>
                <a:latin typeface="Calibri" panose="020F0502020204030204" pitchFamily="34" charset="0"/>
                <a:ea typeface="Calibri" panose="020F0502020204030204" pitchFamily="34" charset="0"/>
              </a:rPr>
              <a:t> meme yapısı, artmış </a:t>
            </a:r>
            <a:r>
              <a:rPr lang="tr-TR" sz="2000" dirty="0" err="1">
                <a:effectLst/>
                <a:latin typeface="Calibri" panose="020F0502020204030204" pitchFamily="34" charset="0"/>
                <a:ea typeface="Calibri" panose="020F0502020204030204" pitchFamily="34" charset="0"/>
              </a:rPr>
              <a:t>heterojenite</a:t>
            </a:r>
            <a:r>
              <a:rPr lang="tr-TR" sz="2000" dirty="0">
                <a:effectLst/>
                <a:latin typeface="Calibri" panose="020F0502020204030204" pitchFamily="34" charset="0"/>
                <a:ea typeface="Calibri" panose="020F0502020204030204" pitchFamily="34" charset="0"/>
              </a:rPr>
              <a:t> ve akustik gölgelenme saptanmıştır. Yine </a:t>
            </a:r>
            <a:r>
              <a:rPr lang="tr-TR" sz="2000" dirty="0" err="1">
                <a:effectLst/>
                <a:latin typeface="Calibri" panose="020F0502020204030204" pitchFamily="34" charset="0"/>
                <a:ea typeface="Calibri" panose="020F0502020204030204" pitchFamily="34" charset="0"/>
              </a:rPr>
              <a:t>preoperatif</a:t>
            </a:r>
            <a:r>
              <a:rPr lang="tr-TR" sz="2000" dirty="0">
                <a:effectLst/>
                <a:latin typeface="Calibri" panose="020F0502020204030204" pitchFamily="34" charset="0"/>
                <a:ea typeface="Calibri" panose="020F0502020204030204" pitchFamily="34" charset="0"/>
              </a:rPr>
              <a:t> USG taramalarında </a:t>
            </a:r>
            <a:r>
              <a:rPr lang="tr-TR" sz="2000" dirty="0" err="1">
                <a:effectLst/>
                <a:latin typeface="Calibri" panose="020F0502020204030204" pitchFamily="34" charset="0"/>
                <a:ea typeface="Calibri" panose="020F0502020204030204" pitchFamily="34" charset="0"/>
              </a:rPr>
              <a:t>malignite</a:t>
            </a:r>
            <a:r>
              <a:rPr lang="tr-TR" sz="2000" dirty="0">
                <a:effectLst/>
                <a:latin typeface="Calibri" panose="020F0502020204030204" pitchFamily="34" charset="0"/>
                <a:ea typeface="Calibri" panose="020F0502020204030204" pitchFamily="34" charset="0"/>
              </a:rPr>
              <a:t> ön tanısında </a:t>
            </a:r>
            <a:r>
              <a:rPr lang="tr-TR" sz="2000" dirty="0" err="1">
                <a:effectLst/>
                <a:latin typeface="Calibri" panose="020F0502020204030204" pitchFamily="34" charset="0"/>
                <a:ea typeface="Calibri" panose="020F0502020204030204" pitchFamily="34" charset="0"/>
              </a:rPr>
              <a:t>attenüasyon</a:t>
            </a:r>
            <a:r>
              <a:rPr lang="tr-TR" sz="2000" dirty="0">
                <a:effectLst/>
                <a:latin typeface="Calibri" panose="020F0502020204030204" pitchFamily="34" charset="0"/>
                <a:ea typeface="Calibri" panose="020F0502020204030204" pitchFamily="34" charset="0"/>
              </a:rPr>
              <a:t>, </a:t>
            </a:r>
            <a:r>
              <a:rPr lang="tr-TR" sz="2000" dirty="0" err="1">
                <a:effectLst/>
                <a:latin typeface="Calibri" panose="020F0502020204030204" pitchFamily="34" charset="0"/>
                <a:ea typeface="Calibri" panose="020F0502020204030204" pitchFamily="34" charset="0"/>
              </a:rPr>
              <a:t>posterior</a:t>
            </a:r>
            <a:r>
              <a:rPr lang="tr-TR" sz="2000" dirty="0">
                <a:effectLst/>
                <a:latin typeface="Calibri" panose="020F0502020204030204" pitchFamily="34" charset="0"/>
                <a:ea typeface="Calibri" panose="020F0502020204030204" pitchFamily="34" charset="0"/>
              </a:rPr>
              <a:t> akustik gölge yönünden belirgin farklılığa rastlanmakla birlikte, küçük boyutlu ve düşük </a:t>
            </a:r>
            <a:r>
              <a:rPr lang="tr-TR" sz="2000" dirty="0" err="1">
                <a:effectLst/>
                <a:latin typeface="Calibri" panose="020F0502020204030204" pitchFamily="34" charset="0"/>
                <a:ea typeface="Calibri" panose="020F0502020204030204" pitchFamily="34" charset="0"/>
              </a:rPr>
              <a:t>malignite</a:t>
            </a:r>
            <a:r>
              <a:rPr lang="tr-TR" sz="2000" dirty="0">
                <a:effectLst/>
                <a:latin typeface="Calibri" panose="020F0502020204030204" pitchFamily="34" charset="0"/>
                <a:ea typeface="Calibri" panose="020F0502020204030204" pitchFamily="34" charset="0"/>
              </a:rPr>
              <a:t> gösteren tümörlerde istenen başarıya ulaşılamadığı bildirilmiştir. Özellikle 2 cm’nin altındaki boyutlarda klasik USG belirteçlerinin </a:t>
            </a:r>
            <a:r>
              <a:rPr lang="tr-TR" sz="2000" dirty="0" err="1">
                <a:effectLst/>
                <a:latin typeface="Calibri" panose="020F0502020204030204" pitchFamily="34" charset="0"/>
                <a:ea typeface="Calibri" panose="020F0502020204030204" pitchFamily="34" charset="0"/>
              </a:rPr>
              <a:t>malignite</a:t>
            </a:r>
            <a:r>
              <a:rPr lang="tr-TR" sz="2000" dirty="0">
                <a:effectLst/>
                <a:latin typeface="Calibri" panose="020F0502020204030204" pitchFamily="34" charset="0"/>
                <a:ea typeface="Calibri" panose="020F0502020204030204" pitchFamily="34" charset="0"/>
              </a:rPr>
              <a:t> belirleme yönünde etkisi düşüktür. </a:t>
            </a:r>
            <a:endParaRPr lang="tr-TR" sz="2000" dirty="0"/>
          </a:p>
        </p:txBody>
      </p:sp>
      <p:pic>
        <p:nvPicPr>
          <p:cNvPr id="5" name="Resim 4">
            <a:extLst>
              <a:ext uri="{FF2B5EF4-FFF2-40B4-BE49-F238E27FC236}">
                <a16:creationId xmlns:a16="http://schemas.microsoft.com/office/drawing/2014/main" id="{7497E32E-E0A8-4CC1-AE5C-E9F3EEB18DD2}"/>
              </a:ext>
            </a:extLst>
          </p:cNvPr>
          <p:cNvPicPr>
            <a:picLocks noChangeAspect="1"/>
          </p:cNvPicPr>
          <p:nvPr/>
        </p:nvPicPr>
        <p:blipFill>
          <a:blip r:embed="rId2"/>
          <a:stretch>
            <a:fillRect/>
          </a:stretch>
        </p:blipFill>
        <p:spPr>
          <a:xfrm>
            <a:off x="1080511" y="2912290"/>
            <a:ext cx="7591215" cy="3773476"/>
          </a:xfrm>
          <a:prstGeom prst="rect">
            <a:avLst/>
          </a:prstGeom>
        </p:spPr>
      </p:pic>
    </p:spTree>
    <p:extLst>
      <p:ext uri="{BB962C8B-B14F-4D97-AF65-F5344CB8AC3E}">
        <p14:creationId xmlns:p14="http://schemas.microsoft.com/office/powerpoint/2010/main" val="2328938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C7B5D9-E406-4B2F-9232-653E193E8ADA}"/>
              </a:ext>
            </a:extLst>
          </p:cNvPr>
          <p:cNvSpPr>
            <a:spLocks noGrp="1"/>
          </p:cNvSpPr>
          <p:nvPr>
            <p:ph idx="1"/>
          </p:nvPr>
        </p:nvSpPr>
        <p:spPr>
          <a:xfrm>
            <a:off x="838200" y="411983"/>
            <a:ext cx="10928420" cy="2763296"/>
          </a:xfrm>
        </p:spPr>
        <p:txBody>
          <a:bodyPr>
            <a:normAutofit/>
          </a:bodyPr>
          <a:lstStyle/>
          <a:p>
            <a:pPr algn="just"/>
            <a:r>
              <a:rPr lang="tr-TR" sz="2200" dirty="0">
                <a:effectLst/>
                <a:latin typeface="Calibri" panose="020F0502020204030204" pitchFamily="34" charset="0"/>
                <a:ea typeface="Calibri" panose="020F0502020204030204" pitchFamily="34" charset="0"/>
              </a:rPr>
              <a:t>Yine </a:t>
            </a:r>
            <a:r>
              <a:rPr lang="tr-TR" sz="2200" dirty="0" err="1">
                <a:effectLst/>
                <a:latin typeface="Calibri" panose="020F0502020204030204" pitchFamily="34" charset="0"/>
                <a:ea typeface="Calibri" panose="020F0502020204030204" pitchFamily="34" charset="0"/>
              </a:rPr>
              <a:t>malign</a:t>
            </a:r>
            <a:r>
              <a:rPr lang="tr-TR" sz="2200" dirty="0">
                <a:effectLst/>
                <a:latin typeface="Calibri" panose="020F0502020204030204" pitchFamily="34" charset="0"/>
                <a:ea typeface="Calibri" panose="020F0502020204030204" pitchFamily="34" charset="0"/>
              </a:rPr>
              <a:t> kitleler ödem, nekroz, kist, kalsifikasyon ve kanama gibi </a:t>
            </a:r>
            <a:r>
              <a:rPr lang="tr-TR" sz="2200" dirty="0" err="1">
                <a:effectLst/>
                <a:latin typeface="Calibri" panose="020F0502020204030204" pitchFamily="34" charset="0"/>
                <a:ea typeface="Calibri" panose="020F0502020204030204" pitchFamily="34" charset="0"/>
              </a:rPr>
              <a:t>parenşimal</a:t>
            </a:r>
            <a:r>
              <a:rPr lang="tr-TR" sz="2200" dirty="0">
                <a:effectLst/>
                <a:latin typeface="Calibri" panose="020F0502020204030204" pitchFamily="34" charset="0"/>
                <a:ea typeface="Calibri" panose="020F0502020204030204" pitchFamily="34" charset="0"/>
              </a:rPr>
              <a:t> değişimlere bağlı olarak daha büyük boyutlardadır ve </a:t>
            </a:r>
            <a:r>
              <a:rPr lang="tr-TR" sz="2200" dirty="0" err="1">
                <a:effectLst/>
                <a:latin typeface="Calibri" panose="020F0502020204030204" pitchFamily="34" charset="0"/>
                <a:ea typeface="Calibri" panose="020F0502020204030204" pitchFamily="34" charset="0"/>
              </a:rPr>
              <a:t>ekostrüktüründe</a:t>
            </a:r>
            <a:r>
              <a:rPr lang="tr-TR" sz="2200" dirty="0">
                <a:effectLst/>
                <a:latin typeface="Calibri" panose="020F0502020204030204" pitchFamily="34" charset="0"/>
                <a:ea typeface="Calibri" panose="020F0502020204030204" pitchFamily="34" charset="0"/>
              </a:rPr>
              <a:t> artmış </a:t>
            </a:r>
            <a:r>
              <a:rPr lang="tr-TR" sz="2200" dirty="0" err="1">
                <a:effectLst/>
                <a:latin typeface="Calibri" panose="020F0502020204030204" pitchFamily="34" charset="0"/>
                <a:ea typeface="Calibri" panose="020F0502020204030204" pitchFamily="34" charset="0"/>
              </a:rPr>
              <a:t>heterojenite</a:t>
            </a:r>
            <a:r>
              <a:rPr lang="tr-TR" sz="2200" dirty="0">
                <a:effectLst/>
                <a:latin typeface="Calibri" panose="020F0502020204030204" pitchFamily="34" charset="0"/>
                <a:ea typeface="Calibri" panose="020F0502020204030204" pitchFamily="34" charset="0"/>
              </a:rPr>
              <a:t> görülür. </a:t>
            </a:r>
            <a:r>
              <a:rPr lang="tr-TR" sz="2200" dirty="0" err="1">
                <a:effectLst/>
                <a:latin typeface="Calibri" panose="020F0502020204030204" pitchFamily="34" charset="0"/>
                <a:ea typeface="Calibri" panose="020F0502020204030204" pitchFamily="34" charset="0"/>
              </a:rPr>
              <a:t>Benign</a:t>
            </a:r>
            <a:r>
              <a:rPr lang="tr-TR" sz="2200" dirty="0">
                <a:effectLst/>
                <a:latin typeface="Calibri" panose="020F0502020204030204" pitchFamily="34" charset="0"/>
                <a:ea typeface="Calibri" panose="020F0502020204030204" pitchFamily="34" charset="0"/>
              </a:rPr>
              <a:t> tümörler %90 oranında oval veya yuvarlak yapıda ve düzgün sınırlara sahiptir. </a:t>
            </a:r>
            <a:r>
              <a:rPr lang="tr-TR" sz="2200" dirty="0" err="1">
                <a:effectLst/>
                <a:latin typeface="Calibri" panose="020F0502020204030204" pitchFamily="34" charset="0"/>
                <a:ea typeface="Calibri" panose="020F0502020204030204" pitchFamily="34" charset="0"/>
              </a:rPr>
              <a:t>Malign</a:t>
            </a:r>
            <a:r>
              <a:rPr lang="tr-TR" sz="2200" dirty="0">
                <a:effectLst/>
                <a:latin typeface="Calibri" panose="020F0502020204030204" pitchFamily="34" charset="0"/>
                <a:ea typeface="Calibri" panose="020F0502020204030204" pitchFamily="34" charset="0"/>
              </a:rPr>
              <a:t> tümörlerin ise düzensiz şekilli </a:t>
            </a:r>
            <a:r>
              <a:rPr lang="tr-TR" sz="2200" dirty="0" err="1">
                <a:effectLst/>
                <a:latin typeface="Calibri" panose="020F0502020204030204" pitchFamily="34" charset="0"/>
                <a:ea typeface="Calibri" panose="020F0502020204030204" pitchFamily="34" charset="0"/>
              </a:rPr>
              <a:t>lobuler</a:t>
            </a:r>
            <a:r>
              <a:rPr lang="tr-TR" sz="2200" dirty="0">
                <a:effectLst/>
                <a:latin typeface="Calibri" panose="020F0502020204030204" pitchFamily="34" charset="0"/>
                <a:ea typeface="Calibri" panose="020F0502020204030204" pitchFamily="34" charset="0"/>
              </a:rPr>
              <a:t> veya uzantılı kenar özellikleri gösterdiği bildirilmiştir. Akustik gölgelenmelere neden olan kıkırdak ve kemik doku üremeleri köpeklerdeki iyi huylu tümörlerde de rastlanabilir. Kitlenin çevre dokulara </a:t>
            </a:r>
            <a:r>
              <a:rPr lang="tr-TR" sz="2200" dirty="0" err="1">
                <a:effectLst/>
                <a:latin typeface="Calibri" panose="020F0502020204030204" pitchFamily="34" charset="0"/>
                <a:ea typeface="Calibri" panose="020F0502020204030204" pitchFamily="34" charset="0"/>
              </a:rPr>
              <a:t>invazyonu</a:t>
            </a:r>
            <a:r>
              <a:rPr lang="tr-TR" sz="2200" dirty="0">
                <a:effectLst/>
                <a:latin typeface="Calibri" panose="020F0502020204030204" pitchFamily="34" charset="0"/>
                <a:ea typeface="Calibri" panose="020F0502020204030204" pitchFamily="34" charset="0"/>
              </a:rPr>
              <a:t> </a:t>
            </a:r>
            <a:r>
              <a:rPr lang="tr-TR" sz="2200" dirty="0" err="1">
                <a:effectLst/>
                <a:latin typeface="Calibri" panose="020F0502020204030204" pitchFamily="34" charset="0"/>
                <a:ea typeface="Calibri" panose="020F0502020204030204" pitchFamily="34" charset="0"/>
              </a:rPr>
              <a:t>malign</a:t>
            </a:r>
            <a:r>
              <a:rPr lang="tr-TR" sz="2200" dirty="0">
                <a:effectLst/>
                <a:latin typeface="Calibri" panose="020F0502020204030204" pitchFamily="34" charset="0"/>
                <a:ea typeface="Calibri" panose="020F0502020204030204" pitchFamily="34" charset="0"/>
              </a:rPr>
              <a:t> tümörlerde daha sık görülmekle birlikte, aradaki farklılık belirgin değildir. Araştırmacılara göre büyük boyutlu, geniş </a:t>
            </a:r>
            <a:r>
              <a:rPr lang="tr-TR" sz="2200" dirty="0" err="1">
                <a:effectLst/>
                <a:latin typeface="Calibri" panose="020F0502020204030204" pitchFamily="34" charset="0"/>
                <a:ea typeface="Calibri" panose="020F0502020204030204" pitchFamily="34" charset="0"/>
              </a:rPr>
              <a:t>nekroze</a:t>
            </a:r>
            <a:r>
              <a:rPr lang="tr-TR" sz="2200" dirty="0">
                <a:effectLst/>
                <a:latin typeface="Calibri" panose="020F0502020204030204" pitchFamily="34" charset="0"/>
                <a:ea typeface="Calibri" panose="020F0502020204030204" pitchFamily="34" charset="0"/>
              </a:rPr>
              <a:t> alanları olan kitlelerde </a:t>
            </a:r>
            <a:r>
              <a:rPr lang="tr-TR" sz="2200" dirty="0" err="1">
                <a:effectLst/>
                <a:latin typeface="Calibri" panose="020F0502020204030204" pitchFamily="34" charset="0"/>
                <a:ea typeface="Calibri" panose="020F0502020204030204" pitchFamily="34" charset="0"/>
              </a:rPr>
              <a:t>malignite</a:t>
            </a:r>
            <a:r>
              <a:rPr lang="tr-TR" sz="2200" dirty="0">
                <a:effectLst/>
                <a:latin typeface="Calibri" panose="020F0502020204030204" pitchFamily="34" charset="0"/>
                <a:ea typeface="Calibri" panose="020F0502020204030204" pitchFamily="34" charset="0"/>
              </a:rPr>
              <a:t> riski yüksektir.</a:t>
            </a:r>
            <a:endParaRPr lang="tr-TR" sz="2200" dirty="0"/>
          </a:p>
        </p:txBody>
      </p:sp>
      <p:pic>
        <p:nvPicPr>
          <p:cNvPr id="5" name="Resim 4">
            <a:extLst>
              <a:ext uri="{FF2B5EF4-FFF2-40B4-BE49-F238E27FC236}">
                <a16:creationId xmlns:a16="http://schemas.microsoft.com/office/drawing/2014/main" id="{92ED7D0A-AE0E-4D60-827F-8326644820B8}"/>
              </a:ext>
            </a:extLst>
          </p:cNvPr>
          <p:cNvPicPr>
            <a:picLocks noChangeAspect="1"/>
          </p:cNvPicPr>
          <p:nvPr/>
        </p:nvPicPr>
        <p:blipFill>
          <a:blip r:embed="rId2"/>
          <a:stretch>
            <a:fillRect/>
          </a:stretch>
        </p:blipFill>
        <p:spPr>
          <a:xfrm>
            <a:off x="1088989" y="2867600"/>
            <a:ext cx="8645319" cy="3725115"/>
          </a:xfrm>
          <a:prstGeom prst="rect">
            <a:avLst/>
          </a:prstGeom>
        </p:spPr>
      </p:pic>
    </p:spTree>
    <p:extLst>
      <p:ext uri="{BB962C8B-B14F-4D97-AF65-F5344CB8AC3E}">
        <p14:creationId xmlns:p14="http://schemas.microsoft.com/office/powerpoint/2010/main" val="119098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34ADA2-6D3C-4B4F-94B6-3A7D79ED0693}"/>
              </a:ext>
            </a:extLst>
          </p:cNvPr>
          <p:cNvSpPr>
            <a:spLocks noGrp="1"/>
          </p:cNvSpPr>
          <p:nvPr>
            <p:ph idx="1"/>
          </p:nvPr>
        </p:nvSpPr>
        <p:spPr>
          <a:xfrm>
            <a:off x="838200" y="344065"/>
            <a:ext cx="10878178" cy="2580005"/>
          </a:xfrm>
        </p:spPr>
        <p:txBody>
          <a:bodyPr>
            <a:noAutofit/>
          </a:bodyPr>
          <a:lstStyle/>
          <a:p>
            <a:pPr algn="just"/>
            <a:r>
              <a:rPr lang="tr-TR" sz="2400" dirty="0">
                <a:effectLst/>
                <a:latin typeface="Calibri" panose="020F0502020204030204" pitchFamily="34" charset="0"/>
                <a:ea typeface="Calibri" panose="020F0502020204030204" pitchFamily="34" charset="0"/>
              </a:rPr>
              <a:t>Çıplak gözle belirlenemeyen değişimlerin tespitinde kullanılan bilgisayar destekli görüntü analiz programları meme tümörlerinin nitel veriler üzerinden değerlendirilmesine olanak sağlar. Ortalama grilik değerinde azalma belirgindir, hızlı büyümeye bağlı düzensiz sınırlar ve </a:t>
            </a:r>
            <a:r>
              <a:rPr lang="tr-TR" sz="2400" dirty="0" err="1">
                <a:effectLst/>
                <a:latin typeface="Calibri" panose="020F0502020204030204" pitchFamily="34" charset="0"/>
                <a:ea typeface="Calibri" panose="020F0502020204030204" pitchFamily="34" charset="0"/>
              </a:rPr>
              <a:t>noduler</a:t>
            </a:r>
            <a:r>
              <a:rPr lang="tr-TR" sz="2400" dirty="0">
                <a:effectLst/>
                <a:latin typeface="Calibri" panose="020F0502020204030204" pitchFamily="34" charset="0"/>
                <a:ea typeface="Calibri" panose="020F0502020204030204" pitchFamily="34" charset="0"/>
              </a:rPr>
              <a:t> genişlemeler </a:t>
            </a:r>
            <a:r>
              <a:rPr lang="tr-TR" sz="2400" dirty="0" err="1">
                <a:effectLst/>
                <a:latin typeface="Calibri" panose="020F0502020204030204" pitchFamily="34" charset="0"/>
                <a:ea typeface="Calibri" panose="020F0502020204030204" pitchFamily="34" charset="0"/>
              </a:rPr>
              <a:t>malignitenin</a:t>
            </a:r>
            <a:r>
              <a:rPr lang="tr-TR" sz="2400" dirty="0">
                <a:effectLst/>
                <a:latin typeface="Calibri" panose="020F0502020204030204" pitchFamily="34" charset="0"/>
                <a:ea typeface="Calibri" panose="020F0502020204030204" pitchFamily="34" charset="0"/>
              </a:rPr>
              <a:t> habercisi olabilir. </a:t>
            </a:r>
            <a:r>
              <a:rPr lang="tr-TR" sz="2400" dirty="0" err="1">
                <a:effectLst/>
                <a:latin typeface="Calibri" panose="020F0502020204030204" pitchFamily="34" charset="0"/>
                <a:ea typeface="Calibri" panose="020F0502020204030204" pitchFamily="34" charset="0"/>
              </a:rPr>
              <a:t>Malignite</a:t>
            </a:r>
            <a:r>
              <a:rPr lang="tr-TR" sz="2400" dirty="0">
                <a:effectLst/>
                <a:latin typeface="Calibri" panose="020F0502020204030204" pitchFamily="34" charset="0"/>
                <a:ea typeface="Calibri" panose="020F0502020204030204" pitchFamily="34" charset="0"/>
              </a:rPr>
              <a:t> habercileri arasında artan boyut, ortalama grilik değerinde azalma, bununla birlikte grilik değerinde artış dikkat çekicidir.  </a:t>
            </a:r>
            <a:r>
              <a:rPr lang="tr-TR" sz="2400" dirty="0" err="1">
                <a:effectLst/>
                <a:latin typeface="Calibri" panose="020F0502020204030204" pitchFamily="34" charset="0"/>
                <a:ea typeface="Calibri" panose="020F0502020204030204" pitchFamily="34" charset="0"/>
              </a:rPr>
              <a:t>Ekostrüktürel</a:t>
            </a:r>
            <a:r>
              <a:rPr lang="tr-TR" sz="2400" dirty="0">
                <a:effectLst/>
                <a:latin typeface="Calibri" panose="020F0502020204030204" pitchFamily="34" charset="0"/>
                <a:ea typeface="Calibri" panose="020F0502020204030204" pitchFamily="34" charset="0"/>
              </a:rPr>
              <a:t> çalışmalarda iki tümör arasında belirgin bir farka rastlanmadığı da görülmüştür. </a:t>
            </a:r>
            <a:endParaRPr lang="tr-TR" sz="2400" dirty="0"/>
          </a:p>
        </p:txBody>
      </p:sp>
      <p:pic>
        <p:nvPicPr>
          <p:cNvPr id="4" name="Resim 3">
            <a:extLst>
              <a:ext uri="{FF2B5EF4-FFF2-40B4-BE49-F238E27FC236}">
                <a16:creationId xmlns:a16="http://schemas.microsoft.com/office/drawing/2014/main" id="{060DE044-DE53-41C7-A025-3D8CC5E627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766" y="2772604"/>
            <a:ext cx="2768442" cy="3741331"/>
          </a:xfrm>
          <a:prstGeom prst="rect">
            <a:avLst/>
          </a:prstGeom>
          <a:noFill/>
          <a:ln>
            <a:noFill/>
          </a:ln>
        </p:spPr>
      </p:pic>
      <p:pic>
        <p:nvPicPr>
          <p:cNvPr id="5" name="Resim 4" descr="metin, gece göğü içeren bir resim&#10;&#10;Açıklama otomatik olarak oluşturuldu">
            <a:extLst>
              <a:ext uri="{FF2B5EF4-FFF2-40B4-BE49-F238E27FC236}">
                <a16:creationId xmlns:a16="http://schemas.microsoft.com/office/drawing/2014/main" id="{976D696A-4FB8-487B-B621-620909F17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762" y="2772604"/>
            <a:ext cx="2590218" cy="3750270"/>
          </a:xfrm>
          <a:prstGeom prst="rect">
            <a:avLst/>
          </a:prstGeom>
          <a:noFill/>
          <a:ln>
            <a:noFill/>
          </a:ln>
        </p:spPr>
      </p:pic>
    </p:spTree>
    <p:extLst>
      <p:ext uri="{BB962C8B-B14F-4D97-AF65-F5344CB8AC3E}">
        <p14:creationId xmlns:p14="http://schemas.microsoft.com/office/powerpoint/2010/main" val="63741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0E6CCB2-0C56-4980-BF3C-5EF71DB64B45}"/>
              </a:ext>
            </a:extLst>
          </p:cNvPr>
          <p:cNvSpPr>
            <a:spLocks noGrp="1"/>
          </p:cNvSpPr>
          <p:nvPr>
            <p:ph idx="1"/>
          </p:nvPr>
        </p:nvSpPr>
        <p:spPr>
          <a:xfrm>
            <a:off x="838200" y="341644"/>
            <a:ext cx="4788877" cy="6229978"/>
          </a:xfrm>
        </p:spPr>
        <p:txBody>
          <a:bodyPr>
            <a:normAutofit/>
          </a:bodyPr>
          <a:lstStyle/>
          <a:p>
            <a:pPr algn="just"/>
            <a:r>
              <a:rPr lang="tr-TR" sz="2400" dirty="0">
                <a:effectLst/>
                <a:latin typeface="Calibri" panose="020F0502020204030204" pitchFamily="34" charset="0"/>
                <a:ea typeface="Calibri" panose="020F0502020204030204" pitchFamily="34" charset="0"/>
              </a:rPr>
              <a:t>Benign-malign ayırıcı tanısında kullanılan bir diğer USG belirteci ise kitlenin derinlik-genişlik oranıdır (</a:t>
            </a:r>
            <a:r>
              <a:rPr lang="tr-TR" sz="2400" dirty="0" err="1">
                <a:effectLst/>
                <a:latin typeface="Calibri" panose="020F0502020204030204" pitchFamily="34" charset="0"/>
                <a:ea typeface="Calibri" panose="020F0502020204030204" pitchFamily="34" charset="0"/>
              </a:rPr>
              <a:t>depth</a:t>
            </a:r>
            <a:r>
              <a:rPr lang="tr-TR" sz="2400" dirty="0">
                <a:effectLst/>
                <a:latin typeface="Calibri" panose="020F0502020204030204" pitchFamily="34" charset="0"/>
                <a:ea typeface="Calibri" panose="020F0502020204030204" pitchFamily="34" charset="0"/>
              </a:rPr>
              <a:t>/</a:t>
            </a:r>
            <a:r>
              <a:rPr lang="tr-TR" sz="2400" dirty="0" err="1">
                <a:effectLst/>
                <a:latin typeface="Calibri" panose="020F0502020204030204" pitchFamily="34" charset="0"/>
                <a:ea typeface="Calibri" panose="020F0502020204030204" pitchFamily="34" charset="0"/>
              </a:rPr>
              <a:t>width</a:t>
            </a:r>
            <a:r>
              <a:rPr lang="tr-TR" sz="2400" dirty="0">
                <a:effectLst/>
                <a:latin typeface="Calibri" panose="020F0502020204030204" pitchFamily="34" charset="0"/>
                <a:ea typeface="Calibri" panose="020F0502020204030204" pitchFamily="34" charset="0"/>
              </a:rPr>
              <a:t> </a:t>
            </a:r>
            <a:r>
              <a:rPr lang="tr-TR" sz="2400" dirty="0" err="1">
                <a:effectLst/>
                <a:latin typeface="Calibri" panose="020F0502020204030204" pitchFamily="34" charset="0"/>
                <a:ea typeface="Calibri" panose="020F0502020204030204" pitchFamily="34" charset="0"/>
              </a:rPr>
              <a:t>ratio</a:t>
            </a:r>
            <a:r>
              <a:rPr lang="tr-TR" sz="2400" dirty="0">
                <a:effectLst/>
                <a:latin typeface="Calibri" panose="020F0502020204030204" pitchFamily="34" charset="0"/>
                <a:ea typeface="Calibri" panose="020F0502020204030204" pitchFamily="34" charset="0"/>
              </a:rPr>
              <a:t> (D/W)). Bu ölçümde kitlenin </a:t>
            </a:r>
            <a:r>
              <a:rPr lang="tr-TR" sz="2400" dirty="0" err="1">
                <a:effectLst/>
                <a:latin typeface="Calibri" panose="020F0502020204030204" pitchFamily="34" charset="0"/>
                <a:ea typeface="Calibri" panose="020F0502020204030204" pitchFamily="34" charset="0"/>
              </a:rPr>
              <a:t>vertikal</a:t>
            </a:r>
            <a:r>
              <a:rPr lang="tr-TR" sz="2400" dirty="0">
                <a:effectLst/>
                <a:latin typeface="Calibri" panose="020F0502020204030204" pitchFamily="34" charset="0"/>
                <a:ea typeface="Calibri" panose="020F0502020204030204" pitchFamily="34" charset="0"/>
              </a:rPr>
              <a:t> uzunluğu ile onu dik kesen/deriye paralel uzunluğu kaydedilir. Kadınlardaki çalışma bulgularına paralel şekilde köpeklerdeki </a:t>
            </a:r>
            <a:r>
              <a:rPr lang="tr-TR" sz="2400" dirty="0" err="1">
                <a:effectLst/>
                <a:latin typeface="Calibri" panose="020F0502020204030204" pitchFamily="34" charset="0"/>
                <a:ea typeface="Calibri" panose="020F0502020204030204" pitchFamily="34" charset="0"/>
              </a:rPr>
              <a:t>malign</a:t>
            </a:r>
            <a:r>
              <a:rPr lang="tr-TR" sz="2400" dirty="0">
                <a:effectLst/>
                <a:latin typeface="Calibri" panose="020F0502020204030204" pitchFamily="34" charset="0"/>
                <a:ea typeface="Calibri" panose="020F0502020204030204" pitchFamily="34" charset="0"/>
              </a:rPr>
              <a:t> meme tümörlerinde bu oranın 0.7’den daha yüksektir, hatta eşik değerinin 0.53’e kadar çekilebildiği araştırmalar mevcuttur.</a:t>
            </a:r>
            <a:endParaRPr lang="tr-TR" sz="2400" dirty="0"/>
          </a:p>
        </p:txBody>
      </p:sp>
      <p:pic>
        <p:nvPicPr>
          <p:cNvPr id="4" name="Resim 3">
            <a:extLst>
              <a:ext uri="{FF2B5EF4-FFF2-40B4-BE49-F238E27FC236}">
                <a16:creationId xmlns:a16="http://schemas.microsoft.com/office/drawing/2014/main" id="{092A7324-B8F9-44FA-BB10-0A8624A0D6CE}"/>
              </a:ext>
            </a:extLst>
          </p:cNvPr>
          <p:cNvPicPr>
            <a:picLocks noChangeAspect="1"/>
          </p:cNvPicPr>
          <p:nvPr/>
        </p:nvPicPr>
        <p:blipFill>
          <a:blip r:embed="rId2"/>
          <a:stretch>
            <a:fillRect/>
          </a:stretch>
        </p:blipFill>
        <p:spPr>
          <a:xfrm>
            <a:off x="5744831" y="136437"/>
            <a:ext cx="6181725" cy="5057775"/>
          </a:xfrm>
          <a:prstGeom prst="rect">
            <a:avLst/>
          </a:prstGeom>
        </p:spPr>
      </p:pic>
    </p:spTree>
    <p:extLst>
      <p:ext uri="{BB962C8B-B14F-4D97-AF65-F5344CB8AC3E}">
        <p14:creationId xmlns:p14="http://schemas.microsoft.com/office/powerpoint/2010/main" val="259523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65CA042F-983E-4A20-9083-500C975B06C2}"/>
              </a:ext>
            </a:extLst>
          </p:cNvPr>
          <p:cNvGraphicFramePr>
            <a:graphicFrameLocks noGrp="1"/>
          </p:cNvGraphicFramePr>
          <p:nvPr>
            <p:ph idx="1"/>
            <p:extLst>
              <p:ext uri="{D42A27DB-BD31-4B8C-83A1-F6EECF244321}">
                <p14:modId xmlns:p14="http://schemas.microsoft.com/office/powerpoint/2010/main" val="1044749256"/>
              </p:ext>
            </p:extLst>
          </p:nvPr>
        </p:nvGraphicFramePr>
        <p:xfrm>
          <a:off x="567159" y="601885"/>
          <a:ext cx="10995951" cy="5277660"/>
        </p:xfrm>
        <a:graphic>
          <a:graphicData uri="http://schemas.openxmlformats.org/drawingml/2006/table">
            <a:tbl>
              <a:tblPr firstRow="1" firstCol="1" bandRow="1">
                <a:tableStyleId>{5C22544A-7EE6-4342-B048-85BDC9FD1C3A}</a:tableStyleId>
              </a:tblPr>
              <a:tblGrid>
                <a:gridCol w="3665317">
                  <a:extLst>
                    <a:ext uri="{9D8B030D-6E8A-4147-A177-3AD203B41FA5}">
                      <a16:colId xmlns:a16="http://schemas.microsoft.com/office/drawing/2014/main" val="3017903911"/>
                    </a:ext>
                  </a:extLst>
                </a:gridCol>
                <a:gridCol w="3665317">
                  <a:extLst>
                    <a:ext uri="{9D8B030D-6E8A-4147-A177-3AD203B41FA5}">
                      <a16:colId xmlns:a16="http://schemas.microsoft.com/office/drawing/2014/main" val="1740336988"/>
                    </a:ext>
                  </a:extLst>
                </a:gridCol>
                <a:gridCol w="3665317">
                  <a:extLst>
                    <a:ext uri="{9D8B030D-6E8A-4147-A177-3AD203B41FA5}">
                      <a16:colId xmlns:a16="http://schemas.microsoft.com/office/drawing/2014/main" val="848836112"/>
                    </a:ext>
                  </a:extLst>
                </a:gridCol>
              </a:tblGrid>
              <a:tr h="807432">
                <a:tc>
                  <a:txBody>
                    <a:bodyPr/>
                    <a:lstStyle/>
                    <a:p>
                      <a:pPr algn="just">
                        <a:lnSpc>
                          <a:spcPct val="150000"/>
                        </a:lnSpc>
                        <a:spcAft>
                          <a:spcPts val="1000"/>
                        </a:spcAft>
                      </a:pPr>
                      <a:r>
                        <a:rPr lang="tr-TR" sz="1800" dirty="0">
                          <a:effectLst/>
                        </a:rPr>
                        <a:t>Karakteristik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just">
                        <a:lnSpc>
                          <a:spcPct val="150000"/>
                        </a:lnSpc>
                        <a:spcAft>
                          <a:spcPts val="1000"/>
                        </a:spcAft>
                      </a:pPr>
                      <a:r>
                        <a:rPr lang="tr-TR" sz="1800" dirty="0" err="1">
                          <a:effectLst/>
                        </a:rPr>
                        <a:t>Benign</a:t>
                      </a:r>
                      <a:r>
                        <a:rPr lang="tr-TR" sz="1800" dirty="0">
                          <a:effectLst/>
                        </a:rPr>
                        <a:t> (8)</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tc>
                  <a:txBody>
                    <a:bodyPr/>
                    <a:lstStyle/>
                    <a:p>
                      <a:pPr algn="just">
                        <a:lnSpc>
                          <a:spcPct val="150000"/>
                        </a:lnSpc>
                        <a:spcAft>
                          <a:spcPts val="1000"/>
                        </a:spcAft>
                      </a:pPr>
                      <a:r>
                        <a:rPr lang="tr-TR" sz="1800" dirty="0" err="1">
                          <a:effectLst/>
                        </a:rPr>
                        <a:t>Malign</a:t>
                      </a:r>
                      <a:r>
                        <a:rPr lang="tr-TR" sz="1800" dirty="0">
                          <a:effectLst/>
                        </a:rPr>
                        <a:t> (11)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tc>
                <a:extLst>
                  <a:ext uri="{0D108BD9-81ED-4DB2-BD59-A6C34878D82A}">
                    <a16:rowId xmlns:a16="http://schemas.microsoft.com/office/drawing/2014/main" val="1073403801"/>
                  </a:ext>
                </a:extLst>
              </a:tr>
              <a:tr h="605511">
                <a:tc>
                  <a:txBody>
                    <a:bodyPr/>
                    <a:lstStyle/>
                    <a:p>
                      <a:pPr algn="just">
                        <a:lnSpc>
                          <a:spcPct val="150000"/>
                        </a:lnSpc>
                        <a:spcAft>
                          <a:spcPts val="1000"/>
                        </a:spcAft>
                      </a:pPr>
                      <a:r>
                        <a:rPr lang="tr-TR" sz="1600" dirty="0">
                          <a:effectLst/>
                        </a:rPr>
                        <a:t>Şekil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Küresel veya oval (87.5%)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err="1">
                          <a:effectLst/>
                        </a:rPr>
                        <a:t>Polimorf</a:t>
                      </a:r>
                      <a:r>
                        <a:rPr lang="tr-TR" sz="1600" dirty="0">
                          <a:effectLst/>
                        </a:rPr>
                        <a:t> (81.2%)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904306725"/>
                  </a:ext>
                </a:extLst>
              </a:tr>
              <a:tr h="605511">
                <a:tc>
                  <a:txBody>
                    <a:bodyPr/>
                    <a:lstStyle/>
                    <a:p>
                      <a:pPr algn="just">
                        <a:lnSpc>
                          <a:spcPct val="150000"/>
                        </a:lnSpc>
                        <a:spcAft>
                          <a:spcPts val="1000"/>
                        </a:spcAft>
                      </a:pPr>
                      <a:r>
                        <a:rPr lang="tr-TR" sz="1600" dirty="0">
                          <a:effectLst/>
                        </a:rPr>
                        <a:t>Kenarlar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Düzenli (87.5%)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Düzensiz (81.2%)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3335830383"/>
                  </a:ext>
                </a:extLst>
              </a:tr>
              <a:tr h="605511">
                <a:tc>
                  <a:txBody>
                    <a:bodyPr/>
                    <a:lstStyle/>
                    <a:p>
                      <a:pPr algn="just">
                        <a:lnSpc>
                          <a:spcPct val="150000"/>
                        </a:lnSpc>
                        <a:spcAft>
                          <a:spcPts val="1000"/>
                        </a:spcAft>
                      </a:pPr>
                      <a:r>
                        <a:rPr lang="tr-TR" sz="1600" dirty="0">
                          <a:effectLst/>
                        </a:rPr>
                        <a:t>Çevre dokularla ilişkisi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İzole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err="1">
                          <a:effectLst/>
                        </a:rPr>
                        <a:t>İnfiltratlı</a:t>
                      </a:r>
                      <a:r>
                        <a:rPr lang="tr-TR" sz="1600" dirty="0">
                          <a:effectLst/>
                        </a:rPr>
                        <a:t> (54.6%)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1382783034"/>
                  </a:ext>
                </a:extLst>
              </a:tr>
              <a:tr h="605511">
                <a:tc>
                  <a:txBody>
                    <a:bodyPr/>
                    <a:lstStyle/>
                    <a:p>
                      <a:pPr algn="just">
                        <a:lnSpc>
                          <a:spcPct val="150000"/>
                        </a:lnSpc>
                        <a:spcAft>
                          <a:spcPts val="1000"/>
                        </a:spcAft>
                      </a:pPr>
                      <a:r>
                        <a:rPr lang="tr-TR" sz="1600" dirty="0" err="1">
                          <a:effectLst/>
                        </a:rPr>
                        <a:t>İnternal</a:t>
                      </a:r>
                      <a:r>
                        <a:rPr lang="tr-TR" sz="1600" dirty="0">
                          <a:effectLst/>
                        </a:rPr>
                        <a:t> eko</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Homojen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Heterojen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3603384554"/>
                  </a:ext>
                </a:extLst>
              </a:tr>
              <a:tr h="605511">
                <a:tc>
                  <a:txBody>
                    <a:bodyPr/>
                    <a:lstStyle/>
                    <a:p>
                      <a:pPr algn="just">
                        <a:lnSpc>
                          <a:spcPct val="150000"/>
                        </a:lnSpc>
                        <a:spcAft>
                          <a:spcPts val="1000"/>
                        </a:spcAft>
                      </a:pPr>
                      <a:r>
                        <a:rPr lang="tr-TR" sz="1600" dirty="0">
                          <a:effectLst/>
                        </a:rPr>
                        <a:t>Kenar gölgelenmesi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Var  (87.5%)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Yok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3332331919"/>
                  </a:ext>
                </a:extLst>
              </a:tr>
              <a:tr h="605511">
                <a:tc>
                  <a:txBody>
                    <a:bodyPr/>
                    <a:lstStyle/>
                    <a:p>
                      <a:pPr algn="just">
                        <a:lnSpc>
                          <a:spcPct val="150000"/>
                        </a:lnSpc>
                        <a:spcAft>
                          <a:spcPts val="1000"/>
                        </a:spcAft>
                      </a:pPr>
                      <a:r>
                        <a:rPr lang="tr-TR" sz="1600" dirty="0">
                          <a:effectLst/>
                        </a:rPr>
                        <a:t>Akustik gölgelenme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Yok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tc>
                  <a:txBody>
                    <a:bodyPr/>
                    <a:lstStyle/>
                    <a:p>
                      <a:pPr algn="just">
                        <a:lnSpc>
                          <a:spcPct val="150000"/>
                        </a:lnSpc>
                        <a:spcAft>
                          <a:spcPts val="1000"/>
                        </a:spcAft>
                      </a:pPr>
                      <a:r>
                        <a:rPr lang="tr-TR" sz="1600" dirty="0">
                          <a:effectLst/>
                        </a:rPr>
                        <a:t>Var (63.6%)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0"/>
                </a:tc>
                <a:extLst>
                  <a:ext uri="{0D108BD9-81ED-4DB2-BD59-A6C34878D82A}">
                    <a16:rowId xmlns:a16="http://schemas.microsoft.com/office/drawing/2014/main" val="4282627308"/>
                  </a:ext>
                </a:extLst>
              </a:tr>
              <a:tr h="837162">
                <a:tc>
                  <a:txBody>
                    <a:bodyPr/>
                    <a:lstStyle/>
                    <a:p>
                      <a:pPr algn="just">
                        <a:lnSpc>
                          <a:spcPct val="150000"/>
                        </a:lnSpc>
                        <a:spcAft>
                          <a:spcPts val="1000"/>
                        </a:spcAft>
                      </a:pPr>
                      <a:r>
                        <a:rPr lang="tr-TR" sz="1600" dirty="0">
                          <a:effectLst/>
                        </a:rPr>
                        <a:t>Akustik genişleme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gn="just">
                        <a:lnSpc>
                          <a:spcPct val="150000"/>
                        </a:lnSpc>
                        <a:spcAft>
                          <a:spcPts val="1000"/>
                        </a:spcAft>
                      </a:pPr>
                      <a:r>
                        <a:rPr lang="tr-TR" sz="1600" dirty="0">
                          <a:effectLst/>
                        </a:rPr>
                        <a:t>Var  (100%)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tc>
                  <a:txBody>
                    <a:bodyPr/>
                    <a:lstStyle/>
                    <a:p>
                      <a:pPr algn="just">
                        <a:lnSpc>
                          <a:spcPct val="150000"/>
                        </a:lnSpc>
                        <a:spcAft>
                          <a:spcPts val="1000"/>
                        </a:spcAft>
                      </a:pPr>
                      <a:r>
                        <a:rPr lang="tr-TR" sz="1600" dirty="0">
                          <a:effectLst/>
                        </a:rPr>
                        <a:t>Var (27.2%)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114300" marB="114300"/>
                </a:tc>
                <a:extLst>
                  <a:ext uri="{0D108BD9-81ED-4DB2-BD59-A6C34878D82A}">
                    <a16:rowId xmlns:a16="http://schemas.microsoft.com/office/drawing/2014/main" val="1427827515"/>
                  </a:ext>
                </a:extLst>
              </a:tr>
            </a:tbl>
          </a:graphicData>
        </a:graphic>
      </p:graphicFrame>
    </p:spTree>
    <p:extLst>
      <p:ext uri="{BB962C8B-B14F-4D97-AF65-F5344CB8AC3E}">
        <p14:creationId xmlns:p14="http://schemas.microsoft.com/office/powerpoint/2010/main" val="374820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8F5BC9C-57DA-461F-A2A7-CA8BC5BBF587}"/>
              </a:ext>
            </a:extLst>
          </p:cNvPr>
          <p:cNvSpPr>
            <a:spLocks noGrp="1"/>
          </p:cNvSpPr>
          <p:nvPr>
            <p:ph idx="1"/>
          </p:nvPr>
        </p:nvSpPr>
        <p:spPr>
          <a:xfrm>
            <a:off x="838200" y="331596"/>
            <a:ext cx="10515600" cy="5845367"/>
          </a:xfrm>
        </p:spPr>
        <p:txBody>
          <a:bodyPr/>
          <a:lstStyle/>
          <a:p>
            <a:pPr algn="just"/>
            <a:r>
              <a:rPr lang="tr-TR" sz="2400">
                <a:effectLst/>
                <a:latin typeface="Calibri" panose="020F0502020204030204" pitchFamily="34" charset="0"/>
                <a:ea typeface="Calibri" panose="020F0502020204030204" pitchFamily="34" charset="0"/>
                <a:cs typeface="Calibri" panose="020F0502020204030204" pitchFamily="34" charset="0"/>
              </a:rPr>
              <a:t>Soler ve arkadaşları yaptıkları çalışmada köpek meme tümörlerinin ultrasonografik özellikleri ile benign veya malignite özellikleri arasındaki ilişkiyi incelemişlerdir. Bu çalışma 104 köpekte yapılmıştır. Hacim, kenarlar, kapsül varlığı, ekotekstür ve damarlaşmanın varlığı açısından tümörler ultrasonografik olarak incelenmiştir. Çıkarılan tüm tümörler histolojik olarak incelenmiş ve iki gruba ayrılmış ve sonuçlar aşağıdaki tablodaki gibi özetlenmiştir.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17" name="Resim 16">
            <a:extLst>
              <a:ext uri="{FF2B5EF4-FFF2-40B4-BE49-F238E27FC236}">
                <a16:creationId xmlns:a16="http://schemas.microsoft.com/office/drawing/2014/main" id="{9FDBCACC-D6CB-43B4-AA41-69FFED4D4446}"/>
              </a:ext>
            </a:extLst>
          </p:cNvPr>
          <p:cNvPicPr>
            <a:picLocks noChangeAspect="1"/>
          </p:cNvPicPr>
          <p:nvPr/>
        </p:nvPicPr>
        <p:blipFill>
          <a:blip r:embed="rId2"/>
          <a:stretch>
            <a:fillRect/>
          </a:stretch>
        </p:blipFill>
        <p:spPr>
          <a:xfrm>
            <a:off x="1535813" y="2465408"/>
            <a:ext cx="9349015" cy="3426106"/>
          </a:xfrm>
          <a:prstGeom prst="rect">
            <a:avLst/>
          </a:prstGeom>
        </p:spPr>
      </p:pic>
    </p:spTree>
    <p:extLst>
      <p:ext uri="{BB962C8B-B14F-4D97-AF65-F5344CB8AC3E}">
        <p14:creationId xmlns:p14="http://schemas.microsoft.com/office/powerpoint/2010/main" val="3028515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FA136C00-40CD-4F69-BAC6-BF09A3A3DAD9}"/>
              </a:ext>
            </a:extLst>
          </p:cNvPr>
          <p:cNvPicPr>
            <a:picLocks noGrp="1" noChangeAspect="1"/>
          </p:cNvPicPr>
          <p:nvPr>
            <p:ph idx="1"/>
          </p:nvPr>
        </p:nvPicPr>
        <p:blipFill>
          <a:blip r:embed="rId2"/>
          <a:stretch>
            <a:fillRect/>
          </a:stretch>
        </p:blipFill>
        <p:spPr>
          <a:xfrm>
            <a:off x="469460" y="1759353"/>
            <a:ext cx="11192422" cy="4039564"/>
          </a:xfrm>
        </p:spPr>
      </p:pic>
    </p:spTree>
    <p:extLst>
      <p:ext uri="{BB962C8B-B14F-4D97-AF65-F5344CB8AC3E}">
        <p14:creationId xmlns:p14="http://schemas.microsoft.com/office/powerpoint/2010/main" val="213752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20225-F4E2-4B55-B54D-DC7339539B36}"/>
              </a:ext>
            </a:extLst>
          </p:cNvPr>
          <p:cNvSpPr>
            <a:spLocks noGrp="1"/>
          </p:cNvSpPr>
          <p:nvPr>
            <p:ph type="title"/>
          </p:nvPr>
        </p:nvSpPr>
        <p:spPr/>
        <p:txBody>
          <a:bodyPr>
            <a:noAutofit/>
          </a:bodyPr>
          <a:lstStyle/>
          <a:p>
            <a:r>
              <a:rPr lang="tr-TR" sz="4000" b="1" dirty="0"/>
              <a:t>Meme Tümörlerinin </a:t>
            </a:r>
            <a:r>
              <a:rPr lang="tr-TR" sz="4000" b="1" dirty="0" err="1"/>
              <a:t>Etyolojisi</a:t>
            </a:r>
            <a:endParaRPr lang="tr-TR" sz="4000" b="1" dirty="0"/>
          </a:p>
        </p:txBody>
      </p:sp>
      <p:sp>
        <p:nvSpPr>
          <p:cNvPr id="3" name="İçerik Yer Tutucusu 2">
            <a:extLst>
              <a:ext uri="{FF2B5EF4-FFF2-40B4-BE49-F238E27FC236}">
                <a16:creationId xmlns:a16="http://schemas.microsoft.com/office/drawing/2014/main" id="{3B32495B-7880-477D-A00B-F83D0C2C89C5}"/>
              </a:ext>
            </a:extLst>
          </p:cNvPr>
          <p:cNvSpPr>
            <a:spLocks noGrp="1"/>
          </p:cNvSpPr>
          <p:nvPr>
            <p:ph idx="1"/>
          </p:nvPr>
        </p:nvSpPr>
        <p:spPr/>
        <p:txBody>
          <a:bodyPr>
            <a:normAutofit fontScale="85000" lnSpcReduction="20000"/>
          </a:bodyPr>
          <a:lstStyle/>
          <a:p>
            <a:endParaRPr lang="tr-TR" sz="3200" dirty="0">
              <a:effectLst/>
              <a:latin typeface="Calibri" panose="020F0502020204030204" pitchFamily="34" charset="0"/>
              <a:ea typeface="Calibri" panose="020F0502020204030204" pitchFamily="34" charset="0"/>
            </a:endParaRPr>
          </a:p>
          <a:p>
            <a:pPr marL="0" indent="0">
              <a:buNone/>
            </a:pPr>
            <a:r>
              <a:rPr lang="tr-TR" sz="3200" dirty="0">
                <a:effectLst/>
                <a:latin typeface="Calibri" panose="020F0502020204030204" pitchFamily="34" charset="0"/>
                <a:ea typeface="Calibri" panose="020F0502020204030204" pitchFamily="34" charset="0"/>
              </a:rPr>
              <a:t>   YAŞ FAKTÖRÜ</a:t>
            </a:r>
          </a:p>
          <a:p>
            <a:pPr algn="just"/>
            <a:r>
              <a:rPr lang="tr-TR" sz="3200" dirty="0">
                <a:effectLst/>
                <a:latin typeface="Calibri" panose="020F0502020204030204" pitchFamily="34" charset="0"/>
                <a:ea typeface="Calibri" panose="020F0502020204030204" pitchFamily="34" charset="0"/>
              </a:rPr>
              <a:t>Meme bezi tümörlerinin ortalama görülme yaşı 10-11’dir. Bir çalışmada, köpeklerde meme bezi tümörlerinin görülme yaşı ortalama 9.75; başka bir çalışmada memede </a:t>
            </a:r>
            <a:r>
              <a:rPr lang="tr-TR" sz="3200" dirty="0" err="1">
                <a:effectLst/>
                <a:latin typeface="Calibri" panose="020F0502020204030204" pitchFamily="34" charset="0"/>
                <a:ea typeface="Calibri" panose="020F0502020204030204" pitchFamily="34" charset="0"/>
              </a:rPr>
              <a:t>displazi</a:t>
            </a:r>
            <a:r>
              <a:rPr lang="tr-TR" sz="3200" dirty="0">
                <a:effectLst/>
                <a:latin typeface="Calibri" panose="020F0502020204030204" pitchFamily="34" charset="0"/>
                <a:ea typeface="Calibri" panose="020F0502020204030204" pitchFamily="34" charset="0"/>
              </a:rPr>
              <a:t>, </a:t>
            </a:r>
            <a:r>
              <a:rPr lang="tr-TR" sz="3200" dirty="0" err="1">
                <a:effectLst/>
                <a:latin typeface="Calibri" panose="020F0502020204030204" pitchFamily="34" charset="0"/>
                <a:ea typeface="Calibri" panose="020F0502020204030204" pitchFamily="34" charset="0"/>
              </a:rPr>
              <a:t>hiperplazi</a:t>
            </a:r>
            <a:r>
              <a:rPr lang="tr-TR" sz="3200" dirty="0">
                <a:effectLst/>
                <a:latin typeface="Calibri" panose="020F0502020204030204" pitchFamily="34" charset="0"/>
                <a:ea typeface="Calibri" panose="020F0502020204030204" pitchFamily="34" charset="0"/>
              </a:rPr>
              <a:t> gibi lezyonlar için 8 yaş, </a:t>
            </a:r>
            <a:r>
              <a:rPr lang="tr-TR" sz="3200" dirty="0" err="1">
                <a:effectLst/>
                <a:latin typeface="Calibri" panose="020F0502020204030204" pitchFamily="34" charset="0"/>
                <a:ea typeface="Calibri" panose="020F0502020204030204" pitchFamily="34" charset="0"/>
              </a:rPr>
              <a:t>benign</a:t>
            </a:r>
            <a:r>
              <a:rPr lang="tr-TR" sz="3200" dirty="0">
                <a:effectLst/>
                <a:latin typeface="Calibri" panose="020F0502020204030204" pitchFamily="34" charset="0"/>
                <a:ea typeface="Calibri" panose="020F0502020204030204" pitchFamily="34" charset="0"/>
              </a:rPr>
              <a:t> tümörler için 10 yaş, </a:t>
            </a:r>
            <a:r>
              <a:rPr lang="tr-TR" sz="3200" dirty="0" err="1">
                <a:effectLst/>
                <a:latin typeface="Calibri" panose="020F0502020204030204" pitchFamily="34" charset="0"/>
                <a:ea typeface="Calibri" panose="020F0502020204030204" pitchFamily="34" charset="0"/>
              </a:rPr>
              <a:t>malign</a:t>
            </a:r>
            <a:r>
              <a:rPr lang="tr-TR" sz="3200" dirty="0">
                <a:effectLst/>
                <a:latin typeface="Calibri" panose="020F0502020204030204" pitchFamily="34" charset="0"/>
                <a:ea typeface="Calibri" panose="020F0502020204030204" pitchFamily="34" charset="0"/>
              </a:rPr>
              <a:t> tümörler için de 13 yaş en riskli yaşlar olarak bildirilmiştir. İki yaşından küçük köpeklerde meme bezi tümörleri ender  görülmesine rağmen, </a:t>
            </a:r>
            <a:r>
              <a:rPr lang="tr-TR" sz="3200" dirty="0" err="1">
                <a:effectLst/>
                <a:latin typeface="Calibri" panose="020F0502020204030204" pitchFamily="34" charset="0"/>
                <a:ea typeface="Calibri" panose="020F0502020204030204" pitchFamily="34" charset="0"/>
              </a:rPr>
              <a:t>insidens</a:t>
            </a:r>
            <a:r>
              <a:rPr lang="tr-TR" sz="3200" dirty="0">
                <a:effectLst/>
                <a:latin typeface="Calibri" panose="020F0502020204030204" pitchFamily="34" charset="0"/>
                <a:ea typeface="Calibri" panose="020F0502020204030204" pitchFamily="34" charset="0"/>
              </a:rPr>
              <a:t> 6-7 yaşlarından itibaren artış gösterir.</a:t>
            </a:r>
            <a:endParaRPr lang="tr-TR" sz="3200" dirty="0"/>
          </a:p>
          <a:p>
            <a:endParaRPr lang="tr-TR" dirty="0"/>
          </a:p>
        </p:txBody>
      </p:sp>
      <p:pic>
        <p:nvPicPr>
          <p:cNvPr id="7" name="Resim 6">
            <a:extLst>
              <a:ext uri="{FF2B5EF4-FFF2-40B4-BE49-F238E27FC236}">
                <a16:creationId xmlns:a16="http://schemas.microsoft.com/office/drawing/2014/main" id="{B25DE27B-44FF-44E1-8136-6FB96FEE7AF7}"/>
              </a:ext>
            </a:extLst>
          </p:cNvPr>
          <p:cNvPicPr>
            <a:picLocks noChangeAspect="1"/>
          </p:cNvPicPr>
          <p:nvPr/>
        </p:nvPicPr>
        <p:blipFill>
          <a:blip r:embed="rId2"/>
          <a:stretch>
            <a:fillRect/>
          </a:stretch>
        </p:blipFill>
        <p:spPr>
          <a:xfrm>
            <a:off x="338931" y="2146917"/>
            <a:ext cx="4638675" cy="3152775"/>
          </a:xfrm>
          <a:prstGeom prst="rect">
            <a:avLst/>
          </a:prstGeom>
        </p:spPr>
      </p:pic>
    </p:spTree>
    <p:extLst>
      <p:ext uri="{BB962C8B-B14F-4D97-AF65-F5344CB8AC3E}">
        <p14:creationId xmlns:p14="http://schemas.microsoft.com/office/powerpoint/2010/main" val="345143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A555E5B-5B5A-4B58-B108-B5F73949C76B}"/>
              </a:ext>
            </a:extLst>
          </p:cNvPr>
          <p:cNvPicPr>
            <a:picLocks noChangeAspect="1"/>
          </p:cNvPicPr>
          <p:nvPr/>
        </p:nvPicPr>
        <p:blipFill>
          <a:blip r:embed="rId2"/>
          <a:stretch>
            <a:fillRect/>
          </a:stretch>
        </p:blipFill>
        <p:spPr>
          <a:xfrm>
            <a:off x="2071687" y="195262"/>
            <a:ext cx="8048625" cy="6467475"/>
          </a:xfrm>
          <a:prstGeom prst="rect">
            <a:avLst/>
          </a:prstGeom>
        </p:spPr>
      </p:pic>
    </p:spTree>
    <p:extLst>
      <p:ext uri="{BB962C8B-B14F-4D97-AF65-F5344CB8AC3E}">
        <p14:creationId xmlns:p14="http://schemas.microsoft.com/office/powerpoint/2010/main" val="4134846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CCB536FA-DFD0-4670-A40F-6C4035CF77A1}"/>
              </a:ext>
            </a:extLst>
          </p:cNvPr>
          <p:cNvPicPr>
            <a:picLocks noChangeAspect="1"/>
          </p:cNvPicPr>
          <p:nvPr/>
        </p:nvPicPr>
        <p:blipFill>
          <a:blip r:embed="rId2"/>
          <a:stretch>
            <a:fillRect/>
          </a:stretch>
        </p:blipFill>
        <p:spPr>
          <a:xfrm>
            <a:off x="2525889" y="0"/>
            <a:ext cx="7140222" cy="6858000"/>
          </a:xfrm>
          <a:prstGeom prst="rect">
            <a:avLst/>
          </a:prstGeom>
        </p:spPr>
      </p:pic>
    </p:spTree>
    <p:extLst>
      <p:ext uri="{BB962C8B-B14F-4D97-AF65-F5344CB8AC3E}">
        <p14:creationId xmlns:p14="http://schemas.microsoft.com/office/powerpoint/2010/main" val="222033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EF0D60F-8734-473A-8BD2-423DF8B20881}"/>
              </a:ext>
            </a:extLst>
          </p:cNvPr>
          <p:cNvPicPr>
            <a:picLocks noChangeAspect="1"/>
          </p:cNvPicPr>
          <p:nvPr/>
        </p:nvPicPr>
        <p:blipFill>
          <a:blip r:embed="rId2"/>
          <a:stretch>
            <a:fillRect/>
          </a:stretch>
        </p:blipFill>
        <p:spPr>
          <a:xfrm>
            <a:off x="2093947" y="0"/>
            <a:ext cx="8004106" cy="6858000"/>
          </a:xfrm>
          <a:prstGeom prst="rect">
            <a:avLst/>
          </a:prstGeom>
        </p:spPr>
      </p:pic>
    </p:spTree>
    <p:extLst>
      <p:ext uri="{BB962C8B-B14F-4D97-AF65-F5344CB8AC3E}">
        <p14:creationId xmlns:p14="http://schemas.microsoft.com/office/powerpoint/2010/main" val="318838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26D556B-5108-4FCF-862A-C1470A74AD93}"/>
              </a:ext>
            </a:extLst>
          </p:cNvPr>
          <p:cNvPicPr>
            <a:picLocks noChangeAspect="1"/>
          </p:cNvPicPr>
          <p:nvPr/>
        </p:nvPicPr>
        <p:blipFill>
          <a:blip r:embed="rId2"/>
          <a:stretch>
            <a:fillRect/>
          </a:stretch>
        </p:blipFill>
        <p:spPr>
          <a:xfrm>
            <a:off x="2818902" y="643466"/>
            <a:ext cx="6554196" cy="5571067"/>
          </a:xfrm>
          <a:prstGeom prst="rect">
            <a:avLst/>
          </a:prstGeom>
        </p:spPr>
      </p:pic>
    </p:spTree>
    <p:extLst>
      <p:ext uri="{BB962C8B-B14F-4D97-AF65-F5344CB8AC3E}">
        <p14:creationId xmlns:p14="http://schemas.microsoft.com/office/powerpoint/2010/main" val="221944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4AEF039-B1AA-4747-A87F-EAD8A8314D70}"/>
              </a:ext>
            </a:extLst>
          </p:cNvPr>
          <p:cNvPicPr>
            <a:picLocks noChangeAspect="1"/>
          </p:cNvPicPr>
          <p:nvPr/>
        </p:nvPicPr>
        <p:blipFill>
          <a:blip r:embed="rId2"/>
          <a:stretch>
            <a:fillRect/>
          </a:stretch>
        </p:blipFill>
        <p:spPr>
          <a:xfrm>
            <a:off x="1528762" y="9525"/>
            <a:ext cx="9134475" cy="6838950"/>
          </a:xfrm>
          <a:prstGeom prst="rect">
            <a:avLst/>
          </a:prstGeom>
        </p:spPr>
      </p:pic>
    </p:spTree>
    <p:extLst>
      <p:ext uri="{BB962C8B-B14F-4D97-AF65-F5344CB8AC3E}">
        <p14:creationId xmlns:p14="http://schemas.microsoft.com/office/powerpoint/2010/main" val="1078125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3D3DCA7-113B-4667-A03F-676CBA333AA0}"/>
              </a:ext>
            </a:extLst>
          </p:cNvPr>
          <p:cNvPicPr>
            <a:picLocks noChangeAspect="1"/>
          </p:cNvPicPr>
          <p:nvPr/>
        </p:nvPicPr>
        <p:blipFill>
          <a:blip r:embed="rId2"/>
          <a:stretch>
            <a:fillRect/>
          </a:stretch>
        </p:blipFill>
        <p:spPr>
          <a:xfrm>
            <a:off x="2028825" y="209550"/>
            <a:ext cx="8134350" cy="6438900"/>
          </a:xfrm>
          <a:prstGeom prst="rect">
            <a:avLst/>
          </a:prstGeom>
        </p:spPr>
      </p:pic>
    </p:spTree>
    <p:extLst>
      <p:ext uri="{BB962C8B-B14F-4D97-AF65-F5344CB8AC3E}">
        <p14:creationId xmlns:p14="http://schemas.microsoft.com/office/powerpoint/2010/main" val="967726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CAC18-3F4B-44AC-B287-F08B31037365}"/>
              </a:ext>
            </a:extLst>
          </p:cNvPr>
          <p:cNvSpPr>
            <a:spLocks noGrp="1"/>
          </p:cNvSpPr>
          <p:nvPr>
            <p:ph type="title"/>
          </p:nvPr>
        </p:nvSpPr>
        <p:spPr>
          <a:xfrm>
            <a:off x="838200" y="925975"/>
            <a:ext cx="10515600" cy="1111169"/>
          </a:xfrm>
        </p:spPr>
        <p:txBody>
          <a:bodyPr>
            <a:normAutofit/>
          </a:bodyPr>
          <a:lstStyle/>
          <a:p>
            <a:r>
              <a:rPr lang="tr-TR" sz="4000" dirty="0"/>
              <a:t>Katılımınız için teşekkür ederim </a:t>
            </a:r>
          </a:p>
        </p:txBody>
      </p:sp>
      <p:pic>
        <p:nvPicPr>
          <p:cNvPr id="3074" name="Picture 2" descr="Mutlu Köpek Karikatür Duvar Resmi • Pixers® - Haydi dünyanızı değiştirelim">
            <a:extLst>
              <a:ext uri="{FF2B5EF4-FFF2-40B4-BE49-F238E27FC236}">
                <a16:creationId xmlns:a16="http://schemas.microsoft.com/office/drawing/2014/main" id="{CF9AAA5B-CA0E-43CF-B1A0-658ADA55D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956" y="1941928"/>
            <a:ext cx="5764003" cy="384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1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8E42BF-45B3-42A5-AEB1-6595A6B96CEA}"/>
              </a:ext>
            </a:extLst>
          </p:cNvPr>
          <p:cNvSpPr>
            <a:spLocks noGrp="1"/>
          </p:cNvSpPr>
          <p:nvPr>
            <p:ph type="title"/>
          </p:nvPr>
        </p:nvSpPr>
        <p:spPr/>
        <p:txBody>
          <a:bodyPr/>
          <a:lstStyle/>
          <a:p>
            <a:r>
              <a:rPr lang="tr-TR" dirty="0"/>
              <a:t>HORMONEL FAKTÖRLER</a:t>
            </a:r>
          </a:p>
        </p:txBody>
      </p:sp>
      <p:sp>
        <p:nvSpPr>
          <p:cNvPr id="3" name="İçerik Yer Tutucusu 2">
            <a:extLst>
              <a:ext uri="{FF2B5EF4-FFF2-40B4-BE49-F238E27FC236}">
                <a16:creationId xmlns:a16="http://schemas.microsoft.com/office/drawing/2014/main" id="{D5904CDD-53A7-40CB-B0D0-C8713B441EC6}"/>
              </a:ext>
            </a:extLst>
          </p:cNvPr>
          <p:cNvSpPr>
            <a:spLocks noGrp="1"/>
          </p:cNvSpPr>
          <p:nvPr>
            <p:ph idx="1"/>
          </p:nvPr>
        </p:nvSpPr>
        <p:spPr/>
        <p:txBody>
          <a:bodyPr>
            <a:normAutofit lnSpcReduction="10000"/>
          </a:bodyPr>
          <a:lstStyle/>
          <a:p>
            <a:pPr algn="just"/>
            <a:r>
              <a:rPr lang="tr-TR" dirty="0"/>
              <a:t>Östrojen ve </a:t>
            </a:r>
            <a:r>
              <a:rPr lang="tr-TR" dirty="0" err="1"/>
              <a:t>Progesteron</a:t>
            </a:r>
            <a:r>
              <a:rPr lang="tr-TR" dirty="0"/>
              <a:t> gibi hormonlara maruz kalma meme tümörü görülme olasılığını artırmaktadır. Kısırlaştırılmamış köpeklerde meme tümörü görülme oranı kısırlaştırılmış olandan 3 ila 7 kat yüksek olduğu tespit edilmiştir. Erken yaşta (</a:t>
            </a:r>
            <a:r>
              <a:rPr lang="tr-TR" dirty="0" err="1"/>
              <a:t>prepubertal</a:t>
            </a:r>
            <a:r>
              <a:rPr lang="tr-TR" dirty="0"/>
              <a:t> dönemde) yapılan kısırlaştırmalar meme tümöründen korunmada önemli faydalar sağlamaktadır (%0,5).</a:t>
            </a:r>
          </a:p>
        </p:txBody>
      </p:sp>
      <p:pic>
        <p:nvPicPr>
          <p:cNvPr id="5" name="Resim 4">
            <a:extLst>
              <a:ext uri="{FF2B5EF4-FFF2-40B4-BE49-F238E27FC236}">
                <a16:creationId xmlns:a16="http://schemas.microsoft.com/office/drawing/2014/main" id="{1845D8AF-B635-4C3F-9543-54815BFC6ACD}"/>
              </a:ext>
            </a:extLst>
          </p:cNvPr>
          <p:cNvPicPr>
            <a:picLocks noChangeAspect="1"/>
          </p:cNvPicPr>
          <p:nvPr/>
        </p:nvPicPr>
        <p:blipFill>
          <a:blip r:embed="rId2"/>
          <a:stretch>
            <a:fillRect/>
          </a:stretch>
        </p:blipFill>
        <p:spPr>
          <a:xfrm>
            <a:off x="836612" y="2057400"/>
            <a:ext cx="3415242" cy="1986416"/>
          </a:xfrm>
          <a:prstGeom prst="rect">
            <a:avLst/>
          </a:prstGeom>
        </p:spPr>
      </p:pic>
      <p:pic>
        <p:nvPicPr>
          <p:cNvPr id="5124" name="Picture 4" descr="Progesteron Hormonu ve İşlevleri">
            <a:extLst>
              <a:ext uri="{FF2B5EF4-FFF2-40B4-BE49-F238E27FC236}">
                <a16:creationId xmlns:a16="http://schemas.microsoft.com/office/drawing/2014/main" id="{31F17691-3C44-4FA5-93C1-D3559CD1A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4" y="4043816"/>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0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72E71B-913D-4BD5-9470-DDB743144DCD}"/>
              </a:ext>
            </a:extLst>
          </p:cNvPr>
          <p:cNvSpPr>
            <a:spLocks noGrp="1"/>
          </p:cNvSpPr>
          <p:nvPr>
            <p:ph idx="1"/>
          </p:nvPr>
        </p:nvSpPr>
        <p:spPr>
          <a:xfrm>
            <a:off x="838199" y="622999"/>
            <a:ext cx="10898275" cy="2707224"/>
          </a:xfrm>
        </p:spPr>
        <p:txBody>
          <a:bodyPr/>
          <a:lstStyle/>
          <a:p>
            <a:pPr marL="0" indent="0" algn="just">
              <a:buNone/>
            </a:pPr>
            <a:r>
              <a:rPr lang="tr-TR" sz="2800" dirty="0">
                <a:effectLst/>
                <a:latin typeface="Calibri" panose="020F0502020204030204" pitchFamily="34" charset="0"/>
                <a:ea typeface="Calibri" panose="020F0502020204030204" pitchFamily="34" charset="0"/>
              </a:rPr>
              <a:t>   IRK FAKTÖRÜ</a:t>
            </a:r>
          </a:p>
          <a:p>
            <a:pPr algn="just"/>
            <a:r>
              <a:rPr lang="tr-TR" sz="2800" dirty="0">
                <a:effectLst/>
                <a:latin typeface="Calibri" panose="020F0502020204030204" pitchFamily="34" charset="0"/>
                <a:ea typeface="Calibri" panose="020F0502020204030204" pitchFamily="34" charset="0"/>
              </a:rPr>
              <a:t>Köpeklerde meme bezi tümörleri en çok </a:t>
            </a:r>
            <a:r>
              <a:rPr lang="tr-TR" sz="2800" dirty="0" err="1">
                <a:effectLst/>
                <a:latin typeface="Calibri" panose="020F0502020204030204" pitchFamily="34" charset="0"/>
                <a:ea typeface="Calibri" panose="020F0502020204030204" pitchFamily="34" charset="0"/>
              </a:rPr>
              <a:t>Poodle</a:t>
            </a:r>
            <a:r>
              <a:rPr lang="tr-TR" sz="2800" dirty="0">
                <a:effectLst/>
                <a:latin typeface="Calibri" panose="020F0502020204030204" pitchFamily="34" charset="0"/>
                <a:ea typeface="Calibri" panose="020F0502020204030204" pitchFamily="34" charset="0"/>
              </a:rPr>
              <a:t>, English </a:t>
            </a:r>
            <a:r>
              <a:rPr lang="tr-TR" sz="2800" dirty="0" err="1">
                <a:effectLst/>
                <a:latin typeface="Calibri" panose="020F0502020204030204" pitchFamily="34" charset="0"/>
                <a:ea typeface="Calibri" panose="020F0502020204030204" pitchFamily="34" charset="0"/>
              </a:rPr>
              <a:t>Spaniel</a:t>
            </a:r>
            <a:r>
              <a:rPr lang="tr-TR" sz="2800" dirty="0">
                <a:effectLst/>
                <a:latin typeface="Calibri" panose="020F0502020204030204" pitchFamily="34" charset="0"/>
                <a:ea typeface="Calibri" panose="020F0502020204030204" pitchFamily="34" charset="0"/>
              </a:rPr>
              <a:t>, English </a:t>
            </a:r>
            <a:r>
              <a:rPr lang="tr-TR" sz="2800" dirty="0" err="1">
                <a:effectLst/>
                <a:latin typeface="Calibri" panose="020F0502020204030204" pitchFamily="34" charset="0"/>
                <a:ea typeface="Calibri" panose="020F0502020204030204" pitchFamily="34" charset="0"/>
              </a:rPr>
              <a:t>Setter</a:t>
            </a:r>
            <a:r>
              <a:rPr lang="tr-TR" sz="2800" dirty="0">
                <a:effectLst/>
                <a:latin typeface="Calibri" panose="020F0502020204030204" pitchFamily="34" charset="0"/>
                <a:ea typeface="Calibri" panose="020F0502020204030204" pitchFamily="34" charset="0"/>
              </a:rPr>
              <a:t>, English </a:t>
            </a:r>
            <a:r>
              <a:rPr lang="tr-TR" sz="2800" dirty="0" err="1">
                <a:effectLst/>
                <a:latin typeface="Calibri" panose="020F0502020204030204" pitchFamily="34" charset="0"/>
                <a:ea typeface="Calibri" panose="020F0502020204030204" pitchFamily="34" charset="0"/>
              </a:rPr>
              <a:t>Cocker</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Dachshunds</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Fox</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Terriers</a:t>
            </a:r>
            <a:r>
              <a:rPr lang="tr-TR" sz="2800" dirty="0">
                <a:effectLst/>
                <a:latin typeface="Calibri" panose="020F0502020204030204" pitchFamily="34" charset="0"/>
                <a:ea typeface="Calibri" panose="020F0502020204030204" pitchFamily="34" charset="0"/>
              </a:rPr>
              <a:t>, Boston </a:t>
            </a:r>
            <a:r>
              <a:rPr lang="tr-TR" sz="2800" dirty="0" err="1">
                <a:effectLst/>
                <a:latin typeface="Calibri" panose="020F0502020204030204" pitchFamily="34" charset="0"/>
                <a:ea typeface="Calibri" panose="020F0502020204030204" pitchFamily="34" charset="0"/>
              </a:rPr>
              <a:t>Terriers</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Cocker</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Spaniels</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Pointers</a:t>
            </a:r>
            <a:r>
              <a:rPr lang="tr-TR" sz="2800" dirty="0">
                <a:effectLst/>
                <a:latin typeface="Calibri" panose="020F0502020204030204" pitchFamily="34" charset="0"/>
                <a:ea typeface="Calibri" panose="020F0502020204030204" pitchFamily="34" charset="0"/>
              </a:rPr>
              <a:t> gibi köpek ırklarında ortaya çıkar. Meme bezi tümörleri açısından </a:t>
            </a:r>
            <a:r>
              <a:rPr lang="tr-TR" sz="2800" dirty="0" err="1">
                <a:effectLst/>
                <a:latin typeface="Calibri" panose="020F0502020204030204" pitchFamily="34" charset="0"/>
                <a:ea typeface="Calibri" panose="020F0502020204030204" pitchFamily="34" charset="0"/>
              </a:rPr>
              <a:t>Boxer</a:t>
            </a:r>
            <a:r>
              <a:rPr lang="tr-TR" sz="2800" dirty="0">
                <a:effectLst/>
                <a:latin typeface="Calibri" panose="020F0502020204030204" pitchFamily="34" charset="0"/>
                <a:ea typeface="Calibri" panose="020F0502020204030204" pitchFamily="34" charset="0"/>
              </a:rPr>
              <a:t>, </a:t>
            </a:r>
            <a:r>
              <a:rPr lang="tr-TR" sz="2800" dirty="0" err="1">
                <a:effectLst/>
                <a:latin typeface="Calibri" panose="020F0502020204030204" pitchFamily="34" charset="0"/>
                <a:ea typeface="Calibri" panose="020F0502020204030204" pitchFamily="34" charset="0"/>
              </a:rPr>
              <a:t>Chihuahuai</a:t>
            </a:r>
            <a:r>
              <a:rPr lang="tr-TR" sz="2800" dirty="0">
                <a:effectLst/>
                <a:latin typeface="Calibri" panose="020F0502020204030204" pitchFamily="34" charset="0"/>
                <a:ea typeface="Calibri" panose="020F0502020204030204" pitchFamily="34" charset="0"/>
              </a:rPr>
              <a:t>, Labrador </a:t>
            </a:r>
            <a:r>
              <a:rPr lang="tr-TR" sz="2800" dirty="0" err="1">
                <a:effectLst/>
                <a:latin typeface="Calibri" panose="020F0502020204030204" pitchFamily="34" charset="0"/>
                <a:ea typeface="Calibri" panose="020F0502020204030204" pitchFamily="34" charset="0"/>
              </a:rPr>
              <a:t>Retrievers</a:t>
            </a:r>
            <a:r>
              <a:rPr lang="tr-TR" sz="2800" dirty="0">
                <a:effectLst/>
                <a:latin typeface="Calibri" panose="020F0502020204030204" pitchFamily="34" charset="0"/>
                <a:ea typeface="Calibri" panose="020F0502020204030204" pitchFamily="34" charset="0"/>
              </a:rPr>
              <a:t> gibi köpek ırkları ise düşük risk grubundaki köpek ırklarıdır. </a:t>
            </a:r>
            <a:endParaRPr lang="tr-TR" dirty="0"/>
          </a:p>
        </p:txBody>
      </p:sp>
      <p:pic>
        <p:nvPicPr>
          <p:cNvPr id="5" name="Resim 4">
            <a:extLst>
              <a:ext uri="{FF2B5EF4-FFF2-40B4-BE49-F238E27FC236}">
                <a16:creationId xmlns:a16="http://schemas.microsoft.com/office/drawing/2014/main" id="{00689AB3-82DD-4B41-97F1-4579F1126F90}"/>
              </a:ext>
            </a:extLst>
          </p:cNvPr>
          <p:cNvPicPr>
            <a:picLocks noChangeAspect="1"/>
          </p:cNvPicPr>
          <p:nvPr/>
        </p:nvPicPr>
        <p:blipFill>
          <a:blip r:embed="rId2"/>
          <a:stretch>
            <a:fillRect/>
          </a:stretch>
        </p:blipFill>
        <p:spPr>
          <a:xfrm>
            <a:off x="620259" y="3527777"/>
            <a:ext cx="2369684" cy="2171539"/>
          </a:xfrm>
          <a:prstGeom prst="rect">
            <a:avLst/>
          </a:prstGeom>
        </p:spPr>
      </p:pic>
      <p:pic>
        <p:nvPicPr>
          <p:cNvPr id="6" name="Resim 5">
            <a:extLst>
              <a:ext uri="{FF2B5EF4-FFF2-40B4-BE49-F238E27FC236}">
                <a16:creationId xmlns:a16="http://schemas.microsoft.com/office/drawing/2014/main" id="{1B77CABB-59BE-4F7B-B7D7-8AB6F7BF14A3}"/>
              </a:ext>
            </a:extLst>
          </p:cNvPr>
          <p:cNvPicPr>
            <a:picLocks noChangeAspect="1"/>
          </p:cNvPicPr>
          <p:nvPr/>
        </p:nvPicPr>
        <p:blipFill>
          <a:blip r:embed="rId3"/>
          <a:stretch>
            <a:fillRect/>
          </a:stretch>
        </p:blipFill>
        <p:spPr>
          <a:xfrm>
            <a:off x="2989943" y="3527777"/>
            <a:ext cx="2941307" cy="2171539"/>
          </a:xfrm>
          <a:prstGeom prst="rect">
            <a:avLst/>
          </a:prstGeom>
        </p:spPr>
      </p:pic>
      <p:pic>
        <p:nvPicPr>
          <p:cNvPr id="3074" name="Picture 2" descr="English Setter – Brit">
            <a:extLst>
              <a:ext uri="{FF2B5EF4-FFF2-40B4-BE49-F238E27FC236}">
                <a16:creationId xmlns:a16="http://schemas.microsoft.com/office/drawing/2014/main" id="{224072BB-699C-4B6D-94E2-E6FA83CA3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363" y="3527778"/>
            <a:ext cx="2941307" cy="217153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2C3EDF61-C4F0-4553-9514-5F128187E848}"/>
              </a:ext>
            </a:extLst>
          </p:cNvPr>
          <p:cNvPicPr>
            <a:picLocks noChangeAspect="1"/>
          </p:cNvPicPr>
          <p:nvPr/>
        </p:nvPicPr>
        <p:blipFill>
          <a:blip r:embed="rId5"/>
          <a:stretch>
            <a:fillRect/>
          </a:stretch>
        </p:blipFill>
        <p:spPr>
          <a:xfrm>
            <a:off x="8892670" y="3527777"/>
            <a:ext cx="2740378" cy="2171539"/>
          </a:xfrm>
          <a:prstGeom prst="rect">
            <a:avLst/>
          </a:prstGeom>
        </p:spPr>
      </p:pic>
    </p:spTree>
    <p:extLst>
      <p:ext uri="{BB962C8B-B14F-4D97-AF65-F5344CB8AC3E}">
        <p14:creationId xmlns:p14="http://schemas.microsoft.com/office/powerpoint/2010/main" val="24664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DE0B3E-B79E-4825-8C36-83C2134562A4}"/>
              </a:ext>
            </a:extLst>
          </p:cNvPr>
          <p:cNvSpPr>
            <a:spLocks noGrp="1"/>
          </p:cNvSpPr>
          <p:nvPr>
            <p:ph type="title"/>
          </p:nvPr>
        </p:nvSpPr>
        <p:spPr/>
        <p:txBody>
          <a:bodyPr/>
          <a:lstStyle/>
          <a:p>
            <a:r>
              <a:rPr lang="tr-TR" dirty="0"/>
              <a:t>OBEZİTE</a:t>
            </a:r>
          </a:p>
        </p:txBody>
      </p:sp>
      <p:sp>
        <p:nvSpPr>
          <p:cNvPr id="3" name="İçerik Yer Tutucusu 2">
            <a:extLst>
              <a:ext uri="{FF2B5EF4-FFF2-40B4-BE49-F238E27FC236}">
                <a16:creationId xmlns:a16="http://schemas.microsoft.com/office/drawing/2014/main" id="{03D05449-3FFD-4BA8-B93B-AE88D9E55969}"/>
              </a:ext>
            </a:extLst>
          </p:cNvPr>
          <p:cNvSpPr>
            <a:spLocks noGrp="1"/>
          </p:cNvSpPr>
          <p:nvPr>
            <p:ph idx="1"/>
          </p:nvPr>
        </p:nvSpPr>
        <p:spPr>
          <a:xfrm>
            <a:off x="838200" y="1825625"/>
            <a:ext cx="4873978" cy="4351338"/>
          </a:xfrm>
        </p:spPr>
        <p:txBody>
          <a:bodyPr/>
          <a:lstStyle/>
          <a:p>
            <a:pPr algn="just"/>
            <a:r>
              <a:rPr lang="tr-TR" dirty="0"/>
              <a:t>9-12 aylık yaş döneminde düşük kilolu olan köpeklerin meme tümörü riskinin daha az olduğu görülmüştür. </a:t>
            </a:r>
          </a:p>
          <a:p>
            <a:pPr algn="just"/>
            <a:r>
              <a:rPr lang="tr-TR" dirty="0"/>
              <a:t>Erken yaşlarda gelişen </a:t>
            </a:r>
            <a:r>
              <a:rPr lang="tr-TR" dirty="0" err="1"/>
              <a:t>obezite</a:t>
            </a:r>
            <a:r>
              <a:rPr lang="tr-TR" dirty="0"/>
              <a:t> ve kırmızı etten zengin diyetle beslenmenin meme tümörü riskini artırdığı belirtilmiştir. </a:t>
            </a:r>
          </a:p>
        </p:txBody>
      </p:sp>
      <p:pic>
        <p:nvPicPr>
          <p:cNvPr id="6146" name="Picture 2" descr="Kedi ve Köpeklerde Obezite – Urlavet Veteriner Poliklinik">
            <a:extLst>
              <a:ext uri="{FF2B5EF4-FFF2-40B4-BE49-F238E27FC236}">
                <a16:creationId xmlns:a16="http://schemas.microsoft.com/office/drawing/2014/main" id="{85F5BCF2-DA9A-4A43-BCA3-FE5DBBE87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907314" cy="404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0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B2B254-26D1-4624-B6A5-C17673E830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9586D60-FFE6-44D3-BC7C-48A23CDEADC0}"/>
              </a:ext>
            </a:extLst>
          </p:cNvPr>
          <p:cNvSpPr>
            <a:spLocks noGrp="1"/>
          </p:cNvSpPr>
          <p:nvPr>
            <p:ph idx="1"/>
          </p:nvPr>
        </p:nvSpPr>
        <p:spPr/>
        <p:txBody>
          <a:bodyPr/>
          <a:lstStyle/>
          <a:p>
            <a:r>
              <a:rPr lang="tr-TR" dirty="0"/>
              <a:t>Gebelik sayısı</a:t>
            </a:r>
          </a:p>
          <a:p>
            <a:r>
              <a:rPr lang="tr-TR" dirty="0"/>
              <a:t>Yalancı gebelik geçmişi </a:t>
            </a:r>
          </a:p>
          <a:p>
            <a:r>
              <a:rPr lang="tr-TR" dirty="0"/>
              <a:t>Doğum sayısı</a:t>
            </a:r>
          </a:p>
          <a:p>
            <a:r>
              <a:rPr lang="tr-TR" dirty="0"/>
              <a:t>Yavru sayısı ve büyüklüğü </a:t>
            </a:r>
          </a:p>
          <a:p>
            <a:r>
              <a:rPr lang="tr-TR" dirty="0"/>
              <a:t>Düzenli </a:t>
            </a:r>
            <a:r>
              <a:rPr lang="tr-TR" dirty="0" err="1"/>
              <a:t>östrüs</a:t>
            </a:r>
            <a:r>
              <a:rPr lang="tr-TR" dirty="0"/>
              <a:t> </a:t>
            </a:r>
            <a:r>
              <a:rPr lang="tr-TR" dirty="0" err="1"/>
              <a:t>siklusu’nun</a:t>
            </a:r>
            <a:r>
              <a:rPr lang="tr-TR" dirty="0"/>
              <a:t> meme tümörü gelişiminde ilgili olmadığı düşünülmektedir. </a:t>
            </a:r>
          </a:p>
        </p:txBody>
      </p:sp>
    </p:spTree>
    <p:extLst>
      <p:ext uri="{BB962C8B-B14F-4D97-AF65-F5344CB8AC3E}">
        <p14:creationId xmlns:p14="http://schemas.microsoft.com/office/powerpoint/2010/main" val="21790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DD20C7-F710-4111-9D13-8960FECB26FF}"/>
              </a:ext>
            </a:extLst>
          </p:cNvPr>
          <p:cNvSpPr>
            <a:spLocks noGrp="1"/>
          </p:cNvSpPr>
          <p:nvPr>
            <p:ph type="title"/>
          </p:nvPr>
        </p:nvSpPr>
        <p:spPr/>
        <p:txBody>
          <a:bodyPr/>
          <a:lstStyle/>
          <a:p>
            <a:r>
              <a:rPr lang="tr-TR" b="1" dirty="0"/>
              <a:t>MEME TÜMÖRLERİNİN SINIFLANDIRILMASI </a:t>
            </a:r>
          </a:p>
        </p:txBody>
      </p:sp>
      <p:sp>
        <p:nvSpPr>
          <p:cNvPr id="3" name="İçerik Yer Tutucusu 2">
            <a:extLst>
              <a:ext uri="{FF2B5EF4-FFF2-40B4-BE49-F238E27FC236}">
                <a16:creationId xmlns:a16="http://schemas.microsoft.com/office/drawing/2014/main" id="{93591488-ED72-4F28-943A-1B865C5E762A}"/>
              </a:ext>
            </a:extLst>
          </p:cNvPr>
          <p:cNvSpPr>
            <a:spLocks noGrp="1"/>
          </p:cNvSpPr>
          <p:nvPr>
            <p:ph idx="1"/>
          </p:nvPr>
        </p:nvSpPr>
        <p:spPr/>
        <p:txBody>
          <a:bodyPr numCol="2">
            <a:normAutofit fontScale="92500" lnSpcReduction="20000"/>
          </a:bodyPr>
          <a:lstStyle/>
          <a:p>
            <a:r>
              <a:rPr lang="tr-TR" sz="1800" dirty="0">
                <a:effectLst/>
                <a:latin typeface="Calibri" panose="020F0502020204030204" pitchFamily="34" charset="0"/>
                <a:ea typeface="Calibri" panose="020F0502020204030204" pitchFamily="34" charset="0"/>
              </a:rPr>
              <a:t>Köpek meme bezi tümörlerinde farklı sınıflandırmalar yapılmakla birlikte, WHO-AFIP (World </a:t>
            </a:r>
            <a:r>
              <a:rPr lang="tr-TR" sz="1800" dirty="0" err="1">
                <a:effectLst/>
                <a:latin typeface="Calibri" panose="020F0502020204030204" pitchFamily="34" charset="0"/>
                <a:ea typeface="Calibri" panose="020F0502020204030204" pitchFamily="34" charset="0"/>
              </a:rPr>
              <a:t>Health</a:t>
            </a:r>
            <a:r>
              <a:rPr lang="tr-TR" sz="1800" dirty="0">
                <a:effectLst/>
                <a:latin typeface="Calibri" panose="020F0502020204030204" pitchFamily="34" charset="0"/>
                <a:ea typeface="Calibri" panose="020F0502020204030204" pitchFamily="34" charset="0"/>
              </a:rPr>
              <a:t> </a:t>
            </a:r>
            <a:r>
              <a:rPr lang="tr-TR" sz="1800" dirty="0" err="1">
                <a:effectLst/>
                <a:latin typeface="Calibri" panose="020F0502020204030204" pitchFamily="34" charset="0"/>
                <a:ea typeface="Calibri" panose="020F0502020204030204" pitchFamily="34" charset="0"/>
              </a:rPr>
              <a:t>Organization</a:t>
            </a:r>
            <a:r>
              <a:rPr lang="tr-TR" sz="1800" dirty="0">
                <a:effectLst/>
                <a:latin typeface="Calibri" panose="020F0502020204030204" pitchFamily="34" charset="0"/>
                <a:ea typeface="Calibri" panose="020F0502020204030204" pitchFamily="34" charset="0"/>
              </a:rPr>
              <a:t>–</a:t>
            </a:r>
            <a:r>
              <a:rPr lang="tr-TR" sz="1800" dirty="0" err="1">
                <a:effectLst/>
                <a:latin typeface="Calibri" panose="020F0502020204030204" pitchFamily="34" charset="0"/>
                <a:ea typeface="Calibri" panose="020F0502020204030204" pitchFamily="34" charset="0"/>
              </a:rPr>
              <a:t>Armed</a:t>
            </a:r>
            <a:r>
              <a:rPr lang="tr-TR" sz="1800" dirty="0">
                <a:effectLst/>
                <a:latin typeface="Calibri" panose="020F0502020204030204" pitchFamily="34" charset="0"/>
                <a:ea typeface="Calibri" panose="020F0502020204030204" pitchFamily="34" charset="0"/>
              </a:rPr>
              <a:t> </a:t>
            </a:r>
            <a:r>
              <a:rPr lang="tr-TR" sz="1800" dirty="0" err="1">
                <a:effectLst/>
                <a:latin typeface="Calibri" panose="020F0502020204030204" pitchFamily="34" charset="0"/>
                <a:ea typeface="Calibri" panose="020F0502020204030204" pitchFamily="34" charset="0"/>
              </a:rPr>
              <a:t>Forces</a:t>
            </a:r>
            <a:r>
              <a:rPr lang="tr-TR" sz="1800" dirty="0">
                <a:effectLst/>
                <a:latin typeface="Calibri" panose="020F0502020204030204" pitchFamily="34" charset="0"/>
                <a:ea typeface="Calibri" panose="020F0502020204030204" pitchFamily="34" charset="0"/>
              </a:rPr>
              <a:t> </a:t>
            </a:r>
            <a:r>
              <a:rPr lang="tr-TR" sz="1800" dirty="0" err="1">
                <a:effectLst/>
                <a:latin typeface="Calibri" panose="020F0502020204030204" pitchFamily="34" charset="0"/>
                <a:ea typeface="Calibri" panose="020F0502020204030204" pitchFamily="34" charset="0"/>
              </a:rPr>
              <a:t>Institute</a:t>
            </a:r>
            <a:r>
              <a:rPr lang="tr-TR" sz="1800" dirty="0">
                <a:effectLst/>
                <a:latin typeface="Calibri" panose="020F0502020204030204" pitchFamily="34" charset="0"/>
                <a:ea typeface="Calibri" panose="020F0502020204030204" pitchFamily="34" charset="0"/>
              </a:rPr>
              <a:t> of </a:t>
            </a:r>
            <a:r>
              <a:rPr lang="tr-TR" sz="1800" dirty="0" err="1">
                <a:effectLst/>
                <a:latin typeface="Calibri" panose="020F0502020204030204" pitchFamily="34" charset="0"/>
                <a:ea typeface="Calibri" panose="020F0502020204030204" pitchFamily="34" charset="0"/>
              </a:rPr>
              <a:t>Pathology</a:t>
            </a:r>
            <a:r>
              <a:rPr lang="tr-TR" sz="1800" dirty="0">
                <a:effectLst/>
                <a:latin typeface="Calibri" panose="020F0502020204030204" pitchFamily="34" charset="0"/>
                <a:ea typeface="Calibri" panose="020F0502020204030204" pitchFamily="34" charset="0"/>
              </a:rPr>
              <a:t>) tarafından kullanılan sınıflandırmaya göre köpek meme bezi tümörleri;</a:t>
            </a:r>
          </a:p>
          <a:p>
            <a:r>
              <a:rPr lang="tr-TR" sz="1800" dirty="0">
                <a:effectLst/>
                <a:latin typeface="Calibri" panose="020F0502020204030204" pitchFamily="34" charset="0"/>
                <a:ea typeface="Calibri" panose="020F0502020204030204" pitchFamily="34" charset="0"/>
                <a:cs typeface="Calibri" panose="020F0502020204030204" pitchFamily="34" charset="0"/>
              </a:rPr>
              <a:t>MALİGN TÜMÖRLER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1. </a:t>
            </a:r>
            <a:r>
              <a:rPr lang="tr-TR" sz="1800" b="1" dirty="0" err="1">
                <a:effectLst/>
                <a:latin typeface="Calibri" panose="020F0502020204030204" pitchFamily="34" charset="0"/>
                <a:ea typeface="Calibri" panose="020F0502020204030204" pitchFamily="34" charset="0"/>
                <a:cs typeface="Calibri" panose="020F0502020204030204" pitchFamily="34" charset="0"/>
              </a:rPr>
              <a:t>Non</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infiltratif</a:t>
            </a:r>
            <a:r>
              <a:rPr lang="tr-TR" sz="1800" b="1" dirty="0">
                <a:effectLst/>
                <a:latin typeface="Calibri" panose="020F0502020204030204" pitchFamily="34" charset="0"/>
                <a:ea typeface="Calibri" panose="020F0502020204030204" pitchFamily="34" charset="0"/>
                <a:cs typeface="Calibri" panose="020F0502020204030204" pitchFamily="34" charset="0"/>
              </a:rPr>
              <a:t> (in </a:t>
            </a:r>
            <a:r>
              <a:rPr lang="tr-TR" sz="1800" b="1" dirty="0" err="1">
                <a:effectLst/>
                <a:latin typeface="Calibri" panose="020F0502020204030204" pitchFamily="34" charset="0"/>
                <a:ea typeface="Calibri" panose="020F0502020204030204" pitchFamily="34" charset="0"/>
                <a:cs typeface="Calibri" panose="020F0502020204030204" pitchFamily="34" charset="0"/>
              </a:rPr>
              <a:t>situ</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Non</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infiltrative</a:t>
            </a:r>
            <a:r>
              <a:rPr lang="tr-TR" sz="1800" b="1" dirty="0">
                <a:effectLst/>
                <a:latin typeface="Calibri" panose="020F0502020204030204" pitchFamily="34" charset="0"/>
                <a:ea typeface="Calibri" panose="020F0502020204030204" pitchFamily="34" charset="0"/>
                <a:cs typeface="Calibri" panose="020F0502020204030204" pitchFamily="34" charset="0"/>
              </a:rPr>
              <a:t> (in </a:t>
            </a:r>
            <a:r>
              <a:rPr lang="tr-TR" sz="1800" b="1" dirty="0" err="1">
                <a:effectLst/>
                <a:latin typeface="Calibri" panose="020F0502020204030204" pitchFamily="34" charset="0"/>
                <a:ea typeface="Calibri" panose="020F0502020204030204" pitchFamily="34" charset="0"/>
                <a:cs typeface="Calibri" panose="020F0502020204030204" pitchFamily="34" charset="0"/>
              </a:rPr>
              <a:t>situ</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b="1" dirty="0">
                <a:effectLst/>
                <a:latin typeface="Calibri" panose="020F0502020204030204" pitchFamily="34" charset="0"/>
                <a:ea typeface="Calibri" panose="020F0502020204030204" pitchFamily="34" charset="0"/>
                <a:cs typeface="Calibri" panose="020F0502020204030204" pitchFamily="34" charset="0"/>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2. Kompleks </a:t>
            </a:r>
            <a:r>
              <a:rPr lang="tr-TR" sz="1800" b="1"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Complex</a:t>
            </a:r>
            <a:r>
              <a:rPr lang="tr-TR" sz="1800" b="1"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b="1"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3. Basit-Yalın </a:t>
            </a:r>
            <a:r>
              <a:rPr lang="tr-TR" sz="1800" b="1"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b="1" dirty="0">
                <a:effectLst/>
                <a:latin typeface="Calibri" panose="020F0502020204030204" pitchFamily="34" charset="0"/>
                <a:ea typeface="Calibri" panose="020F0502020204030204" pitchFamily="34" charset="0"/>
                <a:cs typeface="Calibri" panose="020F0502020204030204" pitchFamily="34" charset="0"/>
              </a:rPr>
              <a:t> (Simple </a:t>
            </a:r>
            <a:r>
              <a:rPr lang="tr-TR" sz="1800" b="1"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b="1" dirty="0">
                <a:effectLst/>
                <a:latin typeface="Calibri" panose="020F0502020204030204" pitchFamily="34" charset="0"/>
                <a:ea typeface="Calibri" panose="020F0502020204030204" pitchFamily="34" charset="0"/>
                <a:cs typeface="Calibri" panose="020F0502020204030204" pitchFamily="34" charset="0"/>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Tubulopapillar</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Tubulopapillary</a:t>
            </a:r>
            <a:r>
              <a:rPr lang="tr-TR"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Aft>
                <a:spcPts val="1000"/>
              </a:spcAft>
            </a:pPr>
            <a:endParaRPr lang="tr-TR" sz="18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Aft>
                <a:spcPts val="1000"/>
              </a:spcAft>
              <a:buNone/>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Aft>
                <a:spcPts val="1000"/>
              </a:spcAft>
              <a:buNone/>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Aft>
                <a:spcPts val="1000"/>
              </a:spcAft>
              <a:buNone/>
            </a:pPr>
            <a:endParaRPr lang="tr-T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000"/>
              </a:spcAft>
            </a:pP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-Solid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(Solid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Anaplastik</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Anaplastic</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58703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4E9B0F-DB9D-422B-8A36-61B2F0054E0D}"/>
              </a:ext>
            </a:extLst>
          </p:cNvPr>
          <p:cNvSpPr>
            <a:spLocks noGrp="1"/>
          </p:cNvSpPr>
          <p:nvPr>
            <p:ph idx="1"/>
          </p:nvPr>
        </p:nvSpPr>
        <p:spPr/>
        <p:txBody>
          <a:bodyPr numCol="2">
            <a:normAutofit lnSpcReduction="10000"/>
          </a:bodyPr>
          <a:lstStyle/>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4. Özel Tip </a:t>
            </a:r>
            <a:r>
              <a:rPr lang="tr-TR" sz="1800" b="1" dirty="0" err="1">
                <a:effectLst/>
                <a:latin typeface="Calibri" panose="020F0502020204030204" pitchFamily="34" charset="0"/>
                <a:ea typeface="Calibri" panose="020F0502020204030204" pitchFamily="34" charset="0"/>
                <a:cs typeface="Calibri" panose="020F0502020204030204" pitchFamily="34" charset="0"/>
              </a:rPr>
              <a:t>Karsinomlar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-İğ Hücreli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Spindle</a:t>
            </a:r>
            <a:r>
              <a:rPr lang="tr-TR" sz="1800" dirty="0">
                <a:effectLst/>
                <a:latin typeface="Calibri" panose="020F0502020204030204" pitchFamily="34" charset="0"/>
                <a:ea typeface="Calibri" panose="020F0502020204030204" pitchFamily="34" charset="0"/>
                <a:cs typeface="Calibri" panose="020F0502020204030204" pitchFamily="34" charset="0"/>
              </a:rPr>
              <a:t> Cell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-Yassı Hücreli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Squamous</a:t>
            </a:r>
            <a:r>
              <a:rPr lang="tr-TR" sz="1800" dirty="0">
                <a:effectLst/>
                <a:latin typeface="Calibri" panose="020F0502020204030204" pitchFamily="34" charset="0"/>
                <a:ea typeface="Calibri" panose="020F0502020204030204" pitchFamily="34" charset="0"/>
                <a:cs typeface="Calibri" panose="020F0502020204030204" pitchFamily="34" charset="0"/>
              </a:rPr>
              <a:t> Cell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Müsinöz</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Mucinous</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Lipid-rich</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Lipid-rich</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Carcinoma</a:t>
            </a:r>
            <a:r>
              <a:rPr lang="tr-TR" sz="1800" dirty="0">
                <a:effectLst/>
                <a:latin typeface="Calibri" panose="020F0502020204030204" pitchFamily="34" charset="0"/>
                <a:ea typeface="Calibri" panose="020F0502020204030204" pitchFamily="34" charset="0"/>
                <a:cs typeface="Calibri" panose="020F0502020204030204" pitchFamily="34" charset="0"/>
              </a:rPr>
              <a:t>)</a:t>
            </a:r>
            <a:br>
              <a:rPr lang="tr-TR" sz="1800" dirty="0">
                <a:effectLst/>
                <a:latin typeface="Calibri" panose="020F0502020204030204" pitchFamily="34" charset="0"/>
                <a:ea typeface="Calibri" panose="020F0502020204030204" pitchFamily="34" charset="0"/>
                <a:cs typeface="Calibri" panose="020F0502020204030204" pitchFamily="34" charset="0"/>
              </a:rPr>
            </a:br>
            <a:r>
              <a:rPr lang="tr-TR" sz="1800" dirty="0">
                <a:effectLst/>
                <a:latin typeface="Calibri" panose="020F0502020204030204" pitchFamily="34" charset="0"/>
                <a:ea typeface="Calibri" panose="020F0502020204030204" pitchFamily="34" charset="0"/>
                <a:cs typeface="Calibri" panose="020F0502020204030204" pitchFamily="34" charset="0"/>
              </a:rPr>
              <a:t/>
            </a:r>
            <a:br>
              <a:rPr lang="tr-TR" sz="1800" dirty="0">
                <a:effectLst/>
                <a:latin typeface="Calibri" panose="020F0502020204030204" pitchFamily="34" charset="0"/>
                <a:ea typeface="Calibri" panose="020F0502020204030204" pitchFamily="34" charset="0"/>
                <a:cs typeface="Calibri" panose="020F0502020204030204" pitchFamily="34" charset="0"/>
              </a:rPr>
            </a:b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b="1" dirty="0">
                <a:effectLst/>
                <a:latin typeface="Calibri" panose="020F0502020204030204" pitchFamily="34" charset="0"/>
                <a:ea typeface="Calibri" panose="020F0502020204030204" pitchFamily="34" charset="0"/>
                <a:cs typeface="Calibri" panose="020F0502020204030204" pitchFamily="34" charset="0"/>
              </a:rPr>
              <a:t>5. Sarkomlar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Fibrosarkom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Fibrosarcoma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Osteosarkom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Osteosarcoma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b="1" dirty="0">
                <a:effectLst/>
                <a:latin typeface="Calibri" panose="020F0502020204030204" pitchFamily="34" charset="0"/>
                <a:ea typeface="Calibri" panose="020F0502020204030204" pitchFamily="34" charset="0"/>
                <a:cs typeface="Calibri" panose="020F0502020204030204" pitchFamily="34" charset="0"/>
              </a:rPr>
              <a:t> -Diğer Sarkomlar</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Karsinosarkom</a:t>
            </a: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Carcinosarcoma</a:t>
            </a:r>
            <a:r>
              <a:rPr lang="tr-TR" sz="1800" dirty="0">
                <a:effectLst/>
                <a:latin typeface="Calibri" panose="020F0502020204030204" pitchFamily="34" charset="0"/>
                <a:ea typeface="Calibri" panose="020F0502020204030204" pitchFamily="34"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1800" dirty="0">
                <a:effectLst/>
                <a:latin typeface="Calibri" panose="020F0502020204030204" pitchFamily="34" charset="0"/>
                <a:ea typeface="Calibri" panose="020F0502020204030204" pitchFamily="34" charset="0"/>
                <a:cs typeface="Calibri" panose="020F0502020204030204" pitchFamily="34" charset="0"/>
              </a:rPr>
              <a:t> -</a:t>
            </a:r>
            <a:r>
              <a:rPr lang="tr-TR" sz="1800" dirty="0" err="1">
                <a:effectLst/>
                <a:latin typeface="Calibri" panose="020F0502020204030204" pitchFamily="34" charset="0"/>
                <a:ea typeface="Calibri" panose="020F0502020204030204" pitchFamily="34" charset="0"/>
                <a:cs typeface="Calibri" panose="020F0502020204030204" pitchFamily="34" charset="0"/>
              </a:rPr>
              <a:t>Benign</a:t>
            </a:r>
            <a:r>
              <a:rPr lang="tr-TR" sz="1800" dirty="0">
                <a:effectLst/>
                <a:latin typeface="Calibri" panose="020F0502020204030204" pitchFamily="34" charset="0"/>
                <a:ea typeface="Calibri" panose="020F0502020204030204" pitchFamily="34" charset="0"/>
                <a:cs typeface="Calibri" panose="020F0502020204030204" pitchFamily="34" charset="0"/>
              </a:rPr>
              <a:t> tümörlerin </a:t>
            </a:r>
            <a:r>
              <a:rPr lang="tr-TR" sz="1800" dirty="0" err="1">
                <a:effectLst/>
                <a:latin typeface="Calibri" panose="020F0502020204030204" pitchFamily="34" charset="0"/>
                <a:ea typeface="Calibri" panose="020F0502020204030204" pitchFamily="34" charset="0"/>
                <a:cs typeface="Calibri" panose="020F0502020204030204" pitchFamily="34" charset="0"/>
              </a:rPr>
              <a:t>karsinom</a:t>
            </a:r>
            <a:r>
              <a:rPr lang="tr-TR" sz="1800" dirty="0">
                <a:effectLst/>
                <a:latin typeface="Calibri" panose="020F0502020204030204" pitchFamily="34" charset="0"/>
                <a:ea typeface="Calibri" panose="020F0502020204030204" pitchFamily="34" charset="0"/>
                <a:cs typeface="Calibri" panose="020F0502020204030204" pitchFamily="34" charset="0"/>
              </a:rPr>
              <a:t> ve sarkomları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7591643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1828</Words>
  <Application>Microsoft Office PowerPoint</Application>
  <PresentationFormat>Geniş ekran</PresentationFormat>
  <Paragraphs>140</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Calibri Light</vt:lpstr>
      <vt:lpstr>Times New Roman</vt:lpstr>
      <vt:lpstr>Office Teması</vt:lpstr>
      <vt:lpstr>KÖPEKLERDE MEME TÜMÖRLERİNİN ULTRASONOGRAFİK OLARAK GÖRÜNTÜLENMESİ </vt:lpstr>
      <vt:lpstr>GİRİŞ </vt:lpstr>
      <vt:lpstr>Meme Tümörlerinin Etyolojisi</vt:lpstr>
      <vt:lpstr>HORMONEL FAKTÖRLER</vt:lpstr>
      <vt:lpstr>PowerPoint Sunusu</vt:lpstr>
      <vt:lpstr>OBEZİTE</vt:lpstr>
      <vt:lpstr>PowerPoint Sunusu</vt:lpstr>
      <vt:lpstr>MEME TÜMÖRLERİNİN SINIFLANDIRILMASI </vt:lpstr>
      <vt:lpstr>PowerPoint Sunusu</vt:lpstr>
      <vt:lpstr>PowerPoint Sunusu</vt:lpstr>
      <vt:lpstr>TANI YÖNTEMLERİ </vt:lpstr>
      <vt:lpstr>RADYOGRAFİ</vt:lpstr>
      <vt:lpstr>ELASTOGRAFİ</vt:lpstr>
      <vt:lpstr>MANYETİK REZONANS (MR)</vt:lpstr>
      <vt:lpstr>PET CT</vt:lpstr>
      <vt:lpstr>İNFRARED TERMOGRAFİ</vt:lpstr>
      <vt:lpstr>ULTRASONOGRAFİ  </vt:lpstr>
      <vt:lpstr>DOPPLER USG</vt:lpstr>
      <vt:lpstr>B MOD ULTRASONOGRAFİ</vt:lpstr>
      <vt:lpstr>PowerPoint Sunusu</vt:lpstr>
      <vt:lpstr>B MOD ULTRASONOGRAFİ</vt:lpstr>
      <vt:lpstr>Meme Tümörlerinde Ultrasonografinin Kullanımı</vt:lpstr>
      <vt:lpstr>ULTRASONOGRAFİNİN MEME KİTLELERİNİN TANISINDA KULLANIMI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Katılımınız için teşekkür ederim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KÖPEKLERDE MEME TÜMÖRLERİNİN ULTRASONOGRAFİK OLARAK GÖRÜNTÜLENMESİ</dc:title>
  <dc:creator>Mürsel Karabacak</dc:creator>
  <cp:lastModifiedBy>kutlay gurbulak</cp:lastModifiedBy>
  <cp:revision>8</cp:revision>
  <dcterms:created xsi:type="dcterms:W3CDTF">2021-12-02T07:12:03Z</dcterms:created>
  <dcterms:modified xsi:type="dcterms:W3CDTF">2021-12-13T06:02:28Z</dcterms:modified>
</cp:coreProperties>
</file>