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82"/>
  </p:notes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6" r:id="rId15"/>
    <p:sldId id="269" r:id="rId16"/>
    <p:sldId id="277" r:id="rId17"/>
    <p:sldId id="270" r:id="rId18"/>
    <p:sldId id="271" r:id="rId19"/>
    <p:sldId id="272" r:id="rId20"/>
    <p:sldId id="273" r:id="rId21"/>
    <p:sldId id="274" r:id="rId22"/>
    <p:sldId id="275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8" r:id="rId42"/>
    <p:sldId id="296" r:id="rId43"/>
    <p:sldId id="297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  <p:sldId id="323" r:id="rId69"/>
    <p:sldId id="324" r:id="rId70"/>
    <p:sldId id="325" r:id="rId71"/>
    <p:sldId id="326" r:id="rId72"/>
    <p:sldId id="327" r:id="rId73"/>
    <p:sldId id="328" r:id="rId74"/>
    <p:sldId id="329" r:id="rId75"/>
    <p:sldId id="330" r:id="rId76"/>
    <p:sldId id="331" r:id="rId77"/>
    <p:sldId id="332" r:id="rId78"/>
    <p:sldId id="333" r:id="rId79"/>
    <p:sldId id="334" r:id="rId80"/>
    <p:sldId id="335" r:id="rId8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14" autoAdjust="0"/>
    <p:restoredTop sz="94660"/>
  </p:normalViewPr>
  <p:slideViewPr>
    <p:cSldViewPr snapToGrid="0">
      <p:cViewPr varScale="1">
        <p:scale>
          <a:sx n="86" d="100"/>
          <a:sy n="86" d="100"/>
        </p:scale>
        <p:origin x="25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viewProps" Target="viewProps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61" Type="http://schemas.openxmlformats.org/officeDocument/2006/relationships/slide" Target="slides/slide60.xml"/><Relationship Id="rId8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1388C3-31CB-4C75-81A8-CE3AF2A5E038}" type="datetimeFigureOut">
              <a:rPr lang="tr-TR" smtClean="0"/>
              <a:t>15.11.2022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4BFDD4-7901-41D9-B332-B74B951469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56357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4BFDD4-7901-41D9-B332-B74B95146966}" type="slidenum">
              <a:rPr lang="tr-TR" smtClean="0"/>
              <a:t>30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28937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23C97FC8-365E-4957-AE3C-FC906DC770FB}" type="datetime1">
              <a:rPr lang="en-US" smtClean="0"/>
              <a:t>11/15/2022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4820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23655-8B0B-462D-9589-77CD922D3A3B}" type="datetime1">
              <a:rPr lang="en-US" smtClean="0"/>
              <a:t>11/15/2022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2124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1271A-FEA5-4B91-9138-C839701DCAB8}" type="datetime1">
              <a:rPr lang="en-US" smtClean="0"/>
              <a:t>11/15/2022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69931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D47BF-AD87-49C6-8938-E600F5B2CB5D}" type="datetime1">
              <a:rPr lang="en-US" smtClean="0"/>
              <a:t>11/15/2022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58739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4F71B-8FB2-4AC2-A6CE-14A924D2B92A}" type="datetime1">
              <a:rPr lang="en-US" smtClean="0"/>
              <a:t>11/15/2022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39006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3C36-E879-4207-9E55-A8BD9A15B069}" type="datetime1">
              <a:rPr lang="en-US" smtClean="0"/>
              <a:t>11/15/2022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50731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47647-59F6-4099-9797-05A503A5994A}" type="datetime1">
              <a:rPr lang="en-US" smtClean="0"/>
              <a:t>11/15/2022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7156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29FB237D-9D12-4583-BBB0-E3C29F73C997}" type="datetime1">
              <a:rPr lang="en-US" smtClean="0"/>
              <a:t>11/15/2022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67270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FB98AA9E-4270-439D-8F8A-030B40273ACB}" type="datetime1">
              <a:rPr lang="en-US" smtClean="0"/>
              <a:t>11/15/2022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2254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D8B49-F89F-4C6C-A2EB-7B1F7DB62D9A}" type="datetime1">
              <a:rPr lang="en-US" smtClean="0"/>
              <a:t>11/15/2022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5333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A6C2E-E834-48D1-9632-70C2E375E55E}" type="datetime1">
              <a:rPr lang="en-US" smtClean="0"/>
              <a:t>11/15/2022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4200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E1259-2310-42BE-A017-C88D8D492FB7}" type="datetime1">
              <a:rPr lang="en-US" smtClean="0"/>
              <a:t>11/15/2022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21261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70A45-45CC-4682-A656-B50CF3E335DD}" type="datetime1">
              <a:rPr lang="en-US" smtClean="0"/>
              <a:t>11/15/2022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4806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C264E-A125-4EA9-ACA8-B226FB35D5DF}" type="datetime1">
              <a:rPr lang="en-US" smtClean="0"/>
              <a:t>11/15/2022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2191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FAC32-A2D2-4612-A9D7-D573842A67F4}" type="datetime1">
              <a:rPr lang="en-US" smtClean="0"/>
              <a:t>11/15/2022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9601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25B8D-3CD9-4D34-BE70-DDEE0B1C6180}" type="datetime1">
              <a:rPr lang="en-US" smtClean="0"/>
              <a:t>11/15/2022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4054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8957C-1A96-43DD-9D4E-FF1A26C5860C}" type="datetime1">
              <a:rPr lang="en-US" smtClean="0"/>
              <a:t>11/15/2022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0518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C3196D81-B019-4BAA-A7FE-6D0AE5861D21}" type="datetime1">
              <a:rPr lang="en-US" smtClean="0"/>
              <a:t>11/15/2022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A7CD31F4-64FA-4BA0-9498-67783267A8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053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  <p:sldLayoutId id="2147483804" r:id="rId12"/>
    <p:sldLayoutId id="2147483805" r:id="rId13"/>
    <p:sldLayoutId id="2147483806" r:id="rId14"/>
    <p:sldLayoutId id="2147483807" r:id="rId15"/>
    <p:sldLayoutId id="2147483808" r:id="rId16"/>
    <p:sldLayoutId id="2147483809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Freeform 5">
            <a:extLst>
              <a:ext uri="{FF2B5EF4-FFF2-40B4-BE49-F238E27FC236}">
                <a16:creationId xmlns:a16="http://schemas.microsoft.com/office/drawing/2014/main" id="{2D529E20-662F-4915-ACD7-970C026FDB7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5677511" flipH="1">
            <a:off x="3527283" y="1857885"/>
            <a:ext cx="3299407" cy="440924"/>
          </a:xfrm>
          <a:custGeom>
            <a:avLst/>
            <a:gdLst/>
            <a:ahLst/>
            <a:cxnLst/>
            <a:rect l="l" t="t" r="r" b="b"/>
            <a:pathLst>
              <a:path w="10000" h="5291">
                <a:moveTo>
                  <a:pt x="85" y="2532"/>
                </a:moveTo>
                <a:cubicBezTo>
                  <a:pt x="1736" y="3911"/>
                  <a:pt x="7524" y="5298"/>
                  <a:pt x="9958" y="5291"/>
                </a:cubicBezTo>
                <a:cubicBezTo>
                  <a:pt x="9989" y="1958"/>
                  <a:pt x="9969" y="3333"/>
                  <a:pt x="10000" y="0"/>
                </a:cubicBezTo>
                <a:lnTo>
                  <a:pt x="10000" y="0"/>
                </a:lnTo>
                <a:lnTo>
                  <a:pt x="9667" y="204"/>
                </a:lnTo>
                <a:lnTo>
                  <a:pt x="9334" y="400"/>
                </a:lnTo>
                <a:lnTo>
                  <a:pt x="9001" y="590"/>
                </a:lnTo>
                <a:lnTo>
                  <a:pt x="8667" y="753"/>
                </a:lnTo>
                <a:lnTo>
                  <a:pt x="8333" y="917"/>
                </a:lnTo>
                <a:lnTo>
                  <a:pt x="7999" y="1071"/>
                </a:lnTo>
                <a:lnTo>
                  <a:pt x="7669" y="1202"/>
                </a:lnTo>
                <a:lnTo>
                  <a:pt x="7333" y="1325"/>
                </a:lnTo>
                <a:lnTo>
                  <a:pt x="7000" y="1440"/>
                </a:lnTo>
                <a:lnTo>
                  <a:pt x="6673" y="1538"/>
                </a:lnTo>
                <a:lnTo>
                  <a:pt x="6340" y="1636"/>
                </a:lnTo>
                <a:lnTo>
                  <a:pt x="6013" y="1719"/>
                </a:lnTo>
                <a:lnTo>
                  <a:pt x="5686" y="1784"/>
                </a:lnTo>
                <a:lnTo>
                  <a:pt x="5359" y="1850"/>
                </a:lnTo>
                <a:lnTo>
                  <a:pt x="5036" y="1906"/>
                </a:lnTo>
                <a:lnTo>
                  <a:pt x="4717" y="1948"/>
                </a:lnTo>
                <a:lnTo>
                  <a:pt x="4396" y="1980"/>
                </a:lnTo>
                <a:lnTo>
                  <a:pt x="4079" y="2013"/>
                </a:lnTo>
                <a:lnTo>
                  <a:pt x="3766" y="2029"/>
                </a:lnTo>
                <a:lnTo>
                  <a:pt x="3454" y="2046"/>
                </a:lnTo>
                <a:lnTo>
                  <a:pt x="3145" y="2053"/>
                </a:lnTo>
                <a:lnTo>
                  <a:pt x="2839" y="2046"/>
                </a:lnTo>
                <a:lnTo>
                  <a:pt x="2537" y="2046"/>
                </a:lnTo>
                <a:lnTo>
                  <a:pt x="2238" y="2029"/>
                </a:lnTo>
                <a:lnTo>
                  <a:pt x="1943" y="2004"/>
                </a:lnTo>
                <a:lnTo>
                  <a:pt x="1653" y="1980"/>
                </a:lnTo>
                <a:lnTo>
                  <a:pt x="1368" y="1955"/>
                </a:lnTo>
                <a:lnTo>
                  <a:pt x="1085" y="1915"/>
                </a:lnTo>
                <a:lnTo>
                  <a:pt x="806" y="1873"/>
                </a:lnTo>
                <a:lnTo>
                  <a:pt x="533" y="1833"/>
                </a:lnTo>
                <a:lnTo>
                  <a:pt x="0" y="1726"/>
                </a:lnTo>
                <a:cubicBezTo>
                  <a:pt x="28" y="1995"/>
                  <a:pt x="57" y="2263"/>
                  <a:pt x="85" y="2532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</p:sp>
      <p:pic>
        <p:nvPicPr>
          <p:cNvPr id="5" name="Resim 4" descr="kedi, iç mekan, yerleştirme, memeli içeren bir resim">
            <a:extLst>
              <a:ext uri="{FF2B5EF4-FFF2-40B4-BE49-F238E27FC236}">
                <a16:creationId xmlns:a16="http://schemas.microsoft.com/office/drawing/2014/main" id="{315BBA07-8022-D926-CE4C-D22DE387020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2" b="902"/>
          <a:stretch/>
        </p:blipFill>
        <p:spPr>
          <a:xfrm>
            <a:off x="423337" y="402166"/>
            <a:ext cx="4932951" cy="6053670"/>
          </a:xfrm>
          <a:custGeom>
            <a:avLst/>
            <a:gdLst/>
            <a:ahLst/>
            <a:cxnLst/>
            <a:rect l="l" t="t" r="r" b="b"/>
            <a:pathLst>
              <a:path w="4932951" h="6053670">
                <a:moveTo>
                  <a:pt x="0" y="0"/>
                </a:moveTo>
                <a:lnTo>
                  <a:pt x="3678393" y="0"/>
                </a:lnTo>
                <a:lnTo>
                  <a:pt x="4478865" y="0"/>
                </a:lnTo>
                <a:lnTo>
                  <a:pt x="4931853" y="0"/>
                </a:lnTo>
                <a:lnTo>
                  <a:pt x="4908487" y="137419"/>
                </a:lnTo>
                <a:lnTo>
                  <a:pt x="4886218" y="274232"/>
                </a:lnTo>
                <a:lnTo>
                  <a:pt x="4864421" y="411650"/>
                </a:lnTo>
                <a:lnTo>
                  <a:pt x="4845759" y="549673"/>
                </a:lnTo>
                <a:lnTo>
                  <a:pt x="4826941" y="687092"/>
                </a:lnTo>
                <a:lnTo>
                  <a:pt x="4809377" y="825115"/>
                </a:lnTo>
                <a:lnTo>
                  <a:pt x="4794322" y="961323"/>
                </a:lnTo>
                <a:lnTo>
                  <a:pt x="4780052" y="1099347"/>
                </a:lnTo>
                <a:lnTo>
                  <a:pt x="4767035" y="1236765"/>
                </a:lnTo>
                <a:lnTo>
                  <a:pt x="4755744" y="1371761"/>
                </a:lnTo>
                <a:lnTo>
                  <a:pt x="4744453" y="1508574"/>
                </a:lnTo>
                <a:lnTo>
                  <a:pt x="4735044" y="1643572"/>
                </a:lnTo>
                <a:lnTo>
                  <a:pt x="4727674" y="1778568"/>
                </a:lnTo>
                <a:lnTo>
                  <a:pt x="4719990" y="1912960"/>
                </a:lnTo>
                <a:lnTo>
                  <a:pt x="4713560" y="2046141"/>
                </a:lnTo>
                <a:lnTo>
                  <a:pt x="4709012" y="2178111"/>
                </a:lnTo>
                <a:lnTo>
                  <a:pt x="4705092" y="2310081"/>
                </a:lnTo>
                <a:lnTo>
                  <a:pt x="4701328" y="2440840"/>
                </a:lnTo>
                <a:lnTo>
                  <a:pt x="4699603" y="2569783"/>
                </a:lnTo>
                <a:lnTo>
                  <a:pt x="4697721" y="2698726"/>
                </a:lnTo>
                <a:lnTo>
                  <a:pt x="4696780" y="2825853"/>
                </a:lnTo>
                <a:lnTo>
                  <a:pt x="4697721" y="2951770"/>
                </a:lnTo>
                <a:lnTo>
                  <a:pt x="4697721" y="3076475"/>
                </a:lnTo>
                <a:lnTo>
                  <a:pt x="4699603" y="3199970"/>
                </a:lnTo>
                <a:lnTo>
                  <a:pt x="4702426" y="3321043"/>
                </a:lnTo>
                <a:lnTo>
                  <a:pt x="4705092" y="3440906"/>
                </a:lnTo>
                <a:lnTo>
                  <a:pt x="4708071" y="3558347"/>
                </a:lnTo>
                <a:lnTo>
                  <a:pt x="4712619" y="3675183"/>
                </a:lnTo>
                <a:lnTo>
                  <a:pt x="4717480" y="3790203"/>
                </a:lnTo>
                <a:lnTo>
                  <a:pt x="4721871" y="3902801"/>
                </a:lnTo>
                <a:lnTo>
                  <a:pt x="4734260" y="4122549"/>
                </a:lnTo>
                <a:lnTo>
                  <a:pt x="4747433" y="4333217"/>
                </a:lnTo>
                <a:lnTo>
                  <a:pt x="4761233" y="4535409"/>
                </a:lnTo>
                <a:lnTo>
                  <a:pt x="4776445" y="4726705"/>
                </a:lnTo>
                <a:lnTo>
                  <a:pt x="4792283" y="4909526"/>
                </a:lnTo>
                <a:lnTo>
                  <a:pt x="4809377" y="5079029"/>
                </a:lnTo>
                <a:lnTo>
                  <a:pt x="4826157" y="5238240"/>
                </a:lnTo>
                <a:lnTo>
                  <a:pt x="4842936" y="5384739"/>
                </a:lnTo>
                <a:lnTo>
                  <a:pt x="4858775" y="5519131"/>
                </a:lnTo>
                <a:lnTo>
                  <a:pt x="4873830" y="5638388"/>
                </a:lnTo>
                <a:lnTo>
                  <a:pt x="4888100" y="5746143"/>
                </a:lnTo>
                <a:lnTo>
                  <a:pt x="4900019" y="5836948"/>
                </a:lnTo>
                <a:lnTo>
                  <a:pt x="4911310" y="5913225"/>
                </a:lnTo>
                <a:lnTo>
                  <a:pt x="4927462" y="6017953"/>
                </a:lnTo>
                <a:lnTo>
                  <a:pt x="4932951" y="6053670"/>
                </a:lnTo>
                <a:lnTo>
                  <a:pt x="4478865" y="6053670"/>
                </a:lnTo>
                <a:lnTo>
                  <a:pt x="3683097" y="6053670"/>
                </a:lnTo>
                <a:lnTo>
                  <a:pt x="0" y="6053670"/>
                </a:lnTo>
                <a:close/>
              </a:path>
            </a:pathLst>
          </a:custGeom>
        </p:spPr>
      </p:pic>
      <p:sp>
        <p:nvSpPr>
          <p:cNvPr id="50" name="Freeform 5">
            <a:extLst>
              <a:ext uri="{FF2B5EF4-FFF2-40B4-BE49-F238E27FC236}">
                <a16:creationId xmlns:a16="http://schemas.microsoft.com/office/drawing/2014/main" id="{1AD5EB79-7F9A-4BBC-92A5-188382CBA1B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0" y="1587"/>
            <a:ext cx="12192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07F17FAD-68B1-C7D1-7E5C-4CC5BFD6EE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95061" y="1241266"/>
            <a:ext cx="5428551" cy="315375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tr-TR" dirty="0">
                <a:latin typeface="Baguet Script" panose="00000500000000000000" pitchFamily="2" charset="-94"/>
                <a:cs typeface="Times New Roman" panose="02020603050405020304" pitchFamily="18" charset="0"/>
              </a:rPr>
              <a:t>KEDİLERDE GÜÇ DOĞUM ve MÜDAHALE ZAMANI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5E94F3FC-11FD-5211-545D-A290E5DE35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95061" y="4591665"/>
            <a:ext cx="5428551" cy="1622322"/>
          </a:xfrm>
        </p:spPr>
        <p:txBody>
          <a:bodyPr>
            <a:normAutofit/>
          </a:bodyPr>
          <a:lstStyle/>
          <a:p>
            <a:r>
              <a:rPr lang="tr-TR" sz="2600" dirty="0">
                <a:latin typeface="Baguet Script" panose="00000500000000000000" pitchFamily="2" charset="-94"/>
                <a:cs typeface="Times New Roman" panose="02020603050405020304" pitchFamily="18" charset="0"/>
              </a:rPr>
              <a:t>DOKTORA ÖĞRENCİSİ</a:t>
            </a:r>
          </a:p>
          <a:p>
            <a:r>
              <a:rPr lang="tr-TR" sz="2600" dirty="0">
                <a:latin typeface="Baguet Script" panose="00000500000000000000" pitchFamily="2" charset="-94"/>
                <a:cs typeface="Times New Roman" panose="02020603050405020304" pitchFamily="18" charset="0"/>
              </a:rPr>
              <a:t>VETERİNER HEKİM HAZAL AYSIN YÜCEEL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B9B8A17F-DC3A-4D9A-AA53-9BFB894CD7B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1545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/>
      <p:bldP spid="3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C32C2C6-6B32-C565-D8A5-159C763CDD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400" dirty="0">
                <a:latin typeface="Baguet Script" panose="020B0604020202020204" pitchFamily="2" charset="-94"/>
              </a:rPr>
              <a:t>NORMAL DOĞUM (ÖTOSİ)</a:t>
            </a:r>
            <a:endParaRPr lang="tr-TR" sz="44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83CEDA8-FB98-ECE9-2EA1-48B25338AD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Doğumun tamamlanması genellikle ikinci aşamanın başlamasından 6 saat sonra tamamlanır fakat bu süre 24 saate kadar uzayabilmektedir. 24 saatten fazla sürmesine hem anne hem de yavruların hayati riski oluşacağı için izin verilmemelidir.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1425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1381FAF-7994-23DB-0997-64E843424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400" dirty="0">
                <a:latin typeface="Baguet Script" panose="00000500000000000000" pitchFamily="2" charset="-94"/>
              </a:rPr>
              <a:t>GÜÇ DOĞUM (DİSTOSİ)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A73FFE0-FEA4-82F7-D5B9-5AB4FF823D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2600" dirty="0">
                <a:ea typeface="Calibri" panose="020F0502020204030204" pitchFamily="34" charset="0"/>
              </a:rPr>
              <a:t>Doğumun t</a:t>
            </a:r>
            <a:r>
              <a:rPr lang="tr-TR" sz="2600" dirty="0">
                <a:effectLst/>
                <a:ea typeface="Calibri" panose="020F0502020204030204" pitchFamily="34" charset="0"/>
              </a:rPr>
              <a:t>ürlere özgü olan süre içerisinde gerçekleşememesi ya da herhangi bir yardım olmadan fetüslerin doğum kanalından çıkamaması durumu anlamına gelmektedir.</a:t>
            </a:r>
          </a:p>
          <a:p>
            <a:r>
              <a:rPr lang="tr-TR" sz="2600" dirty="0">
                <a:ea typeface="Calibri" panose="020F0502020204030204" pitchFamily="34" charset="0"/>
              </a:rPr>
              <a:t>D</a:t>
            </a:r>
            <a:r>
              <a:rPr lang="tr-TR" sz="2600" dirty="0">
                <a:effectLst/>
                <a:ea typeface="Calibri" panose="020F0502020204030204" pitchFamily="34" charset="0"/>
              </a:rPr>
              <a:t>oğum esnasında karşılaşılan en yaygın acil durumdur. </a:t>
            </a:r>
          </a:p>
          <a:p>
            <a:r>
              <a:rPr lang="tr-TR" sz="2600" dirty="0">
                <a:effectLst/>
                <a:ea typeface="Calibri" panose="020F0502020204030204" pitchFamily="34" charset="0"/>
              </a:rPr>
              <a:t>Doğum sırasında küçük bir yardımdan operasyona kadar değişen seviyedeki her türlü müdahale güç doğum olarak nitelendirilir. </a:t>
            </a:r>
            <a:endParaRPr lang="tr-TR" sz="2600" dirty="0">
              <a:cs typeface="Times New Roman" panose="02020603050405020304" pitchFamily="18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3378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0AF374A-0419-89E8-DE2E-579A59301F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sz="4400" dirty="0">
                <a:latin typeface="Baguet Script" panose="00000500000000000000" pitchFamily="2" charset="-94"/>
                <a:cs typeface="Times New Roman" panose="02020603050405020304" pitchFamily="18" charset="0"/>
              </a:rPr>
              <a:t>GÜÇ DOĞUMUN SEBEPLERİ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960BBDB-1736-C65A-77ED-86E669BCB0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600" dirty="0" err="1">
                <a:cs typeface="Times New Roman" panose="02020603050405020304" pitchFamily="18" charset="0"/>
              </a:rPr>
              <a:t>Maternal</a:t>
            </a:r>
            <a:r>
              <a:rPr lang="tr-TR" sz="2600" dirty="0">
                <a:cs typeface="Times New Roman" panose="02020603050405020304" pitchFamily="18" charset="0"/>
              </a:rPr>
              <a:t> (%67,1)</a:t>
            </a:r>
          </a:p>
          <a:p>
            <a:r>
              <a:rPr lang="tr-TR" sz="2600" dirty="0">
                <a:cs typeface="Times New Roman" panose="02020603050405020304" pitchFamily="18" charset="0"/>
              </a:rPr>
              <a:t>Fetal (%29,7)</a:t>
            </a:r>
          </a:p>
          <a:p>
            <a:r>
              <a:rPr lang="tr-TR" sz="2600" dirty="0">
                <a:cs typeface="Times New Roman" panose="02020603050405020304" pitchFamily="18" charset="0"/>
              </a:rPr>
              <a:t>Her ikisinin kombinasyonu 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2514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2F49E22-5F2F-0579-A868-F39F7FAC2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400" dirty="0">
                <a:latin typeface="Baguet Script" panose="00000500000000000000" pitchFamily="2" charset="-94"/>
              </a:rPr>
              <a:t>MATERNAL GÜÇ DOĞUM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D7B936C-B2E2-E426-5CF4-7A68E0146C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45922"/>
            <a:ext cx="5572432" cy="4746720"/>
          </a:xfrm>
        </p:spPr>
        <p:txBody>
          <a:bodyPr>
            <a:noAutofit/>
          </a:bodyPr>
          <a:lstStyle/>
          <a:p>
            <a:r>
              <a:rPr lang="tr-TR" sz="2600" dirty="0">
                <a:effectLst/>
                <a:ea typeface="Calibri" panose="020F0502020204030204" pitchFamily="34" charset="0"/>
              </a:rPr>
              <a:t>Pelvik kırık, </a:t>
            </a:r>
          </a:p>
          <a:p>
            <a:r>
              <a:rPr lang="tr-TR" sz="2600" dirty="0">
                <a:ea typeface="Calibri" panose="020F0502020204030204" pitchFamily="34" charset="0"/>
              </a:rPr>
              <a:t>P</a:t>
            </a:r>
            <a:r>
              <a:rPr lang="tr-TR" sz="2600" dirty="0">
                <a:effectLst/>
                <a:ea typeface="Calibri" panose="020F0502020204030204" pitchFamily="34" charset="0"/>
              </a:rPr>
              <a:t>rimer ya da sekonder uterus </a:t>
            </a:r>
            <a:r>
              <a:rPr lang="tr-TR" sz="2600" dirty="0" err="1">
                <a:effectLst/>
                <a:ea typeface="Calibri" panose="020F0502020204030204" pitchFamily="34" charset="0"/>
              </a:rPr>
              <a:t>inerşiyası</a:t>
            </a:r>
            <a:r>
              <a:rPr lang="tr-TR" sz="2600" dirty="0">
                <a:effectLst/>
                <a:ea typeface="Calibri" panose="020F0502020204030204" pitchFamily="34" charset="0"/>
              </a:rPr>
              <a:t>, </a:t>
            </a:r>
          </a:p>
          <a:p>
            <a:r>
              <a:rPr lang="tr-TR" sz="2600" dirty="0" err="1">
                <a:ea typeface="Calibri" panose="020F0502020204030204" pitchFamily="34" charset="0"/>
              </a:rPr>
              <a:t>T</a:t>
            </a:r>
            <a:r>
              <a:rPr lang="tr-TR" sz="2600" dirty="0" err="1">
                <a:effectLst/>
                <a:ea typeface="Calibri" panose="020F0502020204030204" pitchFamily="34" charset="0"/>
              </a:rPr>
              <a:t>orsiyo</a:t>
            </a:r>
            <a:r>
              <a:rPr lang="tr-TR" sz="2600" dirty="0">
                <a:effectLst/>
                <a:ea typeface="Calibri" panose="020F0502020204030204" pitchFamily="34" charset="0"/>
              </a:rPr>
              <a:t> </a:t>
            </a:r>
            <a:r>
              <a:rPr lang="tr-TR" sz="2600" dirty="0" err="1">
                <a:effectLst/>
                <a:ea typeface="Calibri" panose="020F0502020204030204" pitchFamily="34" charset="0"/>
              </a:rPr>
              <a:t>uteri</a:t>
            </a:r>
            <a:r>
              <a:rPr lang="tr-TR" sz="2600" dirty="0">
                <a:effectLst/>
                <a:ea typeface="Calibri" panose="020F0502020204030204" pitchFamily="34" charset="0"/>
              </a:rPr>
              <a:t>, </a:t>
            </a:r>
          </a:p>
          <a:p>
            <a:r>
              <a:rPr lang="tr-TR" sz="2600" dirty="0">
                <a:ea typeface="Calibri" panose="020F0502020204030204" pitchFamily="34" charset="0"/>
              </a:rPr>
              <a:t>V</a:t>
            </a:r>
            <a:r>
              <a:rPr lang="tr-TR" sz="2600" dirty="0">
                <a:effectLst/>
                <a:ea typeface="Calibri" panose="020F0502020204030204" pitchFamily="34" charset="0"/>
              </a:rPr>
              <a:t>ajinal anomaliler, </a:t>
            </a:r>
          </a:p>
          <a:p>
            <a:r>
              <a:rPr lang="tr-TR" sz="2600" dirty="0">
                <a:ea typeface="Calibri" panose="020F0502020204030204" pitchFamily="34" charset="0"/>
              </a:rPr>
              <a:t>U</a:t>
            </a:r>
            <a:r>
              <a:rPr lang="tr-TR" sz="2600" dirty="0">
                <a:effectLst/>
                <a:ea typeface="Calibri" panose="020F0502020204030204" pitchFamily="34" charset="0"/>
              </a:rPr>
              <a:t>terusun </a:t>
            </a:r>
            <a:r>
              <a:rPr lang="tr-TR" sz="2600" dirty="0" err="1">
                <a:effectLst/>
                <a:ea typeface="Calibri" panose="020F0502020204030204" pitchFamily="34" charset="0"/>
              </a:rPr>
              <a:t>kongenital</a:t>
            </a:r>
            <a:r>
              <a:rPr lang="tr-TR" sz="2600" dirty="0">
                <a:effectLst/>
                <a:ea typeface="Calibri" panose="020F0502020204030204" pitchFamily="34" charset="0"/>
              </a:rPr>
              <a:t> anomalileri, 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6854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129141C-52A2-3AF3-2ECD-55D96F039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400" dirty="0">
                <a:latin typeface="Baguet Script" panose="00000500000000000000" pitchFamily="2" charset="-94"/>
              </a:rPr>
              <a:t>MATERNAL GÜÇ DOĞUM</a:t>
            </a:r>
            <a:endParaRPr lang="tr-TR" sz="44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E984227-02E9-2CA2-F2DB-D83189DA6F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2550" indent="-285750">
              <a:lnSpc>
                <a:spcPct val="150000"/>
              </a:lnSpc>
            </a:pPr>
            <a:r>
              <a:rPr lang="tr-TR" sz="2800" dirty="0">
                <a:ea typeface="Calibri" panose="020F0502020204030204" pitchFamily="34" charset="0"/>
              </a:rPr>
              <a:t> M</a:t>
            </a:r>
            <a:r>
              <a:rPr lang="tr-TR" sz="2800" dirty="0">
                <a:effectLst/>
                <a:ea typeface="Calibri" panose="020F0502020204030204" pitchFamily="34" charset="0"/>
              </a:rPr>
              <a:t>alnütrisyon, </a:t>
            </a:r>
          </a:p>
          <a:p>
            <a:pPr marL="512550" indent="-285750">
              <a:lnSpc>
                <a:spcPct val="150000"/>
              </a:lnSpc>
            </a:pPr>
            <a:r>
              <a:rPr lang="tr-TR" sz="2800" dirty="0" err="1">
                <a:ea typeface="Calibri" panose="020F0502020204030204" pitchFamily="34" charset="0"/>
              </a:rPr>
              <a:t>P</a:t>
            </a:r>
            <a:r>
              <a:rPr lang="tr-TR" sz="2800" dirty="0" err="1">
                <a:effectLst/>
                <a:ea typeface="Calibri" panose="020F0502020204030204" pitchFamily="34" charset="0"/>
              </a:rPr>
              <a:t>arazitizm</a:t>
            </a:r>
            <a:r>
              <a:rPr lang="tr-TR" sz="2800" dirty="0">
                <a:effectLst/>
                <a:ea typeface="Calibri" panose="020F0502020204030204" pitchFamily="34" charset="0"/>
              </a:rPr>
              <a:t>, </a:t>
            </a:r>
          </a:p>
          <a:p>
            <a:pPr marL="512550" indent="-285750">
              <a:lnSpc>
                <a:spcPct val="150000"/>
              </a:lnSpc>
            </a:pPr>
            <a:r>
              <a:rPr lang="tr-TR" sz="2800" dirty="0">
                <a:ea typeface="Calibri" panose="020F0502020204030204" pitchFamily="34" charset="0"/>
              </a:rPr>
              <a:t>Pel</a:t>
            </a:r>
            <a:r>
              <a:rPr lang="tr-TR" sz="2800" dirty="0">
                <a:effectLst/>
                <a:ea typeface="Calibri" panose="020F0502020204030204" pitchFamily="34" charset="0"/>
              </a:rPr>
              <a:t>vis kanalının darlığı, </a:t>
            </a:r>
          </a:p>
          <a:p>
            <a:pPr marL="512550" indent="-285750">
              <a:lnSpc>
                <a:spcPct val="150000"/>
              </a:lnSpc>
            </a:pPr>
            <a:r>
              <a:rPr lang="tr-TR" sz="2800" dirty="0">
                <a:ea typeface="Calibri" panose="020F0502020204030204" pitchFamily="34" charset="0"/>
              </a:rPr>
              <a:t>M</a:t>
            </a:r>
            <a:r>
              <a:rPr lang="tr-TR" sz="2800" dirty="0">
                <a:effectLst/>
                <a:ea typeface="Calibri" panose="020F0502020204030204" pitchFamily="34" charset="0"/>
              </a:rPr>
              <a:t>etabolizma hastalıkları, </a:t>
            </a:r>
          </a:p>
          <a:p>
            <a:pPr marL="512550" indent="-285750">
              <a:lnSpc>
                <a:spcPct val="150000"/>
              </a:lnSpc>
            </a:pPr>
            <a:r>
              <a:rPr lang="tr-TR" sz="2800" dirty="0" err="1">
                <a:ea typeface="Calibri" panose="020F0502020204030204" pitchFamily="34" charset="0"/>
              </a:rPr>
              <a:t>İ</a:t>
            </a:r>
            <a:r>
              <a:rPr lang="tr-TR" sz="2800" dirty="0" err="1">
                <a:effectLst/>
                <a:ea typeface="Calibri" panose="020F0502020204030204" pitchFamily="34" charset="0"/>
              </a:rPr>
              <a:t>nguinal</a:t>
            </a:r>
            <a:r>
              <a:rPr lang="tr-TR" sz="2800" dirty="0">
                <a:effectLst/>
                <a:ea typeface="Calibri" panose="020F0502020204030204" pitchFamily="34" charset="0"/>
              </a:rPr>
              <a:t> </a:t>
            </a:r>
            <a:r>
              <a:rPr lang="tr-TR" sz="2800" dirty="0" err="1">
                <a:effectLst/>
                <a:ea typeface="Calibri" panose="020F0502020204030204" pitchFamily="34" charset="0"/>
              </a:rPr>
              <a:t>herni</a:t>
            </a:r>
            <a:endParaRPr lang="tr-TR" sz="2800" dirty="0">
              <a:cs typeface="Times New Roman" panose="02020603050405020304" pitchFamily="18" charset="0"/>
            </a:endParaRP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3470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2417106-D4A8-AAF8-341D-4EB45A139F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400" dirty="0">
                <a:latin typeface="Baguet Script" panose="00000500000000000000" pitchFamily="2" charset="-94"/>
              </a:rPr>
              <a:t>UTERUS İNERŞİYASI</a:t>
            </a:r>
            <a:endParaRPr lang="tr-TR" sz="44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B5B97BB-6E6C-A964-84EA-BE36E30B98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9373" y="2209602"/>
            <a:ext cx="10616021" cy="4648398"/>
          </a:xfrm>
        </p:spPr>
        <p:txBody>
          <a:bodyPr>
            <a:noAutofit/>
          </a:bodyPr>
          <a:lstStyle/>
          <a:p>
            <a:r>
              <a:rPr lang="tr-TR" sz="2600" dirty="0">
                <a:cs typeface="Times New Roman" panose="02020603050405020304" pitchFamily="18" charset="0"/>
              </a:rPr>
              <a:t>Primer ve sekonder olmak üzere sınıflandırılır.</a:t>
            </a:r>
          </a:p>
          <a:p>
            <a:r>
              <a:rPr lang="tr-TR" sz="2600" dirty="0">
                <a:cs typeface="Times New Roman" panose="02020603050405020304" pitchFamily="18" charset="0"/>
              </a:rPr>
              <a:t>Primer uterus </a:t>
            </a:r>
            <a:r>
              <a:rPr lang="tr-TR" sz="2600" dirty="0" err="1">
                <a:cs typeface="Times New Roman" panose="02020603050405020304" pitchFamily="18" charset="0"/>
              </a:rPr>
              <a:t>inerşiyasına</a:t>
            </a:r>
            <a:r>
              <a:rPr lang="tr-TR" sz="2600" dirty="0">
                <a:cs typeface="Times New Roman" panose="02020603050405020304" pitchFamily="18" charset="0"/>
              </a:rPr>
              <a:t>;</a:t>
            </a:r>
          </a:p>
          <a:p>
            <a:r>
              <a:rPr lang="tr-TR" sz="2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</a:t>
            </a:r>
            <a:r>
              <a:rPr lang="tr-TR" sz="2600" dirty="0">
                <a:effectLst/>
                <a:ea typeface="Calibri" panose="020F0502020204030204" pitchFamily="34" charset="0"/>
              </a:rPr>
              <a:t>ygun uterus uyarımı sağlayamayan az sayıda yavru veya fazla yavru sebebiyle uterusun aşırı uyarılması, </a:t>
            </a:r>
          </a:p>
          <a:p>
            <a:r>
              <a:rPr lang="tr-TR" sz="2600" dirty="0">
                <a:ea typeface="Calibri" panose="020F0502020204030204" pitchFamily="34" charset="0"/>
              </a:rPr>
              <a:t>G</a:t>
            </a:r>
            <a:r>
              <a:rPr lang="tr-TR" sz="2600" dirty="0">
                <a:effectLst/>
                <a:ea typeface="Calibri" panose="020F0502020204030204" pitchFamily="34" charset="0"/>
              </a:rPr>
              <a:t>enetik </a:t>
            </a:r>
            <a:r>
              <a:rPr lang="tr-TR" sz="2600" dirty="0" err="1">
                <a:effectLst/>
                <a:ea typeface="Calibri" panose="020F0502020204030204" pitchFamily="34" charset="0"/>
              </a:rPr>
              <a:t>predispozisyon</a:t>
            </a:r>
            <a:r>
              <a:rPr lang="tr-TR" sz="2600" dirty="0">
                <a:effectLst/>
                <a:ea typeface="Calibri" panose="020F0502020204030204" pitchFamily="34" charset="0"/>
              </a:rPr>
              <a:t>, </a:t>
            </a:r>
          </a:p>
          <a:p>
            <a:r>
              <a:rPr lang="tr-TR" sz="2600" dirty="0">
                <a:ea typeface="Calibri" panose="020F0502020204030204" pitchFamily="34" charset="0"/>
              </a:rPr>
              <a:t>B</a:t>
            </a:r>
            <a:r>
              <a:rPr lang="tr-TR" sz="2600" dirty="0">
                <a:effectLst/>
                <a:ea typeface="Calibri" panose="020F0502020204030204" pitchFamily="34" charset="0"/>
              </a:rPr>
              <a:t>eslenme dengesizliği, </a:t>
            </a:r>
          </a:p>
          <a:p>
            <a:pPr marL="0" indent="0">
              <a:buNone/>
            </a:pPr>
            <a:r>
              <a:rPr lang="tr-TR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tr-T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8992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039D8B6-9DC9-0A15-D65D-FD04D68F00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400" dirty="0">
                <a:latin typeface="Baguet Script" panose="00000500000000000000" pitchFamily="2" charset="-94"/>
              </a:rPr>
              <a:t>UTERUS İNERŞİYASI</a:t>
            </a:r>
            <a:endParaRPr lang="tr-TR" sz="44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A2BE097-E25E-8115-50CA-34FFD980BD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0708" y="2328196"/>
            <a:ext cx="8825659" cy="3416300"/>
          </a:xfrm>
        </p:spPr>
        <p:txBody>
          <a:bodyPr>
            <a:normAutofit fontScale="25000" lnSpcReduction="20000"/>
          </a:bodyPr>
          <a:lstStyle/>
          <a:p>
            <a:pPr marL="226800">
              <a:lnSpc>
                <a:spcPct val="110000"/>
              </a:lnSpc>
            </a:pPr>
            <a:r>
              <a:rPr lang="tr-TR" sz="10400" dirty="0" err="1">
                <a:ea typeface="Calibri" panose="020F0502020204030204" pitchFamily="34" charset="0"/>
              </a:rPr>
              <a:t>M</a:t>
            </a:r>
            <a:r>
              <a:rPr lang="tr-TR" sz="10400" dirty="0" err="1">
                <a:effectLst/>
                <a:ea typeface="Calibri" panose="020F0502020204030204" pitchFamily="34" charset="0"/>
              </a:rPr>
              <a:t>yometriyuma</a:t>
            </a:r>
            <a:r>
              <a:rPr lang="tr-TR" sz="10400" dirty="0">
                <a:effectLst/>
                <a:ea typeface="Calibri" panose="020F0502020204030204" pitchFamily="34" charset="0"/>
              </a:rPr>
              <a:t> yağ infiltrasyonu</a:t>
            </a:r>
            <a:endParaRPr kumimoji="0" lang="tr-TR" sz="10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Calibri" panose="020F0502020204030204" pitchFamily="34" charset="0"/>
              <a:cs typeface="+mn-cs"/>
            </a:endParaRPr>
          </a:p>
          <a:p>
            <a:pPr marL="226800">
              <a:lnSpc>
                <a:spcPct val="110000"/>
              </a:lnSpc>
            </a:pPr>
            <a:r>
              <a:rPr kumimoji="0" lang="tr-TR" sz="10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Calibri" panose="020F0502020204030204" pitchFamily="34" charset="0"/>
                <a:cs typeface="+mn-cs"/>
              </a:rPr>
              <a:t>Hipokalsemi, </a:t>
            </a:r>
          </a:p>
          <a:p>
            <a:pPr marL="226800">
              <a:lnSpc>
                <a:spcPct val="110000"/>
              </a:lnSpc>
            </a:pPr>
            <a:r>
              <a:rPr lang="tr-TR" sz="10400" dirty="0">
                <a:ea typeface="Calibri" panose="020F0502020204030204" pitchFamily="34" charset="0"/>
              </a:rPr>
              <a:t>N</a:t>
            </a:r>
            <a:r>
              <a:rPr kumimoji="0" lang="tr-TR" sz="104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ea typeface="Calibri" panose="020F0502020204030204" pitchFamily="34" charset="0"/>
                <a:cs typeface="+mn-cs"/>
              </a:rPr>
              <a:t>öroendokrin</a:t>
            </a:r>
            <a:r>
              <a:rPr kumimoji="0" lang="tr-TR" sz="10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Calibri" panose="020F0502020204030204" pitchFamily="34" charset="0"/>
                <a:cs typeface="+mn-cs"/>
              </a:rPr>
              <a:t> düzenlemede eksiklik,</a:t>
            </a:r>
          </a:p>
          <a:p>
            <a:pPr marL="226800">
              <a:lnSpc>
                <a:spcPct val="110000"/>
              </a:lnSpc>
            </a:pPr>
            <a:r>
              <a:rPr lang="tr-TR" sz="10400" dirty="0">
                <a:ea typeface="Calibri" panose="020F0502020204030204" pitchFamily="34" charset="0"/>
              </a:rPr>
              <a:t>Ut</a:t>
            </a:r>
            <a:r>
              <a:rPr kumimoji="0" lang="tr-TR" sz="104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ea typeface="Calibri" panose="020F0502020204030204" pitchFamily="34" charset="0"/>
                <a:cs typeface="+mn-cs"/>
              </a:rPr>
              <a:t>erus</a:t>
            </a:r>
            <a:r>
              <a:rPr kumimoji="0" lang="tr-TR" sz="10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Calibri" panose="020F0502020204030204" pitchFamily="34" charset="0"/>
                <a:cs typeface="+mn-cs"/>
              </a:rPr>
              <a:t> enfeksiyonu, </a:t>
            </a:r>
          </a:p>
          <a:p>
            <a:pPr marL="226800">
              <a:lnSpc>
                <a:spcPct val="110000"/>
              </a:lnSpc>
            </a:pPr>
            <a:r>
              <a:rPr lang="tr-TR" sz="10400" dirty="0">
                <a:ea typeface="Calibri" panose="020F0502020204030204" pitchFamily="34" charset="0"/>
              </a:rPr>
              <a:t>T</a:t>
            </a:r>
            <a:r>
              <a:rPr kumimoji="0" lang="tr-TR" sz="104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ea typeface="Calibri" panose="020F0502020204030204" pitchFamily="34" charset="0"/>
                <a:cs typeface="+mn-cs"/>
              </a:rPr>
              <a:t>orsiyo</a:t>
            </a:r>
            <a:r>
              <a:rPr kumimoji="0" lang="tr-TR" sz="10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Calibri" panose="020F0502020204030204" pitchFamily="34" charset="0"/>
                <a:cs typeface="+mn-cs"/>
              </a:rPr>
              <a:t> </a:t>
            </a:r>
            <a:r>
              <a:rPr kumimoji="0" lang="tr-TR" sz="104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ea typeface="Calibri" panose="020F0502020204030204" pitchFamily="34" charset="0"/>
                <a:cs typeface="+mn-cs"/>
              </a:rPr>
              <a:t>uteri</a:t>
            </a:r>
            <a:r>
              <a:rPr kumimoji="0" lang="tr-TR" sz="10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Calibri" panose="020F0502020204030204" pitchFamily="34" charset="0"/>
                <a:cs typeface="+mn-cs"/>
              </a:rPr>
              <a:t>, </a:t>
            </a:r>
          </a:p>
          <a:p>
            <a:pPr marL="226800">
              <a:lnSpc>
                <a:spcPct val="110000"/>
              </a:lnSpc>
            </a:pPr>
            <a:r>
              <a:rPr lang="tr-TR" sz="10400" dirty="0">
                <a:ea typeface="Calibri" panose="020F0502020204030204" pitchFamily="34" charset="0"/>
              </a:rPr>
              <a:t>S</a:t>
            </a:r>
            <a:r>
              <a:rPr kumimoji="0" lang="tr-TR" sz="104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ea typeface="Calibri" panose="020F0502020204030204" pitchFamily="34" charset="0"/>
                <a:cs typeface="+mn-cs"/>
              </a:rPr>
              <a:t>tres</a:t>
            </a:r>
            <a:r>
              <a:rPr kumimoji="0" lang="tr-TR" sz="10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Calibri" panose="020F0502020204030204" pitchFamily="34" charset="0"/>
                <a:cs typeface="+mn-cs"/>
              </a:rPr>
              <a:t>, </a:t>
            </a:r>
          </a:p>
          <a:p>
            <a:pPr marL="226800">
              <a:lnSpc>
                <a:spcPct val="110000"/>
              </a:lnSpc>
            </a:pPr>
            <a:r>
              <a:rPr kumimoji="0" lang="tr-TR" sz="10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Calibri" panose="020F0502020204030204" pitchFamily="34" charset="0"/>
                <a:cs typeface="+mn-cs"/>
              </a:rPr>
              <a:t>Yaşlılık, </a:t>
            </a:r>
          </a:p>
          <a:p>
            <a:pPr marL="226800">
              <a:lnSpc>
                <a:spcPct val="110000"/>
              </a:lnSpc>
            </a:pPr>
            <a:r>
              <a:rPr kumimoji="0" lang="tr-TR" sz="10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Calibri" panose="020F0502020204030204" pitchFamily="34" charset="0"/>
                <a:cs typeface="+mn-cs"/>
              </a:rPr>
              <a:t>Genel durum bozukluğu</a:t>
            </a:r>
          </a:p>
          <a:p>
            <a:pPr marL="226800">
              <a:lnSpc>
                <a:spcPct val="110000"/>
              </a:lnSpc>
            </a:pPr>
            <a:r>
              <a:rPr lang="tr-TR" sz="10400" dirty="0">
                <a:ea typeface="Calibri" panose="020F0502020204030204" pitchFamily="34" charset="0"/>
              </a:rPr>
              <a:t>T</a:t>
            </a:r>
            <a:r>
              <a:rPr kumimoji="0" lang="tr-TR" sz="104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ea typeface="Calibri" panose="020F0502020204030204" pitchFamily="34" charset="0"/>
                <a:cs typeface="+mn-cs"/>
              </a:rPr>
              <a:t>ravma</a:t>
            </a:r>
            <a:r>
              <a:rPr lang="tr-TR" sz="10400" dirty="0">
                <a:ea typeface="Calibri" panose="020F0502020204030204" pitchFamily="34" charset="0"/>
              </a:rPr>
              <a:t> </a:t>
            </a:r>
            <a:r>
              <a:rPr lang="tr-TR" sz="10400" dirty="0"/>
              <a:t>sebep olur.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3972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3B02C2F-92FB-DDB0-D777-A35D772A5C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400" dirty="0">
                <a:latin typeface="Baguet Script" panose="00000500000000000000" pitchFamily="2" charset="-94"/>
              </a:rPr>
              <a:t>UTERUS İNERŞİYASI</a:t>
            </a:r>
            <a:endParaRPr lang="tr-TR" sz="44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82112D3-4408-57AE-5250-B71924658C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600" dirty="0">
                <a:cs typeface="Times New Roman" panose="02020603050405020304" pitchFamily="18" charset="0"/>
              </a:rPr>
              <a:t>Primer uterus </a:t>
            </a:r>
            <a:r>
              <a:rPr lang="tr-TR" sz="2600" dirty="0" err="1">
                <a:cs typeface="Times New Roman" panose="02020603050405020304" pitchFamily="18" charset="0"/>
              </a:rPr>
              <a:t>inerşiyası</a:t>
            </a:r>
            <a:r>
              <a:rPr lang="tr-TR" sz="2600" dirty="0">
                <a:cs typeface="Times New Roman" panose="02020603050405020304" pitchFamily="18" charset="0"/>
              </a:rPr>
              <a:t>, tam ve parsiyel olarak iki grup altında toplanabilir.</a:t>
            </a:r>
          </a:p>
          <a:p>
            <a:pPr marL="0" indent="0">
              <a:buNone/>
            </a:pPr>
            <a:r>
              <a:rPr lang="tr-TR" sz="2600" dirty="0">
                <a:cs typeface="Times New Roman" panose="02020603050405020304" pitchFamily="18" charset="0"/>
              </a:rPr>
              <a:t>-Tam primer uterus inerşiyasında doğumun ikinci aşaması başlayamaz, doğum beklenen süreyi aşar.</a:t>
            </a:r>
          </a:p>
          <a:p>
            <a:pPr marL="0" indent="0">
              <a:buNone/>
            </a:pPr>
            <a:r>
              <a:rPr lang="tr-TR" sz="2600" dirty="0">
                <a:cs typeface="Times New Roman" panose="02020603050405020304" pitchFamily="18" charset="0"/>
              </a:rPr>
              <a:t>-Parsiyel primer uterus inerşiyasında ise doğumun ikinci aşaması başlar ancak kontraksiyonlar zayıftır.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8140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D1D78A2-A10A-C6B5-D6E4-2F0C778CAE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400" dirty="0">
                <a:latin typeface="Baguet Script" panose="00000500000000000000" pitchFamily="2" charset="-94"/>
              </a:rPr>
              <a:t>UTERUS İNERŞİYASI</a:t>
            </a:r>
            <a:endParaRPr lang="tr-TR" sz="44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F5E5AFF-E2FD-7607-28E9-74552280D0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2600" dirty="0">
                <a:cs typeface="Times New Roman" panose="02020603050405020304" pitchFamily="18" charset="0"/>
              </a:rPr>
              <a:t>Sekonder uterus </a:t>
            </a:r>
            <a:r>
              <a:rPr lang="tr-TR" sz="2600" dirty="0" err="1">
                <a:cs typeface="Times New Roman" panose="02020603050405020304" pitchFamily="18" charset="0"/>
              </a:rPr>
              <a:t>inerşiyası</a:t>
            </a:r>
            <a:r>
              <a:rPr lang="tr-TR" sz="2600" dirty="0">
                <a:cs typeface="Times New Roman" panose="02020603050405020304" pitchFamily="18" charset="0"/>
              </a:rPr>
              <a:t> </a:t>
            </a:r>
            <a:r>
              <a:rPr lang="tr-TR" sz="2600" dirty="0">
                <a:effectLst/>
                <a:ea typeface="Calibri" panose="020F0502020204030204" pitchFamily="34" charset="0"/>
              </a:rPr>
              <a:t>genellikle uzun süren güç doğumlardan sonra ortaya çıkar. </a:t>
            </a:r>
          </a:p>
          <a:p>
            <a:r>
              <a:rPr lang="tr-TR" sz="2600" dirty="0">
                <a:effectLst/>
                <a:ea typeface="Calibri" panose="020F0502020204030204" pitchFamily="34" charset="0"/>
              </a:rPr>
              <a:t>Uterus </a:t>
            </a:r>
            <a:r>
              <a:rPr lang="tr-TR" sz="2600" dirty="0" err="1">
                <a:effectLst/>
                <a:ea typeface="Calibri" panose="020F0502020204030204" pitchFamily="34" charset="0"/>
              </a:rPr>
              <a:t>myometriyumunda</a:t>
            </a:r>
            <a:r>
              <a:rPr lang="tr-TR" sz="2600" dirty="0">
                <a:effectLst/>
                <a:ea typeface="Calibri" panose="020F0502020204030204" pitchFamily="34" charset="0"/>
              </a:rPr>
              <a:t> doğum kanalında bir tıkanıklığa bağlı olarak yorgunluk şekillenmesiyle meydana gelir</a:t>
            </a:r>
          </a:p>
          <a:p>
            <a:r>
              <a:rPr lang="tr-TR" sz="2600" dirty="0">
                <a:effectLst/>
                <a:ea typeface="Calibri" panose="020F0502020204030204" pitchFamily="34" charset="0"/>
              </a:rPr>
              <a:t>Ya da ilk yavrular doğduktan sonra anne halsiz düşer ve geriye kalan yavrular doğum kanalında veya uterusta bekler. </a:t>
            </a:r>
          </a:p>
          <a:p>
            <a:r>
              <a:rPr lang="tr-TR" sz="2600" dirty="0">
                <a:effectLst/>
                <a:ea typeface="Calibri" panose="020F0502020204030204" pitchFamily="34" charset="0"/>
              </a:rPr>
              <a:t>Stresli ve isteyerek doğumu durdurma, psikolojik stres varlığında görülebilir ve genelde ilk kez yavru sahibi olan kedilerde gerçekleşir. </a:t>
            </a:r>
            <a:endParaRPr lang="tr-TR" sz="2600" dirty="0">
              <a:cs typeface="Times New Roman" panose="02020603050405020304" pitchFamily="18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009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FEE66BE-3EDF-5ED0-5778-2EBF1E1E13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400" dirty="0">
                <a:latin typeface="Baguet Script" panose="00000500000000000000" pitchFamily="2" charset="-94"/>
              </a:rPr>
              <a:t>UTERUS İNERŞİYASI</a:t>
            </a:r>
            <a:endParaRPr lang="tr-TR" sz="44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A05AB3A-0E27-6884-4034-F1B1CF5C2E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sz="2600" dirty="0">
                <a:effectLst/>
                <a:ea typeface="Calibri" panose="020F0502020204030204" pitchFamily="34" charset="0"/>
              </a:rPr>
              <a:t>Uterus </a:t>
            </a:r>
            <a:r>
              <a:rPr lang="tr-TR" sz="2600" dirty="0" err="1">
                <a:effectLst/>
                <a:ea typeface="Calibri" panose="020F0502020204030204" pitchFamily="34" charset="0"/>
              </a:rPr>
              <a:t>inerşiyası</a:t>
            </a:r>
            <a:r>
              <a:rPr lang="tr-TR" sz="2600" dirty="0">
                <a:effectLst/>
                <a:ea typeface="Calibri" panose="020F0502020204030204" pitchFamily="34" charset="0"/>
              </a:rPr>
              <a:t> genellikle;</a:t>
            </a:r>
          </a:p>
          <a:p>
            <a:pPr marL="0" indent="0">
              <a:buNone/>
            </a:pPr>
            <a:r>
              <a:rPr lang="tr-TR" sz="2600" dirty="0">
                <a:ea typeface="Calibri" panose="020F0502020204030204" pitchFamily="34" charset="0"/>
              </a:rPr>
              <a:t>- İ</a:t>
            </a:r>
            <a:r>
              <a:rPr lang="tr-TR" sz="2600" dirty="0">
                <a:effectLst/>
                <a:ea typeface="Calibri" panose="020F0502020204030204" pitchFamily="34" charset="0"/>
              </a:rPr>
              <a:t>lk çiftleşme ve doğum aralığı 71 günü geçenlerde,</a:t>
            </a:r>
          </a:p>
          <a:p>
            <a:pPr marL="0" indent="0">
              <a:buNone/>
            </a:pPr>
            <a:r>
              <a:rPr lang="tr-TR" sz="2600" dirty="0">
                <a:ea typeface="Calibri" panose="020F0502020204030204" pitchFamily="34" charset="0"/>
              </a:rPr>
              <a:t>- </a:t>
            </a:r>
            <a:r>
              <a:rPr lang="tr-TR" sz="2600" dirty="0">
                <a:effectLst/>
                <a:ea typeface="Calibri" panose="020F0502020204030204" pitchFamily="34" charset="0"/>
              </a:rPr>
              <a:t>5 yaşından sonra ilk doğumunu yapanlarda</a:t>
            </a:r>
          </a:p>
          <a:p>
            <a:pPr marL="0" indent="0">
              <a:buNone/>
            </a:pPr>
            <a:r>
              <a:rPr lang="tr-TR" sz="2600" dirty="0">
                <a:effectLst/>
                <a:ea typeface="Calibri" panose="020F0502020204030204" pitchFamily="34" charset="0"/>
              </a:rPr>
              <a:t>- 8 yaşını geçmiş ve çok sayıda doğum yapmışlarda görülür.</a:t>
            </a:r>
          </a:p>
          <a:p>
            <a:r>
              <a:rPr lang="tr-TR" sz="2600" dirty="0">
                <a:effectLst/>
                <a:ea typeface="Calibri" panose="020F0502020204030204" pitchFamily="34" charset="0"/>
              </a:rPr>
              <a:t>Fetal mortaliteden kaçınmak için çiftleşmeden 71 gün sonrasında doğuma dair herhangi bir bulgu yoksa sezaryen operasyonu önerilir. </a:t>
            </a:r>
            <a:endParaRPr lang="tr-TR" sz="26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7939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33B059F-AD21-39B8-B36B-4D89775C4F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29040"/>
            <a:ext cx="10515600" cy="134806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tr-TR" sz="4400" dirty="0">
                <a:latin typeface="Baguet Script" panose="00000500000000000000" pitchFamily="2" charset="-94"/>
                <a:cs typeface="Times New Roman" panose="02020603050405020304" pitchFamily="18" charset="0"/>
              </a:rPr>
              <a:t>KEDİLERDE GÜÇ DOĞUM ve MÜDAHALE ZAMANI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13B81FF-6174-21F7-ED92-07838939E3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86789"/>
            <a:ext cx="10515600" cy="4000824"/>
          </a:xfrm>
        </p:spPr>
        <p:txBody>
          <a:bodyPr>
            <a:normAutofit/>
          </a:bodyPr>
          <a:lstStyle/>
          <a:p>
            <a:pPr algn="just"/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Kedilerde gebelik yaşının belirlenmesi güç doğuma müdahale noktasından önem taşır.</a:t>
            </a:r>
          </a:p>
          <a:p>
            <a:pPr algn="just"/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Gebelik süresi, ovulasyondan itibaren yaklaşık 9 hafta kadardır. </a:t>
            </a:r>
          </a:p>
          <a:p>
            <a:pPr algn="just"/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Gebelik için kesin tanı, ikinci haftada konabilir.</a:t>
            </a:r>
          </a:p>
          <a:p>
            <a:pPr algn="just"/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Dişi kedilerde LH, çiftleşme sayısı ile birlikte artar ve köpeklerde olduğu gibi herhangi bir eşzamanlı progesteron artışı söz konusu değildir. Bu sebeple LH ölçümü ile gebelik zamanının tahmini yapılamaz.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1326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B06CB99-5592-A2B8-AA13-7500FA3E83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400" dirty="0">
                <a:latin typeface="Baguet Script" panose="00000500000000000000" pitchFamily="2" charset="-94"/>
              </a:rPr>
              <a:t>UTERUS TORSİYONU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EB60516-4011-0863-99AD-E4D6B99C78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807132"/>
          </a:xfrm>
        </p:spPr>
        <p:txBody>
          <a:bodyPr>
            <a:normAutofit fontScale="92500" lnSpcReduction="10000"/>
          </a:bodyPr>
          <a:lstStyle/>
          <a:p>
            <a:r>
              <a:rPr lang="tr-TR" sz="2800" dirty="0">
                <a:effectLst/>
                <a:ea typeface="Calibri" panose="020F0502020204030204" pitchFamily="34" charset="0"/>
              </a:rPr>
              <a:t>Uterus torsiyonu, nadir karşılaşılan bir durumdur ancak genel durumu kötü olan anne kedilerde önemli bir ayırıcı tanıdır.</a:t>
            </a:r>
          </a:p>
          <a:p>
            <a:r>
              <a:rPr lang="tr-TR" sz="2800" dirty="0">
                <a:effectLst/>
                <a:ea typeface="Calibri" panose="020F0502020204030204" pitchFamily="34" charset="0"/>
              </a:rPr>
              <a:t>Fetal aktiviteye ve kedinin hareketlerine bağlı olarak, uterusun gevşek asıcı ligamentinin izin vermesiyle </a:t>
            </a:r>
            <a:r>
              <a:rPr lang="tr-TR" sz="2800" dirty="0" err="1">
                <a:effectLst/>
                <a:ea typeface="Calibri" panose="020F0502020204030204" pitchFamily="34" charset="0"/>
              </a:rPr>
              <a:t>kornu</a:t>
            </a:r>
            <a:r>
              <a:rPr lang="tr-TR" sz="2800" dirty="0">
                <a:effectLst/>
                <a:ea typeface="Calibri" panose="020F0502020204030204" pitchFamily="34" charset="0"/>
              </a:rPr>
              <a:t> </a:t>
            </a:r>
            <a:r>
              <a:rPr lang="tr-TR" sz="2800" dirty="0" err="1">
                <a:effectLst/>
                <a:ea typeface="Calibri" panose="020F0502020204030204" pitchFamily="34" charset="0"/>
              </a:rPr>
              <a:t>uteri</a:t>
            </a:r>
            <a:r>
              <a:rPr lang="tr-TR" sz="2800" dirty="0">
                <a:effectLst/>
                <a:ea typeface="Calibri" panose="020F0502020204030204" pitchFamily="34" charset="0"/>
              </a:rPr>
              <a:t> uzun ekseni boyunca döner. </a:t>
            </a:r>
          </a:p>
          <a:p>
            <a:r>
              <a:rPr lang="tr-TR" sz="2800" dirty="0">
                <a:effectLst/>
                <a:ea typeface="Calibri" panose="020F0502020204030204" pitchFamily="34" charset="0"/>
              </a:rPr>
              <a:t>Torsiyonun derecesi 180°’den 900°’ye kadar çeşitli seviyelerde olurken, klinik tablonun şiddeti de torsiyonun derecesine göre değişmektedir.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1509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88CAB16-1C87-4B30-0FFE-C75FDE44EC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4400" dirty="0">
                <a:latin typeface="Baguet Script" panose="00000500000000000000" pitchFamily="2" charset="-94"/>
              </a:rPr>
              <a:t>UTERUSUN KONGENİTAL ANOMALİLERİ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A84EC0C-CC23-1062-BEA6-766874C3AA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600" dirty="0">
                <a:ea typeface="Calibri" panose="020F0502020204030204" pitchFamily="34" charset="0"/>
              </a:rPr>
              <a:t>B</a:t>
            </a:r>
            <a:r>
              <a:rPr lang="tr-TR" sz="2600" dirty="0">
                <a:effectLst/>
                <a:ea typeface="Calibri" panose="020F0502020204030204" pitchFamily="34" charset="0"/>
              </a:rPr>
              <a:t>ir ya da her iki</a:t>
            </a:r>
            <a:r>
              <a:rPr lang="tr-TR" sz="2600" i="1" dirty="0">
                <a:effectLst/>
                <a:ea typeface="Calibri" panose="020F0502020204030204" pitchFamily="34" charset="0"/>
              </a:rPr>
              <a:t> </a:t>
            </a:r>
            <a:r>
              <a:rPr lang="tr-TR" sz="2600" dirty="0" err="1">
                <a:effectLst/>
                <a:ea typeface="Calibri" panose="020F0502020204030204" pitchFamily="34" charset="0"/>
              </a:rPr>
              <a:t>kornu</a:t>
            </a:r>
            <a:r>
              <a:rPr lang="tr-TR" sz="2600" dirty="0">
                <a:effectLst/>
                <a:ea typeface="Calibri" panose="020F0502020204030204" pitchFamily="34" charset="0"/>
              </a:rPr>
              <a:t> </a:t>
            </a:r>
            <a:r>
              <a:rPr lang="tr-TR" sz="2600" dirty="0" err="1">
                <a:effectLst/>
                <a:ea typeface="Calibri" panose="020F0502020204030204" pitchFamily="34" charset="0"/>
              </a:rPr>
              <a:t>uterinin</a:t>
            </a:r>
            <a:r>
              <a:rPr lang="tr-TR" sz="2600" dirty="0">
                <a:ea typeface="Calibri" panose="020F0502020204030204" pitchFamily="34" charset="0"/>
              </a:rPr>
              <a:t> tam ya da </a:t>
            </a:r>
            <a:r>
              <a:rPr lang="tr-TR" sz="2600" dirty="0" err="1">
                <a:ea typeface="Calibri" panose="020F0502020204030204" pitchFamily="34" charset="0"/>
              </a:rPr>
              <a:t>parsiyal</a:t>
            </a:r>
            <a:r>
              <a:rPr lang="tr-TR" sz="2600" dirty="0">
                <a:ea typeface="Calibri" panose="020F0502020204030204" pitchFamily="34" charset="0"/>
              </a:rPr>
              <a:t> </a:t>
            </a:r>
            <a:r>
              <a:rPr lang="tr-TR" sz="2600" dirty="0" err="1">
                <a:ea typeface="Calibri" panose="020F0502020204030204" pitchFamily="34" charset="0"/>
              </a:rPr>
              <a:t>aplazisi</a:t>
            </a:r>
            <a:r>
              <a:rPr lang="tr-TR" sz="2600" dirty="0">
                <a:ea typeface="Calibri" panose="020F0502020204030204" pitchFamily="34" charset="0"/>
              </a:rPr>
              <a:t>,</a:t>
            </a:r>
            <a:endParaRPr lang="tr-TR" sz="2600" dirty="0">
              <a:effectLst/>
              <a:ea typeface="Calibri" panose="020F0502020204030204" pitchFamily="34" charset="0"/>
            </a:endParaRPr>
          </a:p>
          <a:p>
            <a:r>
              <a:rPr lang="tr-TR" sz="2600" dirty="0">
                <a:ea typeface="Calibri" panose="020F0502020204030204" pitchFamily="34" charset="0"/>
              </a:rPr>
              <a:t>S</a:t>
            </a:r>
            <a:r>
              <a:rPr lang="tr-TR" sz="2600" dirty="0">
                <a:effectLst/>
                <a:ea typeface="Calibri" panose="020F0502020204030204" pitchFamily="34" charset="0"/>
              </a:rPr>
              <a:t>erviksin veya korpus </a:t>
            </a:r>
            <a:r>
              <a:rPr lang="tr-TR" sz="2600" dirty="0" err="1">
                <a:effectLst/>
                <a:ea typeface="Calibri" panose="020F0502020204030204" pitchFamily="34" charset="0"/>
              </a:rPr>
              <a:t>uterinin</a:t>
            </a:r>
            <a:r>
              <a:rPr lang="tr-TR" sz="2600" dirty="0">
                <a:effectLst/>
                <a:ea typeface="Calibri" panose="020F0502020204030204" pitchFamily="34" charset="0"/>
              </a:rPr>
              <a:t> tam ya da </a:t>
            </a:r>
            <a:r>
              <a:rPr lang="tr-TR" sz="2600" dirty="0" err="1">
                <a:effectLst/>
                <a:ea typeface="Calibri" panose="020F0502020204030204" pitchFamily="34" charset="0"/>
              </a:rPr>
              <a:t>parsiyal</a:t>
            </a:r>
            <a:r>
              <a:rPr lang="tr-TR" sz="2600" dirty="0">
                <a:effectLst/>
                <a:ea typeface="Calibri" panose="020F0502020204030204" pitchFamily="34" charset="0"/>
              </a:rPr>
              <a:t> </a:t>
            </a:r>
            <a:r>
              <a:rPr lang="tr-TR" sz="2600" dirty="0" err="1">
                <a:effectLst/>
                <a:ea typeface="Calibri" panose="020F0502020204030204" pitchFamily="34" charset="0"/>
              </a:rPr>
              <a:t>aplazisi</a:t>
            </a:r>
            <a:r>
              <a:rPr lang="tr-TR" sz="2600" dirty="0">
                <a:effectLst/>
                <a:ea typeface="Calibri" panose="020F0502020204030204" pitchFamily="34" charset="0"/>
              </a:rPr>
              <a:t>, </a:t>
            </a:r>
          </a:p>
          <a:p>
            <a:r>
              <a:rPr lang="tr-TR" sz="2600" dirty="0">
                <a:ea typeface="Calibri" panose="020F0502020204030204" pitchFamily="34" charset="0"/>
              </a:rPr>
              <a:t>S</a:t>
            </a:r>
            <a:r>
              <a:rPr lang="tr-TR" sz="2600" dirty="0">
                <a:effectLst/>
                <a:ea typeface="Calibri" panose="020F0502020204030204" pitchFamily="34" charset="0"/>
              </a:rPr>
              <a:t>erviksin veya korpus </a:t>
            </a:r>
            <a:r>
              <a:rPr lang="tr-TR" sz="2600" dirty="0" err="1">
                <a:effectLst/>
                <a:ea typeface="Calibri" panose="020F0502020204030204" pitchFamily="34" charset="0"/>
              </a:rPr>
              <a:t>uterinin</a:t>
            </a:r>
            <a:r>
              <a:rPr lang="tr-TR" sz="2600" dirty="0">
                <a:effectLst/>
                <a:ea typeface="Calibri" panose="020F0502020204030204" pitchFamily="34" charset="0"/>
              </a:rPr>
              <a:t> tam ya da </a:t>
            </a:r>
            <a:r>
              <a:rPr lang="tr-TR" sz="2600" dirty="0" err="1">
                <a:effectLst/>
                <a:ea typeface="Calibri" panose="020F0502020204030204" pitchFamily="34" charset="0"/>
              </a:rPr>
              <a:t>parsiyal</a:t>
            </a:r>
            <a:r>
              <a:rPr lang="tr-TR" sz="2600" dirty="0">
                <a:effectLst/>
                <a:ea typeface="Calibri" panose="020F0502020204030204" pitchFamily="34" charset="0"/>
              </a:rPr>
              <a:t> hipoplazisi seyrek karşılaşılan </a:t>
            </a:r>
            <a:r>
              <a:rPr lang="tr-TR" sz="2600" dirty="0" err="1">
                <a:effectLst/>
                <a:ea typeface="Calibri" panose="020F0502020204030204" pitchFamily="34" charset="0"/>
              </a:rPr>
              <a:t>maternal</a:t>
            </a:r>
            <a:r>
              <a:rPr lang="tr-TR" sz="2600" dirty="0">
                <a:effectLst/>
                <a:ea typeface="Calibri" panose="020F0502020204030204" pitchFamily="34" charset="0"/>
              </a:rPr>
              <a:t> kaynaklı obstrüktif güç doğuma sebep olabilir.</a:t>
            </a:r>
            <a:endParaRPr lang="tr-TR" sz="26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4626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D670956-0330-FB54-5D32-8EF067D41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4400" dirty="0">
                <a:effectLst/>
                <a:latin typeface="Baguet Script" panose="00000500000000000000" pitchFamily="2" charset="-94"/>
                <a:ea typeface="Calibri" panose="020F0502020204030204" pitchFamily="34" charset="0"/>
              </a:rPr>
              <a:t>YUMUŞAK DOKU ANOMALİLERİ</a:t>
            </a:r>
            <a:endParaRPr lang="tr-TR" sz="4400" dirty="0">
              <a:latin typeface="Baguet Script" panose="00000500000000000000" pitchFamily="2" charset="-94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095A413-D9D9-0FB8-56DF-B65C929C3E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600" dirty="0">
                <a:ea typeface="Calibri" panose="020F0502020204030204" pitchFamily="34" charset="0"/>
              </a:rPr>
              <a:t>D</a:t>
            </a:r>
            <a:r>
              <a:rPr lang="tr-TR" sz="2600" dirty="0">
                <a:effectLst/>
                <a:ea typeface="Calibri" panose="020F0502020204030204" pitchFamily="34" charset="0"/>
              </a:rPr>
              <a:t>oğum kanalında neoplazi,</a:t>
            </a:r>
          </a:p>
          <a:p>
            <a:r>
              <a:rPr lang="tr-TR" sz="2600" dirty="0">
                <a:ea typeface="Calibri" panose="020F0502020204030204" pitchFamily="34" charset="0"/>
              </a:rPr>
              <a:t>D</a:t>
            </a:r>
            <a:r>
              <a:rPr lang="tr-TR" sz="2600" dirty="0">
                <a:effectLst/>
                <a:ea typeface="Calibri" panose="020F0502020204030204" pitchFamily="34" charset="0"/>
              </a:rPr>
              <a:t>ar pelvik kanal, </a:t>
            </a:r>
          </a:p>
          <a:p>
            <a:r>
              <a:rPr lang="tr-TR" sz="2600" dirty="0">
                <a:effectLst/>
                <a:ea typeface="Calibri" panose="020F0502020204030204" pitchFamily="34" charset="0"/>
              </a:rPr>
              <a:t>Vajinal </a:t>
            </a:r>
            <a:r>
              <a:rPr lang="tr-TR" sz="2600" dirty="0" err="1">
                <a:effectLst/>
                <a:ea typeface="Calibri" panose="020F0502020204030204" pitchFamily="34" charset="0"/>
              </a:rPr>
              <a:t>septa</a:t>
            </a:r>
            <a:r>
              <a:rPr lang="tr-TR" sz="2600" dirty="0">
                <a:effectLst/>
                <a:ea typeface="Calibri" panose="020F0502020204030204" pitchFamily="34" charset="0"/>
              </a:rPr>
              <a:t> ya da fibrozis gibi durumlar obstrüktif güç doğuma sebep olabilir</a:t>
            </a:r>
            <a:endParaRPr lang="tr-TR" sz="26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4905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0E464F1-9CB7-7560-F391-0BFF8D0564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400" dirty="0">
                <a:latin typeface="Baguet Script" panose="00000500000000000000" pitchFamily="2" charset="-94"/>
              </a:rPr>
              <a:t>FETAL GÜÇ DOĞUM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F9F0AF8-C5D7-4742-DB09-79BC03982A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600" dirty="0">
                <a:ea typeface="Calibri" panose="020F0502020204030204" pitchFamily="34" charset="0"/>
              </a:rPr>
              <a:t>F</a:t>
            </a:r>
            <a:r>
              <a:rPr lang="tr-TR" sz="2600" dirty="0">
                <a:effectLst/>
                <a:ea typeface="Calibri" panose="020F0502020204030204" pitchFamily="34" charset="0"/>
              </a:rPr>
              <a:t>etal obstrüksiyonlar </a:t>
            </a:r>
          </a:p>
          <a:p>
            <a:r>
              <a:rPr lang="tr-TR" sz="2600" dirty="0">
                <a:ea typeface="Calibri" panose="020F0502020204030204" pitchFamily="34" charset="0"/>
              </a:rPr>
              <a:t>A</a:t>
            </a:r>
            <a:r>
              <a:rPr lang="tr-TR" sz="2600" dirty="0">
                <a:effectLst/>
                <a:ea typeface="Calibri" panose="020F0502020204030204" pitchFamily="34" charset="0"/>
              </a:rPr>
              <a:t>şırı büyük fetüs, </a:t>
            </a:r>
          </a:p>
          <a:p>
            <a:r>
              <a:rPr lang="tr-TR" sz="2600" dirty="0" err="1">
                <a:ea typeface="Calibri" panose="020F0502020204030204" pitchFamily="34" charset="0"/>
              </a:rPr>
              <a:t>M</a:t>
            </a:r>
            <a:r>
              <a:rPr lang="tr-TR" sz="2600" dirty="0" err="1">
                <a:effectLst/>
                <a:ea typeface="Calibri" panose="020F0502020204030204" pitchFamily="34" charset="0"/>
              </a:rPr>
              <a:t>alprezentasyon</a:t>
            </a:r>
            <a:r>
              <a:rPr lang="tr-TR" sz="2600" dirty="0">
                <a:effectLst/>
                <a:ea typeface="Calibri" panose="020F0502020204030204" pitchFamily="34" charset="0"/>
              </a:rPr>
              <a:t>/</a:t>
            </a:r>
            <a:r>
              <a:rPr lang="tr-TR" sz="2600" dirty="0" err="1">
                <a:effectLst/>
                <a:ea typeface="Calibri" panose="020F0502020204030204" pitchFamily="34" charset="0"/>
              </a:rPr>
              <a:t>maloryantasyon</a:t>
            </a:r>
            <a:r>
              <a:rPr lang="tr-TR" sz="2600" dirty="0">
                <a:effectLst/>
                <a:ea typeface="Calibri" panose="020F0502020204030204" pitchFamily="34" charset="0"/>
              </a:rPr>
              <a:t> ya da </a:t>
            </a:r>
          </a:p>
          <a:p>
            <a:r>
              <a:rPr lang="tr-TR" sz="2600" dirty="0" err="1">
                <a:effectLst/>
                <a:ea typeface="Calibri" panose="020F0502020204030204" pitchFamily="34" charset="0"/>
              </a:rPr>
              <a:t>Hidrosefalus</a:t>
            </a:r>
            <a:r>
              <a:rPr lang="tr-TR" sz="2600" dirty="0">
                <a:effectLst/>
                <a:ea typeface="Calibri" panose="020F0502020204030204" pitchFamily="34" charset="0"/>
              </a:rPr>
              <a:t>, fetal ödem</a:t>
            </a:r>
          </a:p>
          <a:p>
            <a:r>
              <a:rPr lang="tr-TR" sz="2600" dirty="0">
                <a:effectLst/>
                <a:ea typeface="Calibri" panose="020F0502020204030204" pitchFamily="34" charset="0"/>
              </a:rPr>
              <a:t>Çeşitli </a:t>
            </a:r>
            <a:r>
              <a:rPr lang="tr-TR" sz="2600" dirty="0" err="1">
                <a:effectLst/>
                <a:ea typeface="Calibri" panose="020F0502020204030204" pitchFamily="34" charset="0"/>
              </a:rPr>
              <a:t>dublikasyonlar</a:t>
            </a:r>
            <a:r>
              <a:rPr lang="tr-TR" sz="2600" dirty="0">
                <a:effectLst/>
                <a:ea typeface="Calibri" panose="020F0502020204030204" pitchFamily="34" charset="0"/>
              </a:rPr>
              <a:t> gibi fetal canavarlar sebebiyle meydana gelebilir.</a:t>
            </a:r>
            <a:endParaRPr lang="tr-TR" sz="2600" dirty="0">
              <a:cs typeface="Times New Roman" panose="02020603050405020304" pitchFamily="18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336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06D6E62-EC06-1A65-5BC0-7541FC274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400" dirty="0">
                <a:latin typeface="Baguet Script" panose="00000500000000000000" pitchFamily="2" charset="-94"/>
              </a:rPr>
              <a:t>MÜDAHALE ZAMANINA KARAR VERME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006F468-BD01-C897-1D36-84EB2CF065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600" dirty="0">
                <a:effectLst/>
                <a:ea typeface="Calibri" panose="020F0502020204030204" pitchFamily="34" charset="0"/>
              </a:rPr>
              <a:t>Güç doğumun teşhisinde genellikle doğumun birinci ve ikinci döneminde hata yapılmaktadır. </a:t>
            </a:r>
          </a:p>
          <a:p>
            <a:r>
              <a:rPr lang="tr-TR" sz="2600" dirty="0">
                <a:effectLst/>
                <a:ea typeface="Calibri" panose="020F0502020204030204" pitchFamily="34" charset="0"/>
              </a:rPr>
              <a:t>Bunun nedeni kedilerin yavrularını değişik sürelerde doğurmalarıdır.</a:t>
            </a:r>
          </a:p>
          <a:p>
            <a:r>
              <a:rPr lang="tr-TR" sz="2600" dirty="0">
                <a:effectLst/>
                <a:ea typeface="Calibri" panose="020F0502020204030204" pitchFamily="34" charset="0"/>
              </a:rPr>
              <a:t>Güç doğum vakasıyla karşılaşıldığında tam bir </a:t>
            </a:r>
            <a:r>
              <a:rPr lang="tr-TR" sz="2600" dirty="0" err="1">
                <a:effectLst/>
                <a:ea typeface="Calibri" panose="020F0502020204030204" pitchFamily="34" charset="0"/>
              </a:rPr>
              <a:t>anamnez</a:t>
            </a:r>
            <a:r>
              <a:rPr lang="tr-TR" sz="2600" dirty="0">
                <a:effectLst/>
                <a:ea typeface="Calibri" panose="020F0502020204030204" pitchFamily="34" charset="0"/>
              </a:rPr>
              <a:t> ve klinik muayene, uygun yönetim için çok önemlidir.</a:t>
            </a:r>
            <a:endParaRPr lang="tr-TR" sz="26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0516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0BE0CFE-C034-307D-5FC4-5D67821DD0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400" dirty="0">
                <a:latin typeface="Baguet Script" panose="00000500000000000000" pitchFamily="2" charset="-94"/>
              </a:rPr>
              <a:t>MÜDAHALE ZAMANINA KARAR VERME</a:t>
            </a:r>
            <a:endParaRPr lang="tr-TR" sz="44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9E13413-107A-B8B2-B690-B75FF53763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600" dirty="0">
                <a:effectLst/>
                <a:ea typeface="Calibri" panose="020F0502020204030204" pitchFamily="34" charset="0"/>
              </a:rPr>
              <a:t>Kedilerde görülen her güç doğum vakası, kediye özel olarak değerlendirilmelidir. </a:t>
            </a:r>
          </a:p>
          <a:p>
            <a:r>
              <a:rPr lang="tr-TR" sz="2600" dirty="0">
                <a:effectLst/>
                <a:ea typeface="Calibri" panose="020F0502020204030204" pitchFamily="34" charset="0"/>
              </a:rPr>
              <a:t>Bu değerlendirme ilk önce kedinin genel durumu gözden geçirmeyle başlar ve fetüs varlığı yönünden vajinal muayene yapılır. </a:t>
            </a:r>
            <a:endParaRPr lang="tr-TR" sz="26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033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ACC506B-DBCC-A674-5E1B-526D21C31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z="4400" b="0" i="0" u="none" strike="noStrike" kern="1200" cap="none" spc="0" normalizeH="0" baseline="0" noProof="0" dirty="0">
                <a:ln>
                  <a:noFill/>
                </a:ln>
                <a:solidFill>
                  <a:srgbClr val="E2DFCC"/>
                </a:solidFill>
                <a:effectLst/>
                <a:uLnTx/>
                <a:uFillTx/>
                <a:latin typeface="Baguet Script" panose="00000500000000000000" pitchFamily="2" charset="-94"/>
                <a:ea typeface="+mj-ea"/>
                <a:cs typeface="+mj-cs"/>
              </a:rPr>
              <a:t>MÜDAHALE ZAMANINA KARAR VERME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A1B2037-0195-E9B2-3C1A-A160465DC4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600" dirty="0">
                <a:effectLst/>
                <a:ea typeface="Calibri" panose="020F0502020204030204" pitchFamily="34" charset="0"/>
              </a:rPr>
              <a:t>Doğumun ikinci aşamasına geçildiğini belirten 3 kriter gözlemlenmelidir. </a:t>
            </a:r>
          </a:p>
          <a:p>
            <a:r>
              <a:rPr lang="tr-TR" sz="2600" dirty="0">
                <a:effectLst/>
                <a:ea typeface="Calibri" panose="020F0502020204030204" pitchFamily="34" charset="0"/>
              </a:rPr>
              <a:t>Bunlar;</a:t>
            </a:r>
          </a:p>
          <a:p>
            <a:pPr marL="0" indent="0">
              <a:buNone/>
            </a:pPr>
            <a:r>
              <a:rPr lang="tr-TR" sz="2600" dirty="0">
                <a:ea typeface="Calibri" panose="020F0502020204030204" pitchFamily="34" charset="0"/>
              </a:rPr>
              <a:t>-F</a:t>
            </a:r>
            <a:r>
              <a:rPr lang="tr-TR" sz="2600" dirty="0">
                <a:effectLst/>
                <a:ea typeface="Calibri" panose="020F0502020204030204" pitchFamily="34" charset="0"/>
              </a:rPr>
              <a:t>etal sıvıların gelmesi, </a:t>
            </a:r>
          </a:p>
          <a:p>
            <a:pPr marL="0" indent="0">
              <a:buNone/>
            </a:pPr>
            <a:r>
              <a:rPr lang="tr-TR" sz="2600" dirty="0">
                <a:ea typeface="Calibri" panose="020F0502020204030204" pitchFamily="34" charset="0"/>
              </a:rPr>
              <a:t>-G</a:t>
            </a:r>
            <a:r>
              <a:rPr lang="tr-TR" sz="2600" dirty="0">
                <a:effectLst/>
                <a:ea typeface="Calibri" panose="020F0502020204030204" pitchFamily="34" charset="0"/>
              </a:rPr>
              <a:t>özlenebilir abdominal kasılmaların varlığı ve </a:t>
            </a:r>
          </a:p>
          <a:p>
            <a:pPr marL="0" indent="0">
              <a:buNone/>
            </a:pPr>
            <a:r>
              <a:rPr lang="tr-TR" sz="2600" dirty="0">
                <a:ea typeface="Calibri" panose="020F0502020204030204" pitchFamily="34" charset="0"/>
              </a:rPr>
              <a:t>-R</a:t>
            </a:r>
            <a:r>
              <a:rPr lang="tr-TR" sz="2600" dirty="0">
                <a:effectLst/>
                <a:ea typeface="Calibri" panose="020F0502020204030204" pitchFamily="34" charset="0"/>
              </a:rPr>
              <a:t>ektal sıcaklığın normale dönmesidir.</a:t>
            </a:r>
            <a:endParaRPr lang="tr-TR" sz="26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5878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8D86AB3-491B-99AE-B7B3-BB457AA598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z="4400" b="0" i="0" u="none" strike="noStrike" kern="1200" cap="none" spc="0" normalizeH="0" baseline="0" noProof="0" dirty="0">
                <a:ln>
                  <a:noFill/>
                </a:ln>
                <a:solidFill>
                  <a:srgbClr val="E2DFCC"/>
                </a:solidFill>
                <a:effectLst/>
                <a:uLnTx/>
                <a:uFillTx/>
                <a:latin typeface="Baguet Script" panose="00000500000000000000" pitchFamily="2" charset="-94"/>
                <a:ea typeface="+mj-ea"/>
                <a:cs typeface="+mj-cs"/>
              </a:rPr>
              <a:t>MÜDAHALE ZAMANINA KARAR VERME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5E81BCF-1E23-9146-BC75-19F6C38ED6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338029"/>
            <a:ext cx="8825659" cy="3416300"/>
          </a:xfrm>
        </p:spPr>
        <p:txBody>
          <a:bodyPr>
            <a:noAutofit/>
          </a:bodyPr>
          <a:lstStyle/>
          <a:p>
            <a:r>
              <a:rPr lang="tr-TR" sz="2600" dirty="0">
                <a:effectLst/>
                <a:ea typeface="Calibri" panose="020F0502020204030204" pitchFamily="34" charset="0"/>
              </a:rPr>
              <a:t>Vajina herhangi bir akıntı varlığı yönünden muayene edilmelidir, akıntı varsa karakterine dikkat edilmelidir.</a:t>
            </a:r>
          </a:p>
          <a:p>
            <a:r>
              <a:rPr lang="tr-TR" sz="2600" dirty="0">
                <a:effectLst/>
                <a:ea typeface="Calibri" panose="020F0502020204030204" pitchFamily="34" charset="0"/>
              </a:rPr>
              <a:t>Henüz hiçbir yavru doğmamışken vajinadan gelen belirgin rengi bozuk akıntı saptanırsa veteriner müdahale </a:t>
            </a:r>
            <a:r>
              <a:rPr lang="tr-TR" sz="2600" dirty="0" err="1">
                <a:effectLst/>
                <a:ea typeface="Calibri" panose="020F0502020204030204" pitchFamily="34" charset="0"/>
              </a:rPr>
              <a:t>endikedir</a:t>
            </a:r>
            <a:r>
              <a:rPr lang="tr-TR" sz="2600" dirty="0">
                <a:effectLst/>
                <a:ea typeface="Calibri" panose="020F0502020204030204" pitchFamily="34" charset="0"/>
              </a:rPr>
              <a:t>. </a:t>
            </a:r>
            <a:endParaRPr lang="tr-TR" sz="2600" dirty="0">
              <a:ea typeface="Calibri" panose="020F0502020204030204" pitchFamily="34" charset="0"/>
            </a:endParaRPr>
          </a:p>
          <a:p>
            <a:r>
              <a:rPr lang="tr-TR" sz="2600" dirty="0">
                <a:effectLst/>
                <a:ea typeface="Calibri" panose="020F0502020204030204" pitchFamily="34" charset="0"/>
              </a:rPr>
              <a:t>Uterusun genişliğini belirlemede abdominal palpasyon yardımcı olabilir. </a:t>
            </a:r>
          </a:p>
          <a:p>
            <a:r>
              <a:rPr lang="tr-TR" sz="2600" dirty="0">
                <a:effectLst/>
                <a:ea typeface="Calibri" panose="020F0502020204030204" pitchFamily="34" charset="0"/>
              </a:rPr>
              <a:t>Anne kedi, sepsisi de içeren </a:t>
            </a:r>
            <a:r>
              <a:rPr lang="tr-TR" sz="2600" dirty="0" err="1">
                <a:effectLst/>
                <a:ea typeface="Calibri" panose="020F0502020204030204" pitchFamily="34" charset="0"/>
              </a:rPr>
              <a:t>maternal</a:t>
            </a:r>
            <a:r>
              <a:rPr lang="tr-TR" sz="2600" dirty="0">
                <a:effectLst/>
                <a:ea typeface="Calibri" panose="020F0502020204030204" pitchFamily="34" charset="0"/>
              </a:rPr>
              <a:t> riskler yönünden değerlendirilmelidir. </a:t>
            </a:r>
            <a:endParaRPr lang="tr-TR" sz="26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3494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8B4B48F-7FF5-2D9B-FFEA-DB2EFA1FF9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z="4400" b="0" i="0" u="none" strike="noStrike" kern="1200" cap="none" spc="0" normalizeH="0" baseline="0" noProof="0" dirty="0">
                <a:ln>
                  <a:noFill/>
                </a:ln>
                <a:solidFill>
                  <a:srgbClr val="E2DFCC"/>
                </a:solidFill>
                <a:effectLst/>
                <a:uLnTx/>
                <a:uFillTx/>
                <a:latin typeface="Baguet Script" panose="00000500000000000000" pitchFamily="2" charset="-94"/>
                <a:ea typeface="+mj-ea"/>
                <a:cs typeface="+mj-cs"/>
              </a:rPr>
              <a:t>MÜDAHALE ZAMANINA KARAR VERME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E18C029-BC8A-A06E-884A-D9F072FBEF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600" dirty="0">
                <a:effectLst/>
                <a:ea typeface="Calibri" panose="020F0502020204030204" pitchFamily="34" charset="0"/>
              </a:rPr>
              <a:t>Fiziksel muayenenin ardından girişimsel muayenelere geçilmelidir.</a:t>
            </a:r>
          </a:p>
          <a:p>
            <a:r>
              <a:rPr lang="tr-TR" sz="2600" dirty="0"/>
              <a:t>Bir sonraki adım ultrasonografik muayene ile fetal canlılığın kontrol edilmesidir.</a:t>
            </a:r>
          </a:p>
          <a:p>
            <a:r>
              <a:rPr lang="tr-TR" sz="2600" dirty="0">
                <a:cs typeface="Times New Roman" panose="02020603050405020304" pitchFamily="18" charset="0"/>
              </a:rPr>
              <a:t>Fetal canlılığın ve stresin tespit edilmesi için ultrasonografik muayene oldukça önem taşır.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0395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2D7601B-6534-2B90-7843-9892CCBB5D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z="4400" b="0" i="0" u="none" strike="noStrike" kern="1200" cap="none" spc="0" normalizeH="0" baseline="0" noProof="0" dirty="0">
                <a:ln>
                  <a:noFill/>
                </a:ln>
                <a:solidFill>
                  <a:srgbClr val="E2DFCC"/>
                </a:solidFill>
                <a:effectLst/>
                <a:uLnTx/>
                <a:uFillTx/>
                <a:latin typeface="Baguet Script" panose="00000500000000000000" pitchFamily="2" charset="-94"/>
                <a:ea typeface="+mj-ea"/>
                <a:cs typeface="+mj-cs"/>
              </a:rPr>
              <a:t>MÜDAHALE ZAMANINA KARAR VERME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FCE8423-6EE4-0AFA-530D-8C60909105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600" dirty="0">
                <a:effectLst/>
                <a:ea typeface="Calibri" panose="020F0502020204030204" pitchFamily="34" charset="0"/>
              </a:rPr>
              <a:t>Kedilerde fetal kalp atım sayısı gebelik boyunca sabittir ve dakikada ortalama 228±35,5 civarındadır. </a:t>
            </a:r>
          </a:p>
          <a:p>
            <a:r>
              <a:rPr lang="tr-TR" sz="2600" dirty="0">
                <a:effectLst/>
                <a:ea typeface="Calibri" panose="020F0502020204030204" pitchFamily="34" charset="0"/>
              </a:rPr>
              <a:t>Fetal kalp atışının, dakikada 180’in altında olması fetal stresi belirtir.</a:t>
            </a:r>
          </a:p>
          <a:p>
            <a:r>
              <a:rPr lang="tr-TR" sz="2800" dirty="0">
                <a:effectLst/>
                <a:ea typeface="Calibri" panose="020F0502020204030204" pitchFamily="34" charset="0"/>
              </a:rPr>
              <a:t>Dakikada 150 </a:t>
            </a:r>
            <a:r>
              <a:rPr lang="tr-TR" sz="2800" dirty="0" err="1">
                <a:effectLst/>
                <a:ea typeface="Calibri" panose="020F0502020204030204" pitchFamily="34" charset="0"/>
              </a:rPr>
              <a:t>bpm’nin</a:t>
            </a:r>
            <a:r>
              <a:rPr lang="tr-TR" sz="2800" dirty="0">
                <a:effectLst/>
                <a:ea typeface="Calibri" panose="020F0502020204030204" pitchFamily="34" charset="0"/>
              </a:rPr>
              <a:t> altına düşmesi ise şiddetli fetal stresi belirler ve acil olarak müdahale edilmesi gerekmektedir.</a:t>
            </a:r>
            <a:endParaRPr lang="tr-TR" sz="26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4410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45D9B46-1053-1915-5B16-8FA8D946C3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4400" dirty="0">
                <a:latin typeface="Baguet Script" panose="00000500000000000000" pitchFamily="2" charset="-94"/>
                <a:cs typeface="Times New Roman" panose="02020603050405020304" pitchFamily="18" charset="0"/>
              </a:rPr>
              <a:t>KEDİLERDE GÜÇ DOĞUM ve MÜDAHALE ZAMANI</a:t>
            </a:r>
            <a:endParaRPr lang="tr-TR" dirty="0">
              <a:latin typeface="Baguet Script" panose="00000500000000000000" pitchFamily="2" charset="-94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488792A-9CD2-601E-10EF-21685C419E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600" dirty="0">
                <a:cs typeface="Times New Roman" panose="02020603050405020304" pitchFamily="18" charset="0"/>
              </a:rPr>
              <a:t>Gebelik yaşının belirlenmesinde, </a:t>
            </a:r>
            <a:r>
              <a:rPr lang="tr-TR" sz="2600" dirty="0" err="1">
                <a:cs typeface="Times New Roman" panose="02020603050405020304" pitchFamily="18" charset="0"/>
              </a:rPr>
              <a:t>intrakoriyonik</a:t>
            </a:r>
            <a:r>
              <a:rPr lang="tr-TR" sz="2600" dirty="0">
                <a:cs typeface="Times New Roman" panose="02020603050405020304" pitchFamily="18" charset="0"/>
              </a:rPr>
              <a:t> boşluğun ölçülmesi yaygın olarak kullanılan bir yöntemdir. </a:t>
            </a:r>
          </a:p>
          <a:p>
            <a:endParaRPr lang="tr-TR" dirty="0">
              <a:cs typeface="Times New Roman" panose="02020603050405020304" pitchFamily="18" charset="0"/>
            </a:endParaRPr>
          </a:p>
        </p:txBody>
      </p:sp>
      <p:sp>
        <p:nvSpPr>
          <p:cNvPr id="5" name="Ok: Sol Sağ 4">
            <a:extLst>
              <a:ext uri="{FF2B5EF4-FFF2-40B4-BE49-F238E27FC236}">
                <a16:creationId xmlns:a16="http://schemas.microsoft.com/office/drawing/2014/main" id="{85DE77ED-3189-F77E-1BDD-D74A4BAAB23E}"/>
              </a:ext>
            </a:extLst>
          </p:cNvPr>
          <p:cNvSpPr/>
          <p:nvPr/>
        </p:nvSpPr>
        <p:spPr>
          <a:xfrm>
            <a:off x="1772531" y="4073013"/>
            <a:ext cx="8646937" cy="2229464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60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İntrakoriyonik</a:t>
            </a:r>
            <a:r>
              <a:rPr lang="tr-TR" sz="26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Boşluk (ICC)= mm-25,11/0,61</a:t>
            </a:r>
          </a:p>
          <a:p>
            <a:pPr algn="ctr"/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2019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47620B7-069F-50D2-C6D2-C171591BC8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z="4400" b="0" i="0" u="none" strike="noStrike" kern="1200" cap="none" spc="0" normalizeH="0" baseline="0" noProof="0" dirty="0">
                <a:ln>
                  <a:noFill/>
                </a:ln>
                <a:solidFill>
                  <a:srgbClr val="E2DFCC"/>
                </a:solidFill>
                <a:effectLst/>
                <a:uLnTx/>
                <a:uFillTx/>
                <a:latin typeface="Baguet Script" panose="00000500000000000000" pitchFamily="2" charset="-94"/>
                <a:ea typeface="+mj-ea"/>
                <a:cs typeface="+mj-cs"/>
              </a:rPr>
              <a:t>MÜDAHALE ZAMANINA KARAR VERME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070683F-3977-6AB4-A71E-3AE2D61CBF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600" dirty="0">
                <a:effectLst/>
                <a:ea typeface="Calibri" panose="020F0502020204030204" pitchFamily="34" charset="0"/>
              </a:rPr>
              <a:t>Radyografik muayene, </a:t>
            </a:r>
            <a:r>
              <a:rPr lang="tr-TR" sz="2600" dirty="0" err="1">
                <a:effectLst/>
                <a:ea typeface="Calibri" panose="020F0502020204030204" pitchFamily="34" charset="0"/>
              </a:rPr>
              <a:t>maternal</a:t>
            </a:r>
            <a:r>
              <a:rPr lang="tr-TR" sz="2600" dirty="0">
                <a:effectLst/>
                <a:ea typeface="Calibri" panose="020F0502020204030204" pitchFamily="34" charset="0"/>
              </a:rPr>
              <a:t> pelvisin bütün anomalilerini, fetal sayı, büyüklük ve lokalizasyonunu değerlendirmek, </a:t>
            </a:r>
            <a:r>
              <a:rPr lang="tr-TR" sz="2600" dirty="0" err="1">
                <a:effectLst/>
                <a:ea typeface="Calibri" panose="020F0502020204030204" pitchFamily="34" charset="0"/>
              </a:rPr>
              <a:t>kongenital</a:t>
            </a:r>
            <a:r>
              <a:rPr lang="tr-TR" sz="2600" dirty="0">
                <a:effectLst/>
                <a:ea typeface="Calibri" panose="020F0502020204030204" pitchFamily="34" charset="0"/>
              </a:rPr>
              <a:t> defektlerle ölü fetüsleri tespit etmek için oldukça değerli bir yöntemdir.</a:t>
            </a:r>
          </a:p>
          <a:p>
            <a:r>
              <a:rPr lang="tr-TR" sz="2600" dirty="0">
                <a:effectLst/>
                <a:ea typeface="Calibri" panose="020F0502020204030204" pitchFamily="34" charset="0"/>
              </a:rPr>
              <a:t>Ölü bir fetüste, </a:t>
            </a:r>
            <a:r>
              <a:rPr lang="tr-TR" sz="2600" dirty="0" err="1">
                <a:effectLst/>
                <a:ea typeface="Calibri" panose="020F0502020204030204" pitchFamily="34" charset="0"/>
              </a:rPr>
              <a:t>intrafetal</a:t>
            </a:r>
            <a:r>
              <a:rPr lang="tr-TR" sz="2600" dirty="0">
                <a:effectLst/>
                <a:ea typeface="Calibri" panose="020F0502020204030204" pitchFamily="34" charset="0"/>
              </a:rPr>
              <a:t> gaz birikimi 6 saat, </a:t>
            </a:r>
            <a:r>
              <a:rPr lang="tr-TR" sz="2600" dirty="0" err="1">
                <a:effectLst/>
                <a:ea typeface="Calibri" panose="020F0502020204030204" pitchFamily="34" charset="0"/>
              </a:rPr>
              <a:t>kraniyal</a:t>
            </a:r>
            <a:r>
              <a:rPr lang="tr-TR" sz="2600" dirty="0">
                <a:effectLst/>
                <a:ea typeface="Calibri" panose="020F0502020204030204" pitchFamily="34" charset="0"/>
              </a:rPr>
              <a:t> kemiklerin üst üste binmesi ve omurga kemiklerinin seçilemez hâle gelmesi ise 48 saat sonra radyografide gözlenebilir. </a:t>
            </a:r>
            <a:endParaRPr lang="tr-TR" sz="26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1107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8F2175A-94B7-D46B-481D-F8064357EA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600" dirty="0">
                <a:effectLst/>
                <a:ea typeface="Calibri" panose="020F0502020204030204" pitchFamily="34" charset="0"/>
              </a:rPr>
              <a:t>Girişimsel muayenelerin ardından hemogram ve kalsiyum ile glikoz değerlerini içeren serum biyokimya testleri yapılmalıdır.</a:t>
            </a:r>
            <a:endParaRPr lang="tr-TR" sz="2600" dirty="0"/>
          </a:p>
        </p:txBody>
      </p:sp>
      <p:sp>
        <p:nvSpPr>
          <p:cNvPr id="4" name="Başlık 1">
            <a:extLst>
              <a:ext uri="{FF2B5EF4-FFF2-40B4-BE49-F238E27FC236}">
                <a16:creationId xmlns:a16="http://schemas.microsoft.com/office/drawing/2014/main" id="{01545E8E-B496-6FFC-8859-6340344CA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5700" y="973138"/>
            <a:ext cx="8761413" cy="708025"/>
          </a:xfrm>
        </p:spPr>
        <p:txBody>
          <a:bodyPr/>
          <a:lstStyle/>
          <a:p>
            <a:r>
              <a:rPr kumimoji="0" lang="tr-TR" sz="4400" b="0" i="0" u="none" strike="noStrike" kern="1200" cap="none" spc="0" normalizeH="0" baseline="0" noProof="0" dirty="0">
                <a:ln>
                  <a:noFill/>
                </a:ln>
                <a:solidFill>
                  <a:srgbClr val="E2DFCC"/>
                </a:solidFill>
                <a:effectLst/>
                <a:uLnTx/>
                <a:uFillTx/>
                <a:latin typeface="Baguet Script" panose="00000500000000000000" pitchFamily="2" charset="-94"/>
                <a:ea typeface="+mj-ea"/>
                <a:cs typeface="+mj-cs"/>
              </a:rPr>
              <a:t>MÜDAHALE ZAMANINA KARAR VERME</a:t>
            </a:r>
            <a:endParaRPr lang="tr-TR" dirty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6421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F18112C-756A-2DE8-3166-EDC60C9A96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Anne hesaplanan doğum zamanını geçmişse,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Rektal sıcaklık düşmüş ve normale dönmüş fakat doğumla alakalı herhangi bir belirti yoksa,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Kırmızı-kahverengi bir akıntı varsa fakat henüz hiçbir yavru doğmamışsa,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İlk fetüsün doğumundan önce belirgin bozuk renkli vajinal bir akıntı varsa,</a:t>
            </a:r>
          </a:p>
          <a:p>
            <a:endParaRPr lang="tr-TR" dirty="0"/>
          </a:p>
        </p:txBody>
      </p:sp>
      <p:sp>
        <p:nvSpPr>
          <p:cNvPr id="4" name="Başlık 1">
            <a:extLst>
              <a:ext uri="{FF2B5EF4-FFF2-40B4-BE49-F238E27FC236}">
                <a16:creationId xmlns:a16="http://schemas.microsoft.com/office/drawing/2014/main" id="{C5CF9BA9-9C53-2857-12FD-9ECE1CAE41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5700" y="973138"/>
            <a:ext cx="8761413" cy="708025"/>
          </a:xfrm>
        </p:spPr>
        <p:txBody>
          <a:bodyPr/>
          <a:lstStyle/>
          <a:p>
            <a:r>
              <a:rPr kumimoji="0" lang="tr-TR" sz="4400" b="0" i="0" u="none" strike="noStrike" kern="1200" cap="none" spc="0" normalizeH="0" baseline="0" noProof="0" dirty="0">
                <a:ln>
                  <a:noFill/>
                </a:ln>
                <a:solidFill>
                  <a:srgbClr val="E2DFCC"/>
                </a:solidFill>
                <a:effectLst/>
                <a:uLnTx/>
                <a:uFillTx/>
                <a:latin typeface="Baguet Script" panose="00000500000000000000" pitchFamily="2" charset="-94"/>
                <a:ea typeface="+mj-ea"/>
                <a:cs typeface="+mj-cs"/>
              </a:rPr>
              <a:t>MÜDAHALE ZAMANINA KARAR VERME</a:t>
            </a:r>
            <a:endParaRPr lang="tr-TR" dirty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6102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217E660-9BBA-D8FA-7C86-B9CE75B56F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342900" marR="0" lvl="0" indent="-342900" algn="just" defTabSz="457200" rtl="0" eaLnBrk="1" fontAlgn="auto" latinLnBrk="0" hangingPunct="1">
              <a:lnSpc>
                <a:spcPct val="107000"/>
              </a:lnSpc>
              <a:spcBef>
                <a:spcPts val="1000"/>
              </a:spcBef>
              <a:spcAft>
                <a:spcPts val="800"/>
              </a:spcAft>
              <a:buClr>
                <a:srgbClr val="99CB38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tr-TR" sz="10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ea typeface="Calibri" panose="020F0502020204030204" pitchFamily="34" charset="0"/>
                <a:cs typeface="Times New Roman" panose="02020603050405020304" pitchFamily="18" charset="0"/>
              </a:rPr>
              <a:t>Doğumun herhangi bir aşamasında kanlı vajinal akıntı olursa,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7000"/>
              </a:lnSpc>
              <a:spcBef>
                <a:spcPts val="1000"/>
              </a:spcBef>
              <a:spcAft>
                <a:spcPts val="800"/>
              </a:spcAft>
              <a:buClr>
                <a:srgbClr val="99CB38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tr-TR" sz="10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ea typeface="Calibri" panose="020F0502020204030204" pitchFamily="34" charset="0"/>
                <a:cs typeface="Times New Roman" panose="02020603050405020304" pitchFamily="18" charset="0"/>
              </a:rPr>
              <a:t>Fetal sıvılar geleli 2-3 saat olmuş ancak doğumla alakalı herhangi bir belirti yoksa,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7000"/>
              </a:lnSpc>
              <a:spcBef>
                <a:spcPts val="1000"/>
              </a:spcBef>
              <a:spcAft>
                <a:spcPts val="800"/>
              </a:spcAft>
              <a:buClr>
                <a:srgbClr val="99CB38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tr-TR" sz="10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ea typeface="Calibri" panose="020F0502020204030204" pitchFamily="34" charset="0"/>
                <a:cs typeface="Times New Roman" panose="02020603050405020304" pitchFamily="18" charset="0"/>
              </a:rPr>
              <a:t>2 saatte fazla süre kasılmanın yokluğu ya da 4 saat süreden fazla zayıf veya sık olmayan kasılma varsa,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7000"/>
              </a:lnSpc>
              <a:spcBef>
                <a:spcPts val="1000"/>
              </a:spcBef>
              <a:spcAft>
                <a:spcPts val="800"/>
              </a:spcAft>
              <a:buClr>
                <a:srgbClr val="99CB38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tr-TR" sz="10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ea typeface="Calibri" panose="020F0502020204030204" pitchFamily="34" charset="0"/>
                <a:cs typeface="Times New Roman" panose="02020603050405020304" pitchFamily="18" charset="0"/>
              </a:rPr>
              <a:t>20-30 dakikadan fazla sürekli ve güçlü kasılmalara rağmen herhangi bir doğumun gerçekleşmemesi,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7000"/>
              </a:lnSpc>
              <a:spcBef>
                <a:spcPts val="1000"/>
              </a:spcBef>
              <a:spcAft>
                <a:spcPts val="800"/>
              </a:spcAft>
              <a:buClr>
                <a:srgbClr val="99CB38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tr-TR" sz="10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ea typeface="Calibri" panose="020F0502020204030204" pitchFamily="34" charset="0"/>
                <a:cs typeface="Times New Roman" panose="02020603050405020304" pitchFamily="18" charset="0"/>
              </a:rPr>
              <a:t>Kedinin sürekli bağırıyor ve vulva bölgesini yalıyorsa </a:t>
            </a:r>
          </a:p>
          <a:p>
            <a:endParaRPr lang="tr-TR" dirty="0"/>
          </a:p>
        </p:txBody>
      </p:sp>
      <p:sp>
        <p:nvSpPr>
          <p:cNvPr id="4" name="Başlık 1">
            <a:extLst>
              <a:ext uri="{FF2B5EF4-FFF2-40B4-BE49-F238E27FC236}">
                <a16:creationId xmlns:a16="http://schemas.microsoft.com/office/drawing/2014/main" id="{DCD4E19A-5721-D5DE-1786-B8642DFA23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5700" y="973138"/>
            <a:ext cx="8761413" cy="708025"/>
          </a:xfrm>
        </p:spPr>
        <p:txBody>
          <a:bodyPr/>
          <a:lstStyle/>
          <a:p>
            <a:r>
              <a:rPr kumimoji="0" lang="tr-TR" sz="4400" b="0" i="0" u="none" strike="noStrike" kern="1200" cap="none" spc="0" normalizeH="0" baseline="0" noProof="0" dirty="0">
                <a:ln>
                  <a:noFill/>
                </a:ln>
                <a:solidFill>
                  <a:srgbClr val="E2DFCC"/>
                </a:solidFill>
                <a:effectLst/>
                <a:uLnTx/>
                <a:uFillTx/>
                <a:latin typeface="Baguet Script" panose="00000500000000000000" pitchFamily="2" charset="-94"/>
                <a:ea typeface="+mj-ea"/>
                <a:cs typeface="+mj-cs"/>
              </a:rPr>
              <a:t>MÜDAHALE ZAMANINA KARAR VERME</a:t>
            </a:r>
            <a:endParaRPr lang="tr-TR" dirty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5281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339DAEE-70FD-E207-951B-763E8A80E2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2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Pelvik kırık ya da doğum kanalına sıkışmış yavru gibi bariz güç doğum kanıtı varsa,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2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Toksemi</a:t>
            </a:r>
            <a:r>
              <a:rPr lang="tr-TR" sz="2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belirtileri (bozulmuş genel durum, </a:t>
            </a:r>
            <a:r>
              <a:rPr lang="tr-TR" sz="2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generalize</a:t>
            </a:r>
            <a:r>
              <a:rPr lang="tr-TR" sz="2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ödem, şok) varsa, </a:t>
            </a:r>
          </a:p>
          <a:p>
            <a:r>
              <a:rPr lang="tr-TR" sz="2600" dirty="0">
                <a:effectLst/>
                <a:ea typeface="Calibri" panose="020F0502020204030204" pitchFamily="34" charset="0"/>
              </a:rPr>
              <a:t>Annede genel durum bozukluğu varsa ve doğum 36 saatte tamamlanmamışsa vaka güç doğum olarak tanımlanır ve veteriner müdahale </a:t>
            </a:r>
            <a:r>
              <a:rPr lang="tr-TR" sz="2600" dirty="0" err="1">
                <a:effectLst/>
                <a:ea typeface="Calibri" panose="020F0502020204030204" pitchFamily="34" charset="0"/>
              </a:rPr>
              <a:t>endikedir</a:t>
            </a:r>
            <a:r>
              <a:rPr lang="tr-TR" sz="2600" dirty="0">
                <a:effectLst/>
                <a:ea typeface="Calibri" panose="020F0502020204030204" pitchFamily="34" charset="0"/>
              </a:rPr>
              <a:t>.</a:t>
            </a:r>
            <a:endParaRPr lang="tr-TR" sz="2600" dirty="0"/>
          </a:p>
        </p:txBody>
      </p:sp>
      <p:sp>
        <p:nvSpPr>
          <p:cNvPr id="4" name="Başlık 1">
            <a:extLst>
              <a:ext uri="{FF2B5EF4-FFF2-40B4-BE49-F238E27FC236}">
                <a16:creationId xmlns:a16="http://schemas.microsoft.com/office/drawing/2014/main" id="{E4E44ECA-B3BA-2F1C-C3B4-110A2C5472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5700" y="973138"/>
            <a:ext cx="8761413" cy="708025"/>
          </a:xfrm>
        </p:spPr>
        <p:txBody>
          <a:bodyPr/>
          <a:lstStyle/>
          <a:p>
            <a:r>
              <a:rPr kumimoji="0" lang="tr-TR" sz="4400" b="0" i="0" u="none" strike="noStrike" kern="1200" cap="none" spc="0" normalizeH="0" baseline="0" noProof="0" dirty="0">
                <a:ln>
                  <a:noFill/>
                </a:ln>
                <a:solidFill>
                  <a:srgbClr val="E2DFCC"/>
                </a:solidFill>
                <a:effectLst/>
                <a:uLnTx/>
                <a:uFillTx/>
                <a:latin typeface="Baguet Script" panose="00000500000000000000" pitchFamily="2" charset="-94"/>
                <a:ea typeface="+mj-ea"/>
                <a:cs typeface="+mj-cs"/>
              </a:rPr>
              <a:t>MÜDAHALE ZAMANINA KARAR VERME</a:t>
            </a:r>
            <a:endParaRPr lang="tr-TR" dirty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7247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A90B0DF-B1AB-52E9-C7B0-F053CAEFDA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400" dirty="0">
                <a:latin typeface="Baguet Script" panose="00000500000000000000" pitchFamily="2" charset="-94"/>
              </a:rPr>
              <a:t>TEDAVİ SEÇENEKLERİ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2E8D0FE-343C-9B77-080C-CCE0DC237B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600" dirty="0">
                <a:cs typeface="Times New Roman" panose="02020603050405020304" pitchFamily="18" charset="0"/>
              </a:rPr>
              <a:t>Medikal müdahale</a:t>
            </a:r>
          </a:p>
          <a:p>
            <a:r>
              <a:rPr lang="tr-TR" sz="2600" dirty="0">
                <a:cs typeface="Times New Roman" panose="02020603050405020304" pitchFamily="18" charset="0"/>
              </a:rPr>
              <a:t>Mekanik müdahale</a:t>
            </a:r>
          </a:p>
          <a:p>
            <a:r>
              <a:rPr lang="tr-TR" sz="2600" dirty="0">
                <a:cs typeface="Times New Roman" panose="02020603050405020304" pitchFamily="18" charset="0"/>
              </a:rPr>
              <a:t>Cerrahi müdahale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5419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6E9D8DB-4179-B0E9-38EC-893BF9F7E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400" dirty="0">
                <a:latin typeface="Baguet Script" panose="00000500000000000000" pitchFamily="2" charset="-94"/>
              </a:rPr>
              <a:t>MEKANİK MÜDAHALE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C1063A3-7698-B06D-CA4A-D80D74A3AE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468032"/>
            <a:ext cx="8825659" cy="3416300"/>
          </a:xfrm>
        </p:spPr>
        <p:txBody>
          <a:bodyPr>
            <a:noAutofit/>
          </a:bodyPr>
          <a:lstStyle/>
          <a:p>
            <a:r>
              <a:rPr lang="tr-TR" sz="2600" dirty="0">
                <a:effectLst/>
                <a:ea typeface="Calibri" panose="020F0502020204030204" pitchFamily="34" charset="0"/>
              </a:rPr>
              <a:t>Eğer fetüs normal boyutlardaysa güç doğumda fetüsün manuel olarak düzeltilmesi şeklinde manipülasyonu başarılı olabilir.</a:t>
            </a:r>
          </a:p>
          <a:p>
            <a:r>
              <a:rPr lang="tr-TR" sz="2600" dirty="0" err="1">
                <a:effectLst/>
                <a:ea typeface="Calibri" panose="020F0502020204030204" pitchFamily="34" charset="0"/>
              </a:rPr>
              <a:t>Malprezentasyon</a:t>
            </a:r>
            <a:r>
              <a:rPr lang="tr-TR" sz="2600" dirty="0">
                <a:effectLst/>
                <a:ea typeface="Calibri" panose="020F0502020204030204" pitchFamily="34" charset="0"/>
              </a:rPr>
              <a:t> ve </a:t>
            </a:r>
            <a:r>
              <a:rPr lang="tr-TR" sz="2600" dirty="0" err="1">
                <a:effectLst/>
                <a:ea typeface="Calibri" panose="020F0502020204030204" pitchFamily="34" charset="0"/>
              </a:rPr>
              <a:t>malpozisyon</a:t>
            </a:r>
            <a:r>
              <a:rPr lang="tr-TR" sz="2600" dirty="0">
                <a:effectLst/>
                <a:ea typeface="Calibri" panose="020F0502020204030204" pitchFamily="34" charset="0"/>
              </a:rPr>
              <a:t> bazen bol miktarda kayganlaştırıcı kullanılarak ve dikkatli bir şekilde manipüle edilerek düzeltilebilir.</a:t>
            </a:r>
            <a:endParaRPr lang="tr-TR" sz="2600" dirty="0">
              <a:ea typeface="Calibri" panose="020F0502020204030204" pitchFamily="34" charset="0"/>
            </a:endParaRPr>
          </a:p>
          <a:p>
            <a:r>
              <a:rPr lang="tr-TR" sz="2600" dirty="0">
                <a:effectLst/>
                <a:ea typeface="Calibri" panose="020F0502020204030204" pitchFamily="34" charset="0"/>
              </a:rPr>
              <a:t>Eğer vajina girişinde sıkışan ve kayganlaştırıcı kullanarak veya manipüle edilerek çıkarılamayan fetüs varsa, epizyotomi göz önünde bulundurulmalıdır.</a:t>
            </a:r>
            <a:endParaRPr lang="tr-TR" sz="26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1011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B0626C2-B782-7D32-379A-6CA8B5F049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z="4400" b="0" i="0" u="none" strike="noStrike" kern="1200" cap="none" spc="0" normalizeH="0" baseline="0" noProof="0" dirty="0">
                <a:ln>
                  <a:noFill/>
                </a:ln>
                <a:solidFill>
                  <a:srgbClr val="E2DFCC"/>
                </a:solidFill>
                <a:effectLst/>
                <a:uLnTx/>
                <a:uFillTx/>
                <a:latin typeface="Baguet Script" panose="00000500000000000000" pitchFamily="2" charset="-94"/>
                <a:ea typeface="+mj-ea"/>
                <a:cs typeface="+mj-cs"/>
              </a:rPr>
              <a:t>MEKANİK MÜDAHALE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91AE32E-12E6-4197-AA69-9CAB3AEA19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600" dirty="0">
                <a:effectLst/>
                <a:ea typeface="Calibri" panose="020F0502020204030204" pitchFamily="34" charset="0"/>
              </a:rPr>
              <a:t>Primer uterus </a:t>
            </a:r>
            <a:r>
              <a:rPr lang="tr-TR" sz="2600" dirty="0" err="1">
                <a:effectLst/>
                <a:ea typeface="Calibri" panose="020F0502020204030204" pitchFamily="34" charset="0"/>
              </a:rPr>
              <a:t>inerşiyası</a:t>
            </a:r>
            <a:r>
              <a:rPr lang="tr-TR" sz="2600" dirty="0">
                <a:effectLst/>
                <a:ea typeface="Calibri" panose="020F0502020204030204" pitchFamily="34" charset="0"/>
              </a:rPr>
              <a:t> durumlarında, hasta sahipleri anneye egzersiz yaptırarak kasılmaları uyarabilecekleri konusunda bilgilendirilmelidir. </a:t>
            </a:r>
          </a:p>
          <a:p>
            <a:r>
              <a:rPr lang="tr-TR" sz="2600" dirty="0">
                <a:effectLst/>
                <a:ea typeface="Calibri" panose="020F0502020204030204" pitchFamily="34" charset="0"/>
              </a:rPr>
              <a:t>Kedilerde bir parmağın vajinaya yerleştirilmesi ve itilmesi ya da </a:t>
            </a:r>
            <a:r>
              <a:rPr lang="tr-TR" sz="2600" dirty="0" err="1">
                <a:effectLst/>
                <a:ea typeface="Calibri" panose="020F0502020204030204" pitchFamily="34" charset="0"/>
              </a:rPr>
              <a:t>dorsal</a:t>
            </a:r>
            <a:r>
              <a:rPr lang="tr-TR" sz="2600" dirty="0">
                <a:effectLst/>
                <a:ea typeface="Calibri" panose="020F0502020204030204" pitchFamily="34" charset="0"/>
              </a:rPr>
              <a:t> duvara dayanarak kediyle birlikte yürüme şeklinde yapılabilir. Bu durum, bir dizi kasılmayı uyarır (Ferguson Refleksi).</a:t>
            </a:r>
            <a:endParaRPr lang="tr-TR" sz="26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671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682C1BC-08B9-B580-FA26-138FA29E12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z="4400" b="0" i="0" u="none" strike="noStrike" kern="1200" cap="none" spc="0" normalizeH="0" baseline="0" noProof="0" dirty="0">
                <a:ln>
                  <a:noFill/>
                </a:ln>
                <a:solidFill>
                  <a:srgbClr val="E2DFCC"/>
                </a:solidFill>
                <a:effectLst/>
                <a:uLnTx/>
                <a:uFillTx/>
                <a:latin typeface="Baguet Script" panose="00000500000000000000" pitchFamily="2" charset="-94"/>
                <a:ea typeface="+mj-ea"/>
                <a:cs typeface="+mj-cs"/>
              </a:rPr>
              <a:t>MEKANİK MÜDAHALE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7783253-74D9-9601-C2A1-16B69079E5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600" dirty="0">
                <a:effectLst/>
                <a:ea typeface="Calibri" panose="020F0502020204030204" pitchFamily="34" charset="0"/>
              </a:rPr>
              <a:t>Mekanik müdahale sonucuna ilişkin bilgi veren çalışmalar, güç doğuma yönelik forseps doğum ve/veya tıbbi tedavi içeren dijital manipülasyonun, dişi kedilerde %29,9'unda başarılı olduğunu göstermektedir. </a:t>
            </a:r>
          </a:p>
          <a:p>
            <a:r>
              <a:rPr lang="tr-TR" sz="2600" dirty="0">
                <a:effectLst/>
                <a:ea typeface="Calibri" panose="020F0502020204030204" pitchFamily="34" charset="0"/>
              </a:rPr>
              <a:t>Erken teşhis ve hızlı tedavi, </a:t>
            </a:r>
            <a:r>
              <a:rPr lang="tr-TR" sz="2600" dirty="0" err="1">
                <a:effectLst/>
                <a:ea typeface="Calibri" panose="020F0502020204030204" pitchFamily="34" charset="0"/>
              </a:rPr>
              <a:t>distosi</a:t>
            </a:r>
            <a:r>
              <a:rPr lang="tr-TR" sz="2600" dirty="0">
                <a:effectLst/>
                <a:ea typeface="Calibri" panose="020F0502020204030204" pitchFamily="34" charset="0"/>
              </a:rPr>
              <a:t> vakalarında yavru köpek veya yavru kedi ölüm oranının azaltılması açısından çok önemlidir.</a:t>
            </a:r>
            <a:endParaRPr lang="tr-TR" sz="26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8326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909A66A-1CA4-CE23-0A2A-10329FBA7D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400" dirty="0">
                <a:latin typeface="Baguet Script" panose="00000500000000000000" pitchFamily="2" charset="-94"/>
              </a:rPr>
              <a:t>MEDİKAL MÜDAHALE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B169AA2-EAC9-A295-A65E-55E93BD9EB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3543300" algn="l"/>
              </a:tabLst>
            </a:pPr>
            <a:r>
              <a:rPr lang="tr-TR" sz="10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Medikal müdahale eğer;</a:t>
            </a:r>
            <a:endParaRPr lang="tr-TR" sz="10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  <a:tabLst>
                <a:tab pos="3543300" algn="l"/>
              </a:tabLst>
            </a:pPr>
            <a:r>
              <a:rPr lang="tr-TR" sz="10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-Annenin genel durumu iyiyse,</a:t>
            </a:r>
            <a:endParaRPr lang="tr-TR" sz="10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  <a:tabLst>
                <a:tab pos="3543300" algn="l"/>
              </a:tabLst>
            </a:pPr>
            <a:r>
              <a:rPr lang="tr-TR" sz="10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-Doğum süreci çok uzamamışsa</a:t>
            </a:r>
            <a:endParaRPr lang="tr-TR" sz="10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  <a:tabLst>
                <a:tab pos="3543300" algn="l"/>
              </a:tabLst>
            </a:pPr>
            <a:r>
              <a:rPr lang="tr-TR" sz="10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-Eğer serviksin dilatasyonu görsel ya da bir yavrunun doğmuş olmasına bağlı olarak doğrulanıyorsa</a:t>
            </a:r>
            <a:endParaRPr lang="tr-TR" sz="10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  <a:tabLst>
                <a:tab pos="3543300" algn="l"/>
              </a:tabLst>
            </a:pPr>
            <a:r>
              <a:rPr lang="tr-TR" sz="10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-Vajinal doğum için fetal büyüklükler uygunsa,</a:t>
            </a:r>
            <a:endParaRPr lang="tr-TR" sz="10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  <a:tabLst>
                <a:tab pos="3543300" algn="l"/>
              </a:tabLst>
            </a:pPr>
            <a:r>
              <a:rPr lang="tr-TR" sz="10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-Fetal kalp atış sayısı normal ya da normale yakınsa </a:t>
            </a:r>
            <a:r>
              <a:rPr lang="tr-TR" sz="10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endikedir</a:t>
            </a:r>
            <a:r>
              <a:rPr lang="tr-TR" sz="10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tr-TR" sz="10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3565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3D02727-8253-8385-B800-FEB8B6E635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4400" dirty="0">
                <a:latin typeface="Baguet Script" panose="00000500000000000000" pitchFamily="2" charset="-94"/>
                <a:cs typeface="Times New Roman" panose="02020603050405020304" pitchFamily="18" charset="0"/>
              </a:rPr>
              <a:t>KEDİLERDE GÜÇ DOĞUM ve MÜDAHALE ZAMANI</a:t>
            </a:r>
            <a:endParaRPr lang="tr-TR" dirty="0">
              <a:latin typeface="Baguet Script" panose="00000500000000000000" pitchFamily="2" charset="-94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275D7ED-0967-F604-6785-16604773DC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600" dirty="0">
                <a:cs typeface="Times New Roman" panose="02020603050405020304" pitchFamily="18" charset="0"/>
              </a:rPr>
              <a:t>Kullanılan bir diğer yaygın yöntem ise </a:t>
            </a:r>
            <a:r>
              <a:rPr lang="tr-TR" sz="2600" dirty="0" err="1">
                <a:cs typeface="Times New Roman" panose="02020603050405020304" pitchFamily="18" charset="0"/>
              </a:rPr>
              <a:t>bipariyetal</a:t>
            </a:r>
            <a:r>
              <a:rPr lang="tr-TR" sz="2600" dirty="0">
                <a:cs typeface="Times New Roman" panose="02020603050405020304" pitchFamily="18" charset="0"/>
              </a:rPr>
              <a:t> çap ölçümüdür.</a:t>
            </a:r>
          </a:p>
          <a:p>
            <a:r>
              <a:rPr lang="tr-TR" sz="2600" dirty="0">
                <a:cs typeface="Times New Roman" panose="02020603050405020304" pitchFamily="18" charset="0"/>
              </a:rPr>
              <a:t>Gebelik yaşı ile </a:t>
            </a:r>
            <a:r>
              <a:rPr lang="tr-TR" sz="2600" dirty="0" err="1">
                <a:cs typeface="Times New Roman" panose="02020603050405020304" pitchFamily="18" charset="0"/>
              </a:rPr>
              <a:t>bipariyetal</a:t>
            </a:r>
            <a:r>
              <a:rPr lang="tr-TR" sz="2600" dirty="0">
                <a:cs typeface="Times New Roman" panose="02020603050405020304" pitchFamily="18" charset="0"/>
              </a:rPr>
              <a:t> çap da büyüdüğü için ölçülmesi kolaydır ve gebeliğin ikinci yarısında kullanılır.</a:t>
            </a:r>
          </a:p>
          <a:p>
            <a:endParaRPr lang="tr-TR" sz="2600" dirty="0">
              <a:cs typeface="Times New Roman" panose="02020603050405020304" pitchFamily="18" charset="0"/>
            </a:endParaRPr>
          </a:p>
          <a:p>
            <a:endParaRPr lang="tr-TR" sz="2600" dirty="0">
              <a:cs typeface="Times New Roman" panose="02020603050405020304" pitchFamily="18" charset="0"/>
            </a:endParaRPr>
          </a:p>
        </p:txBody>
      </p:sp>
      <p:sp>
        <p:nvSpPr>
          <p:cNvPr id="9" name="Ok: Sol Sağ 8">
            <a:extLst>
              <a:ext uri="{FF2B5EF4-FFF2-40B4-BE49-F238E27FC236}">
                <a16:creationId xmlns:a16="http://schemas.microsoft.com/office/drawing/2014/main" id="{F16C5C3E-16B5-1E0A-DCF9-0F6395F621DA}"/>
              </a:ext>
            </a:extLst>
          </p:cNvPr>
          <p:cNvSpPr/>
          <p:nvPr/>
        </p:nvSpPr>
        <p:spPr>
          <a:xfrm>
            <a:off x="1733202" y="4776020"/>
            <a:ext cx="7669161" cy="1668338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60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Calibri" panose="020F0502020204030204" pitchFamily="34" charset="0"/>
              </a:rPr>
              <a:t>Bipariyetal</a:t>
            </a:r>
            <a:r>
              <a:rPr lang="tr-TR" sz="26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Calibri" panose="020F0502020204030204" pitchFamily="34" charset="0"/>
              </a:rPr>
              <a:t> Çap (BPD)= mm-23,39/0,47</a:t>
            </a:r>
            <a:endParaRPr lang="tr-TR" sz="2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5858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67BAB66-24A7-0164-CA41-CF1F28CF6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z="4400" b="0" i="0" u="none" strike="noStrike" kern="1200" cap="none" spc="0" normalizeH="0" baseline="0" noProof="0" dirty="0">
                <a:ln>
                  <a:noFill/>
                </a:ln>
                <a:solidFill>
                  <a:srgbClr val="E2DFCC"/>
                </a:solidFill>
                <a:effectLst/>
                <a:uLnTx/>
                <a:uFillTx/>
                <a:latin typeface="Baguet Script" panose="00000500000000000000" pitchFamily="2" charset="-94"/>
                <a:ea typeface="+mj-ea"/>
                <a:cs typeface="+mj-cs"/>
              </a:rPr>
              <a:t>MEDİKAL MÜDAHALE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3D9A460-B9A1-EE33-6A28-64520C759B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600" dirty="0">
                <a:effectLst/>
                <a:ea typeface="Calibri" panose="020F0502020204030204" pitchFamily="34" charset="0"/>
              </a:rPr>
              <a:t>Medikal sağaltım, obstrüktif güç doğumlarda (</a:t>
            </a:r>
            <a:r>
              <a:rPr lang="tr-TR" sz="2600" dirty="0" err="1">
                <a:effectLst/>
                <a:ea typeface="Calibri" panose="020F0502020204030204" pitchFamily="34" charset="0"/>
              </a:rPr>
              <a:t>maternal</a:t>
            </a:r>
            <a:r>
              <a:rPr lang="tr-TR" sz="2600" dirty="0">
                <a:effectLst/>
                <a:ea typeface="Calibri" panose="020F0502020204030204" pitchFamily="34" charset="0"/>
              </a:rPr>
              <a:t> veya fetal orijinli fark etmeksizin) KESİNLİKLE KONTRAENDİKEDİR. </a:t>
            </a:r>
          </a:p>
          <a:p>
            <a:r>
              <a:rPr lang="tr-TR" sz="2600" dirty="0">
                <a:effectLst/>
                <a:ea typeface="Calibri" panose="020F0502020204030204" pitchFamily="34" charset="0"/>
              </a:rPr>
              <a:t>Uterusta henüz birden fazla fetüs varlığına rağmen </a:t>
            </a:r>
            <a:r>
              <a:rPr lang="tr-TR" sz="2600" dirty="0" err="1">
                <a:effectLst/>
                <a:ea typeface="Calibri" panose="020F0502020204030204" pitchFamily="34" charset="0"/>
              </a:rPr>
              <a:t>maternal</a:t>
            </a:r>
            <a:r>
              <a:rPr lang="tr-TR" sz="2600" dirty="0">
                <a:effectLst/>
                <a:ea typeface="Calibri" panose="020F0502020204030204" pitchFamily="34" charset="0"/>
              </a:rPr>
              <a:t> ya da </a:t>
            </a:r>
            <a:r>
              <a:rPr lang="tr-TR" sz="2600" dirty="0" err="1">
                <a:effectLst/>
                <a:ea typeface="Calibri" panose="020F0502020204030204" pitchFamily="34" charset="0"/>
              </a:rPr>
              <a:t>uterin</a:t>
            </a:r>
            <a:r>
              <a:rPr lang="tr-TR" sz="2600" dirty="0">
                <a:effectLst/>
                <a:ea typeface="Calibri" panose="020F0502020204030204" pitchFamily="34" charset="0"/>
              </a:rPr>
              <a:t> yorgunluk varsa medikal ajanlar kullanılsa dahi başarı elde edilemeyebilir.</a:t>
            </a:r>
            <a:endParaRPr lang="tr-TR" sz="26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56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1E0C57E-246E-404B-3729-FA27139207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 dirty="0">
                <a:latin typeface="Baguet Script" panose="00000500000000000000" pitchFamily="2" charset="-94"/>
              </a:rPr>
              <a:t>MEDİKAL MÜDAHALEDE KULLANILAN AJANLAR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905D5BC-F809-CB86-7E7F-7EBA84BE01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600" dirty="0"/>
              <a:t>Oksitosin</a:t>
            </a:r>
          </a:p>
          <a:p>
            <a:r>
              <a:rPr lang="tr-TR" sz="2600" dirty="0"/>
              <a:t>% 10 Kalsiyum glukonat</a:t>
            </a:r>
          </a:p>
          <a:p>
            <a:r>
              <a:rPr lang="tr-TR" sz="2600" dirty="0"/>
              <a:t>Glikoz</a:t>
            </a:r>
          </a:p>
          <a:p>
            <a:r>
              <a:rPr lang="tr-TR" sz="2600" dirty="0" err="1"/>
              <a:t>Denaverin</a:t>
            </a:r>
            <a:r>
              <a:rPr lang="tr-TR" sz="2600" dirty="0"/>
              <a:t> </a:t>
            </a:r>
            <a:r>
              <a:rPr lang="tr-TR" sz="2600" dirty="0" err="1"/>
              <a:t>hidroklorid</a:t>
            </a:r>
            <a:r>
              <a:rPr lang="tr-TR" sz="2600" dirty="0"/>
              <a:t> (oksitosin ile kombine)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55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CD0C8B2-EA24-6687-FED1-C48D512415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400" dirty="0">
                <a:latin typeface="Baguet Script" panose="00000500000000000000" pitchFamily="2" charset="-94"/>
              </a:rPr>
              <a:t>OKSİTOSİN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99FF0DE-ED42-B00E-881B-58120A483B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600" dirty="0">
                <a:effectLst/>
                <a:ea typeface="Calibri" panose="020F0502020204030204" pitchFamily="34" charset="0"/>
              </a:rPr>
              <a:t>Oksitosin, transmembran iyonik akımları değiştirerek, uterus </a:t>
            </a:r>
            <a:r>
              <a:rPr lang="tr-TR" sz="2600" dirty="0" err="1">
                <a:effectLst/>
                <a:ea typeface="Calibri" panose="020F0502020204030204" pitchFamily="34" charset="0"/>
              </a:rPr>
              <a:t>myofibrillerinin</a:t>
            </a:r>
            <a:r>
              <a:rPr lang="tr-TR" sz="2600" dirty="0">
                <a:effectLst/>
                <a:ea typeface="Calibri" panose="020F0502020204030204" pitchFamily="34" charset="0"/>
              </a:rPr>
              <a:t> sodyum geçirgenliğini artırır ve </a:t>
            </a:r>
            <a:r>
              <a:rPr lang="tr-TR" sz="2600" dirty="0" err="1">
                <a:effectLst/>
                <a:ea typeface="Calibri" panose="020F0502020204030204" pitchFamily="34" charset="0"/>
              </a:rPr>
              <a:t>myometriumun</a:t>
            </a:r>
            <a:r>
              <a:rPr lang="tr-TR" sz="2600" dirty="0">
                <a:effectLst/>
                <a:ea typeface="Calibri" panose="020F0502020204030204" pitchFamily="34" charset="0"/>
              </a:rPr>
              <a:t> sürekli uterus kontraksiyonu şekillendirmesine neden olur. </a:t>
            </a:r>
          </a:p>
          <a:p>
            <a:r>
              <a:rPr lang="tr-TR" sz="2600" dirty="0">
                <a:effectLst/>
                <a:ea typeface="Calibri" panose="020F0502020204030204" pitchFamily="34" charset="0"/>
              </a:rPr>
              <a:t>İnsanlarda yapılan araştırmalar ayrıca oksitosinin hücre içi kalsiyum depolarını harekete geçirdiğini ve in </a:t>
            </a:r>
            <a:r>
              <a:rPr lang="tr-TR" sz="2600" dirty="0" err="1">
                <a:effectLst/>
                <a:ea typeface="Calibri" panose="020F0502020204030204" pitchFamily="34" charset="0"/>
              </a:rPr>
              <a:t>vivo</a:t>
            </a:r>
            <a:r>
              <a:rPr lang="tr-TR" sz="2600" dirty="0">
                <a:effectLst/>
                <a:ea typeface="Calibri" panose="020F0502020204030204" pitchFamily="34" charset="0"/>
              </a:rPr>
              <a:t> </a:t>
            </a:r>
            <a:r>
              <a:rPr lang="tr-TR" sz="2600" dirty="0" err="1">
                <a:effectLst/>
                <a:ea typeface="Calibri" panose="020F0502020204030204" pitchFamily="34" charset="0"/>
              </a:rPr>
              <a:t>miyometriyal</a:t>
            </a:r>
            <a:r>
              <a:rPr lang="tr-TR" sz="2600" dirty="0">
                <a:effectLst/>
                <a:ea typeface="Calibri" panose="020F0502020204030204" pitchFamily="34" charset="0"/>
              </a:rPr>
              <a:t> hücrelerde hücre dışı kalsiyum akışına neden olduğunu göstermiştir.</a:t>
            </a:r>
            <a:r>
              <a:rPr lang="tr-TR" sz="2600" baseline="30000" dirty="0">
                <a:effectLst/>
                <a:ea typeface="Calibri" panose="020F0502020204030204" pitchFamily="34" charset="0"/>
              </a:rPr>
              <a:t> </a:t>
            </a:r>
            <a:endParaRPr lang="tr-TR" sz="26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6893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4541033-E431-0719-CCF6-A55BAC7ACC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z="4400" b="0" i="0" u="none" strike="noStrike" kern="1200" cap="none" spc="0" normalizeH="0" baseline="0" noProof="0" dirty="0">
                <a:ln>
                  <a:noFill/>
                </a:ln>
                <a:solidFill>
                  <a:srgbClr val="E2DFCC"/>
                </a:solidFill>
                <a:effectLst/>
                <a:uLnTx/>
                <a:uFillTx/>
                <a:latin typeface="Baguet Script" panose="00000500000000000000" pitchFamily="2" charset="-94"/>
                <a:ea typeface="+mj-ea"/>
                <a:cs typeface="+mj-cs"/>
              </a:rPr>
              <a:t>OKSİTOSİN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BC4591F-23F8-D667-5E87-9CBA9FF9BF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2600" dirty="0" err="1">
                <a:effectLst/>
                <a:ea typeface="Calibri" panose="020F0502020204030204" pitchFamily="34" charset="0"/>
              </a:rPr>
              <a:t>Miyoepitelyal</a:t>
            </a:r>
            <a:r>
              <a:rPr lang="tr-TR" sz="2600" dirty="0">
                <a:effectLst/>
                <a:ea typeface="Calibri" panose="020F0502020204030204" pitchFamily="34" charset="0"/>
              </a:rPr>
              <a:t> hücreler oksitosin için başka bir hedef organdır ve bu hücrelerin uyarılması kasılmaya ve süt çıkışına neden olur.</a:t>
            </a:r>
          </a:p>
          <a:p>
            <a:r>
              <a:rPr lang="tr-TR" sz="2600" dirty="0">
                <a:effectLst/>
                <a:ea typeface="Calibri" panose="020F0502020204030204" pitchFamily="34" charset="0"/>
              </a:rPr>
              <a:t>Oksitosin ayrıca korpus </a:t>
            </a:r>
            <a:r>
              <a:rPr lang="tr-TR" sz="2600" dirty="0" err="1">
                <a:effectLst/>
                <a:ea typeface="Calibri" panose="020F0502020204030204" pitchFamily="34" charset="0"/>
              </a:rPr>
              <a:t>luteumun</a:t>
            </a:r>
            <a:r>
              <a:rPr lang="tr-TR" sz="2600" dirty="0">
                <a:effectLst/>
                <a:ea typeface="Calibri" panose="020F0502020204030204" pitchFamily="34" charset="0"/>
              </a:rPr>
              <a:t> büyük </a:t>
            </a:r>
            <a:r>
              <a:rPr lang="tr-TR" sz="2600" dirty="0" err="1">
                <a:effectLst/>
                <a:ea typeface="Calibri" panose="020F0502020204030204" pitchFamily="34" charset="0"/>
              </a:rPr>
              <a:t>luteal</a:t>
            </a:r>
            <a:r>
              <a:rPr lang="tr-TR" sz="2600" dirty="0">
                <a:effectLst/>
                <a:ea typeface="Calibri" panose="020F0502020204030204" pitchFamily="34" charset="0"/>
              </a:rPr>
              <a:t> hücreleri tarafından üretilir ve </a:t>
            </a:r>
            <a:r>
              <a:rPr lang="tr-TR" sz="2600" dirty="0" err="1">
                <a:effectLst/>
                <a:ea typeface="Calibri" panose="020F0502020204030204" pitchFamily="34" charset="0"/>
              </a:rPr>
              <a:t>luteolizde</a:t>
            </a:r>
            <a:r>
              <a:rPr lang="tr-TR" sz="2600" dirty="0">
                <a:effectLst/>
                <a:ea typeface="Calibri" panose="020F0502020204030204" pitchFamily="34" charset="0"/>
              </a:rPr>
              <a:t> yer alır. </a:t>
            </a:r>
            <a:endParaRPr lang="tr-TR" sz="2600" dirty="0">
              <a:ea typeface="Calibri" panose="020F0502020204030204" pitchFamily="34" charset="0"/>
            </a:endParaRPr>
          </a:p>
          <a:p>
            <a:r>
              <a:rPr lang="tr-TR" sz="2600" dirty="0">
                <a:effectLst/>
                <a:ea typeface="Calibri" panose="020F0502020204030204" pitchFamily="34" charset="0"/>
              </a:rPr>
              <a:t>Sentetik oksitosin veterinerlik tıbbında mevcuttur ve intravenöz, </a:t>
            </a:r>
            <a:r>
              <a:rPr lang="tr-TR" sz="2600" dirty="0" err="1">
                <a:effectLst/>
                <a:ea typeface="Calibri" panose="020F0502020204030204" pitchFamily="34" charset="0"/>
              </a:rPr>
              <a:t>subkutan</a:t>
            </a:r>
            <a:r>
              <a:rPr lang="tr-TR" sz="2600" dirty="0">
                <a:effectLst/>
                <a:ea typeface="Calibri" panose="020F0502020204030204" pitchFamily="34" charset="0"/>
              </a:rPr>
              <a:t> ve intramüsküler dahil olmak üzere çeşitli yollarla uygulanabilir.</a:t>
            </a:r>
            <a:endParaRPr lang="tr-TR" sz="26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1101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3F14F03-7110-2408-646B-876DF53C9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z="4400" b="0" i="0" u="none" strike="noStrike" kern="1200" cap="none" spc="0" normalizeH="0" baseline="0" noProof="0" dirty="0">
                <a:ln>
                  <a:noFill/>
                </a:ln>
                <a:solidFill>
                  <a:srgbClr val="E2DFCC"/>
                </a:solidFill>
                <a:effectLst/>
                <a:uLnTx/>
                <a:uFillTx/>
                <a:latin typeface="Baguet Script" panose="00000500000000000000" pitchFamily="2" charset="-94"/>
                <a:ea typeface="+mj-ea"/>
                <a:cs typeface="+mj-cs"/>
              </a:rPr>
              <a:t>OKSİTOSİN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5DEB1BF-0B73-FEF6-D8DD-ACA15BB220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600" dirty="0">
                <a:effectLst/>
                <a:ea typeface="Calibri" panose="020F0502020204030204" pitchFamily="34" charset="0"/>
              </a:rPr>
              <a:t>Oksitosin yüksek dozlarda uygulanırsa, hipertonik kasılmalar uterus </a:t>
            </a:r>
            <a:r>
              <a:rPr lang="tr-TR" sz="2600" dirty="0" err="1">
                <a:effectLst/>
                <a:ea typeface="Calibri" panose="020F0502020204030204" pitchFamily="34" charset="0"/>
              </a:rPr>
              <a:t>rupturu</a:t>
            </a:r>
            <a:r>
              <a:rPr lang="tr-TR" sz="2600" dirty="0">
                <a:effectLst/>
                <a:ea typeface="Calibri" panose="020F0502020204030204" pitchFamily="34" charset="0"/>
              </a:rPr>
              <a:t>, plasenta ayrılması veya fetal ölüme neden olabilir.</a:t>
            </a:r>
          </a:p>
          <a:p>
            <a:r>
              <a:rPr lang="tr-TR" sz="2600" dirty="0">
                <a:effectLst/>
                <a:ea typeface="Calibri" panose="020F0502020204030204" pitchFamily="34" charset="0"/>
              </a:rPr>
              <a:t>Oksitosin uygulamasının diğer potansiyel olumsuz etkileri arasında </a:t>
            </a:r>
            <a:r>
              <a:rPr lang="tr-TR" sz="2600" dirty="0" err="1">
                <a:effectLst/>
                <a:ea typeface="Calibri" panose="020F0502020204030204" pitchFamily="34" charset="0"/>
              </a:rPr>
              <a:t>plasental</a:t>
            </a:r>
            <a:r>
              <a:rPr lang="tr-TR" sz="2600" dirty="0">
                <a:effectLst/>
                <a:ea typeface="Calibri" panose="020F0502020204030204" pitchFamily="34" charset="0"/>
              </a:rPr>
              <a:t> ayrılma, umblikal damarlarının daralması ve/veya </a:t>
            </a:r>
            <a:r>
              <a:rPr lang="tr-TR" sz="2600" dirty="0" err="1">
                <a:effectLst/>
                <a:ea typeface="Calibri" panose="020F0502020204030204" pitchFamily="34" charset="0"/>
              </a:rPr>
              <a:t>maternal</a:t>
            </a:r>
            <a:r>
              <a:rPr lang="tr-TR" sz="2600" dirty="0">
                <a:effectLst/>
                <a:ea typeface="Calibri" panose="020F0502020204030204" pitchFamily="34" charset="0"/>
              </a:rPr>
              <a:t> vazodilatasyon ve hipotansiyon bulunur. 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4495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195B7C8-571E-D517-F965-D902AA697B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400" dirty="0">
                <a:latin typeface="Baguet Script" panose="00000500000000000000" pitchFamily="2" charset="-94"/>
              </a:rPr>
              <a:t>KALSİYUM GLUKONAT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65F3C20-1843-86EB-5A91-4833AF7924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600" dirty="0">
                <a:effectLst/>
                <a:ea typeface="Calibri" panose="020F0502020204030204" pitchFamily="34" charset="0"/>
              </a:rPr>
              <a:t>Güç doğumun medikal tedavisinde oksitosinin uterus kasılmalarının sıklığını artırırken, kalsiyum verilmesinin gücünü artırmaktadır.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2238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8660B86-6258-7C1E-E06F-1AD0849B45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400" dirty="0">
                <a:latin typeface="Baguet Script" panose="00000500000000000000" pitchFamily="2" charset="-94"/>
              </a:rPr>
              <a:t>GLİKOZ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F899B72-CCC0-36CE-C9D7-47A126733F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600" dirty="0">
                <a:effectLst/>
                <a:ea typeface="Calibri" panose="020F0502020204030204" pitchFamily="34" charset="0"/>
              </a:rPr>
              <a:t>Bazı yazarlar, primer uterus </a:t>
            </a:r>
            <a:r>
              <a:rPr lang="tr-TR" sz="2600" dirty="0" err="1">
                <a:effectLst/>
                <a:ea typeface="Calibri" panose="020F0502020204030204" pitchFamily="34" charset="0"/>
              </a:rPr>
              <a:t>inerşiyasının</a:t>
            </a:r>
            <a:r>
              <a:rPr lang="tr-TR" sz="2600" dirty="0">
                <a:effectLst/>
                <a:ea typeface="Calibri" panose="020F0502020204030204" pitchFamily="34" charset="0"/>
              </a:rPr>
              <a:t> bir nedeni olarak hipoglisemiyi öne sürmüşlerdir. </a:t>
            </a:r>
          </a:p>
          <a:p>
            <a:endParaRPr lang="tr-TR" sz="26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46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357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1A968E2-1519-6764-C6E5-1BD7F793EB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400" dirty="0">
                <a:latin typeface="Baguet Script" panose="00000500000000000000" pitchFamily="2" charset="-94"/>
              </a:rPr>
              <a:t>DENAVERİN HİDROKLORİD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24631D0-E691-9797-0137-17B2ADF095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sz="2600" dirty="0">
                <a:effectLst/>
                <a:ea typeface="Calibri" panose="020F0502020204030204" pitchFamily="34" charset="0"/>
              </a:rPr>
              <a:t>Eğer uterus kasları, tonus yükseltici ile sürekli uyarım altında kalırsa, spazm tipli patolojik bir </a:t>
            </a:r>
            <a:r>
              <a:rPr lang="tr-TR" sz="2600" dirty="0" err="1">
                <a:effectLst/>
                <a:ea typeface="Calibri" panose="020F0502020204030204" pitchFamily="34" charset="0"/>
              </a:rPr>
              <a:t>hipertonus</a:t>
            </a:r>
            <a:r>
              <a:rPr lang="tr-TR" sz="2600" dirty="0">
                <a:effectLst/>
                <a:ea typeface="Calibri" panose="020F0502020204030204" pitchFamily="34" charset="0"/>
              </a:rPr>
              <a:t> oluşur. </a:t>
            </a:r>
          </a:p>
          <a:p>
            <a:r>
              <a:rPr lang="tr-TR" sz="2600" dirty="0">
                <a:effectLst/>
                <a:ea typeface="Calibri" panose="020F0502020204030204" pitchFamily="34" charset="0"/>
              </a:rPr>
              <a:t>Böyle kramp tipli sancılar yavrunun bulunduğu iç yüzeyi daraltır ve yavruları sıkıştırır. </a:t>
            </a:r>
          </a:p>
          <a:p>
            <a:r>
              <a:rPr lang="tr-TR" sz="2600" dirty="0">
                <a:effectLst/>
                <a:ea typeface="Calibri" panose="020F0502020204030204" pitchFamily="34" charset="0"/>
              </a:rPr>
              <a:t>Yavru hareket edemediği için serviksin sirküler kasları da etki altına alınamaz ve servikal kanal darlığı meydana gelir. </a:t>
            </a:r>
            <a:endParaRPr lang="tr-TR" sz="26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47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231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E02746C-F074-17D0-3D7C-EDDB1C8AA1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z="4400" b="0" i="0" u="none" strike="noStrike" kern="1200" cap="none" spc="0" normalizeH="0" baseline="0" noProof="0" dirty="0">
                <a:ln>
                  <a:noFill/>
                </a:ln>
                <a:solidFill>
                  <a:srgbClr val="E2DFCC"/>
                </a:solidFill>
                <a:effectLst/>
                <a:uLnTx/>
                <a:uFillTx/>
                <a:latin typeface="Baguet Script" panose="00000500000000000000" pitchFamily="2" charset="-94"/>
                <a:ea typeface="+mj-ea"/>
                <a:cs typeface="+mj-cs"/>
              </a:rPr>
              <a:t>DENAVERİN HİDROKLORİD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E431FDE-9898-1A93-32E6-983BD1E303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600" dirty="0" err="1">
                <a:effectLst/>
                <a:ea typeface="Calibri" panose="020F0502020204030204" pitchFamily="34" charset="0"/>
              </a:rPr>
              <a:t>Spazmolitik</a:t>
            </a:r>
            <a:r>
              <a:rPr lang="tr-TR" sz="2600" dirty="0">
                <a:effectLst/>
                <a:ea typeface="Calibri" panose="020F0502020204030204" pitchFamily="34" charset="0"/>
              </a:rPr>
              <a:t> ilaçlar, uterus kaslarının kontraksiyonlarında düzenleyici olarak etki yaparlar. </a:t>
            </a:r>
          </a:p>
          <a:p>
            <a:r>
              <a:rPr lang="tr-TR" sz="2600" dirty="0">
                <a:effectLst/>
                <a:ea typeface="Calibri" panose="020F0502020204030204" pitchFamily="34" charset="0"/>
              </a:rPr>
              <a:t>Aynı zamanda uterus damarlarında genişleme sağlayarak yavrunun dolaşımını da rahatlatırlar.</a:t>
            </a:r>
            <a:endParaRPr lang="tr-TR" sz="26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48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20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9C2242E-8902-9885-C9DB-98D2D4EA3F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400" dirty="0">
                <a:latin typeface="Baguet Script" panose="00000500000000000000" pitchFamily="2" charset="-94"/>
              </a:rPr>
              <a:t>TEDAVİ PROTOKOLÜ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83308C4-C051-C47F-D73A-75EF945F78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sz="2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0,5-1,5 ml/kg (2-5 ml toplam) dozunda, IV yolla yavaş infüzyonla (1 ml/dk) verilmelidir.</a:t>
            </a:r>
          </a:p>
          <a:p>
            <a:r>
              <a:rPr lang="tr-TR" sz="2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İnfüzyo</a:t>
            </a:r>
            <a:r>
              <a:rPr lang="tr-TR" sz="2600" dirty="0">
                <a:ea typeface="Calibri" panose="020F0502020204030204" pitchFamily="34" charset="0"/>
                <a:cs typeface="Times New Roman" panose="02020603050405020304" pitchFamily="18" charset="0"/>
              </a:rPr>
              <a:t>n esnasında kalp atışları dikkatle takip edilmelidir.</a:t>
            </a:r>
          </a:p>
          <a:p>
            <a:r>
              <a:rPr lang="tr-TR" sz="2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Anne kediye tedaviye yanıt vermesi için </a:t>
            </a:r>
            <a:r>
              <a:rPr lang="tr-TR" sz="2600" dirty="0">
                <a:ea typeface="Calibri" panose="020F0502020204030204" pitchFamily="34" charset="0"/>
                <a:cs typeface="Times New Roman" panose="02020603050405020304" pitchFamily="18" charset="0"/>
              </a:rPr>
              <a:t>30 dakika verilir.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2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Eğer kasılmalar başlarsa tedavi tekrarlanabilir veya oksitosin ile devam edilebilir.</a:t>
            </a:r>
          </a:p>
          <a:p>
            <a:endParaRPr lang="tr-TR" sz="2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tr-T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49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7824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316492C-A430-AB49-7A94-353D8D947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kumimoji="0" lang="tr-TR" sz="4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aguet Script" panose="00000500000000000000" pitchFamily="2" charset="-94"/>
                <a:cs typeface="Times New Roman" panose="02020603050405020304" pitchFamily="18" charset="0"/>
              </a:rPr>
              <a:t>KEDİLERDE GÜÇ DOĞUM ve MÜDAHALE ZAMANI</a:t>
            </a:r>
            <a:endParaRPr lang="tr-TR" sz="4400" dirty="0">
              <a:latin typeface="Baguet Script" panose="00000500000000000000" pitchFamily="2" charset="-94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C7F3F83-3761-3D52-8FF5-A8791EA719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75437" y="2355011"/>
            <a:ext cx="4451555" cy="4251960"/>
          </a:xfrm>
        </p:spPr>
        <p:txBody>
          <a:bodyPr>
            <a:normAutofit/>
          </a:bodyPr>
          <a:lstStyle/>
          <a:p>
            <a:r>
              <a:rPr lang="tr-TR" sz="2600" dirty="0" err="1">
                <a:cs typeface="Times New Roman" panose="02020603050405020304" pitchFamily="18" charset="0"/>
              </a:rPr>
              <a:t>Dorsal</a:t>
            </a:r>
            <a:r>
              <a:rPr lang="tr-TR" sz="2600" dirty="0">
                <a:cs typeface="Times New Roman" panose="02020603050405020304" pitchFamily="18" charset="0"/>
              </a:rPr>
              <a:t> planda </a:t>
            </a:r>
            <a:r>
              <a:rPr lang="tr-TR" sz="2600" dirty="0" err="1">
                <a:cs typeface="Times New Roman" panose="02020603050405020304" pitchFamily="18" charset="0"/>
              </a:rPr>
              <a:t>bipariyetal</a:t>
            </a:r>
            <a:r>
              <a:rPr lang="tr-TR" sz="2600" dirty="0">
                <a:cs typeface="Times New Roman" panose="02020603050405020304" pitchFamily="18" charset="0"/>
              </a:rPr>
              <a:t> çap ölçümü</a:t>
            </a:r>
          </a:p>
        </p:txBody>
      </p:sp>
      <p:pic>
        <p:nvPicPr>
          <p:cNvPr id="7" name="Resim 6" descr="metin, siyah içeren bir resim">
            <a:extLst>
              <a:ext uri="{FF2B5EF4-FFF2-40B4-BE49-F238E27FC236}">
                <a16:creationId xmlns:a16="http://schemas.microsoft.com/office/drawing/2014/main" id="{37815620-A368-695E-6A96-248A1956B3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312" y="2355011"/>
            <a:ext cx="5099688" cy="3767106"/>
          </a:xfrm>
          <a:prstGeom prst="rect">
            <a:avLst/>
          </a:prstGeom>
        </p:spPr>
      </p:pic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774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14FFE76-C126-4F69-2648-4A098633E7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z="4400" b="0" i="0" u="none" strike="noStrike" kern="1200" cap="none" spc="0" normalizeH="0" baseline="0" noProof="0" dirty="0">
                <a:ln>
                  <a:noFill/>
                </a:ln>
                <a:solidFill>
                  <a:srgbClr val="E2DFCC"/>
                </a:solidFill>
                <a:effectLst/>
                <a:uLnTx/>
                <a:uFillTx/>
                <a:latin typeface="Baguet Script" panose="00000500000000000000" pitchFamily="2" charset="-94"/>
                <a:ea typeface="+mj-ea"/>
                <a:cs typeface="+mj-cs"/>
              </a:rPr>
              <a:t>TEDAVİ PROTOKOLÜ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DB7704C-6233-C5BF-EA21-8C0732BD84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tr-TR" sz="10400" dirty="0">
                <a:effectLst/>
                <a:ea typeface="Calibri" panose="020F0502020204030204" pitchFamily="34" charset="0"/>
              </a:rPr>
              <a:t>30 dakikanın sonunda herhangi bir kasılma şekillenmezse, 0,1 IU/kg oksitosin IM veya IV ile devam edilmelidir.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10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Kasılmalar gözlenirse, gerek görüldüğünde 30 dakika sonra oksitosin tedavisi tekrarlanabilir.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10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Oksitosin, </a:t>
            </a:r>
            <a:r>
              <a:rPr lang="tr-TR" sz="10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denaverin</a:t>
            </a:r>
            <a:r>
              <a:rPr lang="tr-TR" sz="10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10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hidroklorid</a:t>
            </a:r>
            <a:r>
              <a:rPr lang="tr-TR" sz="10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(30 mg/kg) ile verilebilir.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10400" dirty="0">
                <a:effectLst/>
                <a:ea typeface="Calibri" panose="020F0502020204030204" pitchFamily="34" charset="0"/>
              </a:rPr>
              <a:t>30 dakika sonra kasılma açısından olumlu bir gelişme şekillenmezse, 2 ml %50’lik dekstroz çözeltisi IV yolla verildikten sonra yeniden oksitosin uygulanır.</a:t>
            </a:r>
            <a:endParaRPr lang="tr-TR" sz="10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tr-TR" sz="26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50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1293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9211CAE-4C9F-7828-0B21-79D06BC61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z="4400" b="0" i="0" u="none" strike="noStrike" kern="1200" cap="none" spc="0" normalizeH="0" baseline="0" noProof="0" dirty="0">
                <a:ln>
                  <a:noFill/>
                </a:ln>
                <a:solidFill>
                  <a:srgbClr val="E2DFCC"/>
                </a:solidFill>
                <a:effectLst/>
                <a:uLnTx/>
                <a:uFillTx/>
                <a:latin typeface="Baguet Script" panose="00000500000000000000" pitchFamily="2" charset="-94"/>
                <a:ea typeface="+mj-ea"/>
                <a:cs typeface="+mj-cs"/>
              </a:rPr>
              <a:t>TEDAVİ PROTOKOLÜ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A703392-49A4-0BA2-34B1-3762CC0A95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468032"/>
            <a:ext cx="8825659" cy="3416300"/>
          </a:xfrm>
        </p:spPr>
        <p:txBody>
          <a:bodyPr>
            <a:normAutofit fontScale="25000" lnSpcReduction="20000"/>
          </a:bodyPr>
          <a:lstStyle/>
          <a:p>
            <a:r>
              <a:rPr lang="tr-TR" sz="10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Annenin genel durumu bozulmuşsa, </a:t>
            </a:r>
          </a:p>
          <a:p>
            <a:r>
              <a:rPr lang="tr-TR" sz="10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Alınan </a:t>
            </a:r>
            <a:r>
              <a:rPr lang="tr-TR" sz="10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anamnez</a:t>
            </a:r>
            <a:r>
              <a:rPr lang="tr-TR" sz="10400" dirty="0" err="1">
                <a:ea typeface="Calibri" panose="020F0502020204030204" pitchFamily="34" charset="0"/>
                <a:cs typeface="Times New Roman" panose="02020603050405020304" pitchFamily="18" charset="0"/>
              </a:rPr>
              <a:t>de</a:t>
            </a:r>
            <a:r>
              <a:rPr lang="tr-TR" sz="10400" dirty="0">
                <a:ea typeface="Calibri" panose="020F0502020204030204" pitchFamily="34" charset="0"/>
                <a:cs typeface="Times New Roman" panose="02020603050405020304" pitchFamily="18" charset="0"/>
              </a:rPr>
              <a:t> yavru sıvılarının gelmesinin üzerinden uzun zaman geçmişse ( yaklaşık 24 saat)</a:t>
            </a:r>
            <a:endParaRPr lang="tr-TR" sz="10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tr-TR" sz="10400" dirty="0"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tr-TR" sz="10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edilerde </a:t>
            </a:r>
            <a:r>
              <a:rPr lang="tr-TR" sz="10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plasental</a:t>
            </a:r>
            <a:r>
              <a:rPr lang="tr-TR" sz="10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ayrılmanın indikatörü olan kırmızı-kahverengi bir akıntı gelmiş ve üzerinden zaman geçmişse, </a:t>
            </a:r>
          </a:p>
          <a:p>
            <a:r>
              <a:rPr lang="tr-TR" sz="10400" dirty="0" err="1"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tr-TR" sz="10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aternal</a:t>
            </a:r>
            <a:r>
              <a:rPr lang="tr-TR" sz="10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ya da fetal orijinli bir obstrüktif durum varsa </a:t>
            </a:r>
          </a:p>
          <a:p>
            <a:r>
              <a:rPr lang="tr-TR" sz="10400" dirty="0">
                <a:ea typeface="Calibri" panose="020F0502020204030204" pitchFamily="34" charset="0"/>
                <a:cs typeface="Times New Roman" panose="02020603050405020304" pitchFamily="18" charset="0"/>
              </a:rPr>
              <a:t>U</a:t>
            </a:r>
            <a:r>
              <a:rPr lang="tr-TR" sz="10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ltrasonografik muayenede fetal stres tespit edilmişse, acil olarak operatif müdahale gerekmektedir.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51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4729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388C909-C862-E9C0-031C-E75F232B57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400" dirty="0">
                <a:latin typeface="Baguet Script" panose="00000500000000000000" pitchFamily="2" charset="-94"/>
              </a:rPr>
              <a:t>CERRAHİ MÜDAHALE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23E5BCE-F5DE-C452-AA72-E0978B0975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600" dirty="0">
                <a:cs typeface="Times New Roman" panose="02020603050405020304" pitchFamily="18" charset="0"/>
              </a:rPr>
              <a:t>Epizyotomi</a:t>
            </a:r>
          </a:p>
          <a:p>
            <a:r>
              <a:rPr lang="tr-TR" sz="2600" dirty="0">
                <a:cs typeface="Times New Roman" panose="02020603050405020304" pitchFamily="18" charset="0"/>
              </a:rPr>
              <a:t>Sezaryen Operasyonu</a:t>
            </a:r>
          </a:p>
          <a:p>
            <a:r>
              <a:rPr lang="tr-TR" sz="2600" dirty="0">
                <a:cs typeface="Times New Roman" panose="02020603050405020304" pitchFamily="18" charset="0"/>
              </a:rPr>
              <a:t>En Blok </a:t>
            </a:r>
            <a:r>
              <a:rPr lang="tr-TR" sz="2600" dirty="0" err="1">
                <a:cs typeface="Times New Roman" panose="02020603050405020304" pitchFamily="18" charset="0"/>
              </a:rPr>
              <a:t>Ovariyohisterektomi</a:t>
            </a:r>
            <a:endParaRPr lang="tr-TR" sz="2600" dirty="0">
              <a:cs typeface="Times New Roman" panose="02020603050405020304" pitchFamily="18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52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9579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7F5C695-DDFE-E9D8-4BB7-B70D30EBFD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400" dirty="0">
                <a:latin typeface="Baguet Script" panose="00000500000000000000" pitchFamily="2" charset="-94"/>
              </a:rPr>
              <a:t>SEZARYEN OPERASYONU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E37677B-84C3-4CD9-9D29-F4D44AEE42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2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Medikal tedaviye yanıt vermeyen tam primer uterus </a:t>
            </a:r>
            <a:r>
              <a:rPr lang="tr-TR" sz="2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inerşiyası</a:t>
            </a:r>
            <a:r>
              <a:rPr lang="tr-TR" sz="2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2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Medikal tedaviye zayıf cevap veren </a:t>
            </a:r>
            <a:r>
              <a:rPr lang="tr-TR" sz="2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parsiyal</a:t>
            </a:r>
            <a:r>
              <a:rPr lang="tr-TR" sz="2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primer ya da sekonder uterus </a:t>
            </a:r>
            <a:r>
              <a:rPr lang="tr-TR" sz="2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inerşiyası</a:t>
            </a:r>
            <a:r>
              <a:rPr lang="tr-TR" sz="2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2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Maternal</a:t>
            </a:r>
            <a:r>
              <a:rPr lang="tr-TR" sz="2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pelvis veya yumuşak doğum kanalının anomalileri,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2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Relatif fetal devlik (birden fazla fetüste görülürse),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2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Absolüt</a:t>
            </a:r>
            <a:r>
              <a:rPr lang="tr-TR" sz="2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fetal devlik, tek yavru sendromu ya da fetal canavar,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53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1795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5E45607-618A-113D-17AB-D301B7523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z="4400" b="0" i="0" u="none" strike="noStrike" kern="1200" cap="none" spc="0" normalizeH="0" baseline="0" noProof="0" dirty="0">
                <a:ln>
                  <a:noFill/>
                </a:ln>
                <a:solidFill>
                  <a:srgbClr val="E2DFCC"/>
                </a:solidFill>
                <a:effectLst/>
                <a:uLnTx/>
                <a:uFillTx/>
                <a:latin typeface="Baguet Script" panose="00000500000000000000" pitchFamily="2" charset="-94"/>
                <a:ea typeface="+mj-ea"/>
                <a:cs typeface="+mj-cs"/>
              </a:rPr>
              <a:t>SEZARYEN OPERASYONU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E6B1D2C-425A-9C9F-F60D-3D0EB38116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2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Fetal sıvı fazlalığı ya da eksikliği,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2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Düzeltilemeyen </a:t>
            </a:r>
            <a:r>
              <a:rPr lang="tr-TR" sz="2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malprezentasyonlar</a:t>
            </a:r>
            <a:r>
              <a:rPr lang="tr-TR" sz="2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2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Putrefaksiyonla</a:t>
            </a:r>
            <a:r>
              <a:rPr lang="tr-TR" sz="2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birlikte fetal ölüm,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2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Uterus torsiyonu/</a:t>
            </a:r>
            <a:r>
              <a:rPr lang="tr-TR" sz="2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rupturu</a:t>
            </a:r>
            <a:r>
              <a:rPr lang="tr-TR" sz="2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/prolapsusu şüphesi,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2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İhmal edilmiş güç doğum,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54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4706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18A43B3-89AA-BC17-5C65-3A558B696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z="4400" b="0" i="0" u="none" strike="noStrike" kern="1200" cap="none" spc="0" normalizeH="0" baseline="0" noProof="0" dirty="0">
                <a:ln>
                  <a:noFill/>
                </a:ln>
                <a:solidFill>
                  <a:srgbClr val="E2DFCC"/>
                </a:solidFill>
                <a:effectLst/>
                <a:uLnTx/>
                <a:uFillTx/>
                <a:latin typeface="Baguet Script" panose="00000500000000000000" pitchFamily="2" charset="-94"/>
                <a:ea typeface="+mj-ea"/>
                <a:cs typeface="+mj-cs"/>
              </a:rPr>
              <a:t>SEZARYEN OPERASYONU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A7C48E0-8F8A-1793-795F-30C25BA37A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2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Annede sistemik hastalık belirtisi,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2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Annede gebelik </a:t>
            </a:r>
            <a:r>
              <a:rPr lang="tr-TR" sz="2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toksemisi</a:t>
            </a:r>
            <a:r>
              <a:rPr lang="tr-TR" sz="2600" dirty="0"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endParaRPr lang="tr-TR" sz="2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2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Güç doğum geçmişi var olan hayvanlarda profilaksi,</a:t>
            </a:r>
          </a:p>
          <a:p>
            <a:r>
              <a:rPr lang="tr-TR" sz="2600" dirty="0">
                <a:effectLst/>
                <a:ea typeface="Calibri" panose="020F0502020204030204" pitchFamily="34" charset="0"/>
              </a:rPr>
              <a:t>Fetal stres durumlarında anneye sezaryen operasyonu uygulanmalıdır.</a:t>
            </a:r>
            <a:endParaRPr lang="tr-TR" sz="26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55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0786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0F1CF3E-B4B0-79DC-5A8C-E5DE0FF66C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z="4400" b="0" i="0" u="none" strike="noStrike" kern="1200" cap="none" spc="0" normalizeH="0" baseline="0" noProof="0" dirty="0">
                <a:ln>
                  <a:noFill/>
                </a:ln>
                <a:solidFill>
                  <a:srgbClr val="E2DFCC"/>
                </a:solidFill>
                <a:effectLst/>
                <a:uLnTx/>
                <a:uFillTx/>
                <a:latin typeface="Baguet Script" panose="00000500000000000000" pitchFamily="2" charset="-94"/>
                <a:ea typeface="+mj-ea"/>
                <a:cs typeface="+mj-cs"/>
              </a:rPr>
              <a:t>SEZARYEN OPERASYONU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8C686BF-79F1-2A16-9A73-DE2A3BE05E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2600" dirty="0">
                <a:effectLst/>
                <a:ea typeface="Calibri" panose="020F0502020204030204" pitchFamily="34" charset="0"/>
              </a:rPr>
              <a:t>Sezaryen operasyonu için en önde gelen tercih sebebi, fetal stres göstergesi olan fetal kalp atımındaki azalmadır.</a:t>
            </a:r>
            <a:r>
              <a:rPr lang="tr-TR" sz="2600" baseline="30000" dirty="0">
                <a:effectLst/>
                <a:ea typeface="Calibri" panose="020F0502020204030204" pitchFamily="34" charset="0"/>
              </a:rPr>
              <a:t> </a:t>
            </a:r>
          </a:p>
          <a:p>
            <a:r>
              <a:rPr lang="tr-TR" sz="2600" dirty="0">
                <a:effectLst/>
                <a:ea typeface="Calibri" panose="020F0502020204030204" pitchFamily="34" charset="0"/>
              </a:rPr>
              <a:t>Fetal hipoksi ve buna bağlı olarak ortaya çıkan stres, fetal </a:t>
            </a:r>
            <a:r>
              <a:rPr lang="tr-TR" sz="2600" dirty="0" err="1">
                <a:effectLst/>
                <a:ea typeface="Calibri" panose="020F0502020204030204" pitchFamily="34" charset="0"/>
              </a:rPr>
              <a:t>mortailteyi</a:t>
            </a:r>
            <a:r>
              <a:rPr lang="tr-TR" sz="2600" dirty="0">
                <a:effectLst/>
                <a:ea typeface="Calibri" panose="020F0502020204030204" pitchFamily="34" charset="0"/>
              </a:rPr>
              <a:t> artırmaktadır. </a:t>
            </a:r>
          </a:p>
          <a:p>
            <a:r>
              <a:rPr lang="tr-TR" sz="2600" dirty="0">
                <a:effectLst/>
                <a:ea typeface="Calibri" panose="020F0502020204030204" pitchFamily="34" charset="0"/>
              </a:rPr>
              <a:t>Bu sebeple yazar, sezaryen operasyonuna girecek tüm dişi kedi ve köpeklerin aspirasyonunu önlemek ve düzgün </a:t>
            </a:r>
            <a:r>
              <a:rPr lang="tr-TR" sz="2600" dirty="0" err="1">
                <a:effectLst/>
                <a:ea typeface="Calibri" panose="020F0502020204030204" pitchFamily="34" charset="0"/>
              </a:rPr>
              <a:t>oksijenizasyonu</a:t>
            </a:r>
            <a:r>
              <a:rPr lang="tr-TR" sz="2600" dirty="0">
                <a:effectLst/>
                <a:ea typeface="Calibri" panose="020F0502020204030204" pitchFamily="34" charset="0"/>
              </a:rPr>
              <a:t> devam ettirmek amacıyla entübe edilmesi gerektiğini söylemektedir.</a:t>
            </a:r>
            <a:endParaRPr lang="tr-TR" sz="2600" baseline="30000" dirty="0">
              <a:effectLst/>
              <a:ea typeface="Calibri" panose="020F0502020204030204" pitchFamily="34" charset="0"/>
            </a:endParaRPr>
          </a:p>
          <a:p>
            <a:endParaRPr lang="tr-TR" sz="26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56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996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CADCB3F-8A33-B267-A9D4-B473122D9E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z="4400" b="0" i="0" u="none" strike="noStrike" kern="1200" cap="none" spc="0" normalizeH="0" baseline="0" noProof="0" dirty="0">
                <a:ln>
                  <a:noFill/>
                </a:ln>
                <a:solidFill>
                  <a:srgbClr val="E2DFCC"/>
                </a:solidFill>
                <a:effectLst/>
                <a:uLnTx/>
                <a:uFillTx/>
                <a:latin typeface="Baguet Script" panose="00000500000000000000" pitchFamily="2" charset="-94"/>
                <a:ea typeface="+mj-ea"/>
                <a:cs typeface="+mj-cs"/>
              </a:rPr>
              <a:t>SEZARYEN OPERASYONU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8E309E2-7A28-7DB7-7CF9-89BEDCAD3B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600" dirty="0">
                <a:effectLst/>
                <a:ea typeface="Calibri" panose="020F0502020204030204" pitchFamily="34" charset="0"/>
              </a:rPr>
              <a:t>Dişi kedi ve köpeklerin geçirebileceği maksimum sezaryen operasyonu sayısı diye bir şey yoktur. </a:t>
            </a:r>
          </a:p>
          <a:p>
            <a:r>
              <a:rPr lang="tr-TR" sz="2600" dirty="0">
                <a:ea typeface="Calibri" panose="020F0502020204030204" pitchFamily="34" charset="0"/>
              </a:rPr>
              <a:t>S</a:t>
            </a:r>
            <a:r>
              <a:rPr lang="tr-TR" sz="2600" dirty="0">
                <a:effectLst/>
                <a:ea typeface="Calibri" panose="020F0502020204030204" pitchFamily="34" charset="0"/>
              </a:rPr>
              <a:t>ezaryen operasyonu geçiren bir dişi kedi veya köpek, bir sonraki doğumunu vajinal yolla yapabilir.</a:t>
            </a:r>
            <a:endParaRPr lang="tr-TR" sz="26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57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2257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1F856AB-F6ED-664A-BC76-3F77303D3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z="4400" b="0" i="0" u="none" strike="noStrike" kern="1200" cap="none" spc="0" normalizeH="0" baseline="0" noProof="0" dirty="0">
                <a:ln>
                  <a:noFill/>
                </a:ln>
                <a:solidFill>
                  <a:srgbClr val="E2DFCC"/>
                </a:solidFill>
                <a:effectLst/>
                <a:uLnTx/>
                <a:uFillTx/>
                <a:latin typeface="Baguet Script" panose="00000500000000000000" pitchFamily="2" charset="-94"/>
                <a:ea typeface="+mj-ea"/>
                <a:cs typeface="+mj-cs"/>
              </a:rPr>
              <a:t>SEZARYEN OPERASYONU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15C7955-6C09-2CE0-75AC-1B92FA4FC1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600" dirty="0">
                <a:cs typeface="Times New Roman" panose="02020603050405020304" pitchFamily="18" charset="0"/>
              </a:rPr>
              <a:t>Sezaryen operasyonunda anestezi için en önemli unsur zamandır.</a:t>
            </a:r>
          </a:p>
          <a:p>
            <a:r>
              <a:rPr lang="tr-TR" sz="2600" dirty="0">
                <a:effectLst/>
                <a:ea typeface="Calibri" panose="020F0502020204030204" pitchFamily="34" charset="0"/>
              </a:rPr>
              <a:t>Anestezik protokol, indüksiyondan yavruların çıkarılmasına kadar geçen aralıkta minimize edilmelidir.</a:t>
            </a:r>
          </a:p>
          <a:p>
            <a:r>
              <a:rPr lang="tr-TR" sz="2600" dirty="0">
                <a:effectLst/>
                <a:ea typeface="Calibri" panose="020F0502020204030204" pitchFamily="34" charset="0"/>
              </a:rPr>
              <a:t>Uterusa kan akımı devam ettiği için </a:t>
            </a:r>
            <a:r>
              <a:rPr lang="tr-TR" sz="2600" dirty="0" err="1">
                <a:effectLst/>
                <a:ea typeface="Calibri" panose="020F0502020204030204" pitchFamily="34" charset="0"/>
              </a:rPr>
              <a:t>yavularda</a:t>
            </a:r>
            <a:r>
              <a:rPr lang="tr-TR" sz="2600" dirty="0">
                <a:effectLst/>
                <a:ea typeface="Calibri" panose="020F0502020204030204" pitchFamily="34" charset="0"/>
              </a:rPr>
              <a:t> anestezinin olumsuz etkileri gözlenebilir.</a:t>
            </a:r>
            <a:endParaRPr lang="tr-TR" sz="2600" dirty="0">
              <a:cs typeface="Times New Roman" panose="02020603050405020304" pitchFamily="18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58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5384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2D2B603-067F-BE39-32B8-E6FCEDE07D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z="4400" b="0" i="0" u="none" strike="noStrike" kern="1200" cap="none" spc="0" normalizeH="0" baseline="0" noProof="0" dirty="0">
                <a:ln>
                  <a:noFill/>
                </a:ln>
                <a:solidFill>
                  <a:srgbClr val="E2DFCC"/>
                </a:solidFill>
                <a:effectLst/>
                <a:uLnTx/>
                <a:uFillTx/>
                <a:latin typeface="Baguet Script" panose="00000500000000000000" pitchFamily="2" charset="-94"/>
                <a:ea typeface="+mj-ea"/>
                <a:cs typeface="+mj-cs"/>
              </a:rPr>
              <a:t>SEZARYEN OPERASYONU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90071C5-1767-1A71-B6D9-E70B4D78FD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2600" dirty="0">
                <a:effectLst/>
                <a:ea typeface="Calibri" panose="020F0502020204030204" pitchFamily="34" charset="0"/>
              </a:rPr>
              <a:t>Fiziksel duruma bakılmaksızın, sezaryen operasyonuna girecek hayvanlara tercih olarak </a:t>
            </a:r>
            <a:r>
              <a:rPr lang="tr-TR" sz="2600" dirty="0" err="1">
                <a:effectLst/>
                <a:ea typeface="Calibri" panose="020F0502020204030204" pitchFamily="34" charset="0"/>
              </a:rPr>
              <a:t>kristalloid</a:t>
            </a:r>
            <a:r>
              <a:rPr lang="tr-TR" sz="2600" dirty="0">
                <a:effectLst/>
                <a:ea typeface="Calibri" panose="020F0502020204030204" pitchFamily="34" charset="0"/>
              </a:rPr>
              <a:t> solüsyonlar (</a:t>
            </a:r>
            <a:r>
              <a:rPr lang="tr-TR" sz="2600" dirty="0" err="1">
                <a:effectLst/>
                <a:ea typeface="Calibri" panose="020F0502020204030204" pitchFamily="34" charset="0"/>
              </a:rPr>
              <a:t>Laktatlı</a:t>
            </a:r>
            <a:r>
              <a:rPr lang="tr-TR" sz="2600" dirty="0">
                <a:effectLst/>
                <a:ea typeface="Calibri" panose="020F0502020204030204" pitchFamily="34" charset="0"/>
              </a:rPr>
              <a:t> </a:t>
            </a:r>
            <a:r>
              <a:rPr lang="tr-TR" sz="2600" dirty="0" err="1">
                <a:effectLst/>
                <a:ea typeface="Calibri" panose="020F0502020204030204" pitchFamily="34" charset="0"/>
              </a:rPr>
              <a:t>Ringer</a:t>
            </a:r>
            <a:r>
              <a:rPr lang="tr-TR" sz="2600" dirty="0">
                <a:effectLst/>
                <a:ea typeface="Calibri" panose="020F0502020204030204" pitchFamily="34" charset="0"/>
              </a:rPr>
              <a:t>), 10-20 ml/kg/</a:t>
            </a:r>
            <a:r>
              <a:rPr lang="tr-TR" sz="2600" dirty="0" err="1">
                <a:effectLst/>
                <a:ea typeface="Calibri" panose="020F0502020204030204" pitchFamily="34" charset="0"/>
              </a:rPr>
              <a:t>sa</a:t>
            </a:r>
            <a:r>
              <a:rPr lang="tr-TR" sz="2600" dirty="0">
                <a:effectLst/>
                <a:ea typeface="Calibri" panose="020F0502020204030204" pitchFamily="34" charset="0"/>
              </a:rPr>
              <a:t> IV olarak verilmelidir.</a:t>
            </a:r>
          </a:p>
          <a:p>
            <a:r>
              <a:rPr lang="tr-TR" sz="2600" dirty="0">
                <a:effectLst/>
                <a:ea typeface="Calibri" panose="020F0502020204030204" pitchFamily="34" charset="0"/>
              </a:rPr>
              <a:t>Aspirasyon riskini sınırlı seviyede tutabilmek için indüksiyondan hemen sonra balonlu endotrakeal tüp yerleştirilmelidir.</a:t>
            </a:r>
          </a:p>
          <a:p>
            <a:r>
              <a:rPr lang="tr-TR" sz="2600" dirty="0" err="1">
                <a:ea typeface="Calibri" panose="020F0502020204030204" pitchFamily="34" charset="0"/>
              </a:rPr>
              <a:t>M</a:t>
            </a:r>
            <a:r>
              <a:rPr lang="tr-TR" sz="2600" dirty="0" err="1">
                <a:effectLst/>
                <a:ea typeface="Calibri" panose="020F0502020204030204" pitchFamily="34" charset="0"/>
              </a:rPr>
              <a:t>etaklopramid</a:t>
            </a:r>
            <a:r>
              <a:rPr lang="tr-TR" sz="2600" dirty="0">
                <a:effectLst/>
                <a:ea typeface="Calibri" panose="020F0502020204030204" pitchFamily="34" charset="0"/>
              </a:rPr>
              <a:t> ve H</a:t>
            </a:r>
            <a:r>
              <a:rPr lang="tr-TR" sz="2600" baseline="-25000" dirty="0">
                <a:effectLst/>
                <a:ea typeface="Calibri" panose="020F0502020204030204" pitchFamily="34" charset="0"/>
              </a:rPr>
              <a:t>2 </a:t>
            </a:r>
            <a:r>
              <a:rPr lang="tr-TR" sz="2600" dirty="0">
                <a:effectLst/>
                <a:ea typeface="Calibri" panose="020F0502020204030204" pitchFamily="34" charset="0"/>
              </a:rPr>
              <a:t>reseptör blokörleri profilaktik olarak kullanılabilir. </a:t>
            </a:r>
          </a:p>
          <a:p>
            <a:endParaRPr lang="tr-TR" sz="26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59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0278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A5A86F9-91D4-DA8C-21B9-D604EF5B3F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kumimoji="0" lang="tr-TR" sz="4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aguet Script" panose="00000500000000000000" pitchFamily="2" charset="-94"/>
                <a:cs typeface="Times New Roman" panose="02020603050405020304" pitchFamily="18" charset="0"/>
              </a:rPr>
              <a:t>KEDİLERDE GÜÇ DOĞUM ve MÜDAHALE ZAMANI</a:t>
            </a:r>
            <a:endParaRPr lang="tr-TR" dirty="0">
              <a:latin typeface="Baguet Script" panose="00000500000000000000" pitchFamily="2" charset="-94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57F9F81-4F30-AA90-CB5A-A1147C1D74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sz="2800" dirty="0">
                <a:effectLst/>
                <a:ea typeface="Calibri" panose="020F0502020204030204" pitchFamily="34" charset="0"/>
              </a:rPr>
              <a:t>Eğer planlanmış bir sezaryen operasyonu durumu varsa, gebelik yaşı doğru hesaplanmalıdır çünkü fetal gelişimin tamamlanmış olması gerekir.</a:t>
            </a:r>
          </a:p>
          <a:p>
            <a:r>
              <a:rPr lang="tr-TR" sz="2800" dirty="0">
                <a:effectLst/>
                <a:ea typeface="Calibri" panose="020F0502020204030204" pitchFamily="34" charset="0"/>
              </a:rPr>
              <a:t>5 haftalık bir gebelikte, ICC ve BPD ölçümleri neredeyse eşit doğruluktadır.</a:t>
            </a:r>
          </a:p>
          <a:p>
            <a:r>
              <a:rPr lang="tr-TR" sz="2800" dirty="0">
                <a:ea typeface="Calibri" panose="020F0502020204030204" pitchFamily="34" charset="0"/>
              </a:rPr>
              <a:t>BPD, sekizinci haftaya kadar doğruluğunu korur ancak sonrasında doğruluğu azalmaya başlar.</a:t>
            </a:r>
            <a:endParaRPr lang="tr-TR" sz="2800" dirty="0">
              <a:effectLst/>
              <a:ea typeface="Calibri" panose="020F0502020204030204" pitchFamily="34" charset="0"/>
            </a:endParaRP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0892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1C21DDD-FD5A-EA58-BE0F-1606E4F15A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z="4400" b="0" i="0" u="none" strike="noStrike" kern="1200" cap="none" spc="0" normalizeH="0" baseline="0" noProof="0" dirty="0">
                <a:ln>
                  <a:noFill/>
                </a:ln>
                <a:solidFill>
                  <a:srgbClr val="E2DFCC"/>
                </a:solidFill>
                <a:effectLst/>
                <a:uLnTx/>
                <a:uFillTx/>
                <a:latin typeface="Baguet Script" panose="00000500000000000000" pitchFamily="2" charset="-94"/>
                <a:ea typeface="+mj-ea"/>
                <a:cs typeface="+mj-cs"/>
              </a:rPr>
              <a:t>SEZARYEN OPERASYONU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FF38832-956F-A2E2-32F1-74BC6DD7CD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600" dirty="0" err="1">
                <a:ea typeface="Calibri" panose="020F0502020204030204" pitchFamily="34" charset="0"/>
              </a:rPr>
              <a:t>A</a:t>
            </a:r>
            <a:r>
              <a:rPr lang="tr-TR" sz="2600" dirty="0" err="1">
                <a:effectLst/>
                <a:ea typeface="Calibri" panose="020F0502020204030204" pitchFamily="34" charset="0"/>
              </a:rPr>
              <a:t>cepromazin</a:t>
            </a:r>
            <a:r>
              <a:rPr lang="tr-TR" sz="2600" dirty="0">
                <a:effectLst/>
                <a:ea typeface="Calibri" panose="020F0502020204030204" pitchFamily="34" charset="0"/>
              </a:rPr>
              <a:t> ya da </a:t>
            </a:r>
            <a:r>
              <a:rPr lang="tr-TR" sz="2600" dirty="0" err="1">
                <a:effectLst/>
                <a:ea typeface="Calibri" panose="020F0502020204030204" pitchFamily="34" charset="0"/>
              </a:rPr>
              <a:t>promazin</a:t>
            </a:r>
            <a:r>
              <a:rPr lang="tr-TR" sz="2600" dirty="0">
                <a:effectLst/>
                <a:ea typeface="Calibri" panose="020F0502020204030204" pitchFamily="34" charset="0"/>
              </a:rPr>
              <a:t> premedikasyon için </a:t>
            </a:r>
            <a:r>
              <a:rPr lang="tr-TR" sz="2600" dirty="0" err="1">
                <a:effectLst/>
                <a:ea typeface="Calibri" panose="020F0502020204030204" pitchFamily="34" charset="0"/>
              </a:rPr>
              <a:t>maternal</a:t>
            </a:r>
            <a:r>
              <a:rPr lang="tr-TR" sz="2600" dirty="0">
                <a:effectLst/>
                <a:ea typeface="Calibri" panose="020F0502020204030204" pitchFamily="34" charset="0"/>
              </a:rPr>
              <a:t> hipotansiyona sebep olduğundan yalnızca düşük dozlarda (0,03-0,06 mg/kg) ve gerçekten gerekli olduğu durumlarda kullanılmalıdır.</a:t>
            </a:r>
          </a:p>
          <a:p>
            <a:r>
              <a:rPr lang="tr-TR" sz="2600" dirty="0">
                <a:ea typeface="Calibri" panose="020F0502020204030204" pitchFamily="34" charset="0"/>
              </a:rPr>
              <a:t>A</a:t>
            </a:r>
            <a:r>
              <a:rPr lang="tr-TR" sz="2600" dirty="0">
                <a:effectLst/>
                <a:ea typeface="Calibri" panose="020F0502020204030204" pitchFamily="34" charset="0"/>
              </a:rPr>
              <a:t>tropin ya da </a:t>
            </a:r>
            <a:r>
              <a:rPr lang="tr-TR" sz="2600" dirty="0" err="1">
                <a:effectLst/>
                <a:ea typeface="Calibri" panose="020F0502020204030204" pitchFamily="34" charset="0"/>
              </a:rPr>
              <a:t>glikopirolat</a:t>
            </a:r>
            <a:r>
              <a:rPr lang="tr-TR" sz="2600" dirty="0">
                <a:effectLst/>
                <a:ea typeface="Calibri" panose="020F0502020204030204" pitchFamily="34" charset="0"/>
              </a:rPr>
              <a:t>, aşırı salya sekresyonu, bradikardi olasılığı ya da gebe uterus abdomenden çıkarıldığında oluşabilecek olan </a:t>
            </a:r>
            <a:r>
              <a:rPr lang="tr-TR" sz="2600" dirty="0" err="1">
                <a:effectLst/>
                <a:ea typeface="Calibri" panose="020F0502020204030204" pitchFamily="34" charset="0"/>
              </a:rPr>
              <a:t>vagal</a:t>
            </a:r>
            <a:r>
              <a:rPr lang="tr-TR" sz="2600" dirty="0">
                <a:effectLst/>
                <a:ea typeface="Calibri" panose="020F0502020204030204" pitchFamily="34" charset="0"/>
              </a:rPr>
              <a:t> refleksi önlemek için uygulanabilir.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60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7754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6D46974-D56B-D997-4FBD-BE35ADF0B2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z="4400" b="0" i="0" u="none" strike="noStrike" kern="1200" cap="none" spc="0" normalizeH="0" baseline="0" noProof="0" dirty="0">
                <a:ln>
                  <a:noFill/>
                </a:ln>
                <a:solidFill>
                  <a:srgbClr val="E2DFCC"/>
                </a:solidFill>
                <a:effectLst/>
                <a:uLnTx/>
                <a:uFillTx/>
                <a:latin typeface="Baguet Script" panose="00000500000000000000" pitchFamily="2" charset="-94"/>
                <a:ea typeface="+mj-ea"/>
                <a:cs typeface="+mj-cs"/>
              </a:rPr>
              <a:t>SEZARYEN OPERASYONU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A5853A1-D62C-D9A6-AB68-5F9ADB46EF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sz="2600" dirty="0">
                <a:effectLst/>
                <a:ea typeface="Calibri" panose="020F0502020204030204" pitchFamily="34" charset="0"/>
              </a:rPr>
              <a:t>Atropin, kedide 0,045-0,1 mg/kg dozunda SC yolla uygulanabilir. </a:t>
            </a:r>
          </a:p>
          <a:p>
            <a:r>
              <a:rPr lang="tr-TR" sz="2600" dirty="0" err="1">
                <a:effectLst/>
                <a:ea typeface="Calibri" panose="020F0502020204030204" pitchFamily="34" charset="0"/>
              </a:rPr>
              <a:t>Glikopirolat</a:t>
            </a:r>
            <a:r>
              <a:rPr lang="tr-TR" sz="2600" dirty="0">
                <a:effectLst/>
                <a:ea typeface="Calibri" panose="020F0502020204030204" pitchFamily="34" charset="0"/>
              </a:rPr>
              <a:t>, </a:t>
            </a:r>
            <a:r>
              <a:rPr lang="tr-TR" sz="2600" dirty="0" err="1">
                <a:effectLst/>
                <a:ea typeface="Calibri" panose="020F0502020204030204" pitchFamily="34" charset="0"/>
              </a:rPr>
              <a:t>plasental</a:t>
            </a:r>
            <a:r>
              <a:rPr lang="tr-TR" sz="2600" dirty="0">
                <a:effectLst/>
                <a:ea typeface="Calibri" panose="020F0502020204030204" pitchFamily="34" charset="0"/>
              </a:rPr>
              <a:t> bariyeri geçemez, buna bağlı olarak kalp atışını değiştirmez ve bu sebeple tercih edilir. </a:t>
            </a:r>
          </a:p>
          <a:p>
            <a:r>
              <a:rPr lang="tr-TR" sz="2600" dirty="0">
                <a:effectLst/>
                <a:ea typeface="Calibri" panose="020F0502020204030204" pitchFamily="34" charset="0"/>
              </a:rPr>
              <a:t>0,01 mg/kg dozunda IM yolla uygulanabilir.</a:t>
            </a:r>
          </a:p>
          <a:p>
            <a:r>
              <a:rPr kumimoji="0" lang="tr-TR" sz="2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ea typeface="Calibri" panose="020F0502020204030204" pitchFamily="34" charset="0"/>
                <a:cs typeface="+mn-cs"/>
              </a:rPr>
              <a:t>Diazepam</a:t>
            </a:r>
            <a:r>
              <a:rPr kumimoji="0" lang="tr-TR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ea typeface="Calibri" panose="020F0502020204030204" pitchFamily="34" charset="0"/>
                <a:cs typeface="+mn-cs"/>
              </a:rPr>
              <a:t> ve midazolam hem annede hem yavrularda minimal </a:t>
            </a:r>
            <a:r>
              <a:rPr kumimoji="0" lang="tr-TR" sz="2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ea typeface="Calibri" panose="020F0502020204030204" pitchFamily="34" charset="0"/>
                <a:cs typeface="+mn-cs"/>
              </a:rPr>
              <a:t>kardiyupulmoner</a:t>
            </a:r>
            <a:r>
              <a:rPr kumimoji="0" lang="tr-TR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ea typeface="Calibri" panose="020F0502020204030204" pitchFamily="34" charset="0"/>
                <a:cs typeface="+mn-cs"/>
              </a:rPr>
              <a:t> depresyona sebep olduğu için premedikasyon olarak kullanışlıdır. </a:t>
            </a:r>
          </a:p>
          <a:p>
            <a:endParaRPr lang="tr-TR" sz="26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61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697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71D6402-E41D-2FD6-4A8D-6860EDF6D2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z="4400" b="0" i="0" u="none" strike="noStrike" kern="1200" cap="none" spc="0" normalizeH="0" baseline="0" noProof="0" dirty="0">
                <a:ln>
                  <a:noFill/>
                </a:ln>
                <a:solidFill>
                  <a:srgbClr val="E2DFCC"/>
                </a:solidFill>
                <a:effectLst/>
                <a:uLnTx/>
                <a:uFillTx/>
                <a:latin typeface="Baguet Script" panose="00000500000000000000" pitchFamily="2" charset="-94"/>
                <a:ea typeface="+mj-ea"/>
                <a:cs typeface="+mj-cs"/>
              </a:rPr>
              <a:t>SEZARYEN OPERASYONU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9A9900C-B0A1-2C98-9AC3-877EF8D4B4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600" dirty="0"/>
              <a:t>Genel anestezi, birçok veteriner cerrah tarafından iyi bilinen bir tekniktir.</a:t>
            </a:r>
          </a:p>
          <a:p>
            <a:r>
              <a:rPr lang="tr-TR" sz="2600" dirty="0"/>
              <a:t>Bütün </a:t>
            </a:r>
            <a:r>
              <a:rPr lang="tr-TR" sz="2600" dirty="0" err="1"/>
              <a:t>inhalant</a:t>
            </a:r>
            <a:r>
              <a:rPr lang="tr-TR" sz="2600" dirty="0"/>
              <a:t> anestezikler, </a:t>
            </a:r>
            <a:r>
              <a:rPr lang="tr-TR" sz="2600" dirty="0" err="1"/>
              <a:t>plasemtal</a:t>
            </a:r>
            <a:r>
              <a:rPr lang="tr-TR" sz="2600" dirty="0"/>
              <a:t> bariyeri hızlı bir şekilde geçer ve neonatal depresyonun şiddeti kullanılan ajana ve anestezi derinliğinin süresine bağlıdır.</a:t>
            </a:r>
          </a:p>
          <a:p>
            <a:endParaRPr lang="tr-TR" sz="26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62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1710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EF9558E-8478-965C-E6A0-AE9B060E4D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z="4400" b="0" i="0" u="none" strike="noStrike" kern="1200" cap="none" spc="0" normalizeH="0" baseline="0" noProof="0" dirty="0">
                <a:ln>
                  <a:noFill/>
                </a:ln>
                <a:solidFill>
                  <a:srgbClr val="E2DFCC"/>
                </a:solidFill>
                <a:effectLst/>
                <a:uLnTx/>
                <a:uFillTx/>
                <a:latin typeface="Baguet Script" panose="00000500000000000000" pitchFamily="2" charset="-94"/>
                <a:ea typeface="+mj-ea"/>
                <a:cs typeface="+mj-cs"/>
              </a:rPr>
              <a:t>SEZARYEN OPERASYONU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4477662-AD26-672A-F64D-1914E66B74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600" dirty="0"/>
              <a:t>Sezaryen operasyonu için </a:t>
            </a:r>
            <a:r>
              <a:rPr lang="tr-TR" sz="2600" dirty="0" err="1"/>
              <a:t>izofluran</a:t>
            </a:r>
            <a:r>
              <a:rPr lang="tr-TR" sz="2600" dirty="0"/>
              <a:t> oldukça kullanışlıdır çünkü çoğunlukla solunum ile elimine edilir ve yalnızca %1 kadarı vücutta metabolize edilir.</a:t>
            </a:r>
          </a:p>
          <a:p>
            <a:endParaRPr lang="tr-TR" sz="26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63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5492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02B79E7-283A-DC45-99D8-C5D0B173AD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z="4400" b="0" i="0" u="none" strike="noStrike" kern="1200" cap="none" spc="0" normalizeH="0" baseline="0" noProof="0" dirty="0">
                <a:ln>
                  <a:noFill/>
                </a:ln>
                <a:solidFill>
                  <a:srgbClr val="E2DFCC"/>
                </a:solidFill>
                <a:effectLst/>
                <a:uLnTx/>
                <a:uFillTx/>
                <a:latin typeface="Baguet Script" panose="00000500000000000000" pitchFamily="2" charset="-94"/>
                <a:ea typeface="+mj-ea"/>
                <a:cs typeface="+mj-cs"/>
              </a:rPr>
              <a:t>SEZARYEN OPERASYONU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1480E17-7758-AF1A-17CA-6F131B0523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600" dirty="0"/>
              <a:t>Ketamin, genel anestezi ya da inhalasyon anestezi öncesi indüksiyon için kullanılır. </a:t>
            </a:r>
          </a:p>
          <a:p>
            <a:r>
              <a:rPr lang="tr-TR" sz="2600" dirty="0"/>
              <a:t>Ketamin, özellikle köpeklerde </a:t>
            </a:r>
            <a:r>
              <a:rPr lang="tr-TR" sz="2600" dirty="0" err="1"/>
              <a:t>konvülziyon</a:t>
            </a:r>
            <a:r>
              <a:rPr lang="tr-TR" sz="2600" dirty="0"/>
              <a:t> ve halüsinasyonlara sebep olduğu için tek başına anestezik olarak kullanılmamalıdır. </a:t>
            </a:r>
          </a:p>
          <a:p>
            <a:r>
              <a:rPr lang="tr-TR" sz="2600" dirty="0"/>
              <a:t>Uygulamadan önce kullanılan </a:t>
            </a:r>
            <a:r>
              <a:rPr lang="tr-TR" sz="2600" dirty="0" err="1"/>
              <a:t>medetomidin</a:t>
            </a:r>
            <a:r>
              <a:rPr lang="tr-TR" sz="2600" dirty="0"/>
              <a:t>, ketaminin olumsuz etkilerini önler. 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64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4365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85077A1-4CDB-E7D2-9202-B1B131342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z="4400" b="0" i="0" u="none" strike="noStrike" kern="1200" cap="none" spc="0" normalizeH="0" baseline="0" noProof="0" dirty="0">
                <a:ln>
                  <a:noFill/>
                </a:ln>
                <a:solidFill>
                  <a:srgbClr val="E2DFCC"/>
                </a:solidFill>
                <a:effectLst/>
                <a:uLnTx/>
                <a:uFillTx/>
                <a:latin typeface="Baguet Script" panose="00000500000000000000" pitchFamily="2" charset="-94"/>
                <a:ea typeface="+mj-ea"/>
                <a:cs typeface="+mj-cs"/>
              </a:rPr>
              <a:t>SEZARYEN OPERASYONU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23AEB4F-6678-18D7-A2C7-F22A7FD00E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600" dirty="0" err="1">
                <a:effectLst/>
                <a:ea typeface="Calibri" panose="020F0502020204030204" pitchFamily="34" charset="0"/>
              </a:rPr>
              <a:t>Atipamezol</a:t>
            </a:r>
            <a:r>
              <a:rPr lang="tr-TR" sz="2600" dirty="0">
                <a:effectLst/>
                <a:ea typeface="Calibri" panose="020F0502020204030204" pitchFamily="34" charset="0"/>
              </a:rPr>
              <a:t>, </a:t>
            </a:r>
            <a:r>
              <a:rPr lang="tr-TR" sz="2600" dirty="0" err="1">
                <a:effectLst/>
                <a:ea typeface="Calibri" panose="020F0502020204030204" pitchFamily="34" charset="0"/>
              </a:rPr>
              <a:t>medetomidinin</a:t>
            </a:r>
            <a:r>
              <a:rPr lang="tr-TR" sz="2600" dirty="0">
                <a:effectLst/>
                <a:ea typeface="Calibri" panose="020F0502020204030204" pitchFamily="34" charset="0"/>
              </a:rPr>
              <a:t> antagonistidir. Neonatallerde </a:t>
            </a:r>
            <a:r>
              <a:rPr lang="tr-TR" sz="2600" dirty="0" err="1">
                <a:effectLst/>
                <a:ea typeface="Calibri" panose="020F0502020204030204" pitchFamily="34" charset="0"/>
              </a:rPr>
              <a:t>medetomidinin</a:t>
            </a:r>
            <a:r>
              <a:rPr lang="tr-TR" sz="2600" dirty="0">
                <a:effectLst/>
                <a:ea typeface="Calibri" panose="020F0502020204030204" pitchFamily="34" charset="0"/>
              </a:rPr>
              <a:t> etkisini geri çevirmek için dilin üzerine bir damla damlatma şeklinde kullanılabilir.</a:t>
            </a:r>
            <a:endParaRPr lang="tr-TR" sz="26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65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3785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BDC1D59-7A63-6048-E767-A71CCF56EE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z="4400" b="0" i="0" u="none" strike="noStrike" kern="1200" cap="none" spc="0" normalizeH="0" baseline="0" noProof="0" dirty="0">
                <a:ln>
                  <a:noFill/>
                </a:ln>
                <a:solidFill>
                  <a:srgbClr val="E2DFCC"/>
                </a:solidFill>
                <a:effectLst/>
                <a:uLnTx/>
                <a:uFillTx/>
                <a:latin typeface="Baguet Script" panose="00000500000000000000" pitchFamily="2" charset="-94"/>
                <a:ea typeface="+mj-ea"/>
                <a:cs typeface="+mj-cs"/>
              </a:rPr>
              <a:t>SEZARYEN OPERASYONU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9A9C18D-05FD-8469-ED3A-517B9D8BE9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600" dirty="0" err="1">
                <a:effectLst/>
                <a:ea typeface="Calibri" panose="020F0502020204030204" pitchFamily="34" charset="0"/>
              </a:rPr>
              <a:t>Opioidler</a:t>
            </a:r>
            <a:r>
              <a:rPr lang="tr-TR" sz="2600" dirty="0">
                <a:effectLst/>
                <a:ea typeface="Calibri" panose="020F0502020204030204" pitchFamily="34" charset="0"/>
              </a:rPr>
              <a:t> </a:t>
            </a:r>
            <a:r>
              <a:rPr lang="tr-TR" sz="2600" dirty="0" err="1">
                <a:effectLst/>
                <a:ea typeface="Calibri" panose="020F0502020204030204" pitchFamily="34" charset="0"/>
              </a:rPr>
              <a:t>plasental</a:t>
            </a:r>
            <a:r>
              <a:rPr lang="tr-TR" sz="2600" dirty="0">
                <a:effectLst/>
                <a:ea typeface="Calibri" panose="020F0502020204030204" pitchFamily="34" charset="0"/>
              </a:rPr>
              <a:t> bariyeri geçer, yavrularda merkezi sinir sistemi ve solunum depresyonu şekillendirir. </a:t>
            </a:r>
          </a:p>
          <a:p>
            <a:r>
              <a:rPr lang="tr-TR" sz="2600" dirty="0" err="1">
                <a:effectLst/>
                <a:ea typeface="Calibri" panose="020F0502020204030204" pitchFamily="34" charset="0"/>
              </a:rPr>
              <a:t>Nalakson</a:t>
            </a:r>
            <a:r>
              <a:rPr lang="tr-TR" sz="2600" dirty="0">
                <a:effectLst/>
                <a:ea typeface="Calibri" panose="020F0502020204030204" pitchFamily="34" charset="0"/>
              </a:rPr>
              <a:t> kullanımı ile etki tersine çevrilir ancak nüks konusunda dikkatli olunmalıdır ve yakından takip edilmelidir.</a:t>
            </a:r>
            <a:endParaRPr lang="tr-TR" sz="26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66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3117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2D67207-5D8B-B469-3E59-F464F39BB4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z="4400" b="0" i="0" u="none" strike="noStrike" kern="1200" cap="none" spc="0" normalizeH="0" baseline="0" noProof="0" dirty="0">
                <a:ln>
                  <a:noFill/>
                </a:ln>
                <a:solidFill>
                  <a:srgbClr val="E2DFCC"/>
                </a:solidFill>
                <a:effectLst/>
                <a:uLnTx/>
                <a:uFillTx/>
                <a:latin typeface="Baguet Script" panose="00000500000000000000" pitchFamily="2" charset="-94"/>
                <a:ea typeface="+mj-ea"/>
                <a:cs typeface="+mj-cs"/>
              </a:rPr>
              <a:t>SEZARYEN OPERASYONU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0D78C18-1E60-4694-1EAD-FB86010518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600" dirty="0"/>
              <a:t>-</a:t>
            </a:r>
            <a:r>
              <a:rPr lang="tr-TR" sz="2600" dirty="0" err="1"/>
              <a:t>Medetomidin</a:t>
            </a:r>
            <a:r>
              <a:rPr lang="tr-TR" sz="2600" dirty="0"/>
              <a:t>, 70-100 mg/kg</a:t>
            </a:r>
          </a:p>
          <a:p>
            <a:r>
              <a:rPr lang="tr-TR" sz="2600" dirty="0"/>
              <a:t>-Ketamin, 5 mg/kg IM</a:t>
            </a:r>
          </a:p>
          <a:p>
            <a:r>
              <a:rPr lang="tr-TR" sz="2600" dirty="0" err="1"/>
              <a:t>Medetomidinin</a:t>
            </a:r>
            <a:r>
              <a:rPr lang="tr-TR" sz="2600" dirty="0"/>
              <a:t> depresan etkisi antagonisti olan </a:t>
            </a:r>
            <a:r>
              <a:rPr lang="tr-TR" sz="2600" dirty="0" err="1"/>
              <a:t>atipamezol</a:t>
            </a:r>
            <a:r>
              <a:rPr lang="tr-TR" sz="2600" dirty="0"/>
              <a:t> ile geri çevrilir.</a:t>
            </a:r>
          </a:p>
          <a:p>
            <a:r>
              <a:rPr lang="tr-TR" sz="2600" dirty="0"/>
              <a:t>Kedilerde bu doz, kullanılan </a:t>
            </a:r>
            <a:r>
              <a:rPr lang="tr-TR" sz="2600" dirty="0" err="1"/>
              <a:t>medetomidin</a:t>
            </a:r>
            <a:r>
              <a:rPr lang="tr-TR" sz="2600" dirty="0"/>
              <a:t> hacminin yarısı kadardır.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67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7971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6309138-38B7-98C0-5316-BCB0961F7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400" dirty="0">
                <a:latin typeface="Baguet Script" panose="00000500000000000000" pitchFamily="2" charset="-94"/>
              </a:rPr>
              <a:t>TEKNİK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FE6E851-675F-29CD-9921-842AD763A0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600" dirty="0"/>
              <a:t>Abdomen </a:t>
            </a:r>
            <a:r>
              <a:rPr lang="tr-TR" sz="2600" dirty="0" err="1"/>
              <a:t>ensizyonu</a:t>
            </a:r>
            <a:r>
              <a:rPr lang="tr-TR" sz="2600" dirty="0"/>
              <a:t> yapılır.</a:t>
            </a:r>
          </a:p>
          <a:p>
            <a:r>
              <a:rPr lang="tr-TR" sz="2600" dirty="0"/>
              <a:t>Abdomen </a:t>
            </a:r>
            <a:r>
              <a:rPr lang="tr-TR" sz="2600" dirty="0" err="1"/>
              <a:t>ensizyonundan</a:t>
            </a:r>
            <a:r>
              <a:rPr lang="tr-TR" sz="2600" dirty="0"/>
              <a:t> sonra fetal sıvıların abdomene kaçmasını önlemek adına uterus dışarı alınmalıdır.</a:t>
            </a:r>
          </a:p>
          <a:p>
            <a:r>
              <a:rPr lang="tr-TR" sz="2600" dirty="0"/>
              <a:t>Ardından, </a:t>
            </a:r>
            <a:r>
              <a:rPr lang="tr-TR" sz="2600" dirty="0" err="1"/>
              <a:t>kornu</a:t>
            </a:r>
            <a:r>
              <a:rPr lang="tr-TR" sz="2600" dirty="0"/>
              <a:t> </a:t>
            </a:r>
            <a:r>
              <a:rPr lang="tr-TR" sz="2600" dirty="0" err="1"/>
              <a:t>uterilerden</a:t>
            </a:r>
            <a:r>
              <a:rPr lang="tr-TR" sz="2600" dirty="0"/>
              <a:t> birinin üzerinde nispeten </a:t>
            </a:r>
            <a:r>
              <a:rPr lang="tr-TR" sz="2600" dirty="0" err="1"/>
              <a:t>vaskülarizasyonun</a:t>
            </a:r>
            <a:r>
              <a:rPr lang="tr-TR" sz="2600" dirty="0"/>
              <a:t> az olduğu bir bölge seçilir ve </a:t>
            </a:r>
            <a:r>
              <a:rPr lang="tr-TR" sz="2600" dirty="0" err="1"/>
              <a:t>ensizyon</a:t>
            </a:r>
            <a:r>
              <a:rPr lang="tr-TR" sz="2600" dirty="0"/>
              <a:t> o bölgede gerçekleştirilir.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68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0590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8">
            <a:extLst>
              <a:ext uri="{FF2B5EF4-FFF2-40B4-BE49-F238E27FC236}">
                <a16:creationId xmlns:a16="http://schemas.microsoft.com/office/drawing/2014/main" id="{71616407-3E4D-4469-BDAF-3837EBF9FDA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4" name="İçerik Yer Tutucusu 3" descr="iç mekan, kişi içeren bir resim&#10;&#10;Açıklama otomatik olarak oluşturuldu">
            <a:extLst>
              <a:ext uri="{FF2B5EF4-FFF2-40B4-BE49-F238E27FC236}">
                <a16:creationId xmlns:a16="http://schemas.microsoft.com/office/drawing/2014/main" id="{CA647809-48C8-58A1-E8EA-650A982BAA8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54" b="20843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69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0176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ABBC318-24AE-6FFC-394E-925DF6B67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400" dirty="0">
                <a:latin typeface="Baguet Script" panose="020B0604020202020204" pitchFamily="2" charset="-94"/>
              </a:rPr>
              <a:t>NORMAL DOĞUM (ÖTOSİ)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ACC5A14-077A-CB22-B751-E0237E09F7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600" dirty="0">
                <a:effectLst/>
                <a:ea typeface="Calibri" panose="020F0502020204030204" pitchFamily="34" charset="0"/>
              </a:rPr>
              <a:t>Doğum, normal gebelik süresinin sonra ermesiyle gelişimini tamamlamış olan yavrunun dünyaya gelme süreci olarak tanımlanır.</a:t>
            </a:r>
          </a:p>
          <a:p>
            <a:r>
              <a:rPr lang="tr-TR" sz="2600" dirty="0" err="1">
                <a:effectLst/>
                <a:ea typeface="Calibri" panose="020F0502020204030204" pitchFamily="34" charset="0"/>
              </a:rPr>
              <a:t>Distosinin</a:t>
            </a:r>
            <a:r>
              <a:rPr lang="tr-TR" sz="2600" dirty="0">
                <a:effectLst/>
                <a:ea typeface="Calibri" panose="020F0502020204030204" pitchFamily="34" charset="0"/>
              </a:rPr>
              <a:t> teşhis ve tedavisi için öncelikle normal doğumun mekanizmasını anlamak gerekir.</a:t>
            </a:r>
          </a:p>
          <a:p>
            <a:r>
              <a:rPr lang="tr-TR" sz="2600" dirty="0">
                <a:cs typeface="Times New Roman" panose="02020603050405020304" pitchFamily="18" charset="0"/>
              </a:rPr>
              <a:t>Doğum, </a:t>
            </a:r>
            <a:r>
              <a:rPr lang="tr-TR" sz="2600" dirty="0" err="1">
                <a:cs typeface="Times New Roman" panose="02020603050405020304" pitchFamily="18" charset="0"/>
              </a:rPr>
              <a:t>hormonal</a:t>
            </a:r>
            <a:r>
              <a:rPr lang="tr-TR" sz="2600" dirty="0">
                <a:cs typeface="Times New Roman" panose="02020603050405020304" pitchFamily="18" charset="0"/>
              </a:rPr>
              <a:t> olarak fetal adrenal bezlerden salgılanan kortizol ile başlar.</a:t>
            </a:r>
          </a:p>
          <a:p>
            <a:endParaRPr lang="tr-TR" sz="2600" dirty="0">
              <a:cs typeface="Times New Roman" panose="02020603050405020304" pitchFamily="18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1196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AFA95A5-8509-B30B-978C-A4B6682F07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z="4400" b="0" i="0" u="none" strike="noStrike" kern="1200" cap="none" spc="0" normalizeH="0" baseline="0" noProof="0" dirty="0">
                <a:ln>
                  <a:noFill/>
                </a:ln>
                <a:solidFill>
                  <a:srgbClr val="E2DFCC"/>
                </a:solidFill>
                <a:effectLst/>
                <a:uLnTx/>
                <a:uFillTx/>
                <a:latin typeface="Baguet Script" panose="00000500000000000000" pitchFamily="2" charset="-94"/>
                <a:ea typeface="+mj-ea"/>
                <a:cs typeface="+mj-cs"/>
              </a:rPr>
              <a:t>TEKNİK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C1AA5AB-A8C0-8CE8-AC6B-46ABB45474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600" dirty="0"/>
              <a:t>Her iki </a:t>
            </a:r>
            <a:r>
              <a:rPr lang="tr-TR" sz="2600" dirty="0" err="1"/>
              <a:t>kornudaki</a:t>
            </a:r>
            <a:r>
              <a:rPr lang="tr-TR" sz="2600" dirty="0"/>
              <a:t> yavrular, yapılan </a:t>
            </a:r>
            <a:r>
              <a:rPr lang="tr-TR" sz="2600" dirty="0" err="1"/>
              <a:t>ensizyondan</a:t>
            </a:r>
            <a:r>
              <a:rPr lang="tr-TR" sz="2600" dirty="0"/>
              <a:t> dışarı alınabilir.</a:t>
            </a:r>
          </a:p>
          <a:p>
            <a:r>
              <a:rPr lang="tr-TR" sz="2600" dirty="0"/>
              <a:t>Pelvik kanalda yavru bulunuyorsa, </a:t>
            </a:r>
            <a:r>
              <a:rPr lang="tr-TR" sz="2600" dirty="0" err="1"/>
              <a:t>ensizyon</a:t>
            </a:r>
            <a:r>
              <a:rPr lang="tr-TR" sz="2600" dirty="0"/>
              <a:t> korpus </a:t>
            </a:r>
            <a:r>
              <a:rPr lang="tr-TR" sz="2600" dirty="0" err="1"/>
              <a:t>uteriye</a:t>
            </a:r>
            <a:r>
              <a:rPr lang="tr-TR" sz="2600" dirty="0"/>
              <a:t> yapılmalıdır.</a:t>
            </a:r>
          </a:p>
          <a:p>
            <a:endParaRPr lang="tr-TR" sz="26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70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4026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B67F9F4-9870-7CC2-9D90-585685A588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z="4400" b="0" i="0" u="none" strike="noStrike" kern="1200" cap="none" spc="0" normalizeH="0" baseline="0" noProof="0" dirty="0">
                <a:ln>
                  <a:noFill/>
                </a:ln>
                <a:solidFill>
                  <a:srgbClr val="E2DFCC"/>
                </a:solidFill>
                <a:effectLst/>
                <a:uLnTx/>
                <a:uFillTx/>
                <a:latin typeface="Baguet Script" panose="00000500000000000000" pitchFamily="2" charset="-94"/>
                <a:ea typeface="+mj-ea"/>
                <a:cs typeface="+mj-cs"/>
              </a:rPr>
              <a:t>TEKNİK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A75ACC3-EFA0-3E6F-1829-450ADB8C0A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600" dirty="0"/>
              <a:t>Kapatmadan önce uterus ve pelvik kanal, gözden kaçabilecek fetüs varlığı yönünden dikkatli bir şekilde palpasyon ile muayene edilmelidir.</a:t>
            </a:r>
          </a:p>
          <a:p>
            <a:r>
              <a:rPr lang="tr-TR" sz="2600" dirty="0"/>
              <a:t>Uterus </a:t>
            </a:r>
            <a:r>
              <a:rPr lang="tr-TR" sz="2600" dirty="0" err="1"/>
              <a:t>ensizyonu</a:t>
            </a:r>
            <a:r>
              <a:rPr lang="tr-TR" sz="2600" dirty="0"/>
              <a:t>, çeşitli kalınlıktaki emilebilir ipliklerle tek kat veya çift kat (mukoza ve submukozanın dikişini takiben </a:t>
            </a:r>
            <a:r>
              <a:rPr lang="tr-TR" sz="2600" dirty="0" err="1"/>
              <a:t>seroza</a:t>
            </a:r>
            <a:r>
              <a:rPr lang="tr-TR" sz="2600" dirty="0"/>
              <a:t> ve kas katının dikilmesi) basit sürekli dikilebilir. Diğer bir seçenekse sürekli basit dikişi takiben </a:t>
            </a:r>
            <a:r>
              <a:rPr lang="tr-TR" sz="2600" dirty="0" err="1"/>
              <a:t>Cushing</a:t>
            </a:r>
            <a:r>
              <a:rPr lang="tr-TR" sz="2600" dirty="0"/>
              <a:t> veya </a:t>
            </a:r>
            <a:r>
              <a:rPr lang="tr-TR" sz="2600" dirty="0" err="1"/>
              <a:t>Lembert</a:t>
            </a:r>
            <a:r>
              <a:rPr lang="tr-TR" sz="2600" dirty="0"/>
              <a:t> dikişi atmaktır.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71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4977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7864E99-A82F-DA20-AC9E-C24458C81E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z="4400" b="0" i="0" u="none" strike="noStrike" kern="1200" cap="none" spc="0" normalizeH="0" baseline="0" noProof="0" dirty="0">
                <a:ln>
                  <a:noFill/>
                </a:ln>
                <a:solidFill>
                  <a:srgbClr val="E2DFCC"/>
                </a:solidFill>
                <a:effectLst/>
                <a:uLnTx/>
                <a:uFillTx/>
                <a:latin typeface="Baguet Script" panose="00000500000000000000" pitchFamily="2" charset="-94"/>
                <a:ea typeface="+mj-ea"/>
                <a:cs typeface="+mj-cs"/>
              </a:rPr>
              <a:t>TEKNİK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AF11381-1D1C-41BA-6F0D-0B835D25CE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600" dirty="0"/>
              <a:t>Daha sonra operasyon bölgesi yıkanır.</a:t>
            </a:r>
          </a:p>
          <a:p>
            <a:r>
              <a:rPr lang="tr-TR" sz="2600" dirty="0"/>
              <a:t>Tamponlar, malzemeler ve eldivenler değiştirilir.</a:t>
            </a:r>
          </a:p>
          <a:p>
            <a:r>
              <a:rPr lang="tr-TR" sz="2600" dirty="0"/>
              <a:t>Uterus damarları yırtılma ve kanama yönünden kontrol edilir.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72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9574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45E7396-8657-67FA-D5FD-23EC310AC2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z="4400" b="0" i="0" u="none" strike="noStrike" kern="1200" cap="none" spc="0" normalizeH="0" baseline="0" noProof="0" dirty="0">
                <a:ln>
                  <a:noFill/>
                </a:ln>
                <a:solidFill>
                  <a:srgbClr val="E2DFCC"/>
                </a:solidFill>
                <a:effectLst/>
                <a:uLnTx/>
                <a:uFillTx/>
                <a:latin typeface="Baguet Script" panose="00000500000000000000" pitchFamily="2" charset="-94"/>
                <a:ea typeface="+mj-ea"/>
                <a:cs typeface="+mj-cs"/>
              </a:rPr>
              <a:t>TEKNİK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9FF50F1-BCAE-620F-E8C6-34C064C60D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600" dirty="0"/>
              <a:t>Uterus kapatıldıktan sonra uterus </a:t>
            </a:r>
            <a:r>
              <a:rPr lang="tr-TR" sz="2600" dirty="0" err="1"/>
              <a:t>involüsyonuna</a:t>
            </a:r>
            <a:r>
              <a:rPr lang="tr-TR" sz="2600" dirty="0"/>
              <a:t> yardım etmek, </a:t>
            </a:r>
            <a:r>
              <a:rPr lang="tr-TR" sz="2600" dirty="0" err="1"/>
              <a:t>plasental</a:t>
            </a:r>
            <a:r>
              <a:rPr lang="tr-TR" sz="2600" dirty="0"/>
              <a:t> bölgelerdeki kanamaları azaltmak ve çıkarılamayan fetal membranların ayrışmasını sağlamak için oksitosin ve </a:t>
            </a:r>
            <a:r>
              <a:rPr lang="tr-TR" sz="2600" dirty="0" err="1"/>
              <a:t>ergonovin</a:t>
            </a:r>
            <a:r>
              <a:rPr lang="tr-TR" sz="2600" dirty="0"/>
              <a:t> </a:t>
            </a:r>
            <a:r>
              <a:rPr lang="tr-TR" sz="2600" dirty="0" err="1"/>
              <a:t>maleat</a:t>
            </a:r>
            <a:r>
              <a:rPr lang="tr-TR" sz="2600" dirty="0"/>
              <a:t> kullanılabilir.</a:t>
            </a:r>
          </a:p>
          <a:p>
            <a:r>
              <a:rPr lang="tr-TR" sz="2600" dirty="0"/>
              <a:t>Oksitosin 0,5 IU IM-IV (Total IU aşmamalı)</a:t>
            </a:r>
          </a:p>
          <a:p>
            <a:r>
              <a:rPr lang="tr-TR" sz="2600" dirty="0"/>
              <a:t>E</a:t>
            </a:r>
            <a:r>
              <a:rPr lang="fi-FI" sz="2600" dirty="0"/>
              <a:t>rgonovin maleat 0,02-0,1 mg/kg </a:t>
            </a:r>
            <a:r>
              <a:rPr lang="tr-TR" sz="2600" dirty="0"/>
              <a:t>IM</a:t>
            </a:r>
          </a:p>
          <a:p>
            <a:endParaRPr lang="tr-TR" sz="26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73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8060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C198517-D6F9-1CB2-E98B-7E6EC07E1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400" dirty="0">
                <a:latin typeface="Baguet Script" panose="00000500000000000000" pitchFamily="2" charset="-94"/>
              </a:rPr>
              <a:t>EN BLOK OVARİYOHİSTEREKTOMİ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E0EB6C1-0148-A8FD-45AC-62D83782E1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600" dirty="0"/>
              <a:t>Bu teknik, ovaryum ve uterus arterlerinin </a:t>
            </a:r>
            <a:r>
              <a:rPr lang="tr-TR" sz="2600" dirty="0" err="1"/>
              <a:t>klampe</a:t>
            </a:r>
            <a:r>
              <a:rPr lang="tr-TR" sz="2600" dirty="0"/>
              <a:t> veya </a:t>
            </a:r>
            <a:r>
              <a:rPr lang="tr-TR" sz="2600" dirty="0" err="1"/>
              <a:t>ligatüre</a:t>
            </a:r>
            <a:r>
              <a:rPr lang="tr-TR" sz="2600" dirty="0"/>
              <a:t> edilmesini takiben, uterusun tamamen çıkarılarak müdahale için bekleyen yardımcılara verilmesi şeklinde özetlenebilir.</a:t>
            </a:r>
          </a:p>
          <a:p>
            <a:r>
              <a:rPr lang="tr-TR" sz="2600" dirty="0"/>
              <a:t>Bu yöntemde yavruların yaşama oranı düşük (%42) olduğu için yavruların alınmasından sonra </a:t>
            </a:r>
            <a:r>
              <a:rPr lang="tr-TR" sz="2600" dirty="0" err="1"/>
              <a:t>ovariyohisterektomi</a:t>
            </a:r>
            <a:r>
              <a:rPr lang="tr-TR" sz="2600" dirty="0"/>
              <a:t> yapılması tavsiye edilir. 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74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537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B450B14-14E6-0680-8045-28B0366580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F0C5BD4-7973-ABD4-4A6F-1B747123AA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600" dirty="0"/>
              <a:t>Uterusta enfeksiyon varlığından şüphelenildiğinde, annenin durumunun kritik olduğu durumlarda veya yavruların ölü olduğu biliniyorsa operasyonun mümkün olan en hızlı şekilde yapılabilmesi için en blok </a:t>
            </a:r>
            <a:r>
              <a:rPr lang="tr-TR" sz="2600" dirty="0" err="1"/>
              <a:t>ovariyohisterektomi</a:t>
            </a:r>
            <a:r>
              <a:rPr lang="tr-TR" sz="2600" dirty="0"/>
              <a:t> yapmak uygundur. </a:t>
            </a:r>
          </a:p>
          <a:p>
            <a:r>
              <a:rPr lang="tr-TR" sz="2600" dirty="0"/>
              <a:t>Bu teknik canlı yavruların varlığında uygulanacaksa, yavruların tamamının çıkarılmasına kadar geçen süre 60 saniyeden az olmalıdır.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75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995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50768C7-B7F1-BFBB-826C-0859442FE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400" dirty="0">
                <a:latin typeface="Baguet Script" panose="00000500000000000000" pitchFamily="2" charset="-94"/>
              </a:rPr>
              <a:t>SONUÇ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E30CE3C-5904-606F-01F0-D7C2EB30B8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561326"/>
          </a:xfrm>
        </p:spPr>
        <p:txBody>
          <a:bodyPr>
            <a:normAutofit/>
          </a:bodyPr>
          <a:lstStyle/>
          <a:p>
            <a:r>
              <a:rPr lang="tr-TR" sz="2600" dirty="0"/>
              <a:t>%10’luk kalsiyum glukonat, 0,5-1,5 ml/kg (2-5 ml toplam) dozunda, IV yolla yavaş infüzyonla (1 ml/dk) uygulanmalı </a:t>
            </a:r>
          </a:p>
          <a:p>
            <a:r>
              <a:rPr lang="tr-TR" sz="2600" dirty="0"/>
              <a:t>Eğer kasılmalar başlarsa tedavi tekrarlanabilir veya oksitosin ile devam edilebilir.</a:t>
            </a:r>
          </a:p>
          <a:p>
            <a:r>
              <a:rPr lang="tr-TR" sz="2600" dirty="0"/>
              <a:t>Ancak 30 dakikanın sonunda herhangi bir kasılma şekillenmezse, 0,1 IU/kg oksitosin IM veya IV ile devam edilmelidir. 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76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4701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134426E-21FC-6DD1-8AE8-B161E35DDC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z="4400" b="0" i="0" u="none" strike="noStrike" kern="1200" cap="none" spc="0" normalizeH="0" baseline="0" noProof="0" dirty="0">
                <a:ln>
                  <a:noFill/>
                </a:ln>
                <a:solidFill>
                  <a:srgbClr val="E2DFCC"/>
                </a:solidFill>
                <a:effectLst/>
                <a:uLnTx/>
                <a:uFillTx/>
                <a:latin typeface="Baguet Script" panose="00000500000000000000" pitchFamily="2" charset="-94"/>
                <a:ea typeface="+mj-ea"/>
                <a:cs typeface="+mj-cs"/>
              </a:rPr>
              <a:t>SONUÇ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93C547E-60A5-7A92-AAD0-ABEC619B10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600" dirty="0"/>
              <a:t>Kasılmalar gözlenirse, gerek görüldüğünde 30 dakika sonra oksitosin tedavisi tekrarlanabilir.</a:t>
            </a:r>
          </a:p>
          <a:p>
            <a:r>
              <a:rPr lang="tr-TR" sz="2600" dirty="0"/>
              <a:t>30 dakika sonra kasılma açısından olumlu bir gelişme şekillenmezse, 2 ml %50’lik dekstroz çözeltisi IV yolla verildikten sonra yeniden oksitosin uygulanır. Sonuç alınmazsa, ileriki medikal müdahalelerin de başarılı olma şansı oldukça zayıftır.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77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5842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DAF4024-2389-C1E2-C9B8-B0910B8BD7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z="4400" b="0" i="0" u="none" strike="noStrike" kern="1200" cap="none" spc="0" normalizeH="0" baseline="0" noProof="0" dirty="0">
                <a:ln>
                  <a:noFill/>
                </a:ln>
                <a:solidFill>
                  <a:srgbClr val="E2DFCC"/>
                </a:solidFill>
                <a:effectLst/>
                <a:uLnTx/>
                <a:uFillTx/>
                <a:latin typeface="Baguet Script" panose="00000500000000000000" pitchFamily="2" charset="-94"/>
                <a:ea typeface="+mj-ea"/>
                <a:cs typeface="+mj-cs"/>
              </a:rPr>
              <a:t>SONUÇ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CD49586-72D3-02C3-8359-4BF753E0DC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708810"/>
          </a:xfrm>
        </p:spPr>
        <p:txBody>
          <a:bodyPr>
            <a:noAutofit/>
          </a:bodyPr>
          <a:lstStyle/>
          <a:p>
            <a:r>
              <a:rPr lang="tr-TR" sz="2600" dirty="0"/>
              <a:t>Annenin genel durumu bozulmuşsa, </a:t>
            </a:r>
          </a:p>
          <a:p>
            <a:r>
              <a:rPr lang="tr-TR" sz="2600" dirty="0"/>
              <a:t>Yavru sıvılarının gelmesinin üzerinden uzun zaman geçmişse ( yaklaşık 24 saat),</a:t>
            </a:r>
          </a:p>
          <a:p>
            <a:r>
              <a:rPr lang="tr-TR" sz="2600" dirty="0"/>
              <a:t>Kedilerde </a:t>
            </a:r>
            <a:r>
              <a:rPr lang="tr-TR" sz="2600" dirty="0" err="1"/>
              <a:t>plasental</a:t>
            </a:r>
            <a:r>
              <a:rPr lang="tr-TR" sz="2600" dirty="0"/>
              <a:t> ayrılmanın indikatörü olan kırmızı-kahverengi bir akıntı gelmiş ve üzerinden zaman geçmişse, 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78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2854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EB59F9D-47C2-0725-79EC-66632F1969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z="4400" b="0" i="0" u="none" strike="noStrike" kern="1200" cap="none" spc="0" normalizeH="0" baseline="0" noProof="0" dirty="0">
                <a:ln>
                  <a:noFill/>
                </a:ln>
                <a:solidFill>
                  <a:srgbClr val="E2DFCC"/>
                </a:solidFill>
                <a:effectLst/>
                <a:uLnTx/>
                <a:uFillTx/>
                <a:latin typeface="Baguet Script" panose="00000500000000000000" pitchFamily="2" charset="-94"/>
                <a:ea typeface="+mj-ea"/>
                <a:cs typeface="+mj-cs"/>
              </a:rPr>
              <a:t>SONUÇ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112ACB9-A0B0-5AAB-20F1-0D9A238E81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600" dirty="0" err="1"/>
              <a:t>Maternal</a:t>
            </a:r>
            <a:r>
              <a:rPr lang="tr-TR" sz="2600" dirty="0"/>
              <a:t> ya da fetal orijinli obstrüktif bir durum varsa, </a:t>
            </a:r>
          </a:p>
          <a:p>
            <a:r>
              <a:rPr lang="tr-TR" sz="2600" dirty="0"/>
              <a:t>En önemlisi ultrasonografik muayenede fetal stres tespit edilmişse, acil olarak operatif müdahale gerekmektedir.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79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608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35C7B68-DA6E-A51B-1453-D5776E77D4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400" dirty="0">
                <a:latin typeface="Baguet Script" panose="020B0604020202020204" pitchFamily="2" charset="-94"/>
              </a:rPr>
              <a:t>NORMAL DOĞUM (ÖTOSİ)</a:t>
            </a:r>
            <a:endParaRPr lang="tr-TR" sz="44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AC5B723-2598-6D3D-7131-1FE41C8303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600" dirty="0">
                <a:cs typeface="Times New Roman" panose="02020603050405020304" pitchFamily="18" charset="0"/>
              </a:rPr>
              <a:t>Doğum, fizyolojik olarak 3 aşamadan oluşmaktadır.</a:t>
            </a:r>
          </a:p>
          <a:p>
            <a:pPr marL="0" indent="0">
              <a:buNone/>
            </a:pPr>
            <a:r>
              <a:rPr lang="tr-TR" sz="2600" dirty="0">
                <a:cs typeface="Times New Roman" panose="02020603050405020304" pitchFamily="18" charset="0"/>
              </a:rPr>
              <a:t>- I. Aşama; uterus kontraksiyonlarının artışı ve serviksin dilatasyonu, 2-12 saat</a:t>
            </a:r>
          </a:p>
          <a:p>
            <a:pPr marL="0" indent="0">
              <a:buNone/>
            </a:pPr>
            <a:r>
              <a:rPr lang="tr-TR" sz="2600" dirty="0">
                <a:cs typeface="Times New Roman" panose="02020603050405020304" pitchFamily="18" charset="0"/>
              </a:rPr>
              <a:t>- II. Aşama; fetüslerin </a:t>
            </a:r>
            <a:r>
              <a:rPr lang="tr-TR" sz="2600" dirty="0" err="1">
                <a:cs typeface="Times New Roman" panose="02020603050405020304" pitchFamily="18" charset="0"/>
              </a:rPr>
              <a:t>genital</a:t>
            </a:r>
            <a:r>
              <a:rPr lang="tr-TR" sz="2600" dirty="0">
                <a:cs typeface="Times New Roman" panose="02020603050405020304" pitchFamily="18" charset="0"/>
              </a:rPr>
              <a:t> kanaldan dışarı çıkması, 3-16 saat</a:t>
            </a:r>
          </a:p>
          <a:p>
            <a:pPr marL="0" indent="0">
              <a:buNone/>
            </a:pPr>
            <a:r>
              <a:rPr lang="tr-TR" sz="2600" dirty="0">
                <a:cs typeface="Times New Roman" panose="02020603050405020304" pitchFamily="18" charset="0"/>
              </a:rPr>
              <a:t>- III. Aşama; fetal membranların atılması, 4-6 saat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3280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>
            <a:extLst>
              <a:ext uri="{FF2B5EF4-FFF2-40B4-BE49-F238E27FC236}">
                <a16:creationId xmlns:a16="http://schemas.microsoft.com/office/drawing/2014/main" id="{6503EB0F-2257-4A3E-A73B-E1DE769B459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77012B2A-0D78-433A-8C68-8889D3DCDDA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9" name="Freeform 5">
              <a:extLst>
                <a:ext uri="{FF2B5EF4-FFF2-40B4-BE49-F238E27FC236}">
                  <a16:creationId xmlns:a16="http://schemas.microsoft.com/office/drawing/2014/main" id="{119D0202-ED3F-47CC-90E9-4E963BCDAB9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41" name="Rectangle 40">
            <a:extLst>
              <a:ext uri="{FF2B5EF4-FFF2-40B4-BE49-F238E27FC236}">
                <a16:creationId xmlns:a16="http://schemas.microsoft.com/office/drawing/2014/main" id="{670D6F2B-93AF-47D6-9378-5E54BE0AC69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2668F1A4-6DBB-4F0B-A679-6EE5483638F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reeform 5">
            <a:extLst>
              <a:ext uri="{FF2B5EF4-FFF2-40B4-BE49-F238E27FC236}">
                <a16:creationId xmlns:a16="http://schemas.microsoft.com/office/drawing/2014/main" id="{B8DBF1C0-B8F1-4AAC-8704-256BA0E9D63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0" y="794"/>
            <a:ext cx="12192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pic>
        <p:nvPicPr>
          <p:cNvPr id="5" name="Resim 4" descr="kedi, yerleştirme, memeli, iç mekan içeren bir resim">
            <a:extLst>
              <a:ext uri="{FF2B5EF4-FFF2-40B4-BE49-F238E27FC236}">
                <a16:creationId xmlns:a16="http://schemas.microsoft.com/office/drawing/2014/main" id="{7C4A2A3F-BC58-B65D-4E0F-968B8C3E32F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093" r="-1" b="5269"/>
          <a:stretch/>
        </p:blipFill>
        <p:spPr>
          <a:xfrm>
            <a:off x="474133" y="474133"/>
            <a:ext cx="11243734" cy="5909733"/>
          </a:xfrm>
          <a:prstGeom prst="rect">
            <a:avLst/>
          </a:prstGeom>
        </p:spPr>
      </p:pic>
      <p:sp>
        <p:nvSpPr>
          <p:cNvPr id="2" name="Başlık 1">
            <a:extLst>
              <a:ext uri="{FF2B5EF4-FFF2-40B4-BE49-F238E27FC236}">
                <a16:creationId xmlns:a16="http://schemas.microsoft.com/office/drawing/2014/main" id="{3BC226C4-9B52-62E1-D32A-A070B3B393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2099733"/>
            <a:ext cx="8827245" cy="267764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 dirty="0">
                <a:solidFill>
                  <a:srgbClr val="FFFFFF"/>
                </a:solidFill>
              </a:rPr>
              <a:t>TEŞEKKÜRLER…</a:t>
            </a:r>
          </a:p>
        </p:txBody>
      </p:sp>
      <p:sp>
        <p:nvSpPr>
          <p:cNvPr id="58" name="Rectangle 46">
            <a:extLst>
              <a:ext uri="{FF2B5EF4-FFF2-40B4-BE49-F238E27FC236}">
                <a16:creationId xmlns:a16="http://schemas.microsoft.com/office/drawing/2014/main" id="{B70F7E59-C971-4F55-8E3A-1E583B65FCB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80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105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5190917-F57F-BEF0-423E-C99E870F98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400" dirty="0">
                <a:latin typeface="Baguet Script" panose="020B0604020202020204" pitchFamily="2" charset="-94"/>
              </a:rPr>
              <a:t>NORMAL DOĞUM (ÖTOSİ)</a:t>
            </a:r>
            <a:endParaRPr lang="tr-TR" sz="44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65EB2A1-7701-9A33-6F9D-ABCD1448CC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sz="3000" dirty="0">
                <a:cs typeface="Times New Roman" panose="02020603050405020304" pitchFamily="18" charset="0"/>
              </a:rPr>
              <a:t>Eğer,</a:t>
            </a:r>
          </a:p>
          <a:p>
            <a:pPr marL="0" indent="0">
              <a:buNone/>
            </a:pPr>
            <a:r>
              <a:rPr lang="tr-TR" sz="3000" dirty="0">
                <a:cs typeface="Times New Roman" panose="02020603050405020304" pitchFamily="18" charset="0"/>
              </a:rPr>
              <a:t>- </a:t>
            </a:r>
            <a:r>
              <a:rPr lang="tr-TR" sz="3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Bütün plasentalar 4-6 saat içinde atılmamışsa,</a:t>
            </a:r>
          </a:p>
          <a:p>
            <a:pPr marL="0" indent="0" algn="just">
              <a:lnSpc>
                <a:spcPct val="107000"/>
              </a:lnSpc>
              <a:spcAft>
                <a:spcPts val="600"/>
              </a:spcAft>
              <a:buNone/>
            </a:pPr>
            <a:r>
              <a:rPr lang="tr-TR" sz="3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tr-TR" sz="3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Loşya</a:t>
            </a:r>
            <a:r>
              <a:rPr lang="tr-TR" sz="3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tr-TR" sz="3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purulent</a:t>
            </a:r>
            <a:r>
              <a:rPr lang="tr-TR" sz="3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3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kararkterli</a:t>
            </a:r>
            <a:r>
              <a:rPr lang="tr-TR" sz="3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ve/veya kötü kokuluysa,</a:t>
            </a:r>
          </a:p>
          <a:p>
            <a:pPr marL="0" indent="0" algn="just">
              <a:lnSpc>
                <a:spcPct val="107000"/>
              </a:lnSpc>
              <a:spcAft>
                <a:spcPts val="600"/>
              </a:spcAft>
              <a:buNone/>
            </a:pPr>
            <a:r>
              <a:rPr lang="tr-TR" sz="3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tr-TR" sz="3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Genital</a:t>
            </a:r>
            <a:r>
              <a:rPr lang="tr-TR" sz="3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kanama devam ediyorsa,</a:t>
            </a:r>
          </a:p>
          <a:p>
            <a:pPr marL="0" indent="0" algn="just">
              <a:lnSpc>
                <a:spcPct val="107000"/>
              </a:lnSpc>
              <a:spcAft>
                <a:spcPts val="600"/>
              </a:spcAft>
              <a:buNone/>
            </a:pPr>
            <a:r>
              <a:rPr lang="tr-TR" sz="3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-39,5°C’den yüksek vücut sıcaklığı varsa,</a:t>
            </a:r>
          </a:p>
          <a:p>
            <a:pPr marL="0" indent="0" algn="just">
              <a:lnSpc>
                <a:spcPct val="107000"/>
              </a:lnSpc>
              <a:spcAft>
                <a:spcPts val="600"/>
              </a:spcAft>
              <a:buNone/>
            </a:pPr>
            <a:r>
              <a:rPr lang="tr-TR" sz="3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-Genel durumu kötüyse KESİNLİKLE MUAYENE EDİLMELİDİR.</a:t>
            </a:r>
          </a:p>
          <a:p>
            <a:pPr marL="0" indent="0"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8488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 Toplantı Odası">
  <a:themeElements>
    <a:clrScheme name="Yeşil Sarı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İyon Toplantı Odası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 Toplantı Odası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2382</TotalTime>
  <Words>3141</Words>
  <Application>Microsoft Office PowerPoint</Application>
  <PresentationFormat>Geniş ekran</PresentationFormat>
  <Paragraphs>403</Paragraphs>
  <Slides>80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80</vt:i4>
      </vt:variant>
    </vt:vector>
  </HeadingPairs>
  <TitlesOfParts>
    <vt:vector size="87" baseType="lpstr">
      <vt:lpstr>Arial</vt:lpstr>
      <vt:lpstr>Baguet Script</vt:lpstr>
      <vt:lpstr>Calibri</vt:lpstr>
      <vt:lpstr>Century Gothic</vt:lpstr>
      <vt:lpstr>Times New Roman</vt:lpstr>
      <vt:lpstr>Wingdings 3</vt:lpstr>
      <vt:lpstr>İyon Toplantı Odası</vt:lpstr>
      <vt:lpstr>KEDİLERDE GÜÇ DOĞUM ve MÜDAHALE ZAMANI</vt:lpstr>
      <vt:lpstr>KEDİLERDE GÜÇ DOĞUM ve MÜDAHALE ZAMANI</vt:lpstr>
      <vt:lpstr>KEDİLERDE GÜÇ DOĞUM ve MÜDAHALE ZAMANI</vt:lpstr>
      <vt:lpstr>KEDİLERDE GÜÇ DOĞUM ve MÜDAHALE ZAMANI</vt:lpstr>
      <vt:lpstr>KEDİLERDE GÜÇ DOĞUM ve MÜDAHALE ZAMANI</vt:lpstr>
      <vt:lpstr>KEDİLERDE GÜÇ DOĞUM ve MÜDAHALE ZAMANI</vt:lpstr>
      <vt:lpstr>NORMAL DOĞUM (ÖTOSİ)</vt:lpstr>
      <vt:lpstr>NORMAL DOĞUM (ÖTOSİ)</vt:lpstr>
      <vt:lpstr>NORMAL DOĞUM (ÖTOSİ)</vt:lpstr>
      <vt:lpstr>NORMAL DOĞUM (ÖTOSİ)</vt:lpstr>
      <vt:lpstr>GÜÇ DOĞUM (DİSTOSİ)</vt:lpstr>
      <vt:lpstr>GÜÇ DOĞUMUN SEBEPLERİ</vt:lpstr>
      <vt:lpstr>MATERNAL GÜÇ DOĞUM</vt:lpstr>
      <vt:lpstr>MATERNAL GÜÇ DOĞUM</vt:lpstr>
      <vt:lpstr>UTERUS İNERŞİYASI</vt:lpstr>
      <vt:lpstr>UTERUS İNERŞİYASI</vt:lpstr>
      <vt:lpstr>UTERUS İNERŞİYASI</vt:lpstr>
      <vt:lpstr>UTERUS İNERŞİYASI</vt:lpstr>
      <vt:lpstr>UTERUS İNERŞİYASI</vt:lpstr>
      <vt:lpstr>UTERUS TORSİYONU</vt:lpstr>
      <vt:lpstr>UTERUSUN KONGENİTAL ANOMALİLERİ</vt:lpstr>
      <vt:lpstr>YUMUŞAK DOKU ANOMALİLERİ</vt:lpstr>
      <vt:lpstr>FETAL GÜÇ DOĞUM</vt:lpstr>
      <vt:lpstr>MÜDAHALE ZAMANINA KARAR VERME</vt:lpstr>
      <vt:lpstr>MÜDAHALE ZAMANINA KARAR VERME</vt:lpstr>
      <vt:lpstr>MÜDAHALE ZAMANINA KARAR VERME</vt:lpstr>
      <vt:lpstr>MÜDAHALE ZAMANINA KARAR VERME</vt:lpstr>
      <vt:lpstr>MÜDAHALE ZAMANINA KARAR VERME</vt:lpstr>
      <vt:lpstr>MÜDAHALE ZAMANINA KARAR VERME</vt:lpstr>
      <vt:lpstr>MÜDAHALE ZAMANINA KARAR VERME</vt:lpstr>
      <vt:lpstr>MÜDAHALE ZAMANINA KARAR VERME</vt:lpstr>
      <vt:lpstr>MÜDAHALE ZAMANINA KARAR VERME</vt:lpstr>
      <vt:lpstr>MÜDAHALE ZAMANINA KARAR VERME</vt:lpstr>
      <vt:lpstr>MÜDAHALE ZAMANINA KARAR VERME</vt:lpstr>
      <vt:lpstr>TEDAVİ SEÇENEKLERİ</vt:lpstr>
      <vt:lpstr>MEKANİK MÜDAHALE</vt:lpstr>
      <vt:lpstr>MEKANİK MÜDAHALE</vt:lpstr>
      <vt:lpstr>MEKANİK MÜDAHALE</vt:lpstr>
      <vt:lpstr>MEDİKAL MÜDAHALE</vt:lpstr>
      <vt:lpstr>MEDİKAL MÜDAHALE</vt:lpstr>
      <vt:lpstr>MEDİKAL MÜDAHALEDE KULLANILAN AJANLAR</vt:lpstr>
      <vt:lpstr>OKSİTOSİN</vt:lpstr>
      <vt:lpstr>OKSİTOSİN</vt:lpstr>
      <vt:lpstr>OKSİTOSİN</vt:lpstr>
      <vt:lpstr>KALSİYUM GLUKONAT</vt:lpstr>
      <vt:lpstr>GLİKOZ</vt:lpstr>
      <vt:lpstr>DENAVERİN HİDROKLORİD</vt:lpstr>
      <vt:lpstr>DENAVERİN HİDROKLORİD</vt:lpstr>
      <vt:lpstr>TEDAVİ PROTOKOLÜ</vt:lpstr>
      <vt:lpstr>TEDAVİ PROTOKOLÜ</vt:lpstr>
      <vt:lpstr>TEDAVİ PROTOKOLÜ</vt:lpstr>
      <vt:lpstr>CERRAHİ MÜDAHALE</vt:lpstr>
      <vt:lpstr>SEZARYEN OPERASYONU</vt:lpstr>
      <vt:lpstr>SEZARYEN OPERASYONU</vt:lpstr>
      <vt:lpstr>SEZARYEN OPERASYONU</vt:lpstr>
      <vt:lpstr>SEZARYEN OPERASYONU</vt:lpstr>
      <vt:lpstr>SEZARYEN OPERASYONU</vt:lpstr>
      <vt:lpstr>SEZARYEN OPERASYONU</vt:lpstr>
      <vt:lpstr>SEZARYEN OPERASYONU</vt:lpstr>
      <vt:lpstr>SEZARYEN OPERASYONU</vt:lpstr>
      <vt:lpstr>SEZARYEN OPERASYONU</vt:lpstr>
      <vt:lpstr>SEZARYEN OPERASYONU</vt:lpstr>
      <vt:lpstr>SEZARYEN OPERASYONU</vt:lpstr>
      <vt:lpstr>SEZARYEN OPERASYONU</vt:lpstr>
      <vt:lpstr>SEZARYEN OPERASYONU</vt:lpstr>
      <vt:lpstr>SEZARYEN OPERASYONU</vt:lpstr>
      <vt:lpstr>SEZARYEN OPERASYONU</vt:lpstr>
      <vt:lpstr>TEKNİK</vt:lpstr>
      <vt:lpstr>PowerPoint Sunusu</vt:lpstr>
      <vt:lpstr>TEKNİK</vt:lpstr>
      <vt:lpstr>TEKNİK</vt:lpstr>
      <vt:lpstr>TEKNİK</vt:lpstr>
      <vt:lpstr>TEKNİK</vt:lpstr>
      <vt:lpstr>EN BLOK OVARİYOHİSTEREKTOMİ</vt:lpstr>
      <vt:lpstr>PowerPoint Sunusu</vt:lpstr>
      <vt:lpstr>SONUÇ</vt:lpstr>
      <vt:lpstr>SONUÇ</vt:lpstr>
      <vt:lpstr>SONUÇ</vt:lpstr>
      <vt:lpstr>SONUÇ</vt:lpstr>
      <vt:lpstr>TEŞEKKÜRLER…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KEDİLERDE GÜÇ DOĞUM ve MÜDAHALE ZAMANI</dc:title>
  <dc:creator>Hazal Aysın Yüceel</dc:creator>
  <cp:lastModifiedBy>kutlay gurbulak</cp:lastModifiedBy>
  <cp:revision>19</cp:revision>
  <dcterms:created xsi:type="dcterms:W3CDTF">2022-11-03T08:21:20Z</dcterms:created>
  <dcterms:modified xsi:type="dcterms:W3CDTF">2022-11-15T13:27:19Z</dcterms:modified>
</cp:coreProperties>
</file>