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353" r:id="rId2"/>
    <p:sldId id="397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99" r:id="rId31"/>
    <p:sldId id="382" r:id="rId32"/>
    <p:sldId id="383" r:id="rId33"/>
    <p:sldId id="385" r:id="rId34"/>
    <p:sldId id="386" r:id="rId35"/>
    <p:sldId id="387" r:id="rId36"/>
    <p:sldId id="388" r:id="rId37"/>
    <p:sldId id="389" r:id="rId38"/>
    <p:sldId id="395" r:id="rId39"/>
    <p:sldId id="390" r:id="rId40"/>
    <p:sldId id="391" r:id="rId41"/>
    <p:sldId id="392" r:id="rId42"/>
    <p:sldId id="393" r:id="rId43"/>
    <p:sldId id="394" r:id="rId44"/>
    <p:sldId id="400" r:id="rId45"/>
  </p:sldIdLst>
  <p:sldSz cx="10693400" cy="7556500"/>
  <p:notesSz cx="7556500" cy="106934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074" y="-96"/>
      </p:cViewPr>
      <p:guideLst>
        <p:guide orient="horz" pos="2035"/>
        <p:guide pos="30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02005" y="2347413"/>
            <a:ext cx="9089390" cy="16197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604010" y="4282016"/>
            <a:ext cx="7485380" cy="19311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067112" y="334101"/>
            <a:ext cx="2812588" cy="710345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25639" y="334101"/>
            <a:ext cx="8263250" cy="710345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36675" y="159177"/>
            <a:ext cx="9089390" cy="2769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247563" y="2182989"/>
            <a:ext cx="4500139" cy="138499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5925926" y="2182989"/>
            <a:ext cx="4500139" cy="276999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4DE6F-2D87-4ACC-BDAD-6BD9A904879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36675" y="159177"/>
            <a:ext cx="9089390" cy="2769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Grafik Yer Tutucusu"/>
          <p:cNvSpPr>
            <a:spLocks noGrp="1"/>
          </p:cNvSpPr>
          <p:nvPr>
            <p:ph type="chart" idx="1"/>
          </p:nvPr>
        </p:nvSpPr>
        <p:spPr>
          <a:xfrm>
            <a:off x="1247563" y="2182989"/>
            <a:ext cx="9178502" cy="276999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66025-390A-45EB-9A7F-59A2F9AA18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Başlık, Metin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36675" y="159177"/>
            <a:ext cx="9089390" cy="2769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247563" y="2182989"/>
            <a:ext cx="4500139" cy="138499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Grafik Yer Tutucusu"/>
          <p:cNvSpPr>
            <a:spLocks noGrp="1"/>
          </p:cNvSpPr>
          <p:nvPr>
            <p:ph type="chart" sz="half" idx="2"/>
          </p:nvPr>
        </p:nvSpPr>
        <p:spPr>
          <a:xfrm>
            <a:off x="5925926" y="2182989"/>
            <a:ext cx="4500139" cy="276999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CA2B2-C9C6-42A2-A271-39D03D6669E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44705" y="4855756"/>
            <a:ext cx="9089390" cy="150080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44705" y="3202772"/>
            <a:ext cx="9089390" cy="165298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1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3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7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9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9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25639" y="1943355"/>
            <a:ext cx="5537918" cy="549420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341786" y="1943355"/>
            <a:ext cx="5537919" cy="549420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4670" y="1691467"/>
            <a:ext cx="4724775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89" indent="0">
              <a:buNone/>
              <a:defRPr sz="2300" b="1"/>
            </a:lvl2pPr>
            <a:lvl3pPr marL="1042376" indent="0">
              <a:buNone/>
              <a:defRPr sz="2100" b="1"/>
            </a:lvl3pPr>
            <a:lvl4pPr marL="1563564" indent="0">
              <a:buNone/>
              <a:defRPr sz="1800" b="1"/>
            </a:lvl4pPr>
            <a:lvl5pPr marL="2084753" indent="0">
              <a:buNone/>
              <a:defRPr sz="1800" b="1"/>
            </a:lvl5pPr>
            <a:lvl6pPr marL="2605941" indent="0">
              <a:buNone/>
              <a:defRPr sz="1800" b="1"/>
            </a:lvl6pPr>
            <a:lvl7pPr marL="3127127" indent="0">
              <a:buNone/>
              <a:defRPr sz="1800" b="1"/>
            </a:lvl7pPr>
            <a:lvl8pPr marL="3648316" indent="0">
              <a:buNone/>
              <a:defRPr sz="1800" b="1"/>
            </a:lvl8pPr>
            <a:lvl9pPr marL="4169503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34670" y="2396390"/>
            <a:ext cx="4724775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432104" y="1691467"/>
            <a:ext cx="4726631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89" indent="0">
              <a:buNone/>
              <a:defRPr sz="2300" b="1"/>
            </a:lvl2pPr>
            <a:lvl3pPr marL="1042376" indent="0">
              <a:buNone/>
              <a:defRPr sz="2100" b="1"/>
            </a:lvl3pPr>
            <a:lvl4pPr marL="1563564" indent="0">
              <a:buNone/>
              <a:defRPr sz="1800" b="1"/>
            </a:lvl4pPr>
            <a:lvl5pPr marL="2084753" indent="0">
              <a:buNone/>
              <a:defRPr sz="1800" b="1"/>
            </a:lvl5pPr>
            <a:lvl6pPr marL="2605941" indent="0">
              <a:buNone/>
              <a:defRPr sz="1800" b="1"/>
            </a:lvl6pPr>
            <a:lvl7pPr marL="3127127" indent="0">
              <a:buNone/>
              <a:defRPr sz="1800" b="1"/>
            </a:lvl7pPr>
            <a:lvl8pPr marL="3648316" indent="0">
              <a:buNone/>
              <a:defRPr sz="1800" b="1"/>
            </a:lvl8pPr>
            <a:lvl9pPr marL="4169503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432104" y="2396390"/>
            <a:ext cx="4726631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C6774-802F-4436-8837-6C6CC80A83A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4675" y="300865"/>
            <a:ext cx="3518055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180822" y="300866"/>
            <a:ext cx="5977908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4675" y="1581268"/>
            <a:ext cx="3518055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21189" indent="0">
              <a:buNone/>
              <a:defRPr sz="1400"/>
            </a:lvl2pPr>
            <a:lvl3pPr marL="1042376" indent="0">
              <a:buNone/>
              <a:defRPr sz="1100"/>
            </a:lvl3pPr>
            <a:lvl4pPr marL="1563564" indent="0">
              <a:buNone/>
              <a:defRPr sz="1000"/>
            </a:lvl4pPr>
            <a:lvl5pPr marL="2084753" indent="0">
              <a:buNone/>
              <a:defRPr sz="1000"/>
            </a:lvl5pPr>
            <a:lvl6pPr marL="2605941" indent="0">
              <a:buNone/>
              <a:defRPr sz="1000"/>
            </a:lvl6pPr>
            <a:lvl7pPr marL="3127127" indent="0">
              <a:buNone/>
              <a:defRPr sz="1000"/>
            </a:lvl7pPr>
            <a:lvl8pPr marL="3648316" indent="0">
              <a:buNone/>
              <a:defRPr sz="1000"/>
            </a:lvl8pPr>
            <a:lvl9pPr marL="4169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95981" y="5289550"/>
            <a:ext cx="6416040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095981" y="675187"/>
            <a:ext cx="6416040" cy="4533900"/>
          </a:xfrm>
        </p:spPr>
        <p:txBody>
          <a:bodyPr/>
          <a:lstStyle>
            <a:lvl1pPr marL="0" indent="0">
              <a:buNone/>
              <a:defRPr sz="3600"/>
            </a:lvl1pPr>
            <a:lvl2pPr marL="521189" indent="0">
              <a:buNone/>
              <a:defRPr sz="3200"/>
            </a:lvl2pPr>
            <a:lvl3pPr marL="1042376" indent="0">
              <a:buNone/>
              <a:defRPr sz="2700"/>
            </a:lvl3pPr>
            <a:lvl4pPr marL="1563564" indent="0">
              <a:buNone/>
              <a:defRPr sz="2300"/>
            </a:lvl4pPr>
            <a:lvl5pPr marL="2084753" indent="0">
              <a:buNone/>
              <a:defRPr sz="2300"/>
            </a:lvl5pPr>
            <a:lvl6pPr marL="2605941" indent="0">
              <a:buNone/>
              <a:defRPr sz="2300"/>
            </a:lvl6pPr>
            <a:lvl7pPr marL="3127127" indent="0">
              <a:buNone/>
              <a:defRPr sz="2300"/>
            </a:lvl7pPr>
            <a:lvl8pPr marL="3648316" indent="0">
              <a:buNone/>
              <a:defRPr sz="2300"/>
            </a:lvl8pPr>
            <a:lvl9pPr marL="4169503" indent="0">
              <a:buNone/>
              <a:defRPr sz="23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095981" y="5914011"/>
            <a:ext cx="6416040" cy="886839"/>
          </a:xfrm>
        </p:spPr>
        <p:txBody>
          <a:bodyPr/>
          <a:lstStyle>
            <a:lvl1pPr marL="0" indent="0">
              <a:buNone/>
              <a:defRPr sz="1600"/>
            </a:lvl1pPr>
            <a:lvl2pPr marL="521189" indent="0">
              <a:buNone/>
              <a:defRPr sz="1400"/>
            </a:lvl2pPr>
            <a:lvl3pPr marL="1042376" indent="0">
              <a:buNone/>
              <a:defRPr sz="1100"/>
            </a:lvl3pPr>
            <a:lvl4pPr marL="1563564" indent="0">
              <a:buNone/>
              <a:defRPr sz="1000"/>
            </a:lvl4pPr>
            <a:lvl5pPr marL="2084753" indent="0">
              <a:buNone/>
              <a:defRPr sz="1000"/>
            </a:lvl5pPr>
            <a:lvl6pPr marL="2605941" indent="0">
              <a:buNone/>
              <a:defRPr sz="1000"/>
            </a:lvl6pPr>
            <a:lvl7pPr marL="3127127" indent="0">
              <a:buNone/>
              <a:defRPr sz="1000"/>
            </a:lvl7pPr>
            <a:lvl8pPr marL="3648316" indent="0">
              <a:buNone/>
              <a:defRPr sz="1000"/>
            </a:lvl8pPr>
            <a:lvl9pPr marL="4169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534670" y="302610"/>
            <a:ext cx="9624060" cy="1259417"/>
          </a:xfrm>
          <a:prstGeom prst="rect">
            <a:avLst/>
          </a:prstGeom>
        </p:spPr>
        <p:txBody>
          <a:bodyPr vert="horz" lIns="104237" tIns="52117" rIns="104237" bIns="52117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4670" y="1763188"/>
            <a:ext cx="9624060" cy="4986941"/>
          </a:xfrm>
          <a:prstGeom prst="rect">
            <a:avLst/>
          </a:prstGeom>
        </p:spPr>
        <p:txBody>
          <a:bodyPr vert="horz" lIns="104237" tIns="52117" rIns="104237" bIns="52117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534671" y="7003756"/>
            <a:ext cx="2495127" cy="402314"/>
          </a:xfrm>
          <a:prstGeom prst="rect">
            <a:avLst/>
          </a:prstGeom>
        </p:spPr>
        <p:txBody>
          <a:bodyPr vert="horz" lIns="104237" tIns="52117" rIns="104237" bIns="5211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653582" y="7003756"/>
            <a:ext cx="3386243" cy="402314"/>
          </a:xfrm>
          <a:prstGeom prst="rect">
            <a:avLst/>
          </a:prstGeom>
        </p:spPr>
        <p:txBody>
          <a:bodyPr vert="horz" lIns="104237" tIns="52117" rIns="104237" bIns="5211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663603" y="7003756"/>
            <a:ext cx="2495127" cy="402314"/>
          </a:xfrm>
          <a:prstGeom prst="rect">
            <a:avLst/>
          </a:prstGeom>
        </p:spPr>
        <p:txBody>
          <a:bodyPr vert="horz" lIns="104237" tIns="52117" rIns="104237" bIns="5211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xStyles>
    <p:titleStyle>
      <a:lvl1pPr algn="ctr" defTabSz="104237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891" indent="-390891" algn="l" defTabSz="1042376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932" indent="-325743" algn="l" defTabSz="104237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970" indent="-260594" algn="l" defTabSz="104237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156" indent="-260594" algn="l" defTabSz="104237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347" indent="-260594" algn="l" defTabSz="104237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536" indent="-260594" algn="l" defTabSz="10423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722" indent="-260594" algn="l" defTabSz="10423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910" indent="-260594" algn="l" defTabSz="10423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098" indent="-260594" algn="l" defTabSz="10423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423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89" algn="l" defTabSz="10423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76" algn="l" defTabSz="10423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564" algn="l" defTabSz="10423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753" algn="l" defTabSz="10423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941" algn="l" defTabSz="10423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127" algn="l" defTabSz="10423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316" algn="l" defTabSz="10423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503" algn="l" defTabSz="10423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maios.com/en/vet-Anatomy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1500" y="0"/>
            <a:ext cx="7218045" cy="532412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dirty="0" smtClean="0">
                <a:cs typeface="Times New Roman" pitchFamily="18" charset="0"/>
              </a:rPr>
              <a:t>COLUMNA VERTEBRALİS VE </a:t>
            </a:r>
            <a:br>
              <a:rPr lang="tr-TR" dirty="0" smtClean="0">
                <a:cs typeface="Times New Roman" pitchFamily="18" charset="0"/>
              </a:rPr>
            </a:br>
            <a:r>
              <a:rPr lang="tr-TR" dirty="0" smtClean="0">
                <a:cs typeface="Times New Roman" pitchFamily="18" charset="0"/>
              </a:rPr>
              <a:t>THORAX</a:t>
            </a:r>
            <a:br>
              <a:rPr lang="tr-TR" dirty="0" smtClean="0">
                <a:cs typeface="Times New Roman" pitchFamily="18" charset="0"/>
              </a:rPr>
            </a:br>
            <a:r>
              <a:rPr lang="tr-TR" dirty="0" smtClean="0">
                <a:cs typeface="Times New Roman" pitchFamily="18" charset="0"/>
              </a:rPr>
              <a:t/>
            </a:r>
            <a:br>
              <a:rPr lang="tr-TR" dirty="0" smtClean="0">
                <a:cs typeface="Times New Roman" pitchFamily="18" charset="0"/>
              </a:rPr>
            </a:br>
            <a:r>
              <a:rPr lang="tr-TR" dirty="0">
                <a:cs typeface="Times New Roman" pitchFamily="18" charset="0"/>
              </a:rPr>
              <a:t/>
            </a:r>
            <a:br>
              <a:rPr lang="tr-TR" dirty="0">
                <a:cs typeface="Times New Roman" pitchFamily="18" charset="0"/>
              </a:rPr>
            </a:br>
            <a:endParaRPr lang="tr-TR" dirty="0" smtClean="0">
              <a:cs typeface="Times New Roman" pitchFamily="18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2863850"/>
            <a:ext cx="985123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75" y="897335"/>
            <a:ext cx="9089390" cy="2769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>
                <a:cs typeface="Times New Roman" pitchFamily="18" charset="0"/>
              </a:rPr>
              <a:t>ATLAS</a:t>
            </a:r>
            <a:endParaRPr lang="tr-TR" b="1" smtClean="0"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2178050"/>
            <a:ext cx="4500139" cy="2908489"/>
          </a:xfrm>
        </p:spPr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fr-FR" sz="2700" dirty="0" smtClean="0">
                <a:cs typeface="Times New Roman" pitchFamily="18" charset="0"/>
              </a:rPr>
              <a:t>fovea articularis cranialis</a:t>
            </a:r>
            <a:endParaRPr lang="en-US" sz="2700" dirty="0" smtClean="0"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fr-FR" sz="2700" dirty="0" smtClean="0">
                <a:cs typeface="Times New Roman" pitchFamily="18" charset="0"/>
              </a:rPr>
              <a:t>fossa atlantis</a:t>
            </a:r>
            <a:endParaRPr lang="en-US" sz="2700" dirty="0" smtClean="0"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fr-FR" sz="2700" dirty="0" smtClean="0">
                <a:cs typeface="Times New Roman" pitchFamily="18" charset="0"/>
              </a:rPr>
              <a:t>foramen vertebrale laterale </a:t>
            </a:r>
            <a:endParaRPr lang="en-US" sz="2700" dirty="0" smtClean="0"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fr-FR" sz="2700" dirty="0" smtClean="0">
                <a:cs typeface="Times New Roman" pitchFamily="18" charset="0"/>
              </a:rPr>
              <a:t>foramen alare </a:t>
            </a:r>
            <a:endParaRPr lang="en-US" sz="2700" dirty="0" smtClean="0"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fr-FR" sz="2700" dirty="0" smtClean="0">
                <a:cs typeface="Times New Roman" pitchFamily="18" charset="0"/>
              </a:rPr>
              <a:t>foramen transversarium </a:t>
            </a:r>
            <a:endParaRPr lang="en-US" sz="2700" dirty="0" smtClean="0"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fr-FR" sz="2700" dirty="0" smtClean="0">
                <a:cs typeface="Times New Roman" pitchFamily="18" charset="0"/>
              </a:rPr>
              <a:t>tuberculum ventrale</a:t>
            </a:r>
            <a:endParaRPr lang="en-US" sz="2700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tr-TR" sz="2700" dirty="0" smtClean="0"/>
          </a:p>
        </p:txBody>
      </p:sp>
      <p:pic>
        <p:nvPicPr>
          <p:cNvPr id="12292" name="Picture 6" descr="C:\WINDOWS\Desktop\4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22900" y="1568450"/>
            <a:ext cx="4722232" cy="3380121"/>
          </a:xfrm>
          <a:noFill/>
        </p:spPr>
      </p:pic>
      <p:pic>
        <p:nvPicPr>
          <p:cNvPr id="5" name="Picture 4" descr="İ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7700" y="5149850"/>
            <a:ext cx="4277222" cy="2406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75" y="897335"/>
            <a:ext cx="9089390" cy="27699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smtClean="0">
                <a:cs typeface="Times New Roman" pitchFamily="18" charset="0"/>
              </a:rPr>
              <a:t>ATLAS</a:t>
            </a:r>
            <a:endParaRPr lang="tr-TR" b="1" smtClean="0">
              <a:cs typeface="Times New Roman" pitchFamily="18" charset="0"/>
            </a:endParaRPr>
          </a:p>
        </p:txBody>
      </p:sp>
      <p:pic>
        <p:nvPicPr>
          <p:cNvPr id="13315" name="Picture 3" descr="C:\WINDOWS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345" y="2350911"/>
            <a:ext cx="7218045" cy="469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25650"/>
            <a:ext cx="9089390" cy="63094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100" b="1" dirty="0" smtClean="0">
                <a:cs typeface="Times New Roman" pitchFamily="18" charset="0"/>
              </a:rPr>
              <a:t>Equidae-Büyük Ruminant</a:t>
            </a:r>
            <a:r>
              <a:rPr lang="en-US" b="1" dirty="0" smtClean="0">
                <a:cs typeface="Times New Roman" pitchFamily="18" charset="0"/>
              </a:rPr>
              <a:t> </a:t>
            </a:r>
            <a:endParaRPr lang="tr-TR" b="1" dirty="0" smtClean="0"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2940050"/>
            <a:ext cx="5029200" cy="434203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Equidae’de foramen transversarium var, büyük ruminantta yoktur.</a:t>
            </a:r>
            <a:endParaRPr lang="tr-TR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Ala atlantis equidae’de ventrale doğru bükülmüş, büyük ruminantta horizontal bir duruş gösterir.</a:t>
            </a:r>
            <a:endParaRPr lang="tr-TR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Fossa atlantis equidae’de büyük ruminanta oranla daha derindir.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sz="27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sz="2700" dirty="0" smtClean="0"/>
          </a:p>
        </p:txBody>
      </p:sp>
      <p:pic>
        <p:nvPicPr>
          <p:cNvPr id="1228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196850"/>
            <a:ext cx="2590800" cy="185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3100" y="196850"/>
            <a:ext cx="3276600" cy="197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Küçük Resim Yer Tutucusu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2" name="Picture 2" descr="Equidae-Büyük Ruminant&#10; Her iki hayvan türünde de processus spinosus, crista&#10;şekline dönüşmüştür. Ancak equidae’de bu cri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1758" y="3016250"/>
            <a:ext cx="5461642" cy="4100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0"/>
            <a:ext cx="9089390" cy="63094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100" b="1" dirty="0" smtClean="0">
                <a:cs typeface="Times New Roman" pitchFamily="18" charset="0"/>
              </a:rPr>
              <a:t>Carnivor-Küçük Ruminant </a:t>
            </a:r>
            <a:endParaRPr lang="tr-TR" sz="4100" dirty="0" smtClean="0"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5100" y="654050"/>
            <a:ext cx="10287000" cy="4113434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Ruminantta foramen alare var, carnivorda ise foramen alare çentik şeklinde olup, incisura alaris adını alır.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Carnivorda foramen transversarium var, küçük ruminantta yoktur.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Carnivorda arcus ventralis çok dardır, küçük ruminantta ise daha geniştir.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tr-TR" sz="2700" dirty="0" smtClean="0">
              <a:solidFill>
                <a:schemeClr val="tx2"/>
              </a:solidFill>
            </a:endParaRPr>
          </a:p>
        </p:txBody>
      </p:sp>
      <p:pic>
        <p:nvPicPr>
          <p:cNvPr id="121858" name="Picture 2" descr="Equidae-Büyük Ruminant&#10; Her iki hayvan türünde de processus spinosus, crista&#10;şekline dönüşmüştür. Ancak equidae’de bu cri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3900" y="2464834"/>
            <a:ext cx="6781800" cy="5091666"/>
          </a:xfrm>
          <a:prstGeom prst="rect">
            <a:avLst/>
          </a:prstGeom>
          <a:noFill/>
        </p:spPr>
      </p:pic>
      <p:sp>
        <p:nvSpPr>
          <p:cNvPr id="6" name="5 Küçük Resim Yer Tutucusu"/>
          <p:cNvSpPr>
            <a:spLocks noGrp="1"/>
          </p:cNvSpPr>
          <p:nvPr>
            <p:ph type="clipArt" sz="half" idx="2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75" y="501650"/>
            <a:ext cx="3019425" cy="19049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cs typeface="Times New Roman" pitchFamily="18" charset="0"/>
              </a:rPr>
              <a:t>AXIS (Eksen)</a:t>
            </a:r>
            <a:endParaRPr lang="tr-TR" b="1" dirty="0" smtClean="0"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2178050"/>
            <a:ext cx="4876800" cy="3276600"/>
          </a:xfrm>
        </p:spPr>
        <p:txBody>
          <a:bodyPr/>
          <a:lstStyle/>
          <a:p>
            <a:pPr algn="just" eaLnBrk="1" hangingPunct="1">
              <a:defRPr/>
            </a:pPr>
            <a:endParaRPr lang="en-US" sz="3200" dirty="0" smtClean="0"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de-DE" sz="2800" dirty="0" smtClean="0">
                <a:solidFill>
                  <a:schemeClr val="tx2"/>
                </a:solidFill>
                <a:cs typeface="Times New Roman" pitchFamily="18" charset="0"/>
              </a:rPr>
              <a:t>dens </a:t>
            </a:r>
            <a:endParaRPr lang="en-US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de-DE" sz="2800" dirty="0" smtClean="0">
                <a:solidFill>
                  <a:schemeClr val="tx2"/>
                </a:solidFill>
                <a:cs typeface="Times New Roman" pitchFamily="18" charset="0"/>
              </a:rPr>
              <a:t>foramen vertebrale laterale </a:t>
            </a:r>
            <a:endParaRPr lang="en-US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fr-FR" sz="2800" dirty="0" smtClean="0">
                <a:solidFill>
                  <a:schemeClr val="tx2"/>
                </a:solidFill>
                <a:cs typeface="Times New Roman" pitchFamily="18" charset="0"/>
              </a:rPr>
              <a:t>processus articularis cranialis</a:t>
            </a:r>
            <a:endParaRPr lang="en-US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tr-TR" sz="3200" dirty="0" smtClean="0"/>
          </a:p>
        </p:txBody>
      </p:sp>
      <p:pic>
        <p:nvPicPr>
          <p:cNvPr id="120834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2900" y="282714"/>
            <a:ext cx="5010150" cy="3343136"/>
          </a:xfrm>
          <a:prstGeom prst="rect">
            <a:avLst/>
          </a:prstGeom>
          <a:noFill/>
        </p:spPr>
      </p:pic>
      <p:pic>
        <p:nvPicPr>
          <p:cNvPr id="120836" name="Picture 4" descr="vertebrae cervicales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2900" y="3854450"/>
            <a:ext cx="5016916" cy="3457840"/>
          </a:xfrm>
          <a:prstGeom prst="rect">
            <a:avLst/>
          </a:prstGeom>
          <a:noFill/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100" y="4540250"/>
            <a:ext cx="3657600" cy="275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6850"/>
            <a:ext cx="9089390" cy="2769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cs typeface="Times New Roman" pitchFamily="18" charset="0"/>
              </a:rPr>
              <a:t>AXIS (Eksen)</a:t>
            </a:r>
            <a:endParaRPr lang="tr-TR" b="1" dirty="0" smtClean="0">
              <a:cs typeface="Times New Roman" pitchFamily="18" charset="0"/>
            </a:endParaRPr>
          </a:p>
        </p:txBody>
      </p:sp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1" y="4692650"/>
            <a:ext cx="449871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WINDOWS\Desktop\5.JPG"/>
          <p:cNvPicPr>
            <a:picLocks noChangeAspect="1" noChangeArrowheads="1"/>
          </p:cNvPicPr>
          <p:nvPr/>
        </p:nvPicPr>
        <p:blipFill>
          <a:blip r:embed="rId3" cstate="print"/>
          <a:srcRect t="1817"/>
          <a:stretch>
            <a:fillRect/>
          </a:stretch>
        </p:blipFill>
        <p:spPr bwMode="auto">
          <a:xfrm>
            <a:off x="3975100" y="730250"/>
            <a:ext cx="658824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5800" y="4803252"/>
            <a:ext cx="3657600" cy="275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2234" y="0"/>
            <a:ext cx="7930938" cy="63094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100" b="1" dirty="0" smtClean="0">
                <a:cs typeface="Times New Roman" pitchFamily="18" charset="0"/>
              </a:rPr>
              <a:t>Equidae-Büyük Ruminant</a:t>
            </a:r>
            <a:r>
              <a:rPr lang="tr-TR" dirty="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5100" y="3854450"/>
            <a:ext cx="9000278" cy="1869743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fr-FR" sz="2700" dirty="0" smtClean="0">
                <a:cs typeface="Times New Roman" pitchFamily="18" charset="0"/>
              </a:rPr>
              <a:t>Dens büyük ruminantta yarım silindir şeklinde, equidae’de kürek biçiminde ve dorsal yüzünde T harfi şeklinde bir kabartı bulunur. </a:t>
            </a:r>
            <a:endParaRPr lang="en-US" sz="27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2700" dirty="0" smtClean="0">
                <a:cs typeface="Times New Roman" pitchFamily="18" charset="0"/>
              </a:rPr>
              <a:t>Dens'in yan tarafında bulunan facies articularis cranialis büyük ruminantta kesintiye uğramadığı halde, equidae’de ventral tarafta bir aralık ile kesintiye uğramıştır.</a:t>
            </a:r>
            <a:r>
              <a:rPr lang="fr-FR" sz="2300" dirty="0" smtClean="0">
                <a:cs typeface="Times New Roman" pitchFamily="18" charset="0"/>
              </a:rPr>
              <a:t> </a:t>
            </a:r>
            <a:endParaRPr lang="en-US" sz="2300" dirty="0" smtClean="0">
              <a:cs typeface="Times New Roman" pitchFamily="18" charset="0"/>
            </a:endParaRPr>
          </a:p>
        </p:txBody>
      </p:sp>
      <p:pic>
        <p:nvPicPr>
          <p:cNvPr id="18436" name="Picture 6" descr="C:\WINDOWS\Desktop\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 t="45074"/>
          <a:stretch>
            <a:fillRect/>
          </a:stretch>
        </p:blipFill>
        <p:spPr>
          <a:xfrm>
            <a:off x="927100" y="577850"/>
            <a:ext cx="7930938" cy="328323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378" y="2482850"/>
            <a:ext cx="354302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49569" y="251883"/>
            <a:ext cx="7663603" cy="63094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100" b="1" dirty="0" smtClean="0">
                <a:cs typeface="Times New Roman" pitchFamily="18" charset="0"/>
              </a:rPr>
              <a:t>Equidae-Büyük Ruminant</a:t>
            </a:r>
            <a:endParaRPr lang="tr-TR" sz="4100" b="1" dirty="0" smtClean="0"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5100" y="882650"/>
            <a:ext cx="10287000" cy="2492990"/>
          </a:xfrm>
        </p:spPr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fr-FR" sz="2700" dirty="0" smtClean="0">
                <a:solidFill>
                  <a:schemeClr val="tx2"/>
                </a:solidFill>
                <a:cs typeface="Times New Roman" pitchFamily="18" charset="0"/>
              </a:rPr>
              <a:t>Her iki hayvan türünde de processus spinosus, crista şekline dönüşmüştür. </a:t>
            </a: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Ancak equidae’de bu crista ikiye ayrılarak V harfi biçimini almıştır. </a:t>
            </a:r>
          </a:p>
          <a:p>
            <a:pPr algn="just" eaLnBrk="1" hangingPunct="1"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Processus articularis caudalis equidae’de crista'nın devamı şeklindedir. Halbuki büyük ruminantta arcus dorsalis'in arka kenarından geriye doğru uzanır. </a:t>
            </a:r>
            <a:endParaRPr lang="tr-TR" sz="2700" dirty="0" smtClean="0">
              <a:solidFill>
                <a:schemeClr val="tx2"/>
              </a:solidFill>
            </a:endParaRPr>
          </a:p>
        </p:txBody>
      </p:sp>
      <p:pic>
        <p:nvPicPr>
          <p:cNvPr id="19460" name="Picture 5" descr="C:\WINDOWS\Desktop\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 t="45074"/>
          <a:stretch>
            <a:fillRect/>
          </a:stretch>
        </p:blipFill>
        <p:spPr>
          <a:xfrm>
            <a:off x="0" y="4311650"/>
            <a:ext cx="7375902" cy="31242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75" y="419806"/>
            <a:ext cx="7752715" cy="63094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100" b="1" dirty="0" smtClean="0">
                <a:cs typeface="Times New Roman" pitchFamily="18" charset="0"/>
              </a:rPr>
              <a:t>Carnivor-Küçük Ruminant</a:t>
            </a:r>
            <a:r>
              <a:rPr lang="tr-TR" dirty="0" smtClean="0"/>
              <a:t>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47563" y="1259417"/>
            <a:ext cx="5079365" cy="587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500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Dens carnivorda koni şeklinde, küçük ruminantta yarım silindir biçimindedir.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500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Carnivorda incisura vertebralis cranialis bulunur, küçük ruminantta ise bu çentik foramen vertebrale laterale şekline dönüşmüştür. 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500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Processus spinosus'un yerini alan crista'nın ön ucu, carnivorda dens'in ön ucuna kadar uzanır, küçük ruminantta ise daha kısadır.</a:t>
            </a:r>
            <a:endParaRPr lang="tr-TR" sz="2300" dirty="0">
              <a:latin typeface="Arial Black" pitchFamily="34" charset="0"/>
            </a:endParaRPr>
          </a:p>
        </p:txBody>
      </p:sp>
      <p:pic>
        <p:nvPicPr>
          <p:cNvPr id="20484" name="Picture 4" descr="C:\WINDOWS\Desktop\5.JPG"/>
          <p:cNvPicPr>
            <a:picLocks noChangeAspect="1" noChangeArrowheads="1"/>
          </p:cNvPicPr>
          <p:nvPr/>
        </p:nvPicPr>
        <p:blipFill>
          <a:blip r:embed="rId2" cstate="print"/>
          <a:srcRect l="27316" t="5450" r="30527" b="54579"/>
          <a:stretch>
            <a:fillRect/>
          </a:stretch>
        </p:blipFill>
        <p:spPr bwMode="auto">
          <a:xfrm>
            <a:off x="6861598" y="1086248"/>
            <a:ext cx="3831802" cy="273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WINDOWS\Desktop\5.JPG"/>
          <p:cNvPicPr>
            <a:picLocks noChangeAspect="1" noChangeArrowheads="1"/>
          </p:cNvPicPr>
          <p:nvPr/>
        </p:nvPicPr>
        <p:blipFill>
          <a:blip r:embed="rId2" cstate="print"/>
          <a:srcRect t="46367" r="54361"/>
          <a:stretch>
            <a:fillRect/>
          </a:stretch>
        </p:blipFill>
        <p:spPr bwMode="auto">
          <a:xfrm>
            <a:off x="6861598" y="3946172"/>
            <a:ext cx="3831802" cy="339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47563" y="419806"/>
            <a:ext cx="9089390" cy="55399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3600" b="1" dirty="0" smtClean="0">
                <a:cs typeface="Times New Roman" pitchFamily="18" charset="0"/>
              </a:rPr>
              <a:t>3.-7. VERTEBRAE CERVICALES</a:t>
            </a:r>
            <a:r>
              <a:rPr lang="tr-TR" dirty="0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3930650"/>
            <a:ext cx="9697720" cy="3838259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fr-FR" sz="2700" dirty="0" smtClean="0">
                <a:solidFill>
                  <a:schemeClr val="tx2"/>
                </a:solidFill>
                <a:cs typeface="Times New Roman" pitchFamily="18" charset="0"/>
              </a:rPr>
              <a:t>3.-5. boyun omurları</a:t>
            </a:r>
            <a:r>
              <a:rPr lang="tr-TR" sz="2700" dirty="0" smtClean="0">
                <a:solidFill>
                  <a:schemeClr val="tx2"/>
                </a:solidFill>
                <a:cs typeface="Times New Roman" pitchFamily="18" charset="0"/>
              </a:rPr>
              <a:t>:</a:t>
            </a:r>
            <a:r>
              <a:rPr lang="fr-FR" sz="27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tr-TR" sz="2700" dirty="0" smtClean="0">
                <a:solidFill>
                  <a:schemeClr val="tx2"/>
                </a:solidFill>
                <a:cs typeface="Times New Roman" pitchFamily="18" charset="0"/>
              </a:rPr>
              <a:t>crista ventralis var, foramen transversarium   </a:t>
            </a:r>
          </a:p>
          <a:p>
            <a:pPr algn="just" eaLnBrk="1" hangingPunct="1">
              <a:lnSpc>
                <a:spcPct val="90000"/>
              </a:lnSpc>
              <a:buNone/>
              <a:defRPr/>
            </a:pPr>
            <a:r>
              <a:rPr lang="tr-TR" sz="2700" dirty="0" smtClean="0">
                <a:solidFill>
                  <a:schemeClr val="tx2"/>
                </a:solidFill>
                <a:cs typeface="Times New Roman" pitchFamily="18" charset="0"/>
              </a:rPr>
              <a:t>                                            var.</a:t>
            </a:r>
            <a:endParaRPr lang="en-US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2700" dirty="0" smtClean="0">
                <a:solidFill>
                  <a:schemeClr val="tx2"/>
                </a:solidFill>
                <a:cs typeface="Times New Roman" pitchFamily="18" charset="0"/>
              </a:rPr>
              <a:t>6. boyun omuru</a:t>
            </a:r>
            <a:r>
              <a:rPr lang="tr-TR" sz="2700" dirty="0" smtClean="0">
                <a:solidFill>
                  <a:schemeClr val="tx2"/>
                </a:solidFill>
                <a:cs typeface="Times New Roman" pitchFamily="18" charset="0"/>
              </a:rPr>
              <a:t>: </a:t>
            </a:r>
            <a:r>
              <a:rPr lang="fr-FR" sz="27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tr-TR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None/>
              <a:defRPr/>
            </a:pPr>
            <a:r>
              <a:rPr lang="tr-TR" sz="2700" dirty="0" smtClean="0">
                <a:solidFill>
                  <a:schemeClr val="tx2"/>
                </a:solidFill>
                <a:cs typeface="Times New Roman" pitchFamily="18" charset="0"/>
              </a:rPr>
              <a:t>     -p</a:t>
            </a:r>
            <a:r>
              <a:rPr lang="fr-FR" sz="2700" dirty="0" smtClean="0">
                <a:solidFill>
                  <a:schemeClr val="tx2"/>
                </a:solidFill>
                <a:cs typeface="Times New Roman" pitchFamily="18" charset="0"/>
              </a:rPr>
              <a:t>rocessus transversus'un cranial kolunun ventrale doğru</a:t>
            </a:r>
            <a:r>
              <a:rPr lang="tr-TR" sz="2700" dirty="0" smtClean="0">
                <a:solidFill>
                  <a:schemeClr val="tx2"/>
                </a:solidFill>
                <a:cs typeface="Times New Roman" pitchFamily="18" charset="0"/>
              </a:rPr>
              <a:t> uzanır.</a:t>
            </a:r>
            <a:endParaRPr lang="en-US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None/>
              <a:defRPr/>
            </a:pPr>
            <a:r>
              <a:rPr lang="tr-TR" sz="2700" dirty="0" smtClean="0">
                <a:solidFill>
                  <a:schemeClr val="tx2"/>
                </a:solidFill>
                <a:cs typeface="Times New Roman" pitchFamily="18" charset="0"/>
              </a:rPr>
              <a:t>     -</a:t>
            </a: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crista ventralis yok </a:t>
            </a:r>
            <a:r>
              <a:rPr lang="tr-TR" sz="2700" dirty="0" smtClean="0">
                <a:solidFill>
                  <a:schemeClr val="tx2"/>
                </a:solidFill>
                <a:cs typeface="Times New Roman" pitchFamily="18" charset="0"/>
              </a:rPr>
              <a:t>.</a:t>
            </a:r>
            <a:endParaRPr lang="en-US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7. boyun omuru</a:t>
            </a:r>
            <a:r>
              <a:rPr lang="tr-TR" sz="2700" dirty="0" smtClean="0">
                <a:solidFill>
                  <a:schemeClr val="tx2"/>
                </a:solidFill>
                <a:cs typeface="Times New Roman" pitchFamily="18" charset="0"/>
              </a:rPr>
              <a:t>:</a:t>
            </a: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None/>
              <a:defRPr/>
            </a:pPr>
            <a:r>
              <a:rPr lang="tr-TR" sz="2700" dirty="0" smtClean="0">
                <a:solidFill>
                  <a:schemeClr val="tx2"/>
                </a:solidFill>
                <a:cs typeface="Times New Roman" pitchFamily="18" charset="0"/>
              </a:rPr>
              <a:t>      -</a:t>
            </a: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foramen transversarium yok</a:t>
            </a:r>
            <a:r>
              <a:rPr lang="tr-TR" sz="2700" dirty="0" smtClean="0">
                <a:solidFill>
                  <a:schemeClr val="tx2"/>
                </a:solidFill>
                <a:cs typeface="Times New Roman" pitchFamily="18" charset="0"/>
              </a:rPr>
              <a:t>.</a:t>
            </a:r>
            <a:endParaRPr lang="en-US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None/>
              <a:defRPr/>
            </a:pPr>
            <a:r>
              <a:rPr lang="tr-TR" sz="2700" dirty="0" smtClean="0">
                <a:solidFill>
                  <a:schemeClr val="tx2"/>
                </a:solidFill>
                <a:cs typeface="Times New Roman" pitchFamily="18" charset="0"/>
              </a:rPr>
              <a:t>      -</a:t>
            </a: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fovea costalis caudalis </a:t>
            </a:r>
            <a:r>
              <a:rPr lang="tr-TR" sz="2700" dirty="0" smtClean="0">
                <a:solidFill>
                  <a:schemeClr val="tx2"/>
                </a:solidFill>
              </a:rPr>
              <a:t>var.</a:t>
            </a:r>
            <a:endParaRPr lang="en-US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tr-TR" sz="2700" dirty="0" smtClean="0">
              <a:solidFill>
                <a:schemeClr val="tx2"/>
              </a:solidFill>
            </a:endParaRPr>
          </a:p>
        </p:txBody>
      </p:sp>
      <p:pic>
        <p:nvPicPr>
          <p:cNvPr id="21508" name="Picture 6" descr="C:\WINDOWS\Desktop\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7500" y="1111250"/>
            <a:ext cx="5703147" cy="2828440"/>
          </a:xfr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1826" y="1035050"/>
            <a:ext cx="3428274" cy="28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7 İçerik Yer Tutucusu" descr="DSC_03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2300" y="-171283"/>
            <a:ext cx="9623425" cy="4863933"/>
          </a:xfrm>
        </p:spPr>
      </p:pic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3473450"/>
            <a:ext cx="1052830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5107820" y="3593584"/>
            <a:ext cx="477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hlinkClick r:id="rId4"/>
              </a:rPr>
              <a:t>vet</a:t>
            </a:r>
            <a:endParaRPr lang="tr-TR" dirty="0"/>
          </a:p>
        </p:txBody>
      </p:sp>
      <p:sp>
        <p:nvSpPr>
          <p:cNvPr id="133122" name="AutoShape 2" descr="data:image/png;base64,iVBORw0KGgoAAAANSUhEUgAABIIAAAH9CAYAAABm2dffAAAgAElEQVR4Xu3debSddXkv8OfdZ5+TAEkIUyBASEhySAgqEMIQhjApKoNaW1GcqrSAte21w73equDKtaLeVm5R6wRiLdR23eotKhUEFRAlJBDCmJCJQBIggTAEzHROzjnvXUmJTVttcefs5N37+bBW12rD2b/9fD/P80fXdyWkCP8QIECAAAECBAgQIECAAAECBAikEChSpBSSAAECBAgQIECAAAECBAgQIEAgFEGOgAABAgQIECBAgAABAgQIECCQREARlGTRYhIgQIAAAQIECBAgQIAAAQIEFEFugAABAgQIECBAgAABAgQIECCQREARlGTRYhIgQIAAAQIECBAgQIAAAQIEFEFugAABAgQIECBAgAABAgQIECCQREARlGTRYhIgQIAAAQIECBAgQIAAAQIEFEFugAABAgQIECBAgAABAgQIECCQREARlGTRYhIgQIAAgewC98Qnj+uIgclF1EcNRLm6HrHgyPjYvOwu8hMgQIAAAQK5BBRBufYtLQECBAgQSCkwNz5zckT/KQviyUX/GHc9+s44cVJ3HNgdsfmHx8bMu1OiCE2AAAECBAikFFAEpVy70AQIECBAIJfAvPjkf7s57l/4kfj2kG3Jvxq/PXB8TB5zVHzkK7k0pCVAgAABAgQyCyiCMm9fdgIECBAgkECgjJn1eVH/8DFx6fURMXFb5H1j+OIfxEd+Y1p89DMJGEQkQIAAAQIECGwVUAQ5BAIECBAgQKCtBcqYWZsbHR/6RPy/n90Q9x+wLez/iNc9/86YcdTRcdkX2xpAOAIECBAgQIDAdgKKIOdAgAABAgQItL3APfHJNxdRG3txXHPnvHi0/7w4qvMT8VunDkT58DFx2Q/aHkBAAgQIECBAgMDLAoogp0CAAAECBAikELg/PvXWgSi7ByKijLKMKBceG5d9L0V4IQkQIECAAAECiiA3QIAAAQIECGQTmB0zR9QjunaL2HREzFyXLb+8BAgQIECAAAG/I8gNECBAgAABAgQIECBAgAABAgSSCCiCkixaTAIECBAgQIAAAQIECBAgQICAIsgNECBAgAABAm0l8IGyPG0gYlJHxB59EWvLiLlfK4oH2yqkMAQIECBAgACBBgUUQQ3C+RgBAgQIECBQPYHfKctzOiKmLL3uunvvv/rq1adeeeXkA6ZOndIXcf3VRTG/ehObiAABAgQIECCwcwUUQTvX27cRIECAAAECTRL4w7Ic0hvxRz9973tvX3DddaO2fc358+fvtteUKR1fLYp/aNJXe5YAAQIECBAg0DICiqCWWZVBCRAgQIAAgf9M4ENluf/GiPdfVRS3RMRB23522p/8yRNTr7jitKuK4q8IEiBAgAABAgSyCyiCsl+A/AQIECBAoE0Efr8s99kccdG3Jk++8YVFi8Zui/XWOXPqo447bthXiuK6NokqBgECBAgQIECgYQFFUMN0PkiAAAECBAhUTeCisnxHPWKf77zhDXetuvnm3hlf/vKoyR/4wHEdEbd/uShmV21e8xAgQIAAAQIEdraAImhni/s+AgQIECBAoKkCF5fl2yJiXD2iYyBic3/E3KuL4idN/VKPEyBAgAABAgRaREAR1CKLMiYBAgQIECDwygUuLsvdX4iofaso1r3yT/lJAgQIECBAgED7CyiC2n/HEhIgQIAAAQIECBAgQIAAAQIEtgooghwCAQIECBAgQIAAAQIECBAgQCCJgCIoyaLFJECAAAECBAgQIECAAAECBAgogtwAAQIECBAgQIAAAQIECBAgQCCJgCIoyaLFJECAAAECBAgQIECAAAECBAgogtwAAQIECBAgQIAAAQIECBAgQCCJgCIoyaLFJECAAAECBAgQIECAAAECBAgogtwAAQIECBAgQIAAAQIECBAgQCCJgCIoyaLFJECAAAECBAgQIECAAAECBAgogtwAAQIECBAgQIAAAQIECBAgQCCJgCIoyaLFJECAAAECBAgQIECAAAECBAgogtwAAQIECBAgkErgtritflqcNlBEMZAquLAECBAgQIAAgYhQBDkDAgQIECBAII3A/fHn55ZRO7yMqA1E7cValHdMjY8uSAMgKAECBAgQIJBeQBGU/gQAECBAgACBHALz4tMXFNG//4fiGz+5I5Zu+Fy879BTYvJRtRj4p6Pio4tzKEhJgAABAgQIZBdQBGW/APkJECBAgEACgfnxmUM2R3nBUfGRmyJi7LbIP46PHLBn7L5mWlz2nQQMIhIgQIAAAQIE/NEwN0CAAAECBAi0v8D9ccVhfbH+DdPi4/dGxN7bEn8hPvDzk+Og7qPjsqvbX0FCAgQIECBAgID/RpAbIECAAAECBBIIzI3LRxdRvv+YuPSGiBj3cuTyp3HZqGEx5Lmj49LvJmAQkQABAgQIECDgdwS5AQIECBAgQCCHwD3xqd/qjIFDPh3/fPuNMX/dF+KC7lfF2FdFDHx7Wlz2aA4FKQkQIECAAIHsAv4bQdkvQH4CBAgQIJBI4N748zcUUUwpo1Yvo3y+FkNmTY3/7m8NS3QDohIgQIAAgewCiqDsFyA/AQIECBAgQIAAAQIECBAgkEZAEZRm1YISIECAAAECBAgQIECAAAEC2QUUQdkvQH4CBAgQIECAAAECBAgQIEAgjYAiKM2qBSVAgAABAgQIECBAgAABAgSyCyiCsl+A/AQIECBAgAABAgQIECBAgEAaAUVQmlULSoAAAQIECBAgQIAAAQIECGQXUARlvwD5CRAgQIAAAQIECBAgQIAAgTQCiqA0qxaUAAECBAgQIECAAAECBAgQyC6gCMp+AfITIECAAAECBAgQIECAAAECaQQUQWlWLSgBAgQIECDQCgKzY+YJ9ai9KqJjvyLiuTJiybT42G2tMLsZCRAgQIAAgeoLKIKqvyMTEiBAgAABAkkE7opPHD80Os+YFQse/ou4cenFMePgN8a0qUXEvKPjYz9MwiAmAQIECBAg0EQBRVATcT1NgAABAgQIEPh1BObF5RfOjkef/WB8vdz2uQ/FWS++N06eWsb+X5wWl2z+dd7zswQIECBAgACBfy+gCHITBAgQIECAAIGKCNwTn/zo++Kq78yPFRO2G+mxufHJt0Ts93+mxSUbKjKqMQgQIECAAIEWFVAEtejijE2AAAECBAi0n8ADcfnv3hTzV/5Z/H3XtnRviWlPfzzecvJA7PcFvyOo/XYuEQECBAgQ2NkCiqCdLe77CBAgQIAAAQK/QuDu+NSptRiY/ndx++wr40drfjOOGfax+I3jy4jHjolLbwBHgAABAgQIENhRAUXQjgr6PAECBAgQIEBgEAXmxf86cyBqr6pFx/AyYl1H9C89Ki7750H8Ck8RIECAAAECiQUUQYmXLzoBAgQIECBQTYHbYmY9Irb8T9/pMbOvmlOaigABAgQIEGhFAUVQK27NzAQIECBAgAABAgQIECBAgACBBgQUQQ2g+QgBAgQIECBAgAABAgQIECBAoBUFFEGtuDUzEyBAgAABAgQIECBAgAABAgQaEFAENYDmIwQIECBAgAABAgQIECBAgACBVhRQBLXi1sxMgAABAgQIECBAgAABAgQIEGhAQBHUAJqPECBAgAABAgQIECBAgAABAgRaUUAR1IpbMzMBAgQIECBAgAABAgQIECBAoAEBRVADaD5CgAABAgQIECBAgAABAgQIEGhFAUVQK27NzAQIECBAgAABAgQIECBAgACBBgQUQQ2g+QgBAgQIECBAgAABAgQIECBAoBUFFEGtuDUzEyBAgAABAgQIECBAgAABAgQaEFAENYDmIwQIECBAgAABAgQIECBAgACBVhRQBLXi1sxMgAABAgQIECBAgAABAgQIEGhAQBHUAJqPECBAgAABAgQIECBAgAABAgRaUUAR1IpbMzMBAgQIECBAgAABAgQIECBAoAEBRVADaD5CgAABAgQIECBAgAABAgQIEGhFAUVQK27NzAQIECBAgAABAgQIECBAgACBBgQUQQ2g+QgBAgQIECBAgAABAgQIECBAoBUFFEGtuDUzEyBAgAABAgQIECBAgAABAgQaEFAENYDmIwQIECBAgAABAgQIECBAgACBVhRQBLXi1sxMgAABAgQIECBAgAABAgQIEGhAQBHUAJqPECBAgAABAgQIECBAgAABAgRaUUAR1IpbMzMBAgQIECBAgAABAgQIECBAoAEBRVADaD5CgAABAgQIECBAgAABAgQIEGhFAUVQK27NzAQIECBAgAABAgQIECBAgACBBgQUQQ2g+QgBAgQIECBAgAABAgQIECBAoBUFFEGtuDUzEyBAgAABAgQIECBAgAABAgQaEFAENYDmIwQIECBAgAABAgQIECBAgACBVhRQBLXi1sxMgAABAgQIECBAgAABAgQIEGhAQBHUAJqPECBAgAABAgQIECBAgAABAgRaUUAR1IpbMzMBAgQIECBAgAABAgQIECBAoAEBRVADaD5CgAABAgQIECBAgAABAgQIEGhFAUVQK27NzAQIECBAgAABAgQIECBAgACBBgQUQQ2g+QgBAgQIECBAgAABAgQIECBAoBUFFEGtuDUzEyBAgAABAgQIECBAgAABAgQaEFAENYDmIwQIECBAgAABAgQIECBAgACBVhRQBLXi1sxMgAABAgQIECBAgAABAgQIEGhAQBHUAJqPECBAgAABAgQIECBAgAABAgRaUUAR1IpbMzMBAgQIECBAgAABAgQIECBAoAEBRVADaD5CgAABAgQIECBAgAABAgQIEGhFAUVQK27NzAQIECBAgAABAgQIECBAgACBBgQUQQ2g+QgBAgQIECBAgAABAgQIECBAoBUFFEGtuDUzEyBAgAABAgQIECBAgAABAgQaEFAENYDmIwQIECBAgAABAgQIECBAgACBVhRQBLXi1sxMgAABAgQIECBAgAABAgQIEGhAQBHUAJqPECBAgAABAgQIECBAgAABAgRaUUAR1IpbMzMBAgQIECBAgAABAgQIECBAoAEBRVADaD5CgAABAgQIVFvgkTmP7FMv6ieWZXlg0V/sFkXc3z29+/ZqT206AgQIECBAgEDzBRRBzTf2DQQIECBAgMBOFJg7d+7uI3pHvKent+eZ679z/TN7jdyr841nvfGw6IhnJh4/8Ts7cRRfRYAAAQIECBConIAiqHIrMRABAgQIECCwIwJLZi05NYqY2j29e15EjHj5rRVLZi05u2Njx9+PP3P88h1532cJECBAgAABAq0soAhq5e2ZnQABAgQIEPgPAot+tujtq55a1Xv++W8p1sba/t6IgYjYsHj24lfFhph92BmHzcFGgAABAgQIEMgqoAjKunm5CRAgQIBAmwosvXnpW4Zf3f/axd+ev09P9PS8EGtfvCFuvf1jsz85vuwrfzL55Mlz2zS6WAQIECBAgACB/1JAEfRfEvkBAgQIECBAoJUENo1b+aGXjt148uUbrrztc9//0lOfjUvHvPuEC47r/YMhCw9598TLWymLWQkQIECAAAECgy2gCBpsUe8RIECAAAECu0ygjMcP74s4931v/tiTI/ceOWNo19Cuzs7Onv+5+JLdhzw28N3dl0z4p102nC8mQIAAAQIECFRAQBFUgSUYgQABAgQIEBgcgTJWn9AT648eGhOWRsTQwyccvle9Xu/43qJrNoyJfQfqMf5bg/NNXiFAgAABAgQItKaAIqg192ZqAgQIECBA4JcIlPHU5Ii+c4o45KcRsf/LP7JpUzw6cUh0LCxi3G3gCBAgQIAAAQKZBRRBmbcvOwECBAgQaEOBvnjiPRtiY9fb4l1zZ8XdG++ImyYeEZO7O6P/H4qY+EwbRhaJAAECBAgQIPCKBRRBr5jKDxIgQIAAAQKtIFBGWe+PleeU0T81orahjFjdF5tv3T0mrmyF+c1IgAABAgQIEGimgCKombreJkCAAAECBHaZQBlzO4uYtnmXDeCLCRAgQIAAAQIVFFAEVXApRiJAgAABAgQIECBAgAABAgQINENAEdQMVW8SIECAAAECBAgQIECAAAECBCoooAiq4FKMRIAAAQIECBAgQIAAAQIECBBohoAiqBmq3iRAgAABAgQIECBAgAABAgQIVFBAEVTBpRiJAAECBAgQIECAAAECBAgQINAMAUVQM1S9SYAAAQIECBAgQIAAAQIECBCooIAiqIJLMRIBAgQIECBAgAABAgQIECBAoBkCiqBmqHqTAAECBAgQIECAAAECBAgQIFBBAUVQBZdiJAIECBAgQIAAAQIECBAgQIBAMwQUQc1Q9SYBAgQIECBAgAABAgQIECBAoIICiqAKLsVIBAgQIECAAAECBAgQIECAAIFmCCiCmqHqTQIECBAgQIAAAQIECBAgQIBABQUUQRVcipEIECBAgAABAgQIECBAgAABAs0QUAQ1Q9WbBAgQIECAAAECBAgQIECAAIEKCiiCKrgUIxEgQIAAAQIECBAgQIAAAQIEmiGgCGqGqjcJECBAgAABAgQIECBAgAABAhUUUARVcClGIkCAAAECBAgQIECAAAECBAg0Q0AR1AxVbxIgQIAAAQIECBAgQIAAAQIEKiigCKrgUoxEgAABAgQIECBAgAABAgQIEGiGgCKoGareJECAAAECBAgQIECAAAECBAhUUEARVMGlGIkAAQIECBAgQIAAAQIECBAg0AwBRVAzVL1JgAABAgQIECBAgAABAgQIEKiggCKogksxEgECBAgQIECAAAECBAgQIECgGQKKoGaoepMAAQIECBAgQIAAAQIECBAgUEEBRVAFl2IkAgQIECBAgAABAgQIECBAgEAzBBRBzVD1JgECBAgQIECAAAECBAgQIECgggKKoAouxUgECBAgQIAAAQIECBAgQIAAgWYIKIKaoepNAgQIECBAgAABAgQIECBAgEAFBRRBFVyKkQgQIECAAAECBAgQIECAAAECzRBQBDVD1ZsECBAgQIAAAQIECBAgQIAAgQoKKIIquBQjESBAgAABAgQIECBAgAABAgSaIaAIaoaqNwkQIECAAAECBAgQIECAAAECFRRQBFVwKUYiQIAAAQIECBAgQIAAAQIECDRDQBHUDFVvEiBAgAABAgQIECBAgAABAgQqKKAIquBSjESAAAECBAgQIECAAAECBAgQaIaAIqgZqt4kQIAAAQIECBAgQIAAAQIECFRQQBFUwaUYiQABAgQIECBAgAABAgQIECDQDAFFUDNUvUmAAAECBAgQIECAAAECBAgQqKCAIqiCSzESAQIECBAgQIAAAQIECBAgQKAZAoqgZqh6kwABAgQIECBAgAABAgQIECBQQQFFUAWXYiQCBAgQIECAAAECBAgQIECAQDMEFEHNUPUmAQIECBAgQIAAAQIECBAgQKCCAoqgCi7FSAQIECBAgAABAgQIECBAgACBZggogpqh6k0CBAgQIECAAAECBAgQIECAQAUFFEEVXIqRCBAgQIAAAQIECBAgQIAAAQLNEFAENUPVmwQIECBAgAABAgQIECBAgACBCgoogiq4FCMRIECAAAECBAgQIECAAAECBJohoAhqhqo3CRAgQIAAAQIECBAgQIAAAQIVFFAEVXApRiJAgAABAgQIECBAgAABAgQINENAEdQMVW8SIECAAAECBAgQIECAAAECBCoooAiq4FKMRIAAAQIECBAgQIAAAQIECBBohoAiqBmq3iRAgAABAgQIECBAgAABAgQIVFBAEVTBpRiJAAECBAgQIECAAAECBAgQINAMAUVQM1S9SYAAAQIECBAgQIAAAQIECBCooIAiqIJLMRIBAgQIECBAgAABAgQIECBAoBkCiqBmqHqTAAECBAgQIECAAAECBAgQIFBBAUVQBZdiJAIECBAgQIAAAQIECBAgQIBAMwQUQc1Q9SYBAgQIECBAgAABAgQIECBAoIICiqAKLsVIBAgQIECAAAECBAgQIECAAIFmCCiCmqHqTQIECBAgQIAAAQIECBAgQIBABQUUQRVcipEIECBAgAABAgQIECBAgAABAs0QUAQ1Q9WbBAgQIECAAAECBAgQIECAAIEKCiiCKrgUIxEgQIAAAQIECBAgQIAAAQIEmiGgCGqGqjcJECBAgAABAgQIECBAgAABAhUUUARVcClGIkCAAAECBAgQIECAAAECBAg0Q0AR1AxVbxIgQIAAAQIECBAgQIAAAQIEKiigCKrgUoxEgAABAgQIECBAgAABAgQIEGiGgCKoGareJECAAAECBAgQIECAAAECBAhUUEARVMGlGIkAAQIECBAgQIAAAQIECBAg0AwBRVAzVL1JgAABAgQIECBAgAABAgQIEKiggCKogksxEgECBAgQIECAAAECBAgQIECgGQKKoGaoepMAAQIECBAgQIAAAQIECBAgUEEBRVAFl2IkAgQIECBAgAABAgQIECBAgEAzBBRBzVD1JgECBAgQIECgQYEynt7/57G5b0Qc/FyDT/gYAQIECBAgQOBXCiiCHAcBAgQIECBAoAICa2LB6GGx21n1qO1fi1rRH/1rOmPPHxex1/IKjGcEAgQIECBAoE0EFEFtskgxCBAgQIAAgdYVKKOsDcTK31sYS184Is54MCKK2XHjpKlxxMGdse5rRRyxrnXTmZwAAQIECBCokoAiqErbMAsBAgQIECCQUmBzPHlixObpnTFubkSMeBlhY288PqmI8uHOOPQnKWGEJkCAAAECBAZdQBE06KQeJECAAAECBAj8egIbY/mZnVGMrcchqyOiY9unn40FI/eJ3Z8vYtz3f70X/TQBAgQIECBA4JcLKIJcBgECBAgQIEBgFwusi2WvqUdx5tA4dFZEjHp5nBc2xfJjatEzuysOm7OLR/T1BAgQIECAQJsIKILaZJFiECBAgAABAq0t0Bcr3xXRN/Cp+OKygagVfxIXH7B71PfuiLHXFlH0tXY60xMgQIAAAQJVEVAEVWUT5iBAgAABAgTSC5Sx6py+6JlURkdfLfpWPBNDbjkwDtyQHgYAAQIECBAgMGgCiqBBo/QQAQIECBAgQIAAAQIECBAgQKDaAoqgau/HdAQIECBAgAABAgQIECBAgACBQRNQBA0apYcIECBAgAABAgQIECBAgAABAtUWUARVez+mI0CAAAECBAgQIECAAAECBAgMmoAiaNAoPUSAAAECBAgQIECAAAECBAgQqLaAIqja+zEdAQIECBAgQIAAAQIECBAgQGDQBBRBg0bpIQIECBAgQIAAAQIECBAgQIBAtQUUQdXej+kIECBAgAABAgQIECBAgAABAoMmoAgaNEoPESBAgAABAgQIECBAgAABAgSqLaAIqvZ+TEeAAAECBAgQIECAAAECBAgQGDQBRdCgUXqIAAECBAgQIECAAAECBAgQIFBtAUVQtfdjOgIECBAgQIAAAQIECBAgQIDAoAkoggaN0kMECBAgQIBAVQXKiIsjYnMR8TdVndFcBAgQIECAAIGdIaAI2hnKvoMAAQIECBDYJQJlxOkR8Y8RMSwi+iKiKyKuLSIu2iUD+VICBAgQIECAwC4WUATt4gX4egIECBAgQKB5AmVETxmveXygdsPdZRl7FuXf9HbEzPMi4sNFxOea981eJkCAAAECBAhUU0ARVM29mIoAAQIECBDYQYEy4jMR8cG+YsWsiPL1256rlyc9FPHEkCJi0g5+hY8TIECAAAECBFpOQBHUciszMAECBAgQIPBKBMqIz0bEhX3F8icj4lXbPtNRnn9LEXMmFhETXsk7foYAAQIECBAg0E4CiqB22qYsBAgQIECAwC8EyojXRcRN/XHfVWWx9++9/C8eqpdjR0XEvUXEObgIECBAgAABAtkEFEHZNi4vAQIECBBIJFBG3BYRR5VxzqwyRq+pxXXTInrGRcSxRcQjiShEJUCAAAECBAhsFVAEOQQCBAgQIECgrQXKf/kr438rItZFxOMR8cdFxOy2Di0cAQIECBAgQOBXCCiCnAYBAgQIECBAgAABAgQIECBAIImAIijJosUkQIAAAQIECBAgQIAAAQIECCiC3AABAgQIECBAgAABAgQIECBAIImAIijJosUkQIAAAQIECBAgQIAAAQIECCiC3AABAgQIECBAgAABAgQIECBAIImAIijJosUkQIAAAQIECBAgQIAAAQIECCiC3AABAgQIECBAgAABAgQIECBAIImAIijJosUkQIAAAQIECBAgQIAAAQIECCiC3AABAgQIECBAgAABAgQIECBAIImAIijJosUkQIAAAQIECBAgQIAAAQIECCiC3AABAgQIECBAgAABAgQIECBAIImAIijJosUkQIAAAQIECBAgQIAAAQIECCiC3AABAgQIECBAgAABAgQIECBAIImAIijJosUkQIAAAQIECBAgQIAAAQIECCiC3AABAgQIECBAgAABAgQIECBAIImAIijJosUkQIAAAQIECBAgQIAAAQIECCiC3AABAgQIECBAgAABAgQIECBAIImAIijJosUkQIAAAQIECBAgQIAAAQIECCiC3AABAgQIECBAgAABAgQIECBAIImAIijJosUkQIAAAQIECBAgQIAAAQIECCiC3AABAgQIECBAgAABAgQIECBAIImAIijJosUkQIAAAQIECBAgQIAAAQIECCiC3AABAgQIECBAgAABAgQIECBAIImAIijJosUkQIAAAQIECBAgQIAAAQIECCiC3AABAgQIECBAgAABAgQIECBAIImAIijJosUkQIAAAQIECBAgQIAAAQIECCiC3AABAgQIECBAgAABAgQIECBAIImAIijJosUkQIAAAQIECBAgQIAAAQIECCiC3AABAgQIECBAgAABAgQIECBAIImAIijJosUkQIAAAQIECBAgQIAAAQIECCiC3AABAgQIECBAgAABAgQIECBAIImAIijJosUkQIAAAQIECBAgQIAAAQIECCiC3AABAgQIECBAgAABAgQIECBAIImAIijJosUkQIAAAQIECBAgQIAAAS8vHr8AACAASURBVAIECCiC3AABAgQIECBAgAABAgQIECBAIImAIijJosUkQIAAAQIECBAgQIAAAQIECCiC3AABAgQIECBAgAABAgQIECBAIImAIijJosUkQIAAAQIECBAgQIAAAQIECCiC3AABAgQIECBAgAABAgQIECBAIImAIijJosUkQIAAAQIECBAgQIAAAQIECCiC3AABAgQIECBAgAABAgQIECBAIImAIijJosUkQIAAAQIECBAgQIAAAQIECCiC3AABAgQIECBAgAABAgQIECBAIImAIijJosUkQIAAAQIECBAgQIAAAQIECCiC3AABAgQIECBAgAABAgQIECBAIImAIijJosUkQIAAAQIECBAgQIAAAQIECCiC3AABAgQIECBAgAABAgQIECBAIImAIijJosUkQIAAAQIECBAgQIAAAQIECCiC3AABAgQIECBAgAABAgQIECBAIImAIijJosUkQIAAAQIECBAgQIAAAQIECCiC3AABAgQIECCQTuCpG57afUvoA887cEO68AITIECAAAECqQUUQanXLzwBAgQIEMgl8MDND4waNnLYmQPlwNgtycuiXL5x7cYfH/n6I5/JJSEtAQIECBAgkFVAEZR183ITIECAAIFkArfddlv94KEHX7Rq1aoXZrx1xn1b4t/+7dunHjT6oJFP9D5x9emnn96XjERcAgQIECBAIKGAIijh0kUmQIAAAQIZBRbftfj4oiimdZ/Q/XBEjHjZ4KWls5a+uqfoueeI6UfMyegiMwECBAgQIJBLQBGUa9/SEiBAgACBtALL5i47q7e3d8zkEyf/mz8GtmTWklEdXR0rx08bf0taHMEJECBAgACBNAKKoDSrFpQAAQIECOQVWB8LRm96U9e55SG117z1ry+46Y6Y0/GyxgvL5iw7qqPsuGvsCWPvzSskOQECBAgQIJBFQBGUZdNyEiBAgACBpAJlLD9zIOKYjbv1rex9c21GLOkbcefy2Tf+xSFXPXTlp66cPGLYiOHxUvxd99ndPUmJxCZAgAABAgQSCSiCEi1bVAIECBAgkE1gbayYMDxq550d7511c9y6z5hRY4b873Muf83ZT5xywnMX987ZfGA5v+PFjlu6z+5+KZuNvAQIECBAgEBOAUVQzr1LTYAAAQIEUgiUseItz8b6/v3i8O3zbiq7lo/sKfrXDu0Z/8MUEEISIECAAAECBF4WUAQ5BQIECBAgQKBtBcpY+cbVsSZGx9T6diF7y3h8WF90ru6Mg+5s2/CCESBAgAABAgR+iYAiyFkQIECAAAECbSvQE49NrkfH2QfH8bevilUHbQl6Vpz+zE1x7am16PrbIvZ/um3DC0aAAAECBAgQUAS5AQIECBAgQCCbQBnLz4vo6H4hnn9kSHTWh8YeE2tRu7+Ig2/LZiEvAQIECBAgQMDvCHIDBAgQIECAQNsLbIonJ9VjYHx/9A/tiri/iHGPtX1oAQkQIECAAAECv0RAEeQsCBAgQIAAAQIECBAgQIAAAQJJBBRBSRYtJgECBAgQIECAAAECBAgQIEBAEeQGCBAgQIAAAQIECBAgQIAAAQJJBBRBSRYtJgECBAgQIECAAAECBAgQIEBAEeQGCBAgQIAAAQIECBAgQIAAAQJJBBRBSRYtJgECBAgQIECAAAECBAgQIEBAEeQGCBAgQIAAAQIECBAgQIAAAQJJBBRBSRYtJgECBAgQIECAAAECBAgQIEBAEeQGCBAgQIAAAQIECBAgQIAAAQJJBBRBSRYtJgECBAgQIECAAAECBAgQIEBAEeQGCBAgQIAAAQIECBAgQIAAAQJJBBRBSRYtJgECBAgQIECAAAECBAgQIEBAEeQGCBAgQIAAAQIECBAgQIAAAQJJBBRBSRYtJgECBAgQIECAAAECBAgQIEBAEeQGCBAgQIAAAQIECBAgQIAAAQJJBBRBSRYtJgECBAgQIECAAAECBAgQIEBAEeQGCBAgQIAAAQIECBAgQIAAAQJJBBRBSRYtJgECBAgQIECAAAECBAgQIEBAEeQGCBAgQIAAAQIECBAgQIAAAQJJBBRBSRYtJgECBAgQIECAAAECBAgQIEBAEeQGCBAgQIAAAQIECBAgQIAAAQJJBBRBSRYtJgECBAgQIECAAAECBAgQIEBAEeQGCBAgQIAAAQIECBAgQIAAAQJJBBRBSRYtJgECBAgQIECAAAECBAgQIEBAEeQGCBAgQIAAAQIECBAgQIAAAQJJBBRBSRYtJgECBAgQIECAAAECBAgQIEBAEeQGCBAgQIAAAQIVEVgby/caGuX0WtT274iyqz/65nXFhHsqMp4xCBAgQIAAgTYQUAS1wRJFIECAAAECBFpf4LlYMmJkDHlPGeWL34ubVx4U+w4/Oo7u7ozaw0WM/WHrJ5SAAAECBAgQqIKAIqgKWzADAQIECBAgkF5gUyx+3ZDYfXwRBy+KiOFbQE6NU1ffGt987c+j/ysjY+wL6ZEAECBAgAABAjssoAjaYUIPECBAgAABAgR2XKAvHn/XnXHPmlPjbUO2e+3FTbHi2CHRe3MREx/e8W/xAgECBAgQIJBdQBGU/QLkJ0CAAAECBCohUMZT71wRy/vGxvSN2w30dH+smFGL8qYixs6vxKCGIECAAAECBFpaQBHU0uszPAECBAgQINAuAmU8fvhAdJz78bhyzuVxRW9EbH44Zh1zWIzeoysO/at2ySkHAQIECBAgsGsFFEG71t+3EyBAgAABAgR+IVDGE9MHojx5c/SXnVEryyhf6ojO64s48FlMBAgQIECAAIHBEFAEDYaiNwgQIECAAAECgyRQxsx6xIVjI4qiiDFLB+lZzxAgQIAAAQIEtgooghwCAQIECBAgQIAAAQIECBAgQCCJgCIoyaLFJECAAAECBAgQIECAAAECBAgogtwAAQIECBAgQIAAAQIECBAgQCCJgCIoyaLFJECAAAECBAgQIECAAAECBAgogtwAAQIECBAgQIAAAQIECBAgQCCJgCIoyaLFJECAAAECBAgQIECAAAECBAgogtwAAQIECBAgQIAAAQIECBAgQCCJgCIoyaLFJECAAAECBAgQIECAAAECBAgogtwAAQIECBAgQIAAAQIECBAgQCCJgCIoyaLFJECAAAECBAgQIECAAAECBAgogtwAAQIECBAgQIAAAQIECBAgQCCJgCIoyaLFJECAAAECBAgQIECAAAECBAgogtwAAQIECBAgQIAAAQIECBAgQCCJgCIoyaLFJECAAAECBAgQIECAAAECBAgogtwAAQIECBAgQIAAAQIECBAgQCCJgCIoyaLFJECAAAECBAgQIECAAAECBAgogtwAAQIECBAgQIAAAQIECBAgQCCJgCIoyaLFJECAAAECBAgQIECAAAECBAgogtwAAQIECBAgQIAAAQIECBAgQCCJgCIoyaLFJECAAAECBAgQIECAAAECBAgogtwAAQIECBAgQIAAAQIECBAgQCCJgCIoyaLFJECAAAECBAgQIECAAAECBAgogtwAAQIECBAgQIAAAQIECBAgQCCJgCIoyaLFJECAAAECBAgQIECAAAECBAgogtwAAQIECBAgQIAAAQIECBAgQCCJgCIoyaLFJECAAAECBLYK1Bb9bNEbohaHbv2/BuKxSSdP+sHW/+1X/PO+shw6PKIrInq+UBQ9HAkQIECAAAECrSygCGrl7ZmdAAECBAgQ+HUEiiWzl7wr+mPT1//+609GZ8SF77jwoIgY2n1C9zcjovz3j11Ulm8qIrrLiK56RE9/xKKriuL7v86X+lkCBAgQIECAQJUEFEFV2oZZCBAgQIAAgaYJPHb3Y0f1lr1nTDp+0qyI2O/lL1qzaPaik7pqXT8+9LhD79/+yy8uy3OKiIm3XnLJ7CVXXbXhNX/4h3sc9/nPn1SPePgrRXFz0wb1MAECBAgQIECgiQKKoCbiepoAAQIECBCojsCyucvO6u3pHTX5pMkvbj/VQz99aOQeu+3x9Php42/Z9utlWRYfiPiDuz/60bn3ffrT+2779ZM++9kXXv2nf/rqrxTFl6uTzCQECBAgQIAAgVcuoAh65VZ+kgABAgQIEGgBgTJWj4roGBmxoa+Iscu2jbz0zqVnlLXyyO7p3Q9ExB4v//r6JT9bcmRRFA9MPGnirdsVQbWLIv7sa0XxTxHRve3Xhw8fvvjtL730m18rik+1AIURCRAgQIAAAQL/QUAR5CgIECBAgACBthHoi+XnlVEeWUa5vohaVxHls/UYd82WgOVt5dClQ5f+3r0P3vvEOy55x+Itv/al6289fti0V097YPS+10dHLLiiKJZvxSjL4uKIDz567bWLfvzbv73bNqDXf/e7mw9905vGfqUovto2aIIQIECAAAECqQQUQanWLSwBAgQIEGhfgY3x+Bn1qB29V0y5eV2s2zMi1q2PR08aErG6HhO2/M6eWDZv2dj+zf2vjYEY8cB+w8cv22v46A1dccuqYbuvKiMm1yMe+lJRbPlbxOKSspwxEHHSUz/60YMP/uVfLj/q0ksnjD7llCPKiNuvLoot/50h/xAgQIAAAQIEWk5AEdRyKzMwAQIECBAg8MsE+uPxP/h8XHvfH8fH99727yfH5McfiZvPjtj9S0Xs9/Ntv37tU88e/uB+e77rny+55PsLv/71vSKiY8+jj171jnnzZkTEDV8tiiVbfvaisjwxIiZHxP5lxOrOiEe+XBSzbYAAAQIECBAg0KoCiqBW3Zy5CRAgQIAAgX8j0BuP/dG58f4f3RK3H7rdv3hsczx2Tj3GfbGIYt22X7+4LE8eiNjna0WxMSKG/OLX167t6d9zz85r/BXxrosAAQIECBBoUwFFUJsuViwCBAgQIJBNoC+eeM/iWLpuSpzWs+V3+GzJf11cuemd8ZuHd8SYz2/v8btleUoZsc81RbFh+yLowrVre+p77tl5lSIo2/nIS4AAAQIE0ggogtKsWlACBAgQINDeAmU8cVhEnLcmnn3h7pj/2GviiHFjYp9REZt/UMT4LX9T2C/+ubgs9y0jfudn73//Tx75xje2/FGyrX807Px582bUtvujYe0tJh0BAgQIECCQUUARlHHrMhMgQIAAgTYVKGPZ2P6oHzkQ5f6dUT4X0bWgiAMX/rK4v1OWM+oR0yNiYfT3DxQdHYfXIh7c9h+LblMisQgQIECAAIHkAoqg5AcgPgECBAgQyCxwcVmOjoipZUTPkIhH/7ooHsvsITsBAgQIECDQ/gKKoPbfsYQECBAgQIAAAQIECBAgQIAAga0CiiCHQIAAAQIECBAgQIAAAQIECBBIIqAISrJoMQkQIECAAAECBAgQIECAAAECiiA3QIAAAQIECBAgQIAAAQIECBBIIqAISrJoMQkQIECAAAECBAgQIECAAAECiiA3QIAAAQIECBAgQIAAAQIECBBIIqAISrJoMQkQIECAAAECBAgQIECAAAECiiA3QIAAAQIECBAgQIAAAQIECBBIIqAISrJoMQkQIECAAAECBAgQIECAAAECiiA3QIAAAQIECBAgQIAAAQIECBBIIqAISrJoMQkQIECAAAECBAgQIECAAAECiiA3QIAAAQIECBAgQIAAAQIECBBIIqAISrJoMQkQIECAAAECBAgQIECAAAECiiA3QIAAAQIECBAgQIAAAQIECBBIIqAISrJoMQkQIECAAAECBAgQIECAAAECiiA3QIAAAQIECBAgQIAAAQIECBBIIqAISrJoMQkQIECAAIHqC6yN5XsNjXJ6LWr7R/QPiRi4tysm3FP9yU1IgAABAgQItIqAIqhVNmVOAgQIECBAoK0FnoslI0bGkPf0Rt+L18ePVo6LfYcfH9O6B6JvfmeMv6WtwwtHgAABAgQI7DQBRdBOo/ZFBAgQIECAAIFfLbApFr+uFkMndMUhCyNi+JafPC1OW/XDuPas9VF+eWSMfYEfAQIECBAgQGBHBRRBOyro8wQIECBAgACBQRDoi5XvujNmrzk13jZku+de3Bwrjq1H781FTHx4EL7GEwQIECBAgEByAUVQ8gMQnwABAgQIEKiGQBlPvXNFLO8bG9M3bjfR0/2xYkYtypuKGDu/GpOaggABAgQIEGhlAUVQK2/P7AQIECBAgEDbCPTE4sNrMeS8mfH52ZfHFb0R0bso7jzm0DhwWFcc+ldtE1QQAgQIECBAYJcKKIJ2Kb8vJ0CAAAECBAj8q0AZT0wfiPLkiHJgIAaKIooXO6Lz+iIOfJYTAQIECBAgQGAwBBRBg6HoDQIECBAgQIDAIAmUUdZejJWHDo2iGBpjlg7Ss54hQIAAAQIECGwVUAQ5BAIECBAgQIAAAQIECBAgQIBAEgFFUJJFi0mAAAECBAgQIECAAAECBAgQUAS5AQIECBAgQIAAAQIECBAgQIBAEgFFUJJFi0mAAAECBAgQIECAAAECBAgQUAS5AQIECBAgQIAAAQIECBAgQIBAEgFFUJJFi0mAAAECBAgQIECAAAECBAgQUAS5AQIECBAgQIAAAQIECBAgQIBAEgFFUJJFi0mAAAECBAgQIECAAAECBAgQUAS5AQIECBAgQIAAAQIECBAgQIBAEgFFUJJFi0mAAAECBAgQIECAAAECBAgQUAS5AQIECBAgQIAAAQIECBAgQIBAEgFFUJJFi0mAAAECBAgQIECAAAECBAgQUAS5AQIECBAgQIAAAQIECBAgQIBAEgFFUJJFi0mAAAECBAgQIECAAAECBAgQUAS5AQIECBAgQIAAAQIECBAgQIBAEgFFUJJFi0mAAAECBAgQIECAAAECBAgQUAS5AQIECBAgQIAAAQIECBAgQIBAEgFFUJJFi0mAAAECBAgQIECAAAECBAgQUAS5AQIECBAgQIAAAQIECBAgQIBAEgFFUJJFi0mAAAECBAgQIECAAAECBAgQUAS5AQIECBAgQCCVwOoHVo96ft3zk7eE3nvY3gsPOPKAZ1IBCEuAAAECBAikFlAEpV6/8AQIECBAIJfAgrsXzOjc3Dk9OmPB1uSbY8rmzs13TTluyh25JKQlQIAAAQIEsgoogrJuXm4CBAgQIJBMYMEdC0Z3dna+98OXfviO6398/Ygt8c8989yXrvjzK07t7+v/2ykzpqxKRiIuAQIECBAgkFBAEZRw6SITIECAAIGMAkvvWvrGsr/s7D65uy8iOl426F9y15J6EcXmidMn3pTRRWYCBAgQIEAgl4AiKNe+pSVAgAABAmkFHp/z+Bn90b/bhOMn1LZHeHTOowMd0bFx3PHjbk2LIzgBAgQIECCQRkARlGbVghIgQIAAgdwCy+YtGzuwaeD8cy8899aFCxceuEVj8uTJT934jRtPj6741vip45fnFpKeAAECBAgQyCCgCMqwZRkJECBAgACBrQILf7rwDR31jinrf77+4S1/OGy3obu9uhwo508+ZfIPEBEgQIAAAQIEMggogjJsWUYCBAgQIEDgFwIr7lwxobfWe9iWX+ga6Fp8yEmHPIqHAAECBAgQIJBFQBGUZdNyEiBAgAABAgQIECBAgAABAukFFEHpTwAAAQIECBAgQIAAAQIECBAgkEVAEZRl03ISIECAAAECBAgQIECAAAEC6QUUQelPAAABAgQIECBAgAABAgQIECCQRUARlGXTchIgQIAAAQIECBAgQIAAAQLpBRRB6U8AAAECBAgQIECAAAECBAgQIJBFQBGUZdNyEiBAgAABAgQIECBAgAABAukFFEHpTwAAAQIECBAgQIAAAQIECBAgkEVAEZRl03ISIECAAAECBAgQIECAAAEC6QUUQelPAAABAgQIECBAgAABAgQIECCQRUARlGXTchIgQIAAAQIECBAgQIAAAQLpBRRB6U8AAAECBAgQIECAAAECBAgQIJBFQBGUZdNyEiBAgAABAgQIECBAgAABAukFFEHpTwAAAQIECBAgQIAAAQIECBAgkEVAEZRl03ISIECAAAECBAgQIECAAAEC6QUUQelPAAABAgQIECBAgAABAgQIECCQRUARlGXTchIgQIAAAQIECBAgQIAAAQLpBRRB6U8AAAECBAgQIECAAAECBAgQIJBFQBGUZdNyEiBAgAABAgQIECBAgAABAukFFEHpTwAAAQIECBAgQIAAAQIECBAgkEVAEZRl03ISIECAAAECBAgQIECAAAEC6QUUQelPAAABAgQIECBAgAABAgQIECCQRUARlGXTchIgQIAAAQIECBAgQIAAAQLpBRRB6U8AAAECBAgQIECAAAECBAgQIJBFQBGUZdNyEiBAgAABAgQIECBAgAABAukFFEHpTwAAAQIECBAgQIAAAQIECBAgkEVAEZRl03ISIECAAAECBAgQIECAAAEC6QUUQelPAAABAgQIECBAgAABAgQIECCQRUARlGXTchIgQIAAAQIECBAgQIAAAQLpBRRB6U8AAAECBAgQIECAAAECBAgQIJBFQBGUZdNyEiBAgAABAgQIECBAgAABAukFFEHpTwAAAQIECBAgQIAAAQIECBAgkEVAEZRl03ISIECAAAECBAgQIECAAAEC6QUUQelPAAABAgQIECBAgAABAgQIECCQRUARlGXTchIgQIAAAQIECBAgQIAAAQLpBRRB6U8AAAECBAgQIECAAAECBAgQIJBFQBGUZdNyEiBAgAABAgQIECBAgAABAukFFEHpTwAAAQIECBAgQIAAAQIECBAgkEVAEZRl03ISIECAAAECBAgQIECAAAEC6QUUQelPAAABAgQIECBAgAABAgQIECCQRUARlGXTchIgQIAAAQIECBAgQIAAAQLpBRRB6U8AAAECBAgQIECAAAECBAgQIJBFQBGUZdNyEiBAgAABAgQIECBAgAABAukFFEHpTwAAAQIECBAgQIAAAQIECBAgkEVAEZRl03ISIECAAAECBAgQIECAAAEC6QUUQelPAAABAgQIECBAgAABAgQIECCQRUARlGXTchIgQIAAAQIECBAgQIAAAQLpBRRB6U8AAAECBAgQIECAAAECBAgQIJBFQBGUZdNyEiBAgAABAi0h0BtPHl2LnoMj6h0dUdxTxJgnW2JwQxIgQIAAAQItIaAIaok1GZIAAQIECBBod4EyyiJi1QV90Tf66VizcmSMGDIk6gfXo35rEWPmtHt++QgQIECAAIGdI6AI2jnOvoUAAQIECBAg8J8KlPH4if1Rm1SPQx6OiAO2/PDl8eF1fxYfPKYWd3++iPN7ERIgQIAAAQIEdlRAEbSjgj5PgAABAgQIEBgEgb5YccHcuG/1CfHmYds990JfrDy8IwZmFTF2/iB8jScIECBAgACB5AKKoOQHID4BAgQIECBQDYHeWHHhI/HwmiPj7O0Heq4vVkzqiNp9RRx8fzUmNQUBAgQIECDQygKKoFbentkJECBAgACBthFYH8uPGRLl0fvGUfesjbVb/mhY743xN3u+Ps4Y2xFjP9c2QQUhQIAAAQIEdqmAImiX8vtyAgQIECBAgMC/CvTEijfXozisP3qfi6jXOyJG12Lg/xZx6EJOBAgQIECAAIHBEFAEDYaiNwgQIECAAAECgyRQxnNjNsX6cfXoK+qx/O4iTt80SE97hgABAgQIECAQiiBHQIAAAQIECBAgQIAAAQIECBBIIqAISrJoMQkQIECAAAECBAgQIECAAAECiiA3QIAAAQIECBAgQIAAAQIECBBIIqAISrJoMQkQIECAAAECBAgQIECAAAECiiA3QIAAAQIECBAgQIAAAQIECBBIIqAISrJoMQkQIECAAAECBAgQIECAAAECiiA3QIAAAQIECBAgQIAAAQIECBBIIqAISrJoMQkQIECAAAECBAgQIECAAAECiiA3QIAAAQIECBAgQIAAAQIECBBIIqAISrJoMQkQIECAAAECBAgQIECAAAECiiA3QIAAAQIECBAgQIAAAQIECBBIIqAISrJoMQkQIECAAAECBAgQIECAAAECiiA3QIAAAQIECBAgQIAAAQIECBBIIqAISrJoMQkQIECAAAECBAgQIECAAAECiiA3QIAAAQIECBAgQIAAAQIECBBIIqAISrJoMQkQIECAAAECBAgQIECAAAECiiA3QIAAAQIECBAgQIAAAQIECBBIIqAISrJoMQkQIECAAAECBAgQIECAAAECiiA3QIAAAQIECBAgQIAAAQIECBBIIqAISrJoMQkQIECAAAECBAgQIECAAAECiiA3QIAAAQIECBAgQIAAAQIECBBIIqAISrJoMQkQIECAAAECBAgQIECAAAECiiA3QIAAAQIECBAgQIAAAQIECBBIIqAISrJoMQkQIECAAAECBAgQIECAAAECiiA3QIAAAQIECBAgQIAAAQIECBBIIqAISrJoMQkQIECAAAECBAgQIECAAAECiiA3QIAAAQIECBAgQIAAAQIECBBIIqAISrJoMQkQIECAAAECBAgQIECAAAECiiA3QIAAAQIECBAgQIAAAQIECBBIIqAISrJoMQkQIECAAAECBAgQIECAAAECiiA3QIAAAQIECBAgQIAAAQIECBBIIqAISrJoMQkQIECAAAECBAgQIECAAAECiiA3QIAAAQIECBAgQIAAAQIECBBIIqAISrJoMQkQIECAAAECBAgQIECAAAECiiA3QIAAAQIECBAgQIAAAQIECBBIIqAISrJoMQkQIECAAAECBAgQIECAAAECiiA3QIAAAQIECBAgQIAAAQIECBBIIqAISrJoMQkQIECAAIGImTNn1t/9+ncf31/0F+vXr1859cypy7kQIECAAAECBDIJKIIybVtWAgQIECCQWGDFnSsmbOjY8M6OgY7nB/oHNhe1YmQRxaLuk7q/m5hFdAIECBAgQCCZgCIo2cLFJUCAAAECWQWWzFry+/Menrfm7Re//emIGLLHHns8Pe/meccWHcVDh00/bE5WF7kJECBAgACBXAKKoFz7lpYAAQIECKQUmP+z+UfUarWTDj/x8AciPvWgsQAAAKBJREFUYtQ2hO/97ff6Jk2aNGbSCZOuSgkjNAECBAgQIJBOQBGUbuUCEyBAgACBfAKP3v/oYX3r+1476aRJ90XEvtsErvncNeumT5t+8JSTplyXT0ViAgQIECBAIKOAIijj1mUmQIAAAQLJBGbGzNoFd13wR9+8/psPfOIvPrFbRGz5/4HWLJm9ZGLUYmX3cd0/SUYiLgECBAgQIJBU4P8DltesScVB3F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0" y="196850"/>
            <a:ext cx="9089390" cy="63094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100" b="1" dirty="0" smtClean="0">
                <a:cs typeface="Times New Roman" pitchFamily="18" charset="0"/>
              </a:rPr>
              <a:t>Equidae-Büyük Ruminant</a:t>
            </a:r>
            <a:endParaRPr lang="tr-TR" sz="4100" b="1" dirty="0" smtClean="0">
              <a:cs typeface="Times New Roman" pitchFamily="18" charset="0"/>
            </a:endParaRPr>
          </a:p>
        </p:txBody>
      </p:sp>
      <p:pic>
        <p:nvPicPr>
          <p:cNvPr id="22531" name="Picture 4" descr="C:\WINDOWS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196850"/>
            <a:ext cx="325645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C:\WINDOWS\Desktop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100" y="882650"/>
            <a:ext cx="4797178" cy="375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499716">
            <a:off x="3414574" y="3622963"/>
            <a:ext cx="4851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8100" y="0"/>
            <a:ext cx="1765300" cy="1797050"/>
          </a:xfrm>
          <a:prstGeom prst="rect">
            <a:avLst/>
          </a:prstGeom>
          <a:noFill/>
        </p:spPr>
      </p:pic>
      <p:pic>
        <p:nvPicPr>
          <p:cNvPr id="113666" name="Picture 2" descr="İ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95700" cy="2529502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75" y="335844"/>
            <a:ext cx="7841827" cy="63094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100" b="1" dirty="0" smtClean="0">
                <a:cs typeface="Times New Roman" pitchFamily="18" charset="0"/>
              </a:rPr>
              <a:t>Equidae-Büyük Ruminant</a:t>
            </a:r>
            <a:endParaRPr lang="tr-TR" sz="4100" b="1" dirty="0" smtClean="0"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22300" y="1679222"/>
            <a:ext cx="9714654" cy="5541433"/>
          </a:xfrm>
          <a:prstGeom prst="rect">
            <a:avLst/>
          </a:prstGeom>
        </p:spPr>
        <p:txBody>
          <a:bodyPr lIns="104278" tIns="52139" rIns="104278" bIns="52139"/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dirty="0" smtClean="0"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1. Yedinci boyun omuru hariç, diğer boyun omurlarına dorsalden bakıldığında, equidae’de dikdörtgen, büyük ruminantta kare şeklinde olduğu görülür.</a:t>
            </a:r>
            <a:endParaRPr lang="tr-TR" sz="3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sz="3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	2. Processus spinosus büyük ruminantta equidae'ye oranla daha yüksektir. </a:t>
            </a:r>
            <a:endParaRPr lang="tr-TR" sz="3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sz="3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	3. Altıncı boyun omurunun processus transversus'u equidae’de kızak, büyük ruminantta ise ventrale doğru daha yüksek bir çıkıntı şeklindedir. </a:t>
            </a:r>
            <a:endParaRPr lang="tr-TR" sz="3200" dirty="0" smtClean="0">
              <a:solidFill>
                <a:schemeClr val="tx2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75" y="897335"/>
            <a:ext cx="9089390" cy="63094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100" b="1" dirty="0" smtClean="0">
                <a:cs typeface="Times New Roman" pitchFamily="18" charset="0"/>
              </a:rPr>
              <a:t>Carnivor-Küçük Ruminant</a:t>
            </a:r>
            <a:r>
              <a:rPr lang="tr-TR" dirty="0" smtClean="0"/>
              <a:t> </a:t>
            </a:r>
          </a:p>
        </p:txBody>
      </p:sp>
      <p:pic>
        <p:nvPicPr>
          <p:cNvPr id="24579" name="Picture 3" descr="C:\WINDOWS\Deskt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6222" y="3358445"/>
            <a:ext cx="4797178" cy="375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WINDOWS\Desktop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452" y="1847144"/>
            <a:ext cx="4598534" cy="363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9300" y="4356100"/>
            <a:ext cx="6621512" cy="3200400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273050"/>
            <a:ext cx="9089390" cy="63094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100" b="1" dirty="0" smtClean="0">
                <a:cs typeface="Times New Roman" pitchFamily="18" charset="0"/>
              </a:rPr>
              <a:t>Carnivor-Küçük Ruminant</a:t>
            </a:r>
            <a:endParaRPr lang="tr-TR" sz="4100" b="1" dirty="0" smtClean="0"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17500" y="1035050"/>
            <a:ext cx="9178502" cy="4533900"/>
          </a:xfrm>
          <a:prstGeom prst="rect">
            <a:avLst/>
          </a:prstGeom>
        </p:spPr>
        <p:txBody>
          <a:bodyPr lIns="104278" tIns="52139" rIns="104278" bIns="52139"/>
          <a:lstStyle/>
          <a:p>
            <a:pPr marL="608289" indent="-608289" algn="just">
              <a:defRPr/>
            </a:pPr>
            <a:r>
              <a:rPr lang="fr-FR" sz="3200" dirty="0" smtClean="0">
                <a:solidFill>
                  <a:schemeClr val="tx2"/>
                </a:solidFill>
                <a:cs typeface="Times New Roman" pitchFamily="18" charset="0"/>
              </a:rPr>
              <a:t>1. Carnivorda processus articularis caudalis'in dorsal yüzünde processus muscularis ad</a:t>
            </a:r>
            <a:r>
              <a:rPr lang="tr-TR" sz="3200" dirty="0" smtClean="0">
                <a:solidFill>
                  <a:schemeClr val="tx2"/>
                </a:solidFill>
                <a:cs typeface="Times New Roman" pitchFamily="18" charset="0"/>
              </a:rPr>
              <a:t>ı</a:t>
            </a:r>
            <a:r>
              <a:rPr lang="fr-FR" sz="3200" dirty="0" smtClean="0">
                <a:solidFill>
                  <a:schemeClr val="tx2"/>
                </a:solidFill>
                <a:cs typeface="Times New Roman" pitchFamily="18" charset="0"/>
              </a:rPr>
              <a:t>nda bir çıkıntı bulunur. </a:t>
            </a: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Küçük ruminantta ise yoktur.</a:t>
            </a:r>
            <a:endParaRPr lang="tr-TR" sz="3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608289" indent="-608289" algn="just"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pPr marL="608289" indent="-608289" algn="just"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2. Küçük ruminantta carnivor'a oranla caput vertebrae daha çıkıntılı, fossa vertebrae ise daha derindir. </a:t>
            </a:r>
          </a:p>
          <a:p>
            <a:pPr marL="608289" indent="-608289">
              <a:defRPr/>
            </a:pPr>
            <a:endParaRPr lang="tr-TR" sz="3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75" y="292116"/>
            <a:ext cx="9089390" cy="63094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100" b="1" dirty="0" smtClean="0">
                <a:cs typeface="Times New Roman" pitchFamily="18" charset="0"/>
              </a:rPr>
              <a:t>VERTEBRAE THORACICAE </a:t>
            </a:r>
            <a:r>
              <a:rPr lang="en-US" sz="4100" dirty="0" smtClean="0">
                <a:cs typeface="Times New Roman" pitchFamily="18" charset="0"/>
              </a:rPr>
              <a:t>(Sırt omurları)</a:t>
            </a:r>
            <a:r>
              <a:rPr lang="tr-TR" dirty="0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82650"/>
            <a:ext cx="5257588" cy="3323987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equidae 18</a:t>
            </a:r>
          </a:p>
          <a:p>
            <a:pPr algn="just" eaLnBrk="1" hangingPunct="1"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ruminant ve carnivor13 </a:t>
            </a:r>
          </a:p>
          <a:p>
            <a:pPr algn="just" eaLnBrk="1" hangingPunct="1"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tuberositas spinalis </a:t>
            </a:r>
          </a:p>
          <a:p>
            <a:pPr algn="just" eaLnBrk="1" hangingPunct="1"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processus mamillaris</a:t>
            </a:r>
          </a:p>
          <a:p>
            <a:pPr algn="just" eaLnBrk="1" hangingPunct="1"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fovea costalis cranialis </a:t>
            </a:r>
          </a:p>
          <a:p>
            <a:pPr algn="just" eaLnBrk="1" hangingPunct="1"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fovea costalis caudalis </a:t>
            </a:r>
          </a:p>
          <a:p>
            <a:pPr algn="just" eaLnBrk="1" hangingPunct="1"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fovea costalis transversalis</a:t>
            </a:r>
          </a:p>
          <a:p>
            <a:pPr eaLnBrk="1" hangingPunct="1"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cidago bölgesi</a:t>
            </a:r>
            <a:endParaRPr lang="tr-TR" sz="2700" dirty="0" smtClean="0">
              <a:solidFill>
                <a:schemeClr val="tx2"/>
              </a:solidFill>
            </a:endParaRPr>
          </a:p>
        </p:txBody>
      </p:sp>
      <p:pic>
        <p:nvPicPr>
          <p:cNvPr id="26628" name="Picture 6" descr="C:\WINDOWS\Desktop\8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9900" y="4006850"/>
            <a:ext cx="3625284" cy="3352800"/>
          </a:xfrm>
          <a:noFill/>
        </p:spPr>
      </p:pic>
      <p:pic>
        <p:nvPicPr>
          <p:cNvPr id="5" name="7 İçerik Yer Tutucusu" descr="DSC_03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8500" y="1416050"/>
            <a:ext cx="5872016" cy="29678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75" y="425054"/>
            <a:ext cx="9089390" cy="126188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100" b="1" dirty="0" smtClean="0">
                <a:cs typeface="Times New Roman" pitchFamily="18" charset="0"/>
              </a:rPr>
              <a:t>Equidae-Büyük Ruminant</a:t>
            </a:r>
            <a:r>
              <a:rPr lang="en-US" sz="4100" dirty="0" smtClean="0">
                <a:cs typeface="Times New Roman" pitchFamily="18" charset="0"/>
              </a:rPr>
              <a:t/>
            </a:r>
            <a:br>
              <a:rPr lang="en-US" sz="4100" dirty="0" smtClean="0">
                <a:cs typeface="Times New Roman" pitchFamily="18" charset="0"/>
              </a:rPr>
            </a:br>
            <a:endParaRPr lang="tr-TR" sz="4100" dirty="0" smtClean="0"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247563" y="2182989"/>
            <a:ext cx="9178502" cy="4533900"/>
          </a:xfrm>
          <a:prstGeom prst="rect">
            <a:avLst/>
          </a:prstGeom>
        </p:spPr>
        <p:txBody>
          <a:bodyPr lIns="104278" tIns="52139" rIns="104278" bIns="52139"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dirty="0" smtClean="0"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1. Fovea costalis cranialis equidae’de daha derin, ruminant’ta ise sığdır.</a:t>
            </a:r>
            <a:endParaRPr lang="tr-TR" sz="3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sz="3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	2. Equidae’de incisura vertebralis-caudalis bulunur. Büyük ruminantta bunun yerini foramen vertebrale laterale almıştır.</a:t>
            </a:r>
            <a:endParaRPr lang="tr-TR" sz="3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sz="3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	3. Büyük ruminantta corpus vertebrae'ye yandan bakıldığında tipik bir makara biçiminde olduğu görülür. </a:t>
            </a:r>
            <a:endParaRPr lang="tr-TR" sz="3200" dirty="0" smtClean="0">
              <a:solidFill>
                <a:schemeClr val="tx2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75" y="1030273"/>
            <a:ext cx="9089390" cy="63094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100" b="1" dirty="0" smtClean="0">
                <a:cs typeface="Times New Roman" pitchFamily="18" charset="0"/>
              </a:rPr>
              <a:t>Carnivor-Küçük Ruminant</a:t>
            </a:r>
            <a:endParaRPr lang="tr-TR" sz="4100" b="1" dirty="0" smtClean="0"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247563" y="2182989"/>
            <a:ext cx="9178502" cy="4533900"/>
          </a:xfrm>
          <a:prstGeom prst="rect">
            <a:avLst/>
          </a:prstGeom>
        </p:spPr>
        <p:txBody>
          <a:bodyPr lIns="104278" tIns="52139" rIns="104278" bIns="52139"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defRPr/>
            </a:pPr>
            <a:endParaRPr lang="en-US" sz="32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dirty="0" smtClean="0"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1. Corpus vertebrae, carnivorda küçük ruminanta oranla daha kısadır.</a:t>
            </a:r>
            <a:endParaRPr lang="tr-TR" sz="3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sz="3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	2. Crista ventralis ruminantta daha belirgindir.</a:t>
            </a:r>
            <a:endParaRPr lang="tr-TR" sz="3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sz="3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	3. Incisura vertebralis caudalis carnivorda daha derin olduğu için, corpus vertebrae'nin ortası hizasına kadar gelir. Halbuki küçük ruminantta aynı çentik caudal 1/3 hizasında son bulur.</a:t>
            </a:r>
            <a:endParaRPr lang="tr-TR" sz="32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75" y="425054"/>
            <a:ext cx="9089390" cy="126188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100" b="1" dirty="0" smtClean="0">
                <a:cs typeface="Times New Roman" pitchFamily="18" charset="0"/>
              </a:rPr>
              <a:t>VERTEBRAE LUMBALES </a:t>
            </a:r>
            <a:r>
              <a:rPr lang="tr-TR" sz="4100" b="1" dirty="0" smtClean="0"/>
              <a:t/>
            </a:r>
            <a:br>
              <a:rPr lang="tr-TR" sz="4100" b="1" dirty="0" smtClean="0"/>
            </a:br>
            <a:r>
              <a:rPr lang="en-US" sz="4100" b="1" dirty="0" smtClean="0">
                <a:cs typeface="Times New Roman" pitchFamily="18" charset="0"/>
              </a:rPr>
              <a:t>(Bel omurları)</a:t>
            </a:r>
            <a:endParaRPr lang="tr-TR" sz="4100" dirty="0" smtClean="0"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47563" y="2182989"/>
            <a:ext cx="4500139" cy="2077492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carnivorda 7, </a:t>
            </a:r>
          </a:p>
          <a:p>
            <a:pPr algn="just" eaLnBrk="1" hangingPunct="1"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ruminant ve equidae 6 </a:t>
            </a:r>
          </a:p>
          <a:p>
            <a:pPr algn="just" eaLnBrk="1" hangingPunct="1"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merkep ve Arap atında 5 </a:t>
            </a:r>
          </a:p>
          <a:p>
            <a:pPr algn="just" eaLnBrk="1" hangingPunct="1"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processus mamilloarticularis </a:t>
            </a:r>
          </a:p>
          <a:p>
            <a:pPr eaLnBrk="1" hangingPunct="1"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processus accessorius </a:t>
            </a:r>
            <a:endParaRPr lang="tr-TR" sz="2700" dirty="0" smtClean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29700" name="Picture 6" descr="C:\WINDOWS\Desktop\9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13501" y="1682778"/>
            <a:ext cx="3200400" cy="5716386"/>
          </a:xfrm>
          <a:noFill/>
        </p:spPr>
      </p:pic>
      <p:pic>
        <p:nvPicPr>
          <p:cNvPr id="107522" name="Picture 2" descr="cartilago xiphoidea in animal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35450"/>
            <a:ext cx="3829050" cy="3057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0"/>
            <a:ext cx="9089390" cy="63094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100" b="1" dirty="0" smtClean="0">
                <a:cs typeface="Times New Roman" pitchFamily="18" charset="0"/>
              </a:rPr>
              <a:t>Equidae-Büyük Ruminant</a:t>
            </a:r>
            <a:endParaRPr lang="tr-TR" sz="4100" dirty="0" smtClean="0"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65100" y="654050"/>
            <a:ext cx="9178502" cy="3119262"/>
          </a:xfrm>
          <a:prstGeom prst="rect">
            <a:avLst/>
          </a:prstGeom>
        </p:spPr>
        <p:txBody>
          <a:bodyPr lIns="104278" tIns="52139" rIns="104278" bIns="52139">
            <a:normAutofit fontScale="85000" lnSpcReduction="2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	1. Processus spinosus'ların yüksekliği ile eni ruminantta birbirine eşittir. Bu oran equidae’de 5/3'tür. </a:t>
            </a:r>
            <a:endParaRPr lang="tr-TR" sz="3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sz="3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	2. Processus articularis cranialis'teki eklem yüzü büyük ruminantta içbükey, equidae’de ise düzdür.</a:t>
            </a:r>
            <a:endParaRPr lang="tr-TR" sz="3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	3. Equidae’de son iki vertebra lumbalis'in processus transversus'larında eklem yüzü mevcuttur. Bu oluşum büyük ruminantta bulunmaz.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tr-TR" sz="3200" dirty="0" smtClean="0">
              <a:solidFill>
                <a:schemeClr val="tx2"/>
              </a:solidFill>
            </a:endParaRPr>
          </a:p>
        </p:txBody>
      </p:sp>
      <p:pic>
        <p:nvPicPr>
          <p:cNvPr id="106498" name="Picture 2" descr="VERTEBRAE CAUDALES-VERTEBRAE COCCYGEAE&#10;(Kuyruk omurları)&#10;1- İlk kuyruk omuru, bir omurun tüm&#10;özelliklerine sahiptir.&#10;2-Ge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3778250"/>
            <a:ext cx="3349299" cy="2514600"/>
          </a:xfrm>
          <a:prstGeom prst="rect">
            <a:avLst/>
          </a:prstGeom>
          <a:noFill/>
        </p:spPr>
      </p:pic>
      <p:pic>
        <p:nvPicPr>
          <p:cNvPr id="106552" name="Picture 56" descr="Carnivor-Küçük Ruminant&#10;1. Carnivor'un sacrum'u küçük&#10;ruminantlarınkine oranla kısadır.&#10;2. Processus articularis cranialis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900" y="3549650"/>
            <a:ext cx="3562350" cy="2674555"/>
          </a:xfrm>
          <a:prstGeom prst="rect">
            <a:avLst/>
          </a:prstGeom>
          <a:noFill/>
        </p:spPr>
      </p:pic>
      <p:pic>
        <p:nvPicPr>
          <p:cNvPr id="1054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6500" y="5334000"/>
            <a:ext cx="31340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4010" y="419805"/>
            <a:ext cx="9089390" cy="63094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100" b="1" dirty="0" smtClean="0">
                <a:latin typeface="Times New Roman" pitchFamily="18" charset="0"/>
                <a:cs typeface="Times New Roman" pitchFamily="18" charset="0"/>
              </a:rPr>
              <a:t>Carnivor-Küçük Ruminant</a:t>
            </a:r>
            <a:endParaRPr lang="tr-TR" sz="4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003300" y="1797050"/>
            <a:ext cx="9178502" cy="3733800"/>
          </a:xfrm>
          <a:prstGeom prst="rect">
            <a:avLst/>
          </a:prstGeom>
        </p:spPr>
        <p:txBody>
          <a:bodyPr lIns="104278" tIns="52139" rIns="104278" bIns="52139">
            <a:normAutofit fontScale="77500" lnSpcReduction="2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	1.</a:t>
            </a:r>
            <a:r>
              <a:rPr lang="tr-TR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Processus spinosus'ların yüksekliüği ile eni arasındaki oran küçük ruminantta 4/5, carnivorda 5/3'tür. </a:t>
            </a:r>
            <a:endParaRPr lang="tr-TR" sz="3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sz="3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	2. Processus articularis cranialis'teki eklem yüzü küçük ruminantta içbükey, carnivorda düzdür. </a:t>
            </a:r>
            <a:endParaRPr lang="tr-TR" sz="3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sz="3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	3. Processus accessorius carnivor'da bulunur, küçük ruminantta bulunmaz.</a:t>
            </a:r>
            <a:endParaRPr lang="tr-TR" sz="3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sz="3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	4. Processus transversus'ların duruşu carnivorda cranioventral, ruminantta ise transversaldir.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3200" dirty="0" smtClean="0">
              <a:solidFill>
                <a:schemeClr val="tx2"/>
              </a:solidFill>
            </a:endParaRPr>
          </a:p>
        </p:txBody>
      </p:sp>
      <p:pic>
        <p:nvPicPr>
          <p:cNvPr id="105474" name="Picture 2" descr="THORAX&#10;(Göğüs kafesi)&#10;• spatium intercostale&#10;• apertura thoracis cranialis&#10;• apertura thoracis caudalis&#10;• cavum thoracis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2300" y="5302250"/>
            <a:ext cx="2590800" cy="1945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577850"/>
            <a:ext cx="9089390" cy="2769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cs typeface="Times New Roman" pitchFamily="18" charset="0"/>
              </a:rPr>
              <a:t>COLUMNA VERTEBRALIS</a:t>
            </a:r>
            <a:r>
              <a:rPr lang="tr-TR" dirty="0" smtClean="0"/>
              <a:t> 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5100" y="1263650"/>
            <a:ext cx="4633807" cy="3559436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fr-FR" sz="2300" dirty="0" smtClean="0">
                <a:solidFill>
                  <a:schemeClr val="tx2"/>
                </a:solidFill>
                <a:cs typeface="Times New Roman" pitchFamily="18" charset="0"/>
              </a:rPr>
              <a:t>vertebra (omur) </a:t>
            </a:r>
            <a:endParaRPr lang="en-US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2300" dirty="0" smtClean="0">
                <a:solidFill>
                  <a:schemeClr val="tx2"/>
                </a:solidFill>
                <a:cs typeface="Times New Roman" pitchFamily="18" charset="0"/>
              </a:rPr>
              <a:t>pars cervicalis (boyun bölgesi) </a:t>
            </a:r>
            <a:endParaRPr lang="tr-TR" sz="2300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2300" dirty="0" smtClean="0">
                <a:solidFill>
                  <a:schemeClr val="tx2"/>
                </a:solidFill>
                <a:cs typeface="Times New Roman" pitchFamily="18" charset="0"/>
              </a:rPr>
              <a:t>vertebra cervicalis</a:t>
            </a:r>
            <a:endParaRPr lang="en-US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2300" dirty="0" smtClean="0">
                <a:solidFill>
                  <a:schemeClr val="tx2"/>
                </a:solidFill>
                <a:cs typeface="Times New Roman" pitchFamily="18" charset="0"/>
              </a:rPr>
              <a:t>pars thoracalis (sırt bölgesi) </a:t>
            </a:r>
            <a:endParaRPr lang="tr-TR" sz="2300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2300" dirty="0" smtClean="0">
                <a:solidFill>
                  <a:schemeClr val="tx2"/>
                </a:solidFill>
                <a:cs typeface="Times New Roman" pitchFamily="18" charset="0"/>
              </a:rPr>
              <a:t>vertebra thoracica </a:t>
            </a:r>
            <a:endParaRPr lang="en-US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2300" dirty="0" smtClean="0">
                <a:solidFill>
                  <a:schemeClr val="tx2"/>
                </a:solidFill>
                <a:cs typeface="Times New Roman" pitchFamily="18" charset="0"/>
              </a:rPr>
              <a:t>pars lumbalis (bel bölgesi) </a:t>
            </a:r>
            <a:endParaRPr lang="tr-TR" sz="2300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2300" dirty="0" smtClean="0">
                <a:solidFill>
                  <a:schemeClr val="tx2"/>
                </a:solidFill>
                <a:cs typeface="Times New Roman" pitchFamily="18" charset="0"/>
              </a:rPr>
              <a:t>vertebra lumbalis </a:t>
            </a:r>
            <a:endParaRPr lang="en-US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2300" dirty="0" smtClean="0">
                <a:solidFill>
                  <a:schemeClr val="tx2"/>
                </a:solidFill>
                <a:cs typeface="Times New Roman" pitchFamily="18" charset="0"/>
              </a:rPr>
              <a:t>pars sacralis (sağrı bölgesi) </a:t>
            </a:r>
            <a:endParaRPr lang="tr-TR" sz="2300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2300" dirty="0" smtClean="0">
                <a:solidFill>
                  <a:schemeClr val="tx2"/>
                </a:solidFill>
                <a:cs typeface="Times New Roman" pitchFamily="18" charset="0"/>
              </a:rPr>
              <a:t>vertebra sacralis </a:t>
            </a:r>
            <a:endParaRPr lang="en-US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2300" dirty="0" smtClean="0">
                <a:solidFill>
                  <a:schemeClr val="tx2"/>
                </a:solidFill>
                <a:cs typeface="Times New Roman" pitchFamily="18" charset="0"/>
              </a:rPr>
              <a:t>pars caudalis (kuyruk bölgesi</a:t>
            </a:r>
            <a:r>
              <a:rPr lang="tr-TR" sz="2300" dirty="0" smtClean="0">
                <a:solidFill>
                  <a:schemeClr val="tx2"/>
                </a:solidFill>
                <a:latin typeface="Times New Roman" pitchFamily="18" charset="0"/>
              </a:rPr>
              <a:t>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sz="2300" dirty="0" smtClean="0">
                <a:solidFill>
                  <a:schemeClr val="tx2"/>
                </a:solidFill>
                <a:cs typeface="Times New Roman" pitchFamily="18" charset="0"/>
              </a:rPr>
              <a:t>vertebra caudalis</a:t>
            </a:r>
            <a:r>
              <a:rPr lang="fr-FR" sz="2700" dirty="0" smtClean="0">
                <a:cs typeface="Times New Roman" pitchFamily="18" charset="0"/>
              </a:rPr>
              <a:t> </a:t>
            </a:r>
            <a:endParaRPr lang="tr-TR" sz="2700" dirty="0" smtClean="0">
              <a:cs typeface="Times New Roman" pitchFamily="18" charset="0"/>
            </a:endParaRPr>
          </a:p>
        </p:txBody>
      </p:sp>
      <p:pic>
        <p:nvPicPr>
          <p:cNvPr id="5124" name="Picture 7" descr="C:\WINDOWS\Desktop\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75100" y="1035050"/>
            <a:ext cx="6378685" cy="4724400"/>
          </a:xfrm>
          <a:noFill/>
        </p:spPr>
      </p:pic>
      <p:pic>
        <p:nvPicPr>
          <p:cNvPr id="5" name="7 İçerik Yer Tutucusu" descr="DSC_03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100" y="4464050"/>
            <a:ext cx="5872016" cy="296787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8" name="Picture 4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273050"/>
            <a:ext cx="10363200" cy="70866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3100" y="4540250"/>
            <a:ext cx="2438400" cy="24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Düz Ok Bağlayıcısı"/>
          <p:cNvCxnSpPr/>
          <p:nvPr/>
        </p:nvCxnSpPr>
        <p:spPr>
          <a:xfrm>
            <a:off x="3136900" y="1949450"/>
            <a:ext cx="914400" cy="2895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3300" y="273050"/>
            <a:ext cx="9089390" cy="98488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cs typeface="Times New Roman" pitchFamily="18" charset="0"/>
              </a:rPr>
              <a:t>VERTEBRAE SACRALES-SACRUM </a:t>
            </a:r>
            <a:r>
              <a:rPr lang="en-US" sz="3200" dirty="0" smtClean="0">
                <a:cs typeface="Times New Roman" pitchFamily="18" charset="0"/>
              </a:rPr>
              <a:t/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b="1" dirty="0" smtClean="0">
                <a:cs typeface="Times New Roman" pitchFamily="18" charset="0"/>
              </a:rPr>
              <a:t>(Sağrı omurları)</a:t>
            </a:r>
            <a:r>
              <a:rPr lang="tr-TR" dirty="0" smtClean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1263650"/>
            <a:ext cx="5334000" cy="39624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facies dorsalis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crista sacralis media (Rum.)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crista sacralis intermedia (Rum.)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crista sacralis lateralis (Eq.)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foramina sacralia dorsalia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pars lateralis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ala ossis sacri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facies auricularis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canalis sacralis </a:t>
            </a:r>
            <a:endParaRPr lang="tr-TR" sz="2700" dirty="0" smtClean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5" name="4 Grafik Yer Tutucusu"/>
          <p:cNvSpPr>
            <a:spLocks noGrp="1"/>
          </p:cNvSpPr>
          <p:nvPr>
            <p:ph type="chart" sz="half" idx="2"/>
          </p:nvPr>
        </p:nvSpPr>
        <p:spPr/>
      </p:sp>
      <p:pic>
        <p:nvPicPr>
          <p:cNvPr id="104450" name="Picture 2" descr="COSTAE&#10;(Kaburgalar)&#10;os costale&#10;cartilago costalis&#10;extremitas vertebralis&#10;extremitas sternalis&#10;corpus&#10;1. Costae verae (ste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0" y="3292833"/>
            <a:ext cx="5619749" cy="4219217"/>
          </a:xfrm>
          <a:prstGeom prst="rect">
            <a:avLst/>
          </a:prstGeom>
          <a:noFill/>
        </p:spPr>
      </p:pic>
      <p:pic>
        <p:nvPicPr>
          <p:cNvPr id="6" name="Picture 2" descr="Thorax –Göğüs Kafesi&#10;• Genel görünümü tabanı geriye yönelik koniye benzer kemiksel bir&#10;kafestir.&#10;• Çatısını dorsalden vert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5700" y="2482850"/>
            <a:ext cx="5257800" cy="3505200"/>
          </a:xfrm>
          <a:prstGeom prst="rect">
            <a:avLst/>
          </a:prstGeom>
          <a:noFill/>
        </p:spPr>
      </p:pic>
      <p:pic>
        <p:nvPicPr>
          <p:cNvPr id="8" name="7 İçerik Yer Tutucusu" descr="DSC_03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100" y="5207177"/>
            <a:ext cx="4648200" cy="234932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75" y="503767"/>
            <a:ext cx="7307157" cy="63094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100" b="1" dirty="0" smtClean="0">
                <a:cs typeface="Times New Roman" pitchFamily="18" charset="0"/>
              </a:rPr>
              <a:t>VERTEBRAE SACRALES</a:t>
            </a:r>
            <a:endParaRPr lang="tr-TR" sz="4100" b="1" dirty="0" smtClean="0"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80228" y="2182989"/>
            <a:ext cx="5168477" cy="3545586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basis ossis sacri,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apex ossis sacri facies pelvina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3200" dirty="0" smtClean="0">
                <a:solidFill>
                  <a:schemeClr val="tx2"/>
                </a:solidFill>
                <a:cs typeface="Times New Roman" pitchFamily="18" charset="0"/>
              </a:rPr>
              <a:t>linea transversa </a:t>
            </a:r>
            <a:endParaRPr lang="en-US" sz="3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3200" dirty="0" smtClean="0">
                <a:solidFill>
                  <a:schemeClr val="tx2"/>
                </a:solidFill>
                <a:cs typeface="Times New Roman" pitchFamily="18" charset="0"/>
              </a:rPr>
              <a:t>foramina sacralia ventralia </a:t>
            </a:r>
            <a:endParaRPr lang="en-US" sz="32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promontorium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pars lateralis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ala ossis sacri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tr-TR" sz="3200" dirty="0" smtClean="0">
              <a:cs typeface="Times New Roman" pitchFamily="18" charset="0"/>
            </a:endParaRPr>
          </a:p>
        </p:txBody>
      </p:sp>
      <p:pic>
        <p:nvPicPr>
          <p:cNvPr id="33796" name="Picture 5" descr="C:\WINDOWS\Desktop\23.JPG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67271" y="2182989"/>
            <a:ext cx="4015595" cy="453390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Küçük Resim Yer Tutucusu"/>
          <p:cNvSpPr>
            <a:spLocks noGrp="1"/>
          </p:cNvSpPr>
          <p:nvPr>
            <p:ph type="clipArt" sz="half" idx="2"/>
          </p:nvPr>
        </p:nvSpPr>
        <p:spPr/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101378" name="Picture 2" descr="COSTAE&#10;(Kaburgalar)&#10;os costale&#10;cartilago costalis&#10;extremitas vertebralis&#10;extremitas sternalis&#10;corpus&#10;1. Costae verae (ste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196850"/>
            <a:ext cx="9220200" cy="6922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806450"/>
            <a:ext cx="8554720" cy="63094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100" b="1" dirty="0" smtClean="0">
                <a:cs typeface="Times New Roman" pitchFamily="18" charset="0"/>
              </a:rPr>
              <a:t>Equidae-Büyük Ruminant</a:t>
            </a:r>
            <a:endParaRPr lang="tr-TR" sz="4100" b="1" dirty="0" smtClean="0"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301" y="1797050"/>
            <a:ext cx="5506402" cy="5029200"/>
          </a:xfrm>
        </p:spPr>
        <p:txBody>
          <a:bodyPr>
            <a:normAutofit lnSpcReduction="10000"/>
          </a:bodyPr>
          <a:lstStyle/>
          <a:p>
            <a:pPr marL="521391" indent="-521391" algn="just">
              <a:defRPr/>
            </a:pPr>
            <a:r>
              <a:rPr lang="en-US" sz="2800" dirty="0" smtClean="0">
                <a:solidFill>
                  <a:schemeClr val="tx2"/>
                </a:solidFill>
                <a:cs typeface="Times New Roman" pitchFamily="18" charset="0"/>
              </a:rPr>
              <a:t>3.</a:t>
            </a:r>
            <a:r>
              <a:rPr lang="tr-TR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cs typeface="Times New Roman" pitchFamily="18" charset="0"/>
              </a:rPr>
              <a:t>Pars lateralis equidae’de küt, büyük ruminantta keskindir.</a:t>
            </a:r>
            <a:endParaRPr lang="tr-TR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521391" indent="-521391" algn="just">
              <a:defRPr/>
            </a:pPr>
            <a:endParaRPr lang="en-US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521391" indent="-521391" algn="just">
              <a:defRPr/>
            </a:pPr>
            <a:r>
              <a:rPr lang="en-US" sz="2800" dirty="0" smtClean="0">
                <a:solidFill>
                  <a:schemeClr val="tx2"/>
                </a:solidFill>
                <a:cs typeface="Times New Roman" pitchFamily="18" charset="0"/>
              </a:rPr>
              <a:t>4. Ala ossis sacri'nin ön kenarında equidae’de bir eklem yüzü bulunur, büyük ruminantta bulunmaz.</a:t>
            </a:r>
            <a:endParaRPr lang="tr-TR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521391" indent="-521391" algn="just">
              <a:defRPr/>
            </a:pPr>
            <a:endParaRPr lang="en-US" sz="28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521391" indent="-521391" algn="just">
              <a:defRPr/>
            </a:pPr>
            <a:r>
              <a:rPr lang="en-US" sz="2800" dirty="0" smtClean="0">
                <a:solidFill>
                  <a:schemeClr val="tx2"/>
                </a:solidFill>
                <a:cs typeface="Times New Roman" pitchFamily="18" charset="0"/>
              </a:rPr>
              <a:t>5. Processus articularis cranialis equidae’de düz, büyük ruminantta içbükeydir.</a:t>
            </a:r>
          </a:p>
          <a:p>
            <a:pPr marL="521391" indent="-521391">
              <a:defRPr/>
            </a:pPr>
            <a:endParaRPr lang="tr-TR" sz="2300" dirty="0" smtClean="0">
              <a:solidFill>
                <a:schemeClr val="tx2"/>
              </a:solidFill>
            </a:endParaRPr>
          </a:p>
        </p:txBody>
      </p:sp>
      <p:pic>
        <p:nvPicPr>
          <p:cNvPr id="36868" name="Picture 5" descr="C:\WINDOWS\Desktop\1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84900" y="1797050"/>
            <a:ext cx="4156540" cy="5364830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75" y="335845"/>
            <a:ext cx="9089390" cy="2769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Carnivor-Küçük </a:t>
            </a:r>
            <a:r>
              <a:rPr lang="tr-TR" b="1" smtClean="0">
                <a:latin typeface="Times New Roman" pitchFamily="18" charset="0"/>
              </a:rPr>
              <a:t>R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uminant</a:t>
            </a:r>
            <a:endParaRPr lang="tr-TR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39850"/>
            <a:ext cx="6184900" cy="6019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tr-TR" sz="2300" dirty="0" smtClean="0">
                <a:solidFill>
                  <a:schemeClr val="tx2"/>
                </a:solidFill>
              </a:rPr>
              <a:t>   </a:t>
            </a:r>
            <a:r>
              <a:rPr lang="en-US" sz="2300" dirty="0" smtClean="0">
                <a:solidFill>
                  <a:schemeClr val="tx2"/>
                </a:solidFill>
                <a:cs typeface="Times New Roman" pitchFamily="18" charset="0"/>
              </a:rPr>
              <a:t>1. Carnivor'un sacrum'u küçük ruminantlarınkine oranla kısadır.</a:t>
            </a:r>
            <a:endParaRPr lang="tr-TR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2300" dirty="0" smtClean="0">
                <a:solidFill>
                  <a:schemeClr val="tx2"/>
                </a:solidFill>
                <a:cs typeface="Times New Roman" pitchFamily="18" charset="0"/>
              </a:rPr>
              <a:t>	2. Processus articularis cranialis carnivor'da düz, küçük ruminantta içbükeydir. </a:t>
            </a:r>
            <a:endParaRPr lang="tr-TR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2300" dirty="0" smtClean="0">
                <a:solidFill>
                  <a:schemeClr val="tx2"/>
                </a:solidFill>
                <a:cs typeface="Times New Roman" pitchFamily="18" charset="0"/>
              </a:rPr>
              <a:t>	3.Processus articularis caudalis carnivor'da bulunur, küçük ruminantta bulunmaz.</a:t>
            </a:r>
            <a:endParaRPr lang="tr-TR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2300" dirty="0" smtClean="0">
                <a:solidFill>
                  <a:schemeClr val="tx2"/>
                </a:solidFill>
                <a:cs typeface="Times New Roman" pitchFamily="18" charset="0"/>
              </a:rPr>
              <a:t>	4. Crista sacralis media ile crista sacralis intermedia küçük ruminantta bulunur, carnivorda bulunmaz. </a:t>
            </a:r>
            <a:endParaRPr lang="tr-TR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2300" dirty="0" smtClean="0">
                <a:solidFill>
                  <a:schemeClr val="tx2"/>
                </a:solidFill>
                <a:cs typeface="Times New Roman" pitchFamily="18" charset="0"/>
              </a:rPr>
              <a:t>	5. Ala ossis sacri'nin duruşu carnivorda lateral, küçük ruminantta caudodorsaldir.</a:t>
            </a:r>
          </a:p>
        </p:txBody>
      </p:sp>
      <p:pic>
        <p:nvPicPr>
          <p:cNvPr id="37892" name="Picture 6" descr="C:\WINDOWS\Desktop\14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r="54184" b="70370"/>
          <a:stretch>
            <a:fillRect/>
          </a:stretch>
        </p:blipFill>
        <p:spPr>
          <a:xfrm>
            <a:off x="6718300" y="958850"/>
            <a:ext cx="3668430" cy="2886163"/>
          </a:xfrm>
          <a:noFill/>
        </p:spPr>
      </p:pic>
      <p:pic>
        <p:nvPicPr>
          <p:cNvPr id="37893" name="Picture 7" descr="C:\WINDOWS\Desktop\12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040" y="4083050"/>
            <a:ext cx="4277360" cy="330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4010" y="335845"/>
            <a:ext cx="9089390" cy="110799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cs typeface="Times New Roman" pitchFamily="18" charset="0"/>
              </a:rPr>
              <a:t>VERTEBRAE CAUDALES-VERTEBRAE COCCYGEAE</a:t>
            </a:r>
            <a:r>
              <a:rPr lang="en-US" sz="3600" dirty="0" smtClean="0">
                <a:cs typeface="Times New Roman" pitchFamily="18" charset="0"/>
              </a:rPr>
              <a:t/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b="1" dirty="0" smtClean="0">
                <a:cs typeface="Times New Roman" pitchFamily="18" charset="0"/>
              </a:rPr>
              <a:t>(Kuyruk omurları)</a:t>
            </a:r>
            <a:endParaRPr lang="tr-TR" sz="3600" dirty="0" smtClean="0">
              <a:cs typeface="Times New Roman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0" y="2025650"/>
            <a:ext cx="4500139" cy="196977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en-US" sz="3200" dirty="0" smtClean="0">
                <a:cs typeface="Times New Roman" pitchFamily="18" charset="0"/>
              </a:rPr>
              <a:t>	</a:t>
            </a:r>
          </a:p>
          <a:p>
            <a:pPr algn="just" eaLnBrk="1" hangingPunct="1"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processus haemalis </a:t>
            </a:r>
          </a:p>
          <a:p>
            <a:pPr algn="just" eaLnBrk="1" hangingPunct="1"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arcus haemalis</a:t>
            </a:r>
          </a:p>
          <a:p>
            <a:pPr eaLnBrk="1" hangingPunct="1">
              <a:defRPr/>
            </a:pPr>
            <a:endParaRPr lang="tr-TR" sz="3200" dirty="0" smtClean="0">
              <a:solidFill>
                <a:schemeClr val="tx2"/>
              </a:solidFill>
            </a:endParaRPr>
          </a:p>
        </p:txBody>
      </p:sp>
      <p:pic>
        <p:nvPicPr>
          <p:cNvPr id="38916" name="Picture 6" descr="C:\WINDOWS\Desktop\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70297" t="10779" b="41203"/>
          <a:stretch>
            <a:fillRect/>
          </a:stretch>
        </p:blipFill>
        <p:spPr>
          <a:xfrm>
            <a:off x="5499099" y="1644650"/>
            <a:ext cx="4589901" cy="5181600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700" y="501650"/>
            <a:ext cx="6416040" cy="55399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>
                <a:cs typeface="Times New Roman" pitchFamily="18" charset="0"/>
              </a:rPr>
              <a:t>THORAX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b="1" dirty="0" smtClean="0">
                <a:cs typeface="Times New Roman" pitchFamily="18" charset="0"/>
              </a:rPr>
              <a:t>	(Göğüs kafesi)</a:t>
            </a:r>
            <a:endParaRPr lang="tr-TR" b="1" dirty="0" smtClean="0">
              <a:cs typeface="Times New Roman" pitchFamily="18" charset="0"/>
            </a:endParaRPr>
          </a:p>
        </p:txBody>
      </p:sp>
      <p:pic>
        <p:nvPicPr>
          <p:cNvPr id="98306" name="Picture 2" descr="costae hors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200" y="1492269"/>
            <a:ext cx="8077200" cy="606423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3500" y="1492250"/>
            <a:ext cx="5486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41300" y="654050"/>
            <a:ext cx="2667000" cy="6019800"/>
          </a:xfrm>
          <a:prstGeom prst="rect">
            <a:avLst/>
          </a:prstGeom>
        </p:spPr>
        <p:txBody>
          <a:bodyPr lIns="104278" tIns="52139" rIns="104278" bIns="52139">
            <a:normAutofit fontScale="92500" lnSpcReduction="20000"/>
          </a:bodyPr>
          <a:lstStyle/>
          <a:p>
            <a:pPr algn="just" eaLnBrk="1" hangingPunct="1">
              <a:defRPr/>
            </a:pPr>
            <a:endParaRPr lang="en-US" dirty="0" smtClean="0"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fr-FR" dirty="0" smtClean="0">
                <a:cs typeface="Times New Roman" pitchFamily="18" charset="0"/>
              </a:rPr>
              <a:t>spatium intercostale </a:t>
            </a:r>
            <a:endParaRPr lang="en-US" dirty="0" smtClean="0"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fr-FR" dirty="0" smtClean="0">
                <a:cs typeface="Times New Roman" pitchFamily="18" charset="0"/>
              </a:rPr>
              <a:t>apertura thoracis cranialis</a:t>
            </a:r>
            <a:endParaRPr lang="en-US" dirty="0" smtClean="0"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fr-FR" dirty="0" smtClean="0">
                <a:cs typeface="Times New Roman" pitchFamily="18" charset="0"/>
              </a:rPr>
              <a:t>apertura thoracis caudalis</a:t>
            </a:r>
            <a:endParaRPr lang="en-US" dirty="0" smtClean="0"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fr-FR" dirty="0" smtClean="0">
                <a:cs typeface="Times New Roman" pitchFamily="18" charset="0"/>
              </a:rPr>
              <a:t>cavum pectoris</a:t>
            </a:r>
            <a:endParaRPr lang="en-US" dirty="0" smtClean="0"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dirty="0" smtClean="0">
                <a:cs typeface="Times New Roman" pitchFamily="18" charset="0"/>
              </a:rPr>
              <a:t>cavum thoracis </a:t>
            </a:r>
            <a:endParaRPr lang="tr-TR" dirty="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pic>
        <p:nvPicPr>
          <p:cNvPr id="46083" name="Picture 3" descr="C:\WINDOWS\Deskto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700" y="1492250"/>
            <a:ext cx="7574492" cy="561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75" y="292116"/>
            <a:ext cx="4455583" cy="126188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100" b="1" dirty="0" smtClean="0">
                <a:cs typeface="Times New Roman" pitchFamily="18" charset="0"/>
              </a:rPr>
              <a:t>COSTAE</a:t>
            </a:r>
            <a:r>
              <a:rPr lang="en-US" sz="4100" dirty="0" smtClean="0">
                <a:cs typeface="Times New Roman" pitchFamily="18" charset="0"/>
              </a:rPr>
              <a:t/>
            </a:r>
            <a:br>
              <a:rPr lang="en-US" sz="4100" dirty="0" smtClean="0">
                <a:cs typeface="Times New Roman" pitchFamily="18" charset="0"/>
              </a:rPr>
            </a:br>
            <a:r>
              <a:rPr lang="en-US" sz="4100" b="1" dirty="0" smtClean="0">
                <a:cs typeface="Times New Roman" pitchFamily="18" charset="0"/>
              </a:rPr>
              <a:t>(Kaburgalar)</a:t>
            </a:r>
            <a:r>
              <a:rPr lang="tr-TR" dirty="0" smtClean="0"/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80228" y="1763183"/>
            <a:ext cx="4767474" cy="4113434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2700" dirty="0" smtClean="0">
                <a:cs typeface="Times New Roman" pitchFamily="18" charset="0"/>
              </a:rPr>
              <a:t>os costale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2700" dirty="0" smtClean="0">
                <a:cs typeface="Times New Roman" pitchFamily="18" charset="0"/>
              </a:rPr>
              <a:t>cartilago costalis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de-DE" sz="2700" dirty="0" smtClean="0">
                <a:cs typeface="Times New Roman" pitchFamily="18" charset="0"/>
              </a:rPr>
              <a:t>extremitas vertebralis</a:t>
            </a:r>
            <a:endParaRPr lang="en-US" sz="27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de-DE" sz="2700" dirty="0" smtClean="0">
                <a:cs typeface="Times New Roman" pitchFamily="18" charset="0"/>
              </a:rPr>
              <a:t>extremitas sternalis </a:t>
            </a:r>
            <a:endParaRPr lang="en-US" sz="27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2700" dirty="0" smtClean="0">
                <a:cs typeface="Times New Roman" pitchFamily="18" charset="0"/>
              </a:rPr>
              <a:t>corpus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2700" dirty="0" smtClean="0">
                <a:cs typeface="Times New Roman" pitchFamily="18" charset="0"/>
              </a:rPr>
              <a:t>1. Costae verae (sternales)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2700" dirty="0" smtClean="0">
                <a:cs typeface="Times New Roman" pitchFamily="18" charset="0"/>
              </a:rPr>
              <a:t>2. Costae spuriae (asternales)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2700" dirty="0" smtClean="0">
                <a:cs typeface="Times New Roman" pitchFamily="18" charset="0"/>
              </a:rPr>
              <a:t>arcus costalis </a:t>
            </a: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2700" dirty="0" smtClean="0">
                <a:cs typeface="Times New Roman" pitchFamily="18" charset="0"/>
              </a:rPr>
              <a:t>3.Costae fluctuantes (insan ve carnivor)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tr-TR" sz="2700" dirty="0" smtClean="0"/>
          </a:p>
        </p:txBody>
      </p:sp>
      <p:pic>
        <p:nvPicPr>
          <p:cNvPr id="40964" name="Picture 9" descr="C:\WINDOWS\Desktop\15so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125827" y="2182813"/>
            <a:ext cx="101184" cy="277812"/>
          </a:xfrm>
          <a:noFill/>
        </p:spPr>
      </p:pic>
      <p:pic>
        <p:nvPicPr>
          <p:cNvPr id="40965" name="Picture 10" descr="C:\WINDOWS\Desktop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3147" y="1427339"/>
            <a:ext cx="2374455" cy="553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75500" y="0"/>
            <a:ext cx="3679190" cy="577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dirty="0" smtClean="0"/>
              <a:t>VERTEBRAE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12423" y="577850"/>
            <a:ext cx="5473277" cy="61722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Corpus vertebrae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sz="2700" dirty="0" smtClean="0">
                <a:solidFill>
                  <a:schemeClr val="tx2"/>
                </a:solidFill>
              </a:rPr>
              <a:t>C</a:t>
            </a: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aput vertebrae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sz="2700" dirty="0" smtClean="0">
                <a:solidFill>
                  <a:schemeClr val="tx2"/>
                </a:solidFill>
              </a:rPr>
              <a:t>F</a:t>
            </a: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ossa vertebrae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sz="2700" dirty="0" smtClean="0">
                <a:solidFill>
                  <a:schemeClr val="tx2"/>
                </a:solidFill>
              </a:rPr>
              <a:t>D</a:t>
            </a:r>
            <a:r>
              <a:rPr lang="fr-FR" sz="2700" dirty="0" smtClean="0">
                <a:solidFill>
                  <a:schemeClr val="tx2"/>
                </a:solidFill>
                <a:cs typeface="Times New Roman" pitchFamily="18" charset="0"/>
              </a:rPr>
              <a:t>iscus intervertebralis </a:t>
            </a:r>
            <a:endParaRPr lang="en-US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sz="2700" dirty="0" smtClean="0">
                <a:solidFill>
                  <a:schemeClr val="tx2"/>
                </a:solidFill>
              </a:rPr>
              <a:t>C</a:t>
            </a:r>
            <a:r>
              <a:rPr lang="fr-FR" sz="2700" dirty="0" smtClean="0">
                <a:solidFill>
                  <a:schemeClr val="tx2"/>
                </a:solidFill>
                <a:cs typeface="Times New Roman" pitchFamily="18" charset="0"/>
              </a:rPr>
              <a:t>rista ventralis</a:t>
            </a:r>
            <a:endParaRPr lang="en-US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r-TR" sz="2700" dirty="0" smtClean="0">
                <a:solidFill>
                  <a:schemeClr val="tx2"/>
                </a:solidFill>
              </a:rPr>
              <a:t>C</a:t>
            </a: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rista dorsalis </a:t>
            </a:r>
            <a:endParaRPr lang="tr-TR" sz="27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Arcus vertebrae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tr-TR" sz="2700" dirty="0" smtClean="0">
                <a:solidFill>
                  <a:schemeClr val="tx2"/>
                </a:solidFill>
              </a:rPr>
              <a:t>F</a:t>
            </a: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oramen vertebrale </a:t>
            </a:r>
            <a:endParaRPr lang="tr-TR" sz="2700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2700" dirty="0" smtClean="0">
                <a:solidFill>
                  <a:schemeClr val="tx2"/>
                </a:solidFill>
                <a:cs typeface="Times New Roman" pitchFamily="18" charset="0"/>
              </a:rPr>
              <a:t>Processus spinosus </a:t>
            </a:r>
            <a:endParaRPr lang="en-US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Processus transversus</a:t>
            </a:r>
            <a:r>
              <a:rPr lang="en-US" sz="2700" b="1" dirty="0" smtClean="0">
                <a:cs typeface="Times New Roman" pitchFamily="18" charset="0"/>
              </a:rPr>
              <a:t> </a:t>
            </a:r>
            <a:endParaRPr lang="en-US" sz="27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endParaRPr lang="tr-TR" sz="2700" dirty="0" smtClean="0">
              <a:cs typeface="Times New Roman" pitchFamily="18" charset="0"/>
            </a:endParaRPr>
          </a:p>
        </p:txBody>
      </p:sp>
      <p:pic>
        <p:nvPicPr>
          <p:cNvPr id="131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900" y="0"/>
            <a:ext cx="739309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Resim" descr="Untitled-1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500" y="4528273"/>
            <a:ext cx="6794500" cy="3028227"/>
          </a:xfrm>
          <a:prstGeom prst="rect">
            <a:avLst/>
          </a:prstGeom>
        </p:spPr>
      </p:pic>
      <p:pic>
        <p:nvPicPr>
          <p:cNvPr id="130054" name="Picture 6" descr="discus intervertebralis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534912" y="4896362"/>
            <a:ext cx="1905000" cy="2411976"/>
          </a:xfrm>
          <a:prstGeom prst="rect">
            <a:avLst/>
          </a:prstGeom>
          <a:noFill/>
        </p:spPr>
      </p:pic>
      <p:pic>
        <p:nvPicPr>
          <p:cNvPr id="130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2100" y="6369051"/>
            <a:ext cx="1876463" cy="118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olumna Vertebralis (Prof. Dr. İsmail Hakkı NUR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196850"/>
            <a:ext cx="9372600" cy="7036797"/>
          </a:xfrm>
          <a:prstGeom prst="rect">
            <a:avLst/>
          </a:prstGeom>
          <a:noFill/>
        </p:spPr>
      </p:pic>
      <p:sp>
        <p:nvSpPr>
          <p:cNvPr id="5" name="4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3365500" y="1492250"/>
            <a:ext cx="4500139" cy="276999"/>
          </a:xfrm>
        </p:spPr>
      </p:sp>
      <p:sp>
        <p:nvSpPr>
          <p:cNvPr id="6" name="5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82234" y="755650"/>
            <a:ext cx="5257588" cy="1477328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equidae ve carnivor corpus costae dar</a:t>
            </a:r>
          </a:p>
          <a:p>
            <a:pPr algn="just" eaLnBrk="1" hangingPunct="1">
              <a:defRPr/>
            </a:pPr>
            <a:r>
              <a:rPr lang="en-US" sz="3200" dirty="0" smtClean="0">
                <a:solidFill>
                  <a:schemeClr val="tx2"/>
                </a:solidFill>
                <a:cs typeface="Times New Roman" pitchFamily="18" charset="0"/>
              </a:rPr>
              <a:t>Ruminant’ta geniştir. </a:t>
            </a:r>
            <a:endParaRPr lang="tr-TR" sz="3200" dirty="0" smtClean="0">
              <a:solidFill>
                <a:schemeClr val="tx2"/>
              </a:solidFill>
            </a:endParaRPr>
          </a:p>
        </p:txBody>
      </p:sp>
      <p:pic>
        <p:nvPicPr>
          <p:cNvPr id="43012" name="Picture 7" descr="C:\WINDOWS\Desktop\15so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861300" y="806450"/>
            <a:ext cx="2286000" cy="6276468"/>
          </a:xfrm>
          <a:noFill/>
        </p:spPr>
      </p:pic>
      <p:pic>
        <p:nvPicPr>
          <p:cNvPr id="43011" name="Picture 5" descr="C:\WINDOWS\Desktop\15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700" y="2182989"/>
            <a:ext cx="2216653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8" descr="C:\WINDOWS\Desktop\15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9797" y="3358444"/>
            <a:ext cx="1824933" cy="282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6" descr="C:\WINDOWS\Desktop\17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125848" y="2182813"/>
            <a:ext cx="101142" cy="277812"/>
          </a:xfrm>
          <a:noFill/>
        </p:spPr>
      </p:pic>
      <p:sp>
        <p:nvSpPr>
          <p:cNvPr id="6" name="5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3186" name="Picture 2" descr="Columna Vertebralis (Prof. Dr. İsmail Hakkı NUR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196850"/>
            <a:ext cx="9525000" cy="7151216"/>
          </a:xfrm>
          <a:prstGeom prst="rect">
            <a:avLst/>
          </a:prstGeom>
          <a:noFill/>
        </p:spPr>
      </p:pic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8452" y="335844"/>
            <a:ext cx="7218045" cy="55399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cs typeface="Times New Roman" pitchFamily="18" charset="0"/>
              </a:rPr>
              <a:t>STERNUM</a:t>
            </a:r>
            <a:r>
              <a:rPr lang="tr-TR" sz="3600" dirty="0" smtClean="0"/>
              <a:t> </a:t>
            </a:r>
            <a:r>
              <a:rPr lang="en-US" sz="3600" b="1" dirty="0" smtClean="0">
                <a:cs typeface="Times New Roman" pitchFamily="18" charset="0"/>
              </a:rPr>
              <a:t>(Göğüs kemiği)</a:t>
            </a:r>
            <a:endParaRPr lang="tr-TR" sz="3600" b="1" dirty="0" smtClean="0">
              <a:cs typeface="Times New Roman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47563" y="4617861"/>
            <a:ext cx="8287385" cy="1121846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Equidae’de sternum bilateral (yanlardan), ruminantta ise dorsoventral basıktır. Carnivorda sternebra'lar dört köşeli bir çubuk gibidir.</a:t>
            </a:r>
          </a:p>
        </p:txBody>
      </p:sp>
      <p:pic>
        <p:nvPicPr>
          <p:cNvPr id="45060" name="Picture 6" descr="C:\WINDOWS\Desktop\23456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r="47525"/>
          <a:stretch>
            <a:fillRect/>
          </a:stretch>
        </p:blipFill>
        <p:spPr>
          <a:xfrm>
            <a:off x="6237817" y="1007534"/>
            <a:ext cx="3484638" cy="3358444"/>
          </a:xfrm>
          <a:noFill/>
        </p:spPr>
      </p:pic>
      <p:pic>
        <p:nvPicPr>
          <p:cNvPr id="45061" name="Picture 7" descr="C:\WINDOWS\Desktop\23456.JPG"/>
          <p:cNvPicPr>
            <a:picLocks noChangeAspect="1" noChangeArrowheads="1"/>
          </p:cNvPicPr>
          <p:nvPr/>
        </p:nvPicPr>
        <p:blipFill>
          <a:blip r:embed="rId2" cstate="print"/>
          <a:srcRect l="52861" b="36647"/>
          <a:stretch>
            <a:fillRect/>
          </a:stretch>
        </p:blipFill>
        <p:spPr bwMode="auto">
          <a:xfrm>
            <a:off x="1604010" y="1091494"/>
            <a:ext cx="4544695" cy="308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161794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100" y="654050"/>
            <a:ext cx="8096250" cy="6076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500" y="196850"/>
            <a:ext cx="6705600" cy="4154984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fr-FR" sz="2700" dirty="0" smtClean="0">
                <a:solidFill>
                  <a:schemeClr val="tx2"/>
                </a:solidFill>
                <a:cs typeface="Times New Roman" pitchFamily="18" charset="0"/>
              </a:rPr>
              <a:t>Processus articularis cranialis et caudalis </a:t>
            </a:r>
            <a:endParaRPr lang="en-US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tr-TR" sz="2700" dirty="0" smtClean="0">
                <a:solidFill>
                  <a:schemeClr val="tx2"/>
                </a:solidFill>
              </a:rPr>
              <a:t>C</a:t>
            </a: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artilago articularis </a:t>
            </a:r>
          </a:p>
          <a:p>
            <a:pPr algn="just" eaLnBrk="1" hangingPunct="1"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Processus mamillaris </a:t>
            </a:r>
          </a:p>
          <a:p>
            <a:pPr algn="just" eaLnBrk="1" hangingPunct="1">
              <a:defRPr/>
            </a:pP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Processus accessorius</a:t>
            </a:r>
            <a:r>
              <a:rPr lang="tr-TR" sz="27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tr-TR" sz="2700" dirty="0" smtClean="0">
                <a:solidFill>
                  <a:schemeClr val="tx2"/>
                </a:solidFill>
              </a:rPr>
              <a:t>(</a:t>
            </a:r>
            <a:r>
              <a:rPr lang="en-US" sz="2700" dirty="0" smtClean="0">
                <a:solidFill>
                  <a:schemeClr val="tx2"/>
                </a:solidFill>
                <a:cs typeface="Times New Roman" pitchFamily="18" charset="0"/>
              </a:rPr>
              <a:t>Carnivorda</a:t>
            </a:r>
            <a:r>
              <a:rPr lang="tr-TR" sz="2700" dirty="0" smtClean="0">
                <a:solidFill>
                  <a:schemeClr val="tx2"/>
                </a:solidFill>
              </a:rPr>
              <a:t>)</a:t>
            </a:r>
            <a:endParaRPr lang="en-US" sz="2700" dirty="0" smtClean="0">
              <a:solidFill>
                <a:schemeClr val="tx2"/>
              </a:solidFill>
            </a:endParaRPr>
          </a:p>
          <a:p>
            <a:pPr algn="just" eaLnBrk="1" hangingPunct="1">
              <a:defRPr/>
            </a:pPr>
            <a:r>
              <a:rPr lang="fr-FR" sz="2700" dirty="0" smtClean="0">
                <a:solidFill>
                  <a:schemeClr val="tx2"/>
                </a:solidFill>
                <a:cs typeface="Times New Roman" pitchFamily="18" charset="0"/>
              </a:rPr>
              <a:t>Incisura vertebralis cranialis et caudalis</a:t>
            </a:r>
            <a:endParaRPr lang="en-US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de-DE" sz="2700" dirty="0" smtClean="0">
                <a:solidFill>
                  <a:schemeClr val="tx2"/>
                </a:solidFill>
                <a:cs typeface="Times New Roman" pitchFamily="18" charset="0"/>
              </a:rPr>
              <a:t>foramen intervertebrale </a:t>
            </a:r>
            <a:endParaRPr lang="en-US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de-DE" sz="2700" dirty="0" smtClean="0">
                <a:solidFill>
                  <a:schemeClr val="tx2"/>
                </a:solidFill>
                <a:cs typeface="Times New Roman" pitchFamily="18" charset="0"/>
              </a:rPr>
              <a:t>Foramen vertebrale </a:t>
            </a:r>
            <a:endParaRPr lang="en-US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buFontTx/>
              <a:buNone/>
              <a:defRPr/>
            </a:pPr>
            <a:endParaRPr lang="tr-TR" sz="2700" b="1" dirty="0" smtClean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130050" name="Picture 2" descr="http://www.scielo.cl/fbpe/img/ijmorphol/v31n2/art03_f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730249"/>
            <a:ext cx="3886200" cy="6096211"/>
          </a:xfrm>
          <a:prstGeom prst="rect">
            <a:avLst/>
          </a:prstGeom>
          <a:noFill/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89100" y="3702050"/>
            <a:ext cx="3429000" cy="36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6172200" cy="4570482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defRPr/>
            </a:pPr>
            <a:r>
              <a:rPr lang="de-DE" sz="2700" dirty="0" smtClean="0">
                <a:solidFill>
                  <a:schemeClr val="tx2"/>
                </a:solidFill>
                <a:cs typeface="Times New Roman" pitchFamily="18" charset="0"/>
              </a:rPr>
              <a:t>Foramen vertebrale </a:t>
            </a:r>
            <a:endParaRPr lang="en-US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tr-TR" sz="2700" dirty="0" smtClean="0">
                <a:solidFill>
                  <a:schemeClr val="tx2"/>
                </a:solidFill>
              </a:rPr>
              <a:t>C</a:t>
            </a:r>
            <a:r>
              <a:rPr lang="de-DE" sz="2700" dirty="0" smtClean="0">
                <a:solidFill>
                  <a:schemeClr val="tx2"/>
                </a:solidFill>
                <a:cs typeface="Times New Roman" pitchFamily="18" charset="0"/>
              </a:rPr>
              <a:t>analis vertebralis </a:t>
            </a:r>
            <a:endParaRPr lang="en-US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de-DE" sz="2700" dirty="0" smtClean="0">
                <a:solidFill>
                  <a:schemeClr val="tx2"/>
                </a:solidFill>
                <a:cs typeface="Times New Roman" pitchFamily="18" charset="0"/>
              </a:rPr>
              <a:t>Foramen</a:t>
            </a:r>
            <a:r>
              <a:rPr lang="tr-TR" sz="27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de-DE" sz="2700" dirty="0" smtClean="0">
                <a:solidFill>
                  <a:schemeClr val="tx2"/>
                </a:solidFill>
                <a:cs typeface="Times New Roman" pitchFamily="18" charset="0"/>
              </a:rPr>
              <a:t>trasversarium</a:t>
            </a:r>
            <a:r>
              <a:rPr lang="tr-TR" sz="2700" dirty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pPr algn="just" eaLnBrk="1" hangingPunct="1">
              <a:buNone/>
              <a:defRPr/>
            </a:pPr>
            <a:r>
              <a:rPr lang="tr-TR" sz="2700" dirty="0" smtClean="0">
                <a:solidFill>
                  <a:schemeClr val="tx2"/>
                </a:solidFill>
                <a:cs typeface="Times New Roman" pitchFamily="18" charset="0"/>
              </a:rPr>
              <a:t>                  </a:t>
            </a:r>
            <a:r>
              <a:rPr lang="de-DE" sz="2700" dirty="0" smtClean="0">
                <a:solidFill>
                  <a:schemeClr val="tx2"/>
                </a:solidFill>
                <a:cs typeface="Times New Roman" pitchFamily="18" charset="0"/>
              </a:rPr>
              <a:t>(Yedinci boyun omuru hariç)</a:t>
            </a:r>
            <a:endParaRPr lang="en-US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tr-TR" sz="2700" dirty="0" smtClean="0">
                <a:solidFill>
                  <a:schemeClr val="tx2"/>
                </a:solidFill>
              </a:rPr>
              <a:t>C</a:t>
            </a:r>
            <a:r>
              <a:rPr lang="de-DE" sz="2700" dirty="0" smtClean="0">
                <a:solidFill>
                  <a:schemeClr val="tx2"/>
                </a:solidFill>
                <a:cs typeface="Times New Roman" pitchFamily="18" charset="0"/>
              </a:rPr>
              <a:t>analis transversarius </a:t>
            </a:r>
            <a:endParaRPr lang="en-US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tr-TR" sz="2700" dirty="0" smtClean="0">
                <a:solidFill>
                  <a:schemeClr val="tx2"/>
                </a:solidFill>
              </a:rPr>
              <a:t>A</a:t>
            </a:r>
            <a:r>
              <a:rPr lang="de-DE" sz="2700" dirty="0" smtClean="0">
                <a:solidFill>
                  <a:schemeClr val="tx2"/>
                </a:solidFill>
                <a:cs typeface="Times New Roman" pitchFamily="18" charset="0"/>
              </a:rPr>
              <a:t>rteria veretebralis, </a:t>
            </a:r>
            <a:endParaRPr lang="en-US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tr-TR" sz="2700" dirty="0" smtClean="0">
                <a:solidFill>
                  <a:schemeClr val="tx2"/>
                </a:solidFill>
              </a:rPr>
              <a:t>V</a:t>
            </a:r>
            <a:r>
              <a:rPr lang="de-DE" sz="2700" dirty="0" smtClean="0">
                <a:solidFill>
                  <a:schemeClr val="tx2"/>
                </a:solidFill>
                <a:cs typeface="Times New Roman" pitchFamily="18" charset="0"/>
              </a:rPr>
              <a:t>ena vertebralis  </a:t>
            </a:r>
            <a:endParaRPr lang="en-US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tr-TR" sz="2700" dirty="0" smtClean="0">
                <a:solidFill>
                  <a:schemeClr val="tx2"/>
                </a:solidFill>
              </a:rPr>
              <a:t>N</a:t>
            </a:r>
            <a:r>
              <a:rPr lang="de-DE" sz="2700" dirty="0" smtClean="0">
                <a:solidFill>
                  <a:schemeClr val="tx2"/>
                </a:solidFill>
                <a:cs typeface="Times New Roman" pitchFamily="18" charset="0"/>
              </a:rPr>
              <a:t>ervus vertebralis  Spatium interarcuale </a:t>
            </a:r>
            <a:endParaRPr lang="en-US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de-DE" sz="2700" dirty="0" smtClean="0">
                <a:solidFill>
                  <a:schemeClr val="tx2"/>
                </a:solidFill>
                <a:cs typeface="Times New Roman" pitchFamily="18" charset="0"/>
              </a:rPr>
              <a:t>spatium interarcuale atlantooccipitalis  </a:t>
            </a:r>
            <a:endParaRPr lang="en-US" sz="27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de-DE" sz="2700" dirty="0" smtClean="0">
                <a:solidFill>
                  <a:schemeClr val="tx2"/>
                </a:solidFill>
                <a:cs typeface="Times New Roman" pitchFamily="18" charset="0"/>
              </a:rPr>
              <a:t>spatium interarcuale lumbosacrale </a:t>
            </a:r>
            <a:endParaRPr lang="tr-TR" sz="2700" dirty="0" smtClean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129026" name="Picture 2" descr="spatium interarcual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4464050"/>
            <a:ext cx="3289300" cy="2677491"/>
          </a:xfrm>
          <a:prstGeom prst="rect">
            <a:avLst/>
          </a:prstGeom>
          <a:noFill/>
        </p:spPr>
      </p:pic>
      <p:pic>
        <p:nvPicPr>
          <p:cNvPr id="129028" name="Picture 4" descr="İ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5864" y="-565150"/>
            <a:ext cx="4118236" cy="3092449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6440" y="2254250"/>
            <a:ext cx="488696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0" name="Picture 6" descr="https://www.researchgate.net/profile/David_Mazensky/publication/221928973/figure/fig3/AS:305101798428675@1449753345292/Fig-3-Corrosion-cast-of-the-vertebral-arteries-A-vertebralis-dextra-et-sinistr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6500" y="5226050"/>
            <a:ext cx="4231421" cy="233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0" y="2135762"/>
            <a:ext cx="10693400" cy="11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>
            <a:spAutoFit/>
          </a:bodyPr>
          <a:lstStyle/>
          <a:p>
            <a:pPr algn="ctr"/>
            <a:endParaRPr lang="en-US" sz="2300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  <a:p>
            <a:pPr algn="ctr" eaLnBrk="0" hangingPunct="0"/>
            <a:r>
              <a:rPr lang="de-DE" sz="23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 </a:t>
            </a:r>
            <a:endParaRPr lang="en-US" sz="2300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  <a:p>
            <a:pPr algn="just" eaLnBrk="0" hangingPunct="0"/>
            <a:r>
              <a:rPr lang="de-DE" sz="23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		</a:t>
            </a:r>
            <a:endParaRPr lang="en-US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71" name="Rectangle 105"/>
          <p:cNvSpPr>
            <a:spLocks noChangeArrowheads="1"/>
          </p:cNvSpPr>
          <p:nvPr/>
        </p:nvSpPr>
        <p:spPr bwMode="auto">
          <a:xfrm>
            <a:off x="850900" y="7128038"/>
            <a:ext cx="9267613" cy="42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>
            <a:spAutoFit/>
          </a:bodyPr>
          <a:lstStyle/>
          <a:p>
            <a:r>
              <a:rPr lang="fr-FR" sz="2100" dirty="0">
                <a:solidFill>
                  <a:schemeClr val="tx2"/>
                </a:solidFill>
                <a:cs typeface="Times New Roman" pitchFamily="18" charset="0"/>
              </a:rPr>
              <a:t>* </a:t>
            </a:r>
            <a:r>
              <a:rPr lang="fr-FR" sz="2100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Lumbal vertebra sayısı, arap atında 5, merkepte 5 veya 6’dır</a:t>
            </a:r>
            <a:r>
              <a:rPr lang="tr-TR" sz="2100" dirty="0"/>
              <a:t> </a:t>
            </a:r>
          </a:p>
        </p:txBody>
      </p:sp>
      <p:pic>
        <p:nvPicPr>
          <p:cNvPr id="6" name="7 İçerik Yer Tutucusu" descr="DSC_0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1384" y="0"/>
            <a:ext cx="5872016" cy="2967872"/>
          </a:xfrm>
          <a:prstGeom prst="rect">
            <a:avLst/>
          </a:prstGeom>
        </p:spPr>
      </p:pic>
      <p:graphicFrame>
        <p:nvGraphicFramePr>
          <p:cNvPr id="11375" name="Group 111"/>
          <p:cNvGraphicFramePr>
            <a:graphicFrameLocks noGrp="1"/>
          </p:cNvGraphicFramePr>
          <p:nvPr/>
        </p:nvGraphicFramePr>
        <p:xfrm>
          <a:off x="1612900" y="2178050"/>
          <a:ext cx="7663605" cy="4888986"/>
        </p:xfrm>
        <a:graphic>
          <a:graphicData uri="http://schemas.openxmlformats.org/drawingml/2006/table">
            <a:tbl>
              <a:tblPr/>
              <a:tblGrid>
                <a:gridCol w="1722826"/>
                <a:gridCol w="1188156"/>
                <a:gridCol w="1099044"/>
                <a:gridCol w="1277267"/>
                <a:gridCol w="1188156"/>
                <a:gridCol w="1188156"/>
              </a:tblGrid>
              <a:tr h="690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marL="106934" marR="106934" marT="50377" marB="5037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C</a:t>
                      </a:r>
                    </a:p>
                  </a:txBody>
                  <a:tcPr marL="106934" marR="106934" marT="50377" marB="5037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Th</a:t>
                      </a:r>
                    </a:p>
                  </a:txBody>
                  <a:tcPr marL="106934" marR="106934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L</a:t>
                      </a:r>
                    </a:p>
                  </a:txBody>
                  <a:tcPr marL="106934" marR="106934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S</a:t>
                      </a:r>
                    </a:p>
                  </a:txBody>
                  <a:tcPr marL="106934" marR="106934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Ca</a:t>
                      </a:r>
                    </a:p>
                  </a:txBody>
                  <a:tcPr marL="106934" marR="106934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39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Equidae</a:t>
                      </a:r>
                      <a:endParaRPr kumimoji="0" lang="tr-T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6934" marR="106934" marT="50377" marB="5037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7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6934" marR="106934" marT="50377" marB="5037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18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6934" marR="106934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*</a:t>
                      </a:r>
                      <a:endParaRPr kumimoji="0" lang="tr-TR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6934" marR="106934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5</a:t>
                      </a:r>
                    </a:p>
                  </a:txBody>
                  <a:tcPr marL="106934" marR="106934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17-20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6934" marR="106934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39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B.Rum.</a:t>
                      </a:r>
                      <a:endParaRPr kumimoji="0" lang="tr-T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6934" marR="106934" marT="50377" marB="5037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7</a:t>
                      </a:r>
                      <a:endParaRPr kumimoji="0" lang="tr-T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6934" marR="106934" marT="50377" marB="5037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13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6934" marR="106934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6</a:t>
                      </a:r>
                      <a:endParaRPr kumimoji="0" lang="tr-T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6934" marR="106934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5</a:t>
                      </a:r>
                    </a:p>
                  </a:txBody>
                  <a:tcPr marL="106934" marR="106934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18-21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6934" marR="106934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39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Ovis</a:t>
                      </a:r>
                      <a:endParaRPr kumimoji="0" lang="tr-T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6934" marR="106934" marT="50377" marB="5037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7</a:t>
                      </a:r>
                      <a:endParaRPr kumimoji="0" lang="tr-T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6934" marR="106934" marT="50377" marB="5037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13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6934" marR="106934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6</a:t>
                      </a:r>
                    </a:p>
                  </a:txBody>
                  <a:tcPr marL="106934" marR="106934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4</a:t>
                      </a:r>
                    </a:p>
                  </a:txBody>
                  <a:tcPr marL="106934" marR="106934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16-22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marL="106934" marR="106934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39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Capra</a:t>
                      </a:r>
                      <a:endParaRPr kumimoji="0" lang="tr-T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6934" marR="106934" marT="50377" marB="5037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7</a:t>
                      </a:r>
                      <a:endParaRPr kumimoji="0" lang="tr-T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6934" marR="106934" marT="50377" marB="5037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13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marL="106934" marR="106934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6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6934" marR="106934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5</a:t>
                      </a:r>
                    </a:p>
                  </a:txBody>
                  <a:tcPr marL="106934" marR="106934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16-22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6934" marR="106934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396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Car.</a:t>
                      </a:r>
                      <a:endParaRPr kumimoji="0" lang="tr-T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6934" marR="106934" marT="50377" marB="5037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7</a:t>
                      </a:r>
                      <a:endParaRPr kumimoji="0" lang="tr-T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6934" marR="106934" marT="50377" marB="50377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13</a:t>
                      </a:r>
                      <a:endParaRPr kumimoji="0" lang="tr-T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106934" marR="106934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7</a:t>
                      </a:r>
                    </a:p>
                  </a:txBody>
                  <a:tcPr marL="106934" marR="106934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3</a:t>
                      </a:r>
                    </a:p>
                  </a:txBody>
                  <a:tcPr marL="106934" marR="106934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</a:rPr>
                        <a:t>8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-22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marL="106934" marR="106934" marT="50377" marB="50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3050"/>
            <a:ext cx="7841827" cy="98488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32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EVCİL HAYVANLARDA VERTEBRA</a:t>
            </a:r>
            <a:r>
              <a:rPr lang="tr-TR" sz="3200" b="1" dirty="0" smtClean="0">
                <a:solidFill>
                  <a:srgbClr val="FF0000"/>
                </a:solidFill>
                <a:latin typeface="Arial" charset="0"/>
              </a:rPr>
              <a:t>E</a:t>
            </a:r>
            <a:r>
              <a:rPr lang="de-DE" sz="32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SAYILARI</a:t>
            </a:r>
            <a:endParaRPr lang="tr-TR" sz="3200" b="1" dirty="0" smtClean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75" y="384822"/>
            <a:ext cx="9089390" cy="189282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100" b="1" dirty="0" smtClean="0">
                <a:cs typeface="Times New Roman" pitchFamily="18" charset="0"/>
              </a:rPr>
              <a:t>VERTEBRAE CERVICALES  (Boyun omurları)</a:t>
            </a:r>
            <a:r>
              <a:rPr lang="en-US" sz="4100" dirty="0" smtClean="0">
                <a:cs typeface="Times New Roman" pitchFamily="18" charset="0"/>
              </a:rPr>
              <a:t/>
            </a:r>
            <a:br>
              <a:rPr lang="en-US" sz="4100" dirty="0" smtClean="0">
                <a:cs typeface="Times New Roman" pitchFamily="18" charset="0"/>
              </a:rPr>
            </a:br>
            <a:endParaRPr lang="tr-TR" sz="4100" dirty="0" smtClean="0">
              <a:cs typeface="Times New Roman" pitchFamily="18" charset="0"/>
            </a:endParaRPr>
          </a:p>
        </p:txBody>
      </p:sp>
      <p:pic>
        <p:nvPicPr>
          <p:cNvPr id="126978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700" y="5377390"/>
            <a:ext cx="4508500" cy="2179110"/>
          </a:xfrm>
          <a:prstGeom prst="rect">
            <a:avLst/>
          </a:prstGeom>
          <a:noFill/>
        </p:spPr>
      </p:pic>
      <p:pic>
        <p:nvPicPr>
          <p:cNvPr id="126980" name="Picture 4" descr="İ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8300" y="2014521"/>
            <a:ext cx="3975100" cy="3363929"/>
          </a:xfrm>
          <a:prstGeom prst="rect">
            <a:avLst/>
          </a:prstGeom>
          <a:noFill/>
        </p:spPr>
      </p:pic>
      <p:pic>
        <p:nvPicPr>
          <p:cNvPr id="7" name="Picture 2" descr="İlgili res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100" y="1416050"/>
            <a:ext cx="656896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196850"/>
            <a:ext cx="4114800" cy="228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cs typeface="Times New Roman" pitchFamily="18" charset="0"/>
              </a:rPr>
              <a:t>ATLAS</a:t>
            </a:r>
            <a:endParaRPr lang="tr-TR" b="1" dirty="0" smtClean="0"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300" y="349250"/>
            <a:ext cx="4455583" cy="4265783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sz="27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2300" dirty="0" smtClean="0">
                <a:solidFill>
                  <a:schemeClr val="tx2"/>
                </a:solidFill>
                <a:cs typeface="Times New Roman" pitchFamily="18" charset="0"/>
              </a:rPr>
              <a:t>corpus vertebrae yok</a:t>
            </a:r>
            <a:endParaRPr lang="en-US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2300" dirty="0" smtClean="0">
                <a:solidFill>
                  <a:schemeClr val="tx2"/>
                </a:solidFill>
                <a:cs typeface="Times New Roman" pitchFamily="18" charset="0"/>
              </a:rPr>
              <a:t>arcus ventralis </a:t>
            </a:r>
            <a:endParaRPr lang="en-US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2300" dirty="0" smtClean="0">
                <a:solidFill>
                  <a:schemeClr val="tx2"/>
                </a:solidFill>
                <a:cs typeface="Times New Roman" pitchFamily="18" charset="0"/>
              </a:rPr>
              <a:t>arcus dorsalis </a:t>
            </a:r>
            <a:endParaRPr lang="en-US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2300" dirty="0" smtClean="0">
                <a:solidFill>
                  <a:schemeClr val="tx2"/>
                </a:solidFill>
                <a:cs typeface="Times New Roman" pitchFamily="18" charset="0"/>
              </a:rPr>
              <a:t>ala atlantis</a:t>
            </a:r>
            <a:endParaRPr lang="en-US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2300" dirty="0" smtClean="0">
                <a:solidFill>
                  <a:schemeClr val="tx2"/>
                </a:solidFill>
                <a:cs typeface="Times New Roman" pitchFamily="18" charset="0"/>
              </a:rPr>
              <a:t>fovea articularis caudalis</a:t>
            </a:r>
            <a:endParaRPr lang="en-US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2300" dirty="0" smtClean="0">
                <a:solidFill>
                  <a:schemeClr val="tx2"/>
                </a:solidFill>
                <a:cs typeface="Times New Roman" pitchFamily="18" charset="0"/>
              </a:rPr>
              <a:t>foramen vertebrale laterale </a:t>
            </a:r>
            <a:endParaRPr lang="en-US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2300" dirty="0" smtClean="0">
                <a:solidFill>
                  <a:schemeClr val="tx2"/>
                </a:solidFill>
                <a:cs typeface="Times New Roman" pitchFamily="18" charset="0"/>
              </a:rPr>
              <a:t>foramen alare </a:t>
            </a:r>
            <a:endParaRPr lang="en-US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2300" dirty="0" smtClean="0">
                <a:solidFill>
                  <a:schemeClr val="tx2"/>
                </a:solidFill>
                <a:cs typeface="Times New Roman" pitchFamily="18" charset="0"/>
              </a:rPr>
              <a:t>foramen transversarium </a:t>
            </a:r>
            <a:endParaRPr lang="en-US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2300" dirty="0" smtClean="0">
                <a:solidFill>
                  <a:schemeClr val="tx2"/>
                </a:solidFill>
                <a:cs typeface="Times New Roman" pitchFamily="18" charset="0"/>
              </a:rPr>
              <a:t>tuberculum dorsale</a:t>
            </a:r>
            <a:endParaRPr lang="en-US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fr-FR" sz="2300" dirty="0" smtClean="0">
                <a:solidFill>
                  <a:schemeClr val="tx2"/>
                </a:solidFill>
                <a:cs typeface="Times New Roman" pitchFamily="18" charset="0"/>
              </a:rPr>
              <a:t>fovea dentis </a:t>
            </a:r>
            <a:endParaRPr lang="en-US" sz="2300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sz="27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sz="2700" dirty="0" smtClean="0">
              <a:solidFill>
                <a:schemeClr val="tx2"/>
              </a:solidFill>
            </a:endParaRPr>
          </a:p>
        </p:txBody>
      </p:sp>
      <p:pic>
        <p:nvPicPr>
          <p:cNvPr id="6" name="Picture 6" descr="C:\WINDOWS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64000" y="196850"/>
            <a:ext cx="6629400" cy="3288193"/>
          </a:xfrm>
          <a:prstGeom prst="rect">
            <a:avLst/>
          </a:prstGeom>
          <a:noFill/>
        </p:spPr>
      </p:pic>
      <p:pic>
        <p:nvPicPr>
          <p:cNvPr id="125958" name="Picture 6" descr="İlgili res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4311650"/>
            <a:ext cx="5289817" cy="2819400"/>
          </a:xfrm>
          <a:prstGeom prst="rect">
            <a:avLst/>
          </a:prstGeom>
          <a:noFill/>
        </p:spPr>
      </p:pic>
      <p:pic>
        <p:nvPicPr>
          <p:cNvPr id="125960" name="Picture 8" descr="vertebrae cervicales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1300" y="2021382"/>
            <a:ext cx="3200400" cy="2137867"/>
          </a:xfrm>
          <a:prstGeom prst="rect">
            <a:avLst/>
          </a:prstGeom>
          <a:noFill/>
        </p:spPr>
      </p:pic>
      <p:pic>
        <p:nvPicPr>
          <p:cNvPr id="125962" name="Picture 10" descr="vertebrae cervicales ile ilgili 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3700" y="3549650"/>
            <a:ext cx="6629400" cy="423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824</Words>
  <Application>Microsoft Office PowerPoint</Application>
  <PresentationFormat>Özel</PresentationFormat>
  <Paragraphs>251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Ofis Teması</vt:lpstr>
      <vt:lpstr>COLUMNA VERTEBRALİS VE  THORAX   </vt:lpstr>
      <vt:lpstr>Slayt 2</vt:lpstr>
      <vt:lpstr>COLUMNA VERTEBRALIS </vt:lpstr>
      <vt:lpstr>VERTEBRAE</vt:lpstr>
      <vt:lpstr>Slayt 5</vt:lpstr>
      <vt:lpstr>Slayt 6</vt:lpstr>
      <vt:lpstr>EVCİL HAYVANLARDA VERTEBRAE SAYILARI</vt:lpstr>
      <vt:lpstr>VERTEBRAE CERVICALES  (Boyun omurları) </vt:lpstr>
      <vt:lpstr>ATLAS</vt:lpstr>
      <vt:lpstr>ATLAS</vt:lpstr>
      <vt:lpstr>ATLAS</vt:lpstr>
      <vt:lpstr>Equidae-Büyük Ruminant </vt:lpstr>
      <vt:lpstr>Carnivor-Küçük Ruminant </vt:lpstr>
      <vt:lpstr>AXIS (Eksen)</vt:lpstr>
      <vt:lpstr>AXIS (Eksen)</vt:lpstr>
      <vt:lpstr>Equidae-Büyük Ruminant </vt:lpstr>
      <vt:lpstr>Equidae-Büyük Ruminant</vt:lpstr>
      <vt:lpstr>Carnivor-Küçük Ruminant </vt:lpstr>
      <vt:lpstr>3.-7. VERTEBRAE CERVICALES </vt:lpstr>
      <vt:lpstr>Equidae-Büyük Ruminant</vt:lpstr>
      <vt:lpstr>Equidae-Büyük Ruminant</vt:lpstr>
      <vt:lpstr>Carnivor-Küçük Ruminant </vt:lpstr>
      <vt:lpstr>Carnivor-Küçük Ruminant</vt:lpstr>
      <vt:lpstr>VERTEBRAE THORACICAE (Sırt omurları) </vt:lpstr>
      <vt:lpstr>Equidae-Büyük Ruminant </vt:lpstr>
      <vt:lpstr>Carnivor-Küçük Ruminant</vt:lpstr>
      <vt:lpstr>VERTEBRAE LUMBALES  (Bel omurları)</vt:lpstr>
      <vt:lpstr>Equidae-Büyük Ruminant</vt:lpstr>
      <vt:lpstr>Carnivor-Küçük Ruminant</vt:lpstr>
      <vt:lpstr>Slayt 30</vt:lpstr>
      <vt:lpstr>VERTEBRAE SACRALES-SACRUM  (Sağrı omurları) </vt:lpstr>
      <vt:lpstr>VERTEBRAE SACRALES</vt:lpstr>
      <vt:lpstr>Slayt 33</vt:lpstr>
      <vt:lpstr>Equidae-Büyük Ruminant</vt:lpstr>
      <vt:lpstr>Carnivor-Küçük Ruminant</vt:lpstr>
      <vt:lpstr>VERTEBRAE CAUDALES-VERTEBRAE COCCYGEAE (Kuyruk omurları)</vt:lpstr>
      <vt:lpstr>THORAX  (Göğüs kafesi)</vt:lpstr>
      <vt:lpstr>Slayt 38</vt:lpstr>
      <vt:lpstr>COSTAE (Kaburgalar) </vt:lpstr>
      <vt:lpstr>Slayt 40</vt:lpstr>
      <vt:lpstr>Slayt 41</vt:lpstr>
      <vt:lpstr>Slayt 42</vt:lpstr>
      <vt:lpstr>STERNUM (Göğüs kemiği)</vt:lpstr>
      <vt:lpstr>Slayt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KAFATASI DERS NOTLARI</dc:title>
  <dc:creator>Vedat ONAR</dc:creator>
  <cp:lastModifiedBy>user</cp:lastModifiedBy>
  <cp:revision>39</cp:revision>
  <dcterms:created xsi:type="dcterms:W3CDTF">2016-11-01T06:12:28Z</dcterms:created>
  <dcterms:modified xsi:type="dcterms:W3CDTF">2017-10-17T05:07:06Z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2006-12-11T00:00:00Z</vt:filetime>
  </property>
  <property fmtid="{D5CDD505-2E9C-101B-9397-08002B2CF9AE}" pid="3" name="Creator">
    <vt:lpwstr>Acrobat PDFMaker 6.0 for Word</vt:lpwstr>
  </property>
  <property fmtid="{D5CDD505-2E9C-101B-9397-08002B2CF9AE}" pid="4" name="LastSaved">
    <vt:filetime>2016-11-01T00:00:00Z</vt:filetime>
  </property>
</Properties>
</file>