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71" r:id="rId4"/>
    <p:sldId id="272" r:id="rId5"/>
    <p:sldId id="273" r:id="rId6"/>
    <p:sldId id="268" r:id="rId7"/>
    <p:sldId id="270" r:id="rId8"/>
    <p:sldId id="266" r:id="rId9"/>
    <p:sldId id="256" r:id="rId10"/>
    <p:sldId id="265" r:id="rId11"/>
    <p:sldId id="259" r:id="rId12"/>
    <p:sldId id="257" r:id="rId13"/>
    <p:sldId id="258" r:id="rId14"/>
    <p:sldId id="261" r:id="rId15"/>
    <p:sldId id="262" r:id="rId16"/>
    <p:sldId id="264" r:id="rId17"/>
    <p:sldId id="275" r:id="rId18"/>
    <p:sldId id="260" r:id="rId19"/>
    <p:sldId id="263" r:id="rId20"/>
    <p:sldId id="274" r:id="rId21"/>
    <p:sldId id="276" r:id="rId22"/>
    <p:sldId id="277" r:id="rId23"/>
    <p:sldId id="278" r:id="rId24"/>
    <p:sldId id="279" r:id="rId25"/>
    <p:sldId id="282" r:id="rId26"/>
    <p:sldId id="281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33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21.04.2016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21.04.2016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21.04.2016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21.04.2016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image" Target="../media/image38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image" Target="../media/image46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gif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7" Type="http://schemas.openxmlformats.org/officeDocument/2006/relationships/image" Target="../media/image54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53.gif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4.gif"/><Relationship Id="rId7" Type="http://schemas.openxmlformats.org/officeDocument/2006/relationships/image" Target="../media/image56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55.gif"/><Relationship Id="rId4" Type="http://schemas.openxmlformats.org/officeDocument/2006/relationships/image" Target="../media/image35.jpeg"/><Relationship Id="rId9" Type="http://schemas.openxmlformats.org/officeDocument/2006/relationships/image" Target="../media/image5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7" Type="http://schemas.openxmlformats.org/officeDocument/2006/relationships/image" Target="../media/image64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gif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vanat.cvm.umn.edu/neurLab2/images/NeonatSpCd0127O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142852"/>
            <a:ext cx="9144000" cy="1658984"/>
          </a:xfrm>
          <a:prstGeom prst="rect">
            <a:avLst/>
          </a:prstGeom>
          <a:noFill/>
        </p:spPr>
      </p:pic>
      <p:pic>
        <p:nvPicPr>
          <p:cNvPr id="25604" name="Picture 4" descr="http://vanat.cvm.umn.edu/neurLab2/images/SpCdRoots1242LabelO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750446"/>
            <a:ext cx="5715040" cy="3107554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0" y="1714488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 smtClean="0"/>
              <a:t>Medulla</a:t>
            </a:r>
            <a:r>
              <a:rPr lang="tr-TR" b="1" dirty="0" smtClean="0"/>
              <a:t> </a:t>
            </a:r>
            <a:r>
              <a:rPr lang="tr-TR" b="1" dirty="0" err="1" smtClean="0"/>
              <a:t>spinalis’deki</a:t>
            </a:r>
            <a:r>
              <a:rPr lang="tr-TR" b="1" dirty="0" smtClean="0"/>
              <a:t> </a:t>
            </a:r>
            <a:r>
              <a:rPr lang="tr-TR" b="1" dirty="0" err="1" smtClean="0"/>
              <a:t>segment</a:t>
            </a:r>
            <a:r>
              <a:rPr lang="tr-TR" b="1" dirty="0" smtClean="0"/>
              <a:t> sayıları: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     Köpek	: 8 </a:t>
            </a:r>
            <a:r>
              <a:rPr lang="tr-TR" dirty="0" err="1" smtClean="0"/>
              <a:t>cervical</a:t>
            </a:r>
            <a:r>
              <a:rPr lang="tr-TR" dirty="0" smtClean="0"/>
              <a:t>;  13 </a:t>
            </a:r>
            <a:r>
              <a:rPr lang="tr-TR" dirty="0" err="1" smtClean="0"/>
              <a:t>thoracal</a:t>
            </a:r>
            <a:r>
              <a:rPr lang="tr-TR" dirty="0" smtClean="0"/>
              <a:t>        ; 7 </a:t>
            </a:r>
            <a:r>
              <a:rPr lang="tr-TR" dirty="0" err="1" smtClean="0"/>
              <a:t>lumbal</a:t>
            </a:r>
            <a:r>
              <a:rPr lang="tr-TR" dirty="0" smtClean="0"/>
              <a:t>     ; 3 </a:t>
            </a:r>
            <a:r>
              <a:rPr lang="tr-TR" dirty="0" err="1" smtClean="0"/>
              <a:t>sacral</a:t>
            </a:r>
            <a:r>
              <a:rPr lang="tr-TR" dirty="0" smtClean="0"/>
              <a:t>  ;  5 </a:t>
            </a:r>
            <a:r>
              <a:rPr lang="tr-TR" dirty="0" err="1" smtClean="0"/>
              <a:t>caudal</a:t>
            </a:r>
            <a:r>
              <a:rPr lang="tr-TR" dirty="0" smtClean="0"/>
              <a:t> 	= 36 total</a:t>
            </a:r>
            <a:br>
              <a:rPr lang="tr-TR" dirty="0" smtClean="0"/>
            </a:br>
            <a:r>
              <a:rPr lang="tr-TR" dirty="0" smtClean="0"/>
              <a:t>     Kedi	: 8 </a:t>
            </a:r>
            <a:r>
              <a:rPr lang="tr-TR" dirty="0" err="1" smtClean="0"/>
              <a:t>cervical</a:t>
            </a:r>
            <a:r>
              <a:rPr lang="tr-TR" dirty="0" smtClean="0"/>
              <a:t>;  13 </a:t>
            </a:r>
            <a:r>
              <a:rPr lang="tr-TR" dirty="0" err="1" smtClean="0"/>
              <a:t>thoracal</a:t>
            </a:r>
            <a:r>
              <a:rPr lang="tr-TR" dirty="0" smtClean="0"/>
              <a:t>       ; 7 </a:t>
            </a:r>
            <a:r>
              <a:rPr lang="tr-TR" dirty="0" err="1" smtClean="0"/>
              <a:t>lumbal</a:t>
            </a:r>
            <a:r>
              <a:rPr lang="tr-TR" dirty="0" smtClean="0"/>
              <a:t>     ; 3 </a:t>
            </a:r>
            <a:r>
              <a:rPr lang="tr-TR" dirty="0" err="1" smtClean="0"/>
              <a:t>sacral</a:t>
            </a:r>
            <a:r>
              <a:rPr lang="tr-TR" dirty="0" smtClean="0"/>
              <a:t>  ;  5 </a:t>
            </a:r>
            <a:r>
              <a:rPr lang="tr-TR" dirty="0" err="1" smtClean="0"/>
              <a:t>caudal</a:t>
            </a:r>
            <a:r>
              <a:rPr lang="tr-TR" dirty="0" smtClean="0"/>
              <a:t> 	= 36 total</a:t>
            </a:r>
            <a:br>
              <a:rPr lang="tr-TR" dirty="0" smtClean="0"/>
            </a:br>
            <a:r>
              <a:rPr lang="tr-TR" dirty="0" smtClean="0"/>
              <a:t>     Sığır	: 8 </a:t>
            </a:r>
            <a:r>
              <a:rPr lang="tr-TR" dirty="0" err="1" smtClean="0"/>
              <a:t>cervical</a:t>
            </a:r>
            <a:r>
              <a:rPr lang="tr-TR" dirty="0" smtClean="0"/>
              <a:t>;  13 </a:t>
            </a:r>
            <a:r>
              <a:rPr lang="tr-TR" dirty="0" err="1" smtClean="0"/>
              <a:t>thoracal</a:t>
            </a:r>
            <a:r>
              <a:rPr lang="tr-TR" dirty="0" smtClean="0"/>
              <a:t>        ; 6 </a:t>
            </a:r>
            <a:r>
              <a:rPr lang="tr-TR" dirty="0" err="1" smtClean="0"/>
              <a:t>lumbal</a:t>
            </a:r>
            <a:r>
              <a:rPr lang="tr-TR" dirty="0" smtClean="0"/>
              <a:t>     ; 5 </a:t>
            </a:r>
            <a:r>
              <a:rPr lang="tr-TR" dirty="0" err="1" smtClean="0"/>
              <a:t>sacral</a:t>
            </a:r>
            <a:r>
              <a:rPr lang="tr-TR" dirty="0" smtClean="0"/>
              <a:t>  ;  5 </a:t>
            </a:r>
            <a:r>
              <a:rPr lang="tr-TR" dirty="0" err="1" smtClean="0"/>
              <a:t>caudal</a:t>
            </a:r>
            <a:r>
              <a:rPr lang="tr-TR" dirty="0" smtClean="0"/>
              <a:t> 	= 37 total </a:t>
            </a:r>
            <a:br>
              <a:rPr lang="tr-TR" dirty="0" smtClean="0"/>
            </a:br>
            <a:r>
              <a:rPr lang="tr-TR" dirty="0" smtClean="0"/>
              <a:t>     At	: 8 </a:t>
            </a:r>
            <a:r>
              <a:rPr lang="tr-TR" dirty="0" err="1" smtClean="0"/>
              <a:t>cervical</a:t>
            </a:r>
            <a:r>
              <a:rPr lang="tr-TR" dirty="0" smtClean="0"/>
              <a:t>;  18 </a:t>
            </a:r>
            <a:r>
              <a:rPr lang="tr-TR" dirty="0" err="1" smtClean="0"/>
              <a:t>thoracal</a:t>
            </a:r>
            <a:r>
              <a:rPr lang="tr-TR" dirty="0" smtClean="0"/>
              <a:t>        ; 6 </a:t>
            </a:r>
            <a:r>
              <a:rPr lang="tr-TR" dirty="0" err="1" smtClean="0"/>
              <a:t>lumbal</a:t>
            </a:r>
            <a:r>
              <a:rPr lang="tr-TR" dirty="0" smtClean="0"/>
              <a:t>     ; 5 </a:t>
            </a:r>
            <a:r>
              <a:rPr lang="tr-TR" dirty="0" err="1" smtClean="0"/>
              <a:t>sacral</a:t>
            </a:r>
            <a:r>
              <a:rPr lang="tr-TR" dirty="0" smtClean="0"/>
              <a:t>  ;  5 </a:t>
            </a:r>
            <a:r>
              <a:rPr lang="tr-TR" dirty="0" err="1" smtClean="0"/>
              <a:t>caudal</a:t>
            </a:r>
            <a:r>
              <a:rPr lang="tr-TR" dirty="0" smtClean="0"/>
              <a:t> 	= 42 total</a:t>
            </a:r>
            <a:br>
              <a:rPr lang="tr-TR" dirty="0" smtClean="0"/>
            </a:br>
            <a:r>
              <a:rPr lang="tr-TR" dirty="0" smtClean="0"/>
              <a:t>     Domuz: 8 </a:t>
            </a:r>
            <a:r>
              <a:rPr lang="tr-TR" dirty="0" err="1" smtClean="0"/>
              <a:t>cervical</a:t>
            </a:r>
            <a:r>
              <a:rPr lang="tr-TR" dirty="0" smtClean="0"/>
              <a:t>;  15/14 </a:t>
            </a:r>
            <a:r>
              <a:rPr lang="tr-TR" dirty="0" err="1" smtClean="0"/>
              <a:t>thoracal</a:t>
            </a:r>
            <a:r>
              <a:rPr lang="tr-TR" dirty="0" smtClean="0"/>
              <a:t>  ; 6/7 </a:t>
            </a:r>
            <a:r>
              <a:rPr lang="tr-TR" dirty="0" err="1" smtClean="0"/>
              <a:t>lumbal</a:t>
            </a:r>
            <a:r>
              <a:rPr lang="tr-TR" dirty="0" smtClean="0"/>
              <a:t>  ; 4 </a:t>
            </a:r>
            <a:r>
              <a:rPr lang="tr-TR" dirty="0" err="1" smtClean="0"/>
              <a:t>sacral</a:t>
            </a:r>
            <a:r>
              <a:rPr lang="tr-TR" dirty="0" smtClean="0"/>
              <a:t>  ;  5 </a:t>
            </a:r>
            <a:r>
              <a:rPr lang="tr-TR" dirty="0" err="1" smtClean="0"/>
              <a:t>caudal</a:t>
            </a:r>
            <a:r>
              <a:rPr lang="tr-TR" dirty="0" smtClean="0"/>
              <a:t> 	= 38 total </a:t>
            </a:r>
            <a:br>
              <a:rPr lang="tr-TR" dirty="0" smtClean="0"/>
            </a:br>
            <a:r>
              <a:rPr lang="tr-TR" dirty="0" smtClean="0"/>
              <a:t>     İnsan	: 8 </a:t>
            </a:r>
            <a:r>
              <a:rPr lang="tr-TR" dirty="0" err="1" smtClean="0"/>
              <a:t>cervical</a:t>
            </a:r>
            <a:r>
              <a:rPr lang="tr-TR" dirty="0" smtClean="0"/>
              <a:t>;  12 </a:t>
            </a:r>
            <a:r>
              <a:rPr lang="tr-TR" dirty="0" err="1" smtClean="0"/>
              <a:t>thoracal</a:t>
            </a:r>
            <a:r>
              <a:rPr lang="tr-TR" dirty="0" smtClean="0"/>
              <a:t>        ; 5 </a:t>
            </a:r>
            <a:r>
              <a:rPr lang="tr-TR" dirty="0" err="1" smtClean="0"/>
              <a:t>lumbal</a:t>
            </a:r>
            <a:r>
              <a:rPr lang="tr-TR" dirty="0" smtClean="0"/>
              <a:t>     ; 5 </a:t>
            </a:r>
            <a:r>
              <a:rPr lang="tr-TR" dirty="0" err="1" smtClean="0"/>
              <a:t>sacral</a:t>
            </a:r>
            <a:r>
              <a:rPr lang="tr-TR" dirty="0" smtClean="0"/>
              <a:t>  ;  1 </a:t>
            </a:r>
            <a:r>
              <a:rPr lang="tr-TR" dirty="0" err="1" smtClean="0"/>
              <a:t>coccygeal</a:t>
            </a:r>
            <a:r>
              <a:rPr lang="tr-TR" dirty="0" smtClean="0"/>
              <a:t> 	= 31 total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pecimen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14" y="71438"/>
            <a:ext cx="6610958" cy="3459735"/>
          </a:xfrm>
          <a:prstGeom prst="rect">
            <a:avLst/>
          </a:prstGeom>
          <a:noFill/>
        </p:spPr>
      </p:pic>
      <p:pic>
        <p:nvPicPr>
          <p:cNvPr id="1029" name="Picture 5" descr="Specimen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83" y="71414"/>
            <a:ext cx="6610958" cy="3459735"/>
          </a:xfrm>
          <a:prstGeom prst="rect">
            <a:avLst/>
          </a:prstGeom>
          <a:noFill/>
        </p:spPr>
      </p:pic>
      <p:pic>
        <p:nvPicPr>
          <p:cNvPr id="9218" name="Picture 2" descr="Specimen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595450"/>
            <a:ext cx="7036858" cy="3119673"/>
          </a:xfrm>
          <a:prstGeom prst="rect">
            <a:avLst/>
          </a:prstGeom>
          <a:noFill/>
        </p:spPr>
      </p:pic>
      <p:pic>
        <p:nvPicPr>
          <p:cNvPr id="9219" name="Picture 3" descr="Specimen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3595450"/>
            <a:ext cx="7036858" cy="3119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Specimen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429000"/>
            <a:ext cx="4643470" cy="3080169"/>
          </a:xfrm>
          <a:prstGeom prst="rect">
            <a:avLst/>
          </a:prstGeom>
          <a:noFill/>
        </p:spPr>
      </p:pic>
      <p:pic>
        <p:nvPicPr>
          <p:cNvPr id="16391" name="Picture 7" descr="Specimen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429000"/>
            <a:ext cx="4643470" cy="3080169"/>
          </a:xfrm>
          <a:prstGeom prst="rect">
            <a:avLst/>
          </a:prstGeom>
          <a:noFill/>
        </p:spPr>
      </p:pic>
      <p:sp>
        <p:nvSpPr>
          <p:cNvPr id="9" name="8 Dikdörtgen"/>
          <p:cNvSpPr/>
          <p:nvPr/>
        </p:nvSpPr>
        <p:spPr>
          <a:xfrm>
            <a:off x="5857884" y="4214818"/>
            <a:ext cx="3357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Beynin </a:t>
            </a:r>
            <a:r>
              <a:rPr lang="tr-TR" dirty="0" err="1" smtClean="0"/>
              <a:t>ventral</a:t>
            </a:r>
            <a:r>
              <a:rPr lang="tr-TR" dirty="0" smtClean="0"/>
              <a:t> yüzü</a:t>
            </a:r>
          </a:p>
          <a:p>
            <a:r>
              <a:rPr lang="tr-TR" dirty="0" smtClean="0"/>
              <a:t>2: </a:t>
            </a:r>
            <a:r>
              <a:rPr lang="tr-TR" dirty="0" err="1" smtClean="0"/>
              <a:t>Bulbus</a:t>
            </a:r>
            <a:r>
              <a:rPr lang="tr-TR" dirty="0" smtClean="0"/>
              <a:t> </a:t>
            </a:r>
            <a:r>
              <a:rPr lang="tr-TR" dirty="0" err="1" smtClean="0"/>
              <a:t>olfactorius</a:t>
            </a:r>
            <a:endParaRPr lang="tr-TR" dirty="0" smtClean="0"/>
          </a:p>
          <a:p>
            <a:r>
              <a:rPr lang="tr-TR" dirty="0" smtClean="0"/>
              <a:t>3 ve 6: </a:t>
            </a:r>
            <a:r>
              <a:rPr lang="tr-TR" dirty="0" err="1" smtClean="0"/>
              <a:t>Tractus</a:t>
            </a:r>
            <a:r>
              <a:rPr lang="tr-TR" dirty="0" smtClean="0"/>
              <a:t> </a:t>
            </a:r>
            <a:r>
              <a:rPr lang="tr-TR" dirty="0" err="1" smtClean="0"/>
              <a:t>olfactorius</a:t>
            </a:r>
            <a:r>
              <a:rPr lang="tr-TR" dirty="0" smtClean="0"/>
              <a:t> </a:t>
            </a:r>
            <a:r>
              <a:rPr lang="tr-TR" dirty="0" err="1" smtClean="0"/>
              <a:t>lateralis</a:t>
            </a:r>
            <a:endParaRPr lang="tr-TR" dirty="0" smtClean="0"/>
          </a:p>
          <a:p>
            <a:r>
              <a:rPr lang="tr-TR" dirty="0" smtClean="0"/>
              <a:t>4: </a:t>
            </a:r>
            <a:r>
              <a:rPr lang="tr-TR" dirty="0" err="1" smtClean="0"/>
              <a:t>Tractus</a:t>
            </a:r>
            <a:r>
              <a:rPr lang="tr-TR" dirty="0" smtClean="0"/>
              <a:t> </a:t>
            </a:r>
            <a:r>
              <a:rPr lang="tr-TR" dirty="0" err="1" smtClean="0"/>
              <a:t>olfactorius</a:t>
            </a:r>
            <a:r>
              <a:rPr lang="tr-TR" dirty="0" smtClean="0"/>
              <a:t>  </a:t>
            </a:r>
            <a:r>
              <a:rPr lang="tr-TR" dirty="0" err="1" smtClean="0"/>
              <a:t>medialis</a:t>
            </a:r>
            <a:endParaRPr lang="tr-TR" dirty="0" smtClean="0"/>
          </a:p>
          <a:p>
            <a:r>
              <a:rPr lang="tr-TR" dirty="0" smtClean="0"/>
              <a:t>5: </a:t>
            </a:r>
            <a:r>
              <a:rPr lang="tr-TR" dirty="0" err="1" smtClean="0"/>
              <a:t>Area</a:t>
            </a:r>
            <a:r>
              <a:rPr lang="tr-TR" dirty="0" smtClean="0"/>
              <a:t> </a:t>
            </a:r>
            <a:r>
              <a:rPr lang="tr-TR" dirty="0" err="1" smtClean="0"/>
              <a:t>perforata</a:t>
            </a:r>
            <a:r>
              <a:rPr lang="tr-TR" dirty="0" smtClean="0"/>
              <a:t> </a:t>
            </a:r>
            <a:r>
              <a:rPr lang="tr-TR" dirty="0" err="1" smtClean="0"/>
              <a:t>rostralis</a:t>
            </a:r>
            <a:endParaRPr lang="tr-TR" dirty="0" smtClean="0"/>
          </a:p>
          <a:p>
            <a:r>
              <a:rPr lang="tr-TR" dirty="0" smtClean="0"/>
              <a:t>7: </a:t>
            </a:r>
            <a:r>
              <a:rPr lang="tr-TR" dirty="0" err="1" smtClean="0"/>
              <a:t>Lobus</a:t>
            </a:r>
            <a:r>
              <a:rPr lang="tr-TR" dirty="0" smtClean="0"/>
              <a:t> </a:t>
            </a:r>
            <a:r>
              <a:rPr lang="tr-TR" dirty="0" err="1" smtClean="0"/>
              <a:t>piriformis</a:t>
            </a:r>
            <a:r>
              <a:rPr lang="tr-TR" dirty="0" smtClean="0"/>
              <a:t> </a:t>
            </a:r>
          </a:p>
        </p:txBody>
      </p:sp>
      <p:pic>
        <p:nvPicPr>
          <p:cNvPr id="10" name="Picture 12" descr="Specimen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14282" y="142852"/>
            <a:ext cx="3973268" cy="3214710"/>
          </a:xfrm>
          <a:prstGeom prst="rect">
            <a:avLst/>
          </a:prstGeom>
          <a:noFill/>
        </p:spPr>
      </p:pic>
      <p:pic>
        <p:nvPicPr>
          <p:cNvPr id="16397" name="Picture 13" descr="Specimen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14315"/>
            <a:ext cx="4837494" cy="3071809"/>
          </a:xfrm>
          <a:prstGeom prst="rect">
            <a:avLst/>
          </a:prstGeom>
          <a:noFill/>
        </p:spPr>
      </p:pic>
      <p:pic>
        <p:nvPicPr>
          <p:cNvPr id="16398" name="Picture 14" descr="Specimen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214315"/>
            <a:ext cx="4837494" cy="3071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1071546"/>
            <a:ext cx="57150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• </a:t>
            </a:r>
            <a:r>
              <a:rPr lang="tr-TR" b="1" dirty="0" err="1" smtClean="0"/>
              <a:t>lamina</a:t>
            </a:r>
            <a:r>
              <a:rPr lang="tr-TR" b="1" dirty="0" smtClean="0"/>
              <a:t> </a:t>
            </a:r>
            <a:r>
              <a:rPr lang="tr-TR" b="1" dirty="0" err="1" smtClean="0"/>
              <a:t>terminalis</a:t>
            </a:r>
            <a:r>
              <a:rPr lang="tr-TR" b="1" dirty="0" smtClean="0"/>
              <a:t>*</a:t>
            </a:r>
            <a:r>
              <a:rPr lang="tr-TR" dirty="0" smtClean="0"/>
              <a:t> -  </a:t>
            </a:r>
            <a:r>
              <a:rPr lang="tr-TR" dirty="0" err="1" smtClean="0"/>
              <a:t>commissura</a:t>
            </a:r>
            <a:r>
              <a:rPr lang="tr-TR" dirty="0" smtClean="0"/>
              <a:t> </a:t>
            </a:r>
            <a:r>
              <a:rPr lang="tr-TR" dirty="0" err="1" smtClean="0"/>
              <a:t>rostralis’i</a:t>
            </a:r>
            <a:r>
              <a:rPr lang="tr-TR" dirty="0" smtClean="0"/>
              <a:t> kapsar </a:t>
            </a:r>
          </a:p>
          <a:p>
            <a:r>
              <a:rPr lang="tr-TR" b="1" dirty="0" smtClean="0"/>
              <a:t>• </a:t>
            </a:r>
            <a:r>
              <a:rPr lang="tr-TR" b="1" dirty="0" err="1" smtClean="0"/>
              <a:t>cerebral</a:t>
            </a:r>
            <a:r>
              <a:rPr lang="tr-TR" b="1" dirty="0" smtClean="0"/>
              <a:t> </a:t>
            </a:r>
            <a:r>
              <a:rPr lang="tr-TR" b="1" dirty="0" err="1" smtClean="0"/>
              <a:t>hemispher</a:t>
            </a:r>
            <a:r>
              <a:rPr lang="tr-TR" dirty="0" smtClean="0"/>
              <a:t> (</a:t>
            </a:r>
            <a:r>
              <a:rPr lang="tr-TR" dirty="0" err="1" smtClean="0"/>
              <a:t>cerebral</a:t>
            </a:r>
            <a:r>
              <a:rPr lang="tr-TR" dirty="0" smtClean="0"/>
              <a:t> </a:t>
            </a:r>
            <a:r>
              <a:rPr lang="tr-TR" dirty="0" err="1" smtClean="0"/>
              <a:t>cortex</a:t>
            </a:r>
            <a:r>
              <a:rPr lang="tr-TR" dirty="0" smtClean="0"/>
              <a:t>, beyaz cevher          </a:t>
            </a:r>
          </a:p>
          <a:p>
            <a:r>
              <a:rPr lang="tr-TR" dirty="0" smtClean="0"/>
              <a:t>                                           ve </a:t>
            </a:r>
            <a:r>
              <a:rPr lang="tr-TR" dirty="0" err="1" smtClean="0"/>
              <a:t>basal</a:t>
            </a:r>
            <a:r>
              <a:rPr lang="tr-TR" dirty="0" smtClean="0"/>
              <a:t> </a:t>
            </a:r>
            <a:r>
              <a:rPr lang="tr-TR" dirty="0" err="1" smtClean="0"/>
              <a:t>nucleuslar</a:t>
            </a:r>
            <a:r>
              <a:rPr lang="tr-TR" dirty="0" smtClean="0"/>
              <a:t>)</a:t>
            </a:r>
            <a:br>
              <a:rPr lang="tr-TR" dirty="0" smtClean="0"/>
            </a:br>
            <a:r>
              <a:rPr lang="tr-TR" dirty="0" smtClean="0"/>
              <a:t>   </a:t>
            </a:r>
            <a:r>
              <a:rPr lang="tr-TR" b="1" dirty="0" smtClean="0"/>
              <a:t>• </a:t>
            </a:r>
            <a:r>
              <a:rPr lang="tr-TR" b="1" dirty="0" err="1" smtClean="0"/>
              <a:t>Ventriculus</a:t>
            </a:r>
            <a:r>
              <a:rPr lang="tr-TR" b="1" dirty="0" smtClean="0"/>
              <a:t> </a:t>
            </a:r>
            <a:r>
              <a:rPr lang="tr-TR" b="1" dirty="0" err="1" smtClean="0"/>
              <a:t>lateralis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</a:t>
            </a:r>
            <a:r>
              <a:rPr lang="tr-TR" b="1" dirty="0" smtClean="0"/>
              <a:t>• </a:t>
            </a:r>
            <a:r>
              <a:rPr lang="tr-TR" b="1" dirty="0" err="1" smtClean="0"/>
              <a:t>Rhinencephalon</a:t>
            </a:r>
            <a:r>
              <a:rPr lang="tr-TR" dirty="0" smtClean="0"/>
              <a:t> - koku alma ile ilgilidir</a:t>
            </a:r>
            <a:br>
              <a:rPr lang="tr-TR" dirty="0" smtClean="0"/>
            </a:br>
            <a:r>
              <a:rPr lang="tr-TR" dirty="0" smtClean="0"/>
              <a:t>        </a:t>
            </a:r>
            <a:r>
              <a:rPr lang="tr-TR" b="1" dirty="0" smtClean="0"/>
              <a:t>• </a:t>
            </a:r>
            <a:r>
              <a:rPr lang="tr-TR" b="1" dirty="0" err="1" smtClean="0"/>
              <a:t>Bulbus</a:t>
            </a:r>
            <a:r>
              <a:rPr lang="tr-TR" b="1" dirty="0" smtClean="0"/>
              <a:t> </a:t>
            </a:r>
            <a:r>
              <a:rPr lang="tr-TR" b="1" dirty="0" err="1" smtClean="0"/>
              <a:t>olfactorius</a:t>
            </a:r>
            <a:r>
              <a:rPr lang="tr-TR" dirty="0" smtClean="0"/>
              <a:t> - koku sinirleri girer</a:t>
            </a:r>
            <a:br>
              <a:rPr lang="tr-TR" dirty="0" smtClean="0"/>
            </a:br>
            <a:r>
              <a:rPr lang="tr-TR" dirty="0" smtClean="0"/>
              <a:t>        </a:t>
            </a:r>
            <a:r>
              <a:rPr lang="tr-TR" b="1" dirty="0" smtClean="0"/>
              <a:t>• </a:t>
            </a:r>
            <a:r>
              <a:rPr lang="tr-TR" b="1" dirty="0" err="1" smtClean="0"/>
              <a:t>Tractus</a:t>
            </a:r>
            <a:r>
              <a:rPr lang="tr-TR" b="1" dirty="0" smtClean="0"/>
              <a:t> </a:t>
            </a:r>
            <a:r>
              <a:rPr lang="tr-TR" b="1" dirty="0" err="1" smtClean="0"/>
              <a:t>olfactorius</a:t>
            </a:r>
            <a:r>
              <a:rPr lang="tr-TR" b="1" dirty="0" smtClean="0"/>
              <a:t> (çizgili-</a:t>
            </a:r>
            <a:r>
              <a:rPr lang="tr-TR" b="1" dirty="0" err="1" smtClean="0"/>
              <a:t>sitrea</a:t>
            </a:r>
            <a:r>
              <a:rPr lang="tr-TR" b="1" dirty="0" smtClean="0"/>
              <a:t>)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         </a:t>
            </a:r>
            <a:r>
              <a:rPr lang="tr-TR" b="1" dirty="0" smtClean="0"/>
              <a:t>- </a:t>
            </a:r>
            <a:r>
              <a:rPr lang="tr-TR" b="1" dirty="0" err="1" smtClean="0"/>
              <a:t>Sitria</a:t>
            </a:r>
            <a:r>
              <a:rPr lang="tr-TR" b="1" dirty="0" smtClean="0"/>
              <a:t> </a:t>
            </a:r>
            <a:r>
              <a:rPr lang="tr-TR" b="1" dirty="0" err="1" smtClean="0"/>
              <a:t>olfactoria</a:t>
            </a:r>
            <a:r>
              <a:rPr lang="tr-TR" b="1" dirty="0" smtClean="0"/>
              <a:t> </a:t>
            </a:r>
            <a:r>
              <a:rPr lang="tr-TR" b="1" dirty="0" err="1" smtClean="0"/>
              <a:t>lateralis</a:t>
            </a:r>
            <a:r>
              <a:rPr lang="tr-TR" b="1" dirty="0" smtClean="0"/>
              <a:t> -</a:t>
            </a:r>
            <a:r>
              <a:rPr lang="tr-TR" dirty="0" smtClean="0"/>
              <a:t> </a:t>
            </a:r>
            <a:r>
              <a:rPr lang="tr-TR" dirty="0" err="1" smtClean="0"/>
              <a:t>lobus</a:t>
            </a:r>
            <a:r>
              <a:rPr lang="tr-TR" dirty="0" smtClean="0"/>
              <a:t> </a:t>
            </a:r>
            <a:r>
              <a:rPr lang="tr-TR" dirty="0" err="1" smtClean="0"/>
              <a:t>piriformis’e</a:t>
            </a:r>
            <a:r>
              <a:rPr lang="tr-TR" dirty="0" smtClean="0"/>
              <a:t> uzanır</a:t>
            </a:r>
            <a:br>
              <a:rPr lang="tr-TR" dirty="0" smtClean="0"/>
            </a:br>
            <a:r>
              <a:rPr lang="tr-TR" dirty="0" smtClean="0"/>
              <a:t>            </a:t>
            </a:r>
            <a:r>
              <a:rPr lang="tr-TR" b="1" dirty="0" smtClean="0"/>
              <a:t>- </a:t>
            </a:r>
            <a:r>
              <a:rPr lang="tr-TR" b="1" dirty="0" err="1" smtClean="0"/>
              <a:t>Sitria</a:t>
            </a:r>
            <a:r>
              <a:rPr lang="tr-TR" b="1" dirty="0" smtClean="0"/>
              <a:t> </a:t>
            </a:r>
            <a:r>
              <a:rPr lang="tr-TR" b="1" dirty="0" err="1" smtClean="0"/>
              <a:t>olfactoria</a:t>
            </a:r>
            <a:r>
              <a:rPr lang="tr-TR" b="1" dirty="0" smtClean="0"/>
              <a:t> </a:t>
            </a:r>
            <a:r>
              <a:rPr lang="tr-TR" b="1" dirty="0" err="1" smtClean="0"/>
              <a:t>medialis</a:t>
            </a:r>
            <a:r>
              <a:rPr lang="tr-TR" b="1" dirty="0" smtClean="0"/>
              <a:t> -</a:t>
            </a:r>
            <a:r>
              <a:rPr lang="tr-TR" dirty="0" smtClean="0"/>
              <a:t> </a:t>
            </a:r>
            <a:r>
              <a:rPr lang="tr-TR" dirty="0" err="1" smtClean="0"/>
              <a:t>septum’a</a:t>
            </a:r>
            <a:r>
              <a:rPr lang="tr-TR" dirty="0" smtClean="0"/>
              <a:t> uzanır</a:t>
            </a:r>
            <a:br>
              <a:rPr lang="tr-TR" dirty="0" smtClean="0"/>
            </a:br>
            <a:r>
              <a:rPr lang="tr-TR" dirty="0" smtClean="0"/>
              <a:t>            </a:t>
            </a:r>
            <a:r>
              <a:rPr lang="tr-TR" b="1" dirty="0" smtClean="0"/>
              <a:t>- </a:t>
            </a:r>
            <a:r>
              <a:rPr lang="tr-TR" b="1" dirty="0" err="1" smtClean="0"/>
              <a:t>Sitria</a:t>
            </a:r>
            <a:r>
              <a:rPr lang="tr-TR" b="1" dirty="0" smtClean="0"/>
              <a:t> </a:t>
            </a:r>
            <a:r>
              <a:rPr lang="tr-TR" b="1" dirty="0" err="1" smtClean="0"/>
              <a:t>olfactoria</a:t>
            </a:r>
            <a:r>
              <a:rPr lang="tr-TR" b="1" dirty="0" smtClean="0"/>
              <a:t> </a:t>
            </a:r>
            <a:r>
              <a:rPr lang="tr-TR" b="1" dirty="0" err="1" smtClean="0"/>
              <a:t>intermedialis</a:t>
            </a:r>
            <a:r>
              <a:rPr lang="tr-TR" b="1" dirty="0" smtClean="0"/>
              <a:t> –</a:t>
            </a:r>
            <a:r>
              <a:rPr lang="tr-TR" dirty="0" smtClean="0"/>
              <a:t>  </a:t>
            </a:r>
            <a:r>
              <a:rPr lang="tr-TR" dirty="0" err="1" smtClean="0"/>
              <a:t>commissura</a:t>
            </a:r>
            <a:r>
              <a:rPr lang="tr-TR" dirty="0" smtClean="0"/>
              <a:t> </a:t>
            </a:r>
          </a:p>
          <a:p>
            <a:r>
              <a:rPr lang="tr-TR" dirty="0" smtClean="0"/>
              <a:t>                                                                         </a:t>
            </a:r>
            <a:r>
              <a:rPr lang="tr-TR" dirty="0" err="1" smtClean="0"/>
              <a:t>rostralis’e</a:t>
            </a:r>
            <a:r>
              <a:rPr lang="tr-TR" dirty="0" smtClean="0"/>
              <a:t> uzanır</a:t>
            </a:r>
          </a:p>
          <a:p>
            <a:r>
              <a:rPr lang="tr-TR" b="1" dirty="0" smtClean="0"/>
              <a:t>          • </a:t>
            </a:r>
            <a:r>
              <a:rPr lang="tr-TR" b="1" dirty="0" err="1" smtClean="0"/>
              <a:t>Lobus</a:t>
            </a:r>
            <a:r>
              <a:rPr lang="tr-TR" b="1" dirty="0" smtClean="0"/>
              <a:t> </a:t>
            </a:r>
            <a:r>
              <a:rPr lang="tr-TR" b="1" dirty="0" err="1" smtClean="0"/>
              <a:t>piriformis</a:t>
            </a:r>
            <a:r>
              <a:rPr lang="tr-TR" dirty="0" smtClean="0"/>
              <a:t> - koku sinirlerini alır </a:t>
            </a:r>
            <a:br>
              <a:rPr lang="tr-TR" dirty="0" smtClean="0"/>
            </a:br>
            <a:r>
              <a:rPr lang="tr-TR" dirty="0" smtClean="0"/>
              <a:t>          </a:t>
            </a:r>
            <a:r>
              <a:rPr lang="tr-TR" b="1" dirty="0" smtClean="0"/>
              <a:t>• </a:t>
            </a:r>
            <a:r>
              <a:rPr lang="tr-TR" b="1" dirty="0" err="1" smtClean="0"/>
              <a:t>Septum</a:t>
            </a:r>
            <a:r>
              <a:rPr lang="tr-TR" dirty="0" smtClean="0"/>
              <a:t> - koku kaynaklı duygu </a:t>
            </a:r>
            <a:br>
              <a:rPr lang="tr-TR" dirty="0" smtClean="0"/>
            </a:br>
            <a:r>
              <a:rPr lang="tr-TR" dirty="0" smtClean="0"/>
              <a:t>          </a:t>
            </a:r>
            <a:r>
              <a:rPr lang="tr-TR" b="1" dirty="0" smtClean="0"/>
              <a:t>• </a:t>
            </a:r>
            <a:r>
              <a:rPr lang="tr-TR" b="1" dirty="0" err="1" smtClean="0"/>
              <a:t>Hippocampus</a:t>
            </a:r>
            <a:r>
              <a:rPr lang="tr-TR" dirty="0" smtClean="0"/>
              <a:t> - güncel hafıza için önemlidir.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2214546" y="0"/>
            <a:ext cx="564360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3200" b="1" dirty="0" err="1" smtClean="0"/>
              <a:t>Telencephalon</a:t>
            </a:r>
            <a:r>
              <a:rPr lang="tr-TR" sz="3200" b="1" dirty="0" smtClean="0"/>
              <a:t> (</a:t>
            </a:r>
            <a:r>
              <a:rPr lang="tr-TR" sz="3200" b="1" dirty="0" err="1" smtClean="0"/>
              <a:t>cerebrum</a:t>
            </a:r>
            <a:r>
              <a:rPr lang="tr-TR" sz="3200" b="1" dirty="0" smtClean="0"/>
              <a:t>)</a:t>
            </a:r>
            <a:r>
              <a:rPr lang="tr-TR" sz="3200" dirty="0" smtClean="0"/>
              <a:t/>
            </a:r>
            <a:br>
              <a:rPr lang="tr-TR" sz="3200" dirty="0" smtClean="0"/>
            </a:br>
            <a:endParaRPr lang="tr-TR" sz="3200" dirty="0"/>
          </a:p>
        </p:txBody>
      </p:sp>
      <p:pic>
        <p:nvPicPr>
          <p:cNvPr id="14338" name="Picture 2" descr="Specimen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2292" y="3714752"/>
            <a:ext cx="3654968" cy="3143272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5" descr="Specimen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0503" y="3714752"/>
            <a:ext cx="3654967" cy="3143272"/>
          </a:xfrm>
          <a:prstGeom prst="rect">
            <a:avLst/>
          </a:prstGeom>
          <a:noFill/>
        </p:spPr>
      </p:pic>
      <p:pic>
        <p:nvPicPr>
          <p:cNvPr id="14343" name="Picture 7" descr="Specimen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9818" y="785794"/>
            <a:ext cx="3284182" cy="2786081"/>
          </a:xfrm>
          <a:prstGeom prst="rect">
            <a:avLst/>
          </a:prstGeom>
          <a:noFill/>
        </p:spPr>
      </p:pic>
      <p:pic>
        <p:nvPicPr>
          <p:cNvPr id="14344" name="Picture 8" descr="Specimen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9818" y="785794"/>
            <a:ext cx="3284182" cy="2786081"/>
          </a:xfrm>
          <a:prstGeom prst="rect">
            <a:avLst/>
          </a:prstGeom>
          <a:noFill/>
        </p:spPr>
      </p:pic>
      <p:sp>
        <p:nvSpPr>
          <p:cNvPr id="14" name="13 Dikdörtgen"/>
          <p:cNvSpPr/>
          <p:nvPr/>
        </p:nvSpPr>
        <p:spPr>
          <a:xfrm>
            <a:off x="4286248" y="6000768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smtClean="0">
                <a:solidFill>
                  <a:srgbClr val="FFC000"/>
                </a:solidFill>
              </a:rPr>
              <a:t>Sarı: </a:t>
            </a:r>
            <a:r>
              <a:rPr lang="tr-TR" sz="1000" dirty="0" err="1" smtClean="0"/>
              <a:t>Bulbus</a:t>
            </a:r>
            <a:r>
              <a:rPr lang="tr-TR" sz="1000" dirty="0" smtClean="0"/>
              <a:t> </a:t>
            </a:r>
            <a:r>
              <a:rPr lang="tr-TR" sz="1000" dirty="0" err="1" smtClean="0"/>
              <a:t>olfactorius</a:t>
            </a:r>
            <a:r>
              <a:rPr lang="tr-TR" sz="1000" dirty="0" smtClean="0"/>
              <a:t> </a:t>
            </a:r>
          </a:p>
          <a:p>
            <a:r>
              <a:rPr lang="tr-TR" sz="1000" dirty="0" smtClean="0">
                <a:solidFill>
                  <a:schemeClr val="accent1"/>
                </a:solidFill>
              </a:rPr>
              <a:t>Mavi: </a:t>
            </a:r>
            <a:r>
              <a:rPr lang="tr-TR" sz="1000" dirty="0" err="1" smtClean="0"/>
              <a:t>Commissura</a:t>
            </a:r>
            <a:r>
              <a:rPr lang="tr-TR" sz="1000" dirty="0" smtClean="0"/>
              <a:t> </a:t>
            </a:r>
            <a:r>
              <a:rPr lang="tr-TR" sz="1000" dirty="0" err="1" smtClean="0"/>
              <a:t>rostralis</a:t>
            </a:r>
            <a:r>
              <a:rPr lang="tr-TR" sz="1000" dirty="0" smtClean="0"/>
              <a:t>  </a:t>
            </a:r>
          </a:p>
          <a:p>
            <a:r>
              <a:rPr lang="tr-TR" sz="1000" dirty="0" smtClean="0">
                <a:solidFill>
                  <a:srgbClr val="FF0000"/>
                </a:solidFill>
              </a:rPr>
              <a:t>Kırmızı: </a:t>
            </a:r>
            <a:r>
              <a:rPr lang="tr-TR" sz="1000" dirty="0" err="1" smtClean="0"/>
              <a:t>Corpus</a:t>
            </a:r>
            <a:r>
              <a:rPr lang="tr-TR" sz="1000" dirty="0" smtClean="0"/>
              <a:t> </a:t>
            </a:r>
            <a:r>
              <a:rPr lang="tr-TR" sz="1000" dirty="0" err="1" smtClean="0"/>
              <a:t>mammilare</a:t>
            </a:r>
            <a:r>
              <a:rPr lang="tr-TR" sz="1000" dirty="0" smtClean="0"/>
              <a:t> </a:t>
            </a:r>
          </a:p>
          <a:p>
            <a:r>
              <a:rPr lang="tr-TR" sz="1000" dirty="0" smtClean="0">
                <a:solidFill>
                  <a:srgbClr val="00B050"/>
                </a:solidFill>
              </a:rPr>
              <a:t>Yeşil:  </a:t>
            </a:r>
            <a:r>
              <a:rPr lang="tr-TR" sz="1000" dirty="0" err="1" smtClean="0"/>
              <a:t>Lobus</a:t>
            </a:r>
            <a:r>
              <a:rPr lang="tr-TR" sz="1000" dirty="0" smtClean="0"/>
              <a:t> </a:t>
            </a:r>
            <a:r>
              <a:rPr lang="tr-TR" sz="1000" dirty="0" err="1" smtClean="0"/>
              <a:t>priformis</a:t>
            </a:r>
            <a:endParaRPr lang="tr-T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214282" y="100010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smtClean="0"/>
              <a:t>• </a:t>
            </a:r>
            <a:r>
              <a:rPr lang="tr-TR" b="1" dirty="0" err="1" smtClean="0"/>
              <a:t>Thalamus</a:t>
            </a:r>
            <a:r>
              <a:rPr lang="tr-TR" dirty="0" smtClean="0"/>
              <a:t> - </a:t>
            </a:r>
            <a:r>
              <a:rPr lang="tr-TR" dirty="0" err="1" smtClean="0"/>
              <a:t>corpus</a:t>
            </a:r>
            <a:r>
              <a:rPr lang="tr-TR" dirty="0" smtClean="0"/>
              <a:t> </a:t>
            </a:r>
            <a:r>
              <a:rPr lang="tr-TR" dirty="0" err="1" smtClean="0"/>
              <a:t>geniculatum’u</a:t>
            </a:r>
            <a:r>
              <a:rPr lang="tr-TR" dirty="0" smtClean="0"/>
              <a:t> kapsar</a:t>
            </a:r>
            <a:br>
              <a:rPr lang="tr-TR" dirty="0" smtClean="0"/>
            </a:br>
            <a:r>
              <a:rPr lang="tr-TR" b="1" dirty="0" smtClean="0"/>
              <a:t>• </a:t>
            </a:r>
            <a:r>
              <a:rPr lang="tr-TR" b="1" dirty="0" err="1" smtClean="0"/>
              <a:t>Adhesio</a:t>
            </a:r>
            <a:r>
              <a:rPr lang="tr-TR" b="1" dirty="0" smtClean="0"/>
              <a:t> </a:t>
            </a:r>
            <a:r>
              <a:rPr lang="tr-TR" b="1" dirty="0" err="1" smtClean="0"/>
              <a:t>interthalamica</a:t>
            </a:r>
            <a:r>
              <a:rPr lang="tr-TR" dirty="0" smtClean="0"/>
              <a:t> </a:t>
            </a:r>
            <a:br>
              <a:rPr lang="tr-TR" dirty="0" smtClean="0"/>
            </a:br>
            <a:r>
              <a:rPr lang="tr-TR" b="1" dirty="0" smtClean="0"/>
              <a:t>• </a:t>
            </a:r>
            <a:r>
              <a:rPr lang="tr-TR" b="1" dirty="0" err="1" smtClean="0"/>
              <a:t>Epithalamus</a:t>
            </a:r>
            <a:r>
              <a:rPr lang="tr-TR" dirty="0" smtClean="0"/>
              <a:t> - </a:t>
            </a:r>
            <a:r>
              <a:rPr lang="tr-TR" dirty="0" err="1" smtClean="0"/>
              <a:t>habenular</a:t>
            </a:r>
            <a:r>
              <a:rPr lang="tr-TR" dirty="0" smtClean="0"/>
              <a:t>, </a:t>
            </a:r>
            <a:r>
              <a:rPr lang="tr-TR" dirty="0" err="1" smtClean="0"/>
              <a:t>pineal</a:t>
            </a:r>
            <a:r>
              <a:rPr lang="tr-TR" dirty="0" smtClean="0"/>
              <a:t> ve </a:t>
            </a:r>
            <a:r>
              <a:rPr lang="tr-TR" dirty="0" err="1" smtClean="0"/>
              <a:t>caudal</a:t>
            </a:r>
            <a:r>
              <a:rPr lang="tr-TR" dirty="0" smtClean="0"/>
              <a:t> </a:t>
            </a:r>
          </a:p>
          <a:p>
            <a:r>
              <a:rPr lang="tr-TR" dirty="0" smtClean="0"/>
              <a:t>                                </a:t>
            </a:r>
            <a:r>
              <a:rPr lang="tr-TR" dirty="0" err="1" smtClean="0"/>
              <a:t>commissure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• </a:t>
            </a:r>
            <a:r>
              <a:rPr lang="tr-TR" b="1" dirty="0" err="1" smtClean="0"/>
              <a:t>Hypothalamus</a:t>
            </a:r>
            <a:r>
              <a:rPr lang="tr-TR" dirty="0" smtClean="0"/>
              <a:t> - </a:t>
            </a:r>
            <a:r>
              <a:rPr lang="tr-TR" dirty="0" err="1" smtClean="0"/>
              <a:t>chiasma</a:t>
            </a:r>
            <a:r>
              <a:rPr lang="tr-TR" dirty="0" smtClean="0"/>
              <a:t> </a:t>
            </a:r>
            <a:r>
              <a:rPr lang="tr-TR" dirty="0" err="1" smtClean="0"/>
              <a:t>opticum</a:t>
            </a:r>
            <a:r>
              <a:rPr lang="tr-TR" dirty="0" smtClean="0"/>
              <a:t>, </a:t>
            </a:r>
          </a:p>
          <a:p>
            <a:r>
              <a:rPr lang="tr-TR" dirty="0" smtClean="0"/>
              <a:t>                </a:t>
            </a:r>
            <a:r>
              <a:rPr lang="tr-TR" dirty="0" err="1" smtClean="0"/>
              <a:t>neurohypophysis</a:t>
            </a:r>
            <a:r>
              <a:rPr lang="tr-TR" dirty="0" smtClean="0"/>
              <a:t> ve </a:t>
            </a:r>
            <a:r>
              <a:rPr lang="tr-TR" dirty="0" err="1" smtClean="0"/>
              <a:t>corpus</a:t>
            </a:r>
            <a:r>
              <a:rPr lang="tr-TR" dirty="0" smtClean="0"/>
              <a:t> </a:t>
            </a:r>
            <a:r>
              <a:rPr lang="tr-TR" dirty="0" err="1" smtClean="0"/>
              <a:t>mamillare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b="1" dirty="0" smtClean="0"/>
              <a:t>• </a:t>
            </a:r>
            <a:r>
              <a:rPr lang="tr-TR" b="1" dirty="0" err="1" smtClean="0"/>
              <a:t>Subthalamus</a:t>
            </a:r>
            <a:r>
              <a:rPr lang="tr-TR" dirty="0" smtClean="0"/>
              <a:t> - </a:t>
            </a:r>
            <a:r>
              <a:rPr lang="tr-TR" dirty="0" err="1" smtClean="0"/>
              <a:t>hypothalamus’un</a:t>
            </a:r>
            <a:r>
              <a:rPr lang="tr-TR" dirty="0" smtClean="0"/>
              <a:t> </a:t>
            </a:r>
            <a:r>
              <a:rPr lang="tr-TR" dirty="0" err="1" smtClean="0"/>
              <a:t>lateral’i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• </a:t>
            </a:r>
            <a:r>
              <a:rPr lang="tr-TR" b="1" dirty="0" err="1" smtClean="0"/>
              <a:t>Ventriculus</a:t>
            </a:r>
            <a:r>
              <a:rPr lang="tr-TR" b="1" dirty="0" smtClean="0"/>
              <a:t> </a:t>
            </a:r>
            <a:r>
              <a:rPr lang="tr-TR" b="1" dirty="0" err="1" smtClean="0"/>
              <a:t>Quartus</a:t>
            </a:r>
            <a:r>
              <a:rPr lang="tr-TR" b="1" dirty="0" smtClean="0"/>
              <a:t> ve </a:t>
            </a:r>
            <a:r>
              <a:rPr lang="tr-TR" b="1" dirty="0" err="1" smtClean="0"/>
              <a:t>Foramen</a:t>
            </a:r>
            <a:r>
              <a:rPr lang="tr-TR" b="1" dirty="0" smtClean="0"/>
              <a:t> </a:t>
            </a:r>
          </a:p>
          <a:p>
            <a:r>
              <a:rPr lang="tr-TR" b="1" dirty="0" smtClean="0"/>
              <a:t>     </a:t>
            </a:r>
            <a:r>
              <a:rPr lang="tr-TR" b="1" dirty="0" err="1" smtClean="0"/>
              <a:t>interventriculare’ler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571472" y="142852"/>
            <a:ext cx="2916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prstClr val="black"/>
                </a:solidFill>
              </a:rPr>
              <a:t>Diencephalon</a:t>
            </a:r>
            <a:r>
              <a:rPr lang="tr-TR" sz="3200" dirty="0" smtClean="0">
                <a:solidFill>
                  <a:prstClr val="black"/>
                </a:solidFill>
              </a:rPr>
              <a:t>   </a:t>
            </a:r>
            <a:r>
              <a:rPr lang="tr-TR" dirty="0" smtClean="0">
                <a:solidFill>
                  <a:prstClr val="black"/>
                </a:solidFill>
              </a:rPr>
              <a:t>  </a:t>
            </a:r>
            <a:endParaRPr lang="tr-TR" dirty="0"/>
          </a:p>
        </p:txBody>
      </p:sp>
      <p:pic>
        <p:nvPicPr>
          <p:cNvPr id="15366" name="Picture 6" descr="Specimen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2377" y="428604"/>
            <a:ext cx="4401655" cy="2633657"/>
          </a:xfrm>
          <a:prstGeom prst="rect">
            <a:avLst/>
          </a:prstGeom>
          <a:noFill/>
        </p:spPr>
      </p:pic>
      <p:pic>
        <p:nvPicPr>
          <p:cNvPr id="15367" name="Picture 7" descr="Specimen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2377" y="428604"/>
            <a:ext cx="4401655" cy="2633657"/>
          </a:xfrm>
          <a:prstGeom prst="rect">
            <a:avLst/>
          </a:prstGeom>
          <a:noFill/>
        </p:spPr>
      </p:pic>
      <p:sp>
        <p:nvSpPr>
          <p:cNvPr id="13" name="12 Dikdörtgen"/>
          <p:cNvSpPr/>
          <p:nvPr/>
        </p:nvSpPr>
        <p:spPr>
          <a:xfrm>
            <a:off x="4286280" y="3071810"/>
            <a:ext cx="4857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000" dirty="0" smtClean="0">
                <a:solidFill>
                  <a:srgbClr val="00B0F0"/>
                </a:solidFill>
              </a:rPr>
              <a:t>Mavi:</a:t>
            </a:r>
            <a:r>
              <a:rPr lang="tr-TR" sz="1000" dirty="0" smtClean="0"/>
              <a:t> </a:t>
            </a:r>
            <a:r>
              <a:rPr lang="tr-TR" sz="1000" dirty="0" err="1" smtClean="0"/>
              <a:t>epifiz</a:t>
            </a:r>
            <a:r>
              <a:rPr lang="tr-TR" sz="1000" dirty="0" smtClean="0"/>
              <a:t> bezi   </a:t>
            </a:r>
            <a:r>
              <a:rPr lang="tr-TR" sz="1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Pembe: </a:t>
            </a:r>
            <a:r>
              <a:rPr lang="tr-TR" sz="1000" dirty="0" err="1" smtClean="0"/>
              <a:t>Adhesio</a:t>
            </a:r>
            <a:r>
              <a:rPr lang="tr-TR" sz="1000" dirty="0" smtClean="0"/>
              <a:t> </a:t>
            </a:r>
            <a:r>
              <a:rPr lang="tr-TR" sz="1000" dirty="0" err="1" smtClean="0"/>
              <a:t>interthalamica</a:t>
            </a:r>
            <a:r>
              <a:rPr lang="tr-TR" sz="1000" dirty="0" smtClean="0"/>
              <a:t>    </a:t>
            </a:r>
            <a:r>
              <a:rPr lang="tr-TR" sz="1000" dirty="0" smtClean="0">
                <a:solidFill>
                  <a:srgbClr val="FFC000"/>
                </a:solidFill>
              </a:rPr>
              <a:t>Sarı:</a:t>
            </a:r>
            <a:r>
              <a:rPr lang="tr-TR" sz="1000" dirty="0" smtClean="0"/>
              <a:t> </a:t>
            </a:r>
            <a:r>
              <a:rPr lang="tr-TR" sz="1000" dirty="0" err="1" smtClean="0"/>
              <a:t>Ventriculus</a:t>
            </a:r>
            <a:r>
              <a:rPr lang="tr-TR" sz="1000" dirty="0" smtClean="0"/>
              <a:t> </a:t>
            </a:r>
            <a:r>
              <a:rPr lang="tr-TR" sz="1000" dirty="0" err="1" smtClean="0"/>
              <a:t>tertius</a:t>
            </a:r>
            <a:endParaRPr lang="tr-TR" sz="1000" dirty="0" smtClean="0"/>
          </a:p>
          <a:p>
            <a:pPr algn="ctr"/>
            <a:r>
              <a:rPr lang="tr-TR" sz="1000" dirty="0" smtClean="0">
                <a:solidFill>
                  <a:srgbClr val="00B050"/>
                </a:solidFill>
              </a:rPr>
              <a:t>Yeşil: </a:t>
            </a:r>
            <a:r>
              <a:rPr lang="tr-TR" sz="1000" dirty="0" err="1" smtClean="0"/>
              <a:t>Ventriculus</a:t>
            </a:r>
            <a:r>
              <a:rPr lang="tr-TR" sz="1000" dirty="0" smtClean="0"/>
              <a:t> </a:t>
            </a:r>
            <a:r>
              <a:rPr lang="tr-TR" sz="1000" dirty="0" err="1" smtClean="0"/>
              <a:t>Quartus</a:t>
            </a:r>
            <a:r>
              <a:rPr lang="tr-TR" sz="1000" dirty="0" smtClean="0"/>
              <a:t>  </a:t>
            </a:r>
            <a:r>
              <a:rPr lang="tr-TR" sz="1000" dirty="0" smtClean="0">
                <a:solidFill>
                  <a:srgbClr val="FF0000"/>
                </a:solidFill>
              </a:rPr>
              <a:t>Kırmızı:</a:t>
            </a:r>
            <a:r>
              <a:rPr lang="tr-TR" sz="1000" dirty="0" smtClean="0"/>
              <a:t> </a:t>
            </a:r>
            <a:r>
              <a:rPr lang="tr-TR" sz="1000" dirty="0" err="1" smtClean="0"/>
              <a:t>Aquaductus</a:t>
            </a:r>
            <a:r>
              <a:rPr lang="tr-TR" sz="1000" dirty="0" smtClean="0"/>
              <a:t> </a:t>
            </a:r>
            <a:r>
              <a:rPr lang="tr-TR" sz="1000" dirty="0" err="1" smtClean="0"/>
              <a:t>mesencephali</a:t>
            </a:r>
            <a:r>
              <a:rPr lang="tr-TR" sz="1000" dirty="0" smtClean="0"/>
              <a:t>  </a:t>
            </a:r>
            <a:r>
              <a:rPr lang="tr-TR" sz="1000" b="1" dirty="0" smtClean="0"/>
              <a:t>Siyah: </a:t>
            </a:r>
            <a:r>
              <a:rPr lang="tr-TR" sz="1000" dirty="0" err="1" smtClean="0"/>
              <a:t>Commissura</a:t>
            </a:r>
            <a:r>
              <a:rPr lang="tr-TR" sz="1000" dirty="0" smtClean="0"/>
              <a:t> </a:t>
            </a:r>
            <a:r>
              <a:rPr lang="tr-TR" sz="1000" dirty="0" err="1" smtClean="0"/>
              <a:t>rostralis</a:t>
            </a:r>
            <a:endParaRPr lang="tr-TR" sz="1000" dirty="0"/>
          </a:p>
        </p:txBody>
      </p:sp>
      <p:pic>
        <p:nvPicPr>
          <p:cNvPr id="15369" name="Picture 9" descr="Specimen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643314"/>
            <a:ext cx="4185257" cy="2071702"/>
          </a:xfrm>
          <a:prstGeom prst="rect">
            <a:avLst/>
          </a:prstGeom>
          <a:noFill/>
        </p:spPr>
      </p:pic>
      <p:pic>
        <p:nvPicPr>
          <p:cNvPr id="15370" name="Picture 10" descr="Specimen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643314"/>
            <a:ext cx="4185257" cy="2071702"/>
          </a:xfrm>
          <a:prstGeom prst="rect">
            <a:avLst/>
          </a:prstGeom>
          <a:noFill/>
        </p:spPr>
      </p:pic>
      <p:sp>
        <p:nvSpPr>
          <p:cNvPr id="17" name="16 Dikdörtgen"/>
          <p:cNvSpPr/>
          <p:nvPr/>
        </p:nvSpPr>
        <p:spPr>
          <a:xfrm>
            <a:off x="0" y="5715016"/>
            <a:ext cx="4357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000" dirty="0" smtClean="0">
                <a:solidFill>
                  <a:srgbClr val="00B0F0"/>
                </a:solidFill>
              </a:rPr>
              <a:t>Mavi:</a:t>
            </a:r>
            <a:r>
              <a:rPr lang="tr-TR" sz="1000" dirty="0" smtClean="0"/>
              <a:t> </a:t>
            </a:r>
            <a:r>
              <a:rPr lang="tr-TR" sz="1000" dirty="0" err="1" smtClean="0"/>
              <a:t>Corpus</a:t>
            </a:r>
            <a:r>
              <a:rPr lang="tr-TR" sz="1000" dirty="0" smtClean="0"/>
              <a:t> </a:t>
            </a:r>
            <a:r>
              <a:rPr lang="tr-TR" sz="1000" dirty="0" err="1" smtClean="0"/>
              <a:t>trapezoideum</a:t>
            </a:r>
            <a:r>
              <a:rPr lang="tr-TR" sz="1000" dirty="0" smtClean="0"/>
              <a:t>   </a:t>
            </a:r>
            <a:r>
              <a:rPr lang="tr-TR" sz="1000" dirty="0" smtClean="0">
                <a:solidFill>
                  <a:srgbClr val="FFC000"/>
                </a:solidFill>
              </a:rPr>
              <a:t>Sarı:</a:t>
            </a:r>
            <a:r>
              <a:rPr lang="tr-TR" sz="1000" dirty="0" smtClean="0"/>
              <a:t> </a:t>
            </a:r>
            <a:r>
              <a:rPr lang="tr-TR" sz="1000" dirty="0" err="1" smtClean="0"/>
              <a:t>Crus</a:t>
            </a:r>
            <a:r>
              <a:rPr lang="tr-TR" sz="1000" dirty="0" smtClean="0"/>
              <a:t> </a:t>
            </a:r>
            <a:r>
              <a:rPr lang="tr-TR" sz="1000" dirty="0" err="1" smtClean="0"/>
              <a:t>cerebri</a:t>
            </a:r>
            <a:r>
              <a:rPr lang="tr-TR" sz="1000" dirty="0" smtClean="0"/>
              <a:t>    </a:t>
            </a:r>
            <a:r>
              <a:rPr lang="tr-TR" sz="1000" dirty="0" smtClean="0">
                <a:solidFill>
                  <a:srgbClr val="00B050"/>
                </a:solidFill>
              </a:rPr>
              <a:t>Yeşil: </a:t>
            </a:r>
            <a:r>
              <a:rPr lang="tr-TR" sz="1000" dirty="0" err="1" smtClean="0"/>
              <a:t>Pyramis</a:t>
            </a:r>
            <a:r>
              <a:rPr lang="tr-TR" sz="1000" dirty="0" smtClean="0"/>
              <a:t>   </a:t>
            </a:r>
          </a:p>
          <a:p>
            <a:pPr algn="ctr"/>
            <a:r>
              <a:rPr lang="tr-TR" sz="1000" dirty="0" smtClean="0">
                <a:solidFill>
                  <a:srgbClr val="FF0000"/>
                </a:solidFill>
              </a:rPr>
              <a:t>Kırmızı:</a:t>
            </a:r>
            <a:r>
              <a:rPr lang="tr-TR" sz="1000" dirty="0" smtClean="0"/>
              <a:t> </a:t>
            </a:r>
            <a:r>
              <a:rPr lang="tr-TR" sz="1000" dirty="0" err="1" smtClean="0"/>
              <a:t>corpus</a:t>
            </a:r>
            <a:r>
              <a:rPr lang="tr-TR" sz="1000" dirty="0" smtClean="0"/>
              <a:t> </a:t>
            </a:r>
            <a:r>
              <a:rPr lang="tr-TR" sz="1000" dirty="0" err="1" smtClean="0"/>
              <a:t>mamillare</a:t>
            </a:r>
            <a:r>
              <a:rPr lang="tr-TR" sz="1000" dirty="0" smtClean="0"/>
              <a:t>  </a:t>
            </a:r>
            <a:r>
              <a:rPr lang="tr-TR" sz="1000" dirty="0" smtClean="0">
                <a:solidFill>
                  <a:schemeClr val="accent6">
                    <a:lumMod val="75000"/>
                  </a:schemeClr>
                </a:solidFill>
              </a:rPr>
              <a:t>Turuncu:</a:t>
            </a:r>
            <a:r>
              <a:rPr lang="tr-TR" sz="1000" b="1" dirty="0" smtClean="0"/>
              <a:t> </a:t>
            </a:r>
            <a:r>
              <a:rPr lang="tr-TR" sz="1000" dirty="0" err="1" smtClean="0"/>
              <a:t>İnfundibulum</a:t>
            </a:r>
            <a:endParaRPr lang="tr-TR" sz="1000" dirty="0"/>
          </a:p>
        </p:txBody>
      </p:sp>
      <p:pic>
        <p:nvPicPr>
          <p:cNvPr id="15372" name="Picture 12" descr="Specimen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17609" y="3567617"/>
            <a:ext cx="3969201" cy="2718903"/>
          </a:xfrm>
          <a:prstGeom prst="rect">
            <a:avLst/>
          </a:prstGeom>
          <a:noFill/>
        </p:spPr>
      </p:pic>
      <p:pic>
        <p:nvPicPr>
          <p:cNvPr id="15373" name="Picture 13" descr="Specimen 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17641" y="3567617"/>
            <a:ext cx="3969201" cy="2718903"/>
          </a:xfrm>
          <a:prstGeom prst="rect">
            <a:avLst/>
          </a:prstGeom>
          <a:noFill/>
        </p:spPr>
      </p:pic>
      <p:sp>
        <p:nvSpPr>
          <p:cNvPr id="22" name="21 Dikdörtgen"/>
          <p:cNvSpPr/>
          <p:nvPr/>
        </p:nvSpPr>
        <p:spPr>
          <a:xfrm>
            <a:off x="4286248" y="6304002"/>
            <a:ext cx="4857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000" dirty="0" smtClean="0">
                <a:solidFill>
                  <a:srgbClr val="00B0F0"/>
                </a:solidFill>
              </a:rPr>
              <a:t>Mavi:</a:t>
            </a:r>
            <a:r>
              <a:rPr lang="tr-TR" sz="1000" dirty="0" smtClean="0"/>
              <a:t> </a:t>
            </a:r>
            <a:r>
              <a:rPr lang="tr-TR" sz="1000" dirty="0" err="1" smtClean="0"/>
              <a:t>Hippocampus</a:t>
            </a:r>
            <a:r>
              <a:rPr lang="tr-TR" sz="1000" dirty="0" smtClean="0"/>
              <a:t>   </a:t>
            </a:r>
            <a:r>
              <a:rPr lang="tr-TR" sz="1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Pembe: </a:t>
            </a:r>
            <a:r>
              <a:rPr lang="tr-TR" sz="1000" dirty="0" err="1" smtClean="0"/>
              <a:t>Thalamus</a:t>
            </a:r>
            <a:r>
              <a:rPr lang="tr-TR" sz="1000" dirty="0" smtClean="0"/>
              <a:t>   </a:t>
            </a:r>
            <a:r>
              <a:rPr lang="tr-TR" sz="1000" dirty="0" smtClean="0">
                <a:solidFill>
                  <a:srgbClr val="FFC000"/>
                </a:solidFill>
              </a:rPr>
              <a:t>Sarı:</a:t>
            </a:r>
            <a:r>
              <a:rPr lang="tr-TR" sz="1000" dirty="0" smtClean="0"/>
              <a:t> </a:t>
            </a:r>
            <a:r>
              <a:rPr lang="tr-TR" sz="1000" dirty="0" err="1" smtClean="0"/>
              <a:t>Corpus</a:t>
            </a:r>
            <a:r>
              <a:rPr lang="tr-TR" sz="1000" dirty="0" smtClean="0"/>
              <a:t> </a:t>
            </a:r>
            <a:r>
              <a:rPr lang="tr-TR" sz="1000" dirty="0" err="1" smtClean="0"/>
              <a:t>pinealis</a:t>
            </a:r>
            <a:r>
              <a:rPr lang="tr-TR" sz="1000" dirty="0" smtClean="0"/>
              <a:t> (</a:t>
            </a:r>
            <a:r>
              <a:rPr lang="tr-TR" sz="1000" dirty="0" err="1" smtClean="0"/>
              <a:t>epifiz</a:t>
            </a:r>
            <a:r>
              <a:rPr lang="tr-TR" sz="1000" dirty="0" smtClean="0"/>
              <a:t>)</a:t>
            </a:r>
          </a:p>
          <a:p>
            <a:pPr algn="ctr"/>
            <a:r>
              <a:rPr lang="tr-TR" sz="1000" dirty="0" smtClean="0">
                <a:solidFill>
                  <a:srgbClr val="00B050"/>
                </a:solidFill>
              </a:rPr>
              <a:t>Yeşil: </a:t>
            </a:r>
            <a:r>
              <a:rPr lang="tr-TR" sz="1000" dirty="0" err="1" smtClean="0"/>
              <a:t>Ventriculus</a:t>
            </a:r>
            <a:r>
              <a:rPr lang="tr-TR" sz="1000" dirty="0" smtClean="0"/>
              <a:t> </a:t>
            </a:r>
            <a:r>
              <a:rPr lang="tr-TR" sz="1000" dirty="0" err="1" smtClean="0"/>
              <a:t>tertius</a:t>
            </a:r>
            <a:r>
              <a:rPr lang="tr-TR" sz="1000" dirty="0" smtClean="0"/>
              <a:t>  </a:t>
            </a:r>
            <a:r>
              <a:rPr lang="tr-TR" sz="1000" dirty="0" smtClean="0">
                <a:solidFill>
                  <a:srgbClr val="FF0000"/>
                </a:solidFill>
              </a:rPr>
              <a:t>Kırmızı:</a:t>
            </a:r>
            <a:r>
              <a:rPr lang="tr-TR" sz="1000" dirty="0" smtClean="0"/>
              <a:t> </a:t>
            </a:r>
            <a:r>
              <a:rPr lang="tr-TR" sz="1000" dirty="0" err="1" smtClean="0"/>
              <a:t>Nucleus</a:t>
            </a:r>
            <a:r>
              <a:rPr lang="tr-TR" sz="1000" dirty="0" smtClean="0"/>
              <a:t> </a:t>
            </a:r>
            <a:r>
              <a:rPr lang="tr-TR" sz="1000" dirty="0" err="1" smtClean="0"/>
              <a:t>habenulare</a:t>
            </a:r>
            <a:r>
              <a:rPr lang="tr-TR" sz="1000" dirty="0" smtClean="0"/>
              <a:t>    </a:t>
            </a:r>
          </a:p>
          <a:p>
            <a:pPr algn="ctr"/>
            <a:r>
              <a:rPr lang="tr-TR" sz="1000" dirty="0" smtClean="0"/>
              <a:t>Beyaz: </a:t>
            </a:r>
            <a:r>
              <a:rPr lang="tr-TR" sz="1000" dirty="0" err="1" smtClean="0"/>
              <a:t>Tectum</a:t>
            </a:r>
            <a:r>
              <a:rPr lang="tr-TR" sz="1000" dirty="0" smtClean="0"/>
              <a:t> </a:t>
            </a:r>
            <a:r>
              <a:rPr lang="tr-TR" sz="1000" dirty="0" err="1" smtClean="0"/>
              <a:t>mesencephali’nin</a:t>
            </a:r>
            <a:r>
              <a:rPr lang="tr-TR" sz="1000" dirty="0" smtClean="0"/>
              <a:t> </a:t>
            </a:r>
            <a:r>
              <a:rPr lang="tr-TR" sz="1000" dirty="0" err="1" smtClean="0"/>
              <a:t>colliculus</a:t>
            </a:r>
            <a:r>
              <a:rPr lang="tr-TR" sz="1000" dirty="0" smtClean="0"/>
              <a:t> </a:t>
            </a:r>
            <a:r>
              <a:rPr lang="tr-TR" sz="1000" dirty="0" err="1" smtClean="0"/>
              <a:t>rostralis’i</a:t>
            </a:r>
            <a:r>
              <a:rPr lang="tr-TR" sz="1000" dirty="0" smtClean="0"/>
              <a:t>       </a:t>
            </a:r>
            <a:r>
              <a:rPr lang="tr-TR" sz="1000" dirty="0" smtClean="0">
                <a:solidFill>
                  <a:schemeClr val="accent6">
                    <a:lumMod val="75000"/>
                  </a:schemeClr>
                </a:solidFill>
              </a:rPr>
              <a:t>Turuncu: </a:t>
            </a:r>
            <a:r>
              <a:rPr lang="tr-TR" sz="1000" dirty="0" err="1" smtClean="0"/>
              <a:t>Nucleus</a:t>
            </a:r>
            <a:r>
              <a:rPr lang="tr-TR" sz="1000" dirty="0" smtClean="0"/>
              <a:t> </a:t>
            </a:r>
            <a:r>
              <a:rPr lang="tr-TR" sz="1000" dirty="0" err="1" smtClean="0"/>
              <a:t>caudatus</a:t>
            </a:r>
            <a:endParaRPr lang="tr-T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anat.cvm.umn.edu/grossbrain/images/DiImg/DiSe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356"/>
            <a:ext cx="5715000" cy="4886325"/>
          </a:xfrm>
          <a:prstGeom prst="rect">
            <a:avLst/>
          </a:prstGeom>
          <a:noFill/>
        </p:spPr>
      </p:pic>
      <p:pic>
        <p:nvPicPr>
          <p:cNvPr id="17411" name="Picture 3" descr="Specimen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714356"/>
            <a:ext cx="5715000" cy="488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785794"/>
            <a:ext cx="5143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• </a:t>
            </a:r>
            <a:r>
              <a:rPr lang="tr-TR" b="1" dirty="0" err="1" smtClean="0"/>
              <a:t>Tectum</a:t>
            </a:r>
            <a:r>
              <a:rPr lang="tr-TR" dirty="0" smtClean="0"/>
              <a:t> - </a:t>
            </a:r>
            <a:r>
              <a:rPr lang="tr-TR" dirty="0" err="1" smtClean="0"/>
              <a:t>colliculus</a:t>
            </a:r>
            <a:r>
              <a:rPr lang="tr-TR" dirty="0" smtClean="0"/>
              <a:t> </a:t>
            </a:r>
            <a:r>
              <a:rPr lang="tr-TR" dirty="0" err="1" smtClean="0"/>
              <a:t>rostralis</a:t>
            </a:r>
            <a:r>
              <a:rPr lang="tr-TR" dirty="0" smtClean="0"/>
              <a:t> ve </a:t>
            </a:r>
            <a:r>
              <a:rPr lang="tr-TR" dirty="0" err="1" smtClean="0"/>
              <a:t>caudalis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• </a:t>
            </a:r>
            <a:r>
              <a:rPr lang="tr-TR" b="1" dirty="0" err="1" smtClean="0"/>
              <a:t>Tegmentum</a:t>
            </a:r>
            <a:r>
              <a:rPr lang="tr-TR" dirty="0" smtClean="0"/>
              <a:t> - </a:t>
            </a:r>
            <a:r>
              <a:rPr lang="tr-TR" dirty="0" err="1" smtClean="0"/>
              <a:t>tractus’lar</a:t>
            </a:r>
            <a:r>
              <a:rPr lang="tr-TR" dirty="0" smtClean="0"/>
              <a:t> ve </a:t>
            </a:r>
            <a:r>
              <a:rPr lang="tr-TR" dirty="0" err="1" smtClean="0"/>
              <a:t>reticular</a:t>
            </a:r>
            <a:r>
              <a:rPr lang="tr-TR" dirty="0" smtClean="0"/>
              <a:t> yapılar</a:t>
            </a:r>
          </a:p>
          <a:p>
            <a:r>
              <a:rPr lang="tr-TR" b="1" dirty="0" smtClean="0"/>
              <a:t>• </a:t>
            </a:r>
            <a:r>
              <a:rPr lang="tr-TR" b="1" dirty="0" err="1" smtClean="0"/>
              <a:t>Crus</a:t>
            </a:r>
            <a:r>
              <a:rPr lang="tr-TR" b="1" dirty="0" smtClean="0"/>
              <a:t> </a:t>
            </a:r>
            <a:r>
              <a:rPr lang="tr-TR" b="1" dirty="0" err="1" smtClean="0"/>
              <a:t>cerebri</a:t>
            </a:r>
            <a:r>
              <a:rPr lang="tr-TR" dirty="0" smtClean="0"/>
              <a:t> -beynin </a:t>
            </a:r>
            <a:r>
              <a:rPr lang="tr-TR" dirty="0" err="1" smtClean="0"/>
              <a:t>ventralindeki</a:t>
            </a:r>
            <a:r>
              <a:rPr lang="tr-TR" dirty="0" smtClean="0"/>
              <a:t> s.</a:t>
            </a:r>
            <a:r>
              <a:rPr lang="tr-TR" dirty="0" err="1" smtClean="0"/>
              <a:t>alba</a:t>
            </a:r>
            <a:r>
              <a:rPr lang="tr-TR" dirty="0" smtClean="0"/>
              <a:t> yollar</a:t>
            </a:r>
          </a:p>
          <a:p>
            <a:r>
              <a:rPr lang="tr-TR" b="1" dirty="0" smtClean="0"/>
              <a:t>• </a:t>
            </a:r>
            <a:r>
              <a:rPr lang="tr-TR" b="1" dirty="0" err="1" smtClean="0"/>
              <a:t>Aquaductus</a:t>
            </a:r>
            <a:r>
              <a:rPr lang="tr-TR" b="1" dirty="0" smtClean="0"/>
              <a:t> </a:t>
            </a:r>
            <a:r>
              <a:rPr lang="tr-TR" b="1" dirty="0" err="1" smtClean="0"/>
              <a:t>mesencephali</a:t>
            </a:r>
            <a:r>
              <a:rPr lang="tr-TR" b="1" dirty="0" smtClean="0"/>
              <a:t> </a:t>
            </a:r>
            <a:r>
              <a:rPr lang="tr-TR" dirty="0" smtClean="0"/>
              <a:t>– gri tabaka ile çevrilidir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571472" y="142852"/>
            <a:ext cx="5232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prstClr val="black"/>
                </a:solidFill>
              </a:rPr>
              <a:t>Mesencephalon</a:t>
            </a:r>
            <a:r>
              <a:rPr lang="tr-TR" sz="3200" dirty="0" smtClean="0">
                <a:solidFill>
                  <a:prstClr val="black"/>
                </a:solidFill>
              </a:rPr>
              <a:t>  (orta beyin) </a:t>
            </a:r>
            <a:r>
              <a:rPr lang="tr-TR" dirty="0" smtClean="0">
                <a:solidFill>
                  <a:prstClr val="black"/>
                </a:solidFill>
              </a:rPr>
              <a:t>  </a:t>
            </a:r>
            <a:endParaRPr lang="tr-TR" dirty="0"/>
          </a:p>
        </p:txBody>
      </p:sp>
      <p:pic>
        <p:nvPicPr>
          <p:cNvPr id="19458" name="Picture 2" descr="Specimen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1227" y="714380"/>
            <a:ext cx="4121367" cy="1785926"/>
          </a:xfrm>
          <a:prstGeom prst="rect">
            <a:avLst/>
          </a:prstGeom>
          <a:noFill/>
        </p:spPr>
      </p:pic>
      <p:pic>
        <p:nvPicPr>
          <p:cNvPr id="19459" name="Picture 3" descr="Specimen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1227" y="714380"/>
            <a:ext cx="4121367" cy="1785926"/>
          </a:xfrm>
          <a:prstGeom prst="rect">
            <a:avLst/>
          </a:prstGeom>
          <a:noFill/>
        </p:spPr>
      </p:pic>
      <p:pic>
        <p:nvPicPr>
          <p:cNvPr id="19463" name="Picture 7" descr="Specimen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00372"/>
            <a:ext cx="4645968" cy="2214578"/>
          </a:xfrm>
          <a:prstGeom prst="rect">
            <a:avLst/>
          </a:prstGeom>
          <a:noFill/>
        </p:spPr>
      </p:pic>
      <p:pic>
        <p:nvPicPr>
          <p:cNvPr id="19464" name="Picture 8" descr="Specimen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000372"/>
            <a:ext cx="4645968" cy="2214578"/>
          </a:xfrm>
          <a:prstGeom prst="rect">
            <a:avLst/>
          </a:prstGeom>
          <a:noFill/>
        </p:spPr>
      </p:pic>
      <p:sp>
        <p:nvSpPr>
          <p:cNvPr id="13" name="12 Dikdörtgen"/>
          <p:cNvSpPr/>
          <p:nvPr/>
        </p:nvSpPr>
        <p:spPr>
          <a:xfrm>
            <a:off x="71406" y="5357826"/>
            <a:ext cx="4857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000" dirty="0" smtClean="0">
                <a:solidFill>
                  <a:srgbClr val="00B0F0"/>
                </a:solidFill>
              </a:rPr>
              <a:t>Mavi:</a:t>
            </a:r>
            <a:r>
              <a:rPr lang="tr-TR" sz="1000" dirty="0" smtClean="0"/>
              <a:t> </a:t>
            </a:r>
            <a:r>
              <a:rPr lang="tr-TR" sz="1000" dirty="0" err="1" smtClean="0"/>
              <a:t>Corpus</a:t>
            </a:r>
            <a:r>
              <a:rPr lang="tr-TR" sz="1000" dirty="0" smtClean="0"/>
              <a:t> </a:t>
            </a:r>
            <a:r>
              <a:rPr lang="tr-TR" sz="1000" dirty="0" err="1" smtClean="0"/>
              <a:t>mamillare</a:t>
            </a:r>
            <a:r>
              <a:rPr lang="tr-TR" sz="1000" dirty="0" smtClean="0"/>
              <a:t> </a:t>
            </a:r>
            <a:r>
              <a:rPr lang="tr-TR" sz="1000" dirty="0" smtClean="0">
                <a:solidFill>
                  <a:srgbClr val="00B050"/>
                </a:solidFill>
              </a:rPr>
              <a:t>Yeşil: </a:t>
            </a:r>
            <a:r>
              <a:rPr lang="tr-TR" sz="1000" dirty="0" err="1" smtClean="0"/>
              <a:t>Aquaductus</a:t>
            </a:r>
            <a:r>
              <a:rPr lang="tr-TR" sz="1000" dirty="0" smtClean="0"/>
              <a:t> </a:t>
            </a:r>
            <a:r>
              <a:rPr lang="tr-TR" sz="1000" dirty="0" err="1" smtClean="0"/>
              <a:t>mesencephali</a:t>
            </a:r>
            <a:r>
              <a:rPr lang="tr-TR" sz="1000" dirty="0" smtClean="0"/>
              <a:t>   </a:t>
            </a:r>
            <a:r>
              <a:rPr lang="tr-TR" sz="1000" dirty="0" smtClean="0">
                <a:solidFill>
                  <a:srgbClr val="FF0000"/>
                </a:solidFill>
              </a:rPr>
              <a:t>Kırmızı:</a:t>
            </a:r>
            <a:r>
              <a:rPr lang="tr-TR" sz="1000" dirty="0" smtClean="0"/>
              <a:t> </a:t>
            </a:r>
            <a:r>
              <a:rPr lang="tr-TR" sz="1000" dirty="0" err="1" smtClean="0"/>
              <a:t>Nucleus</a:t>
            </a:r>
            <a:r>
              <a:rPr lang="tr-TR" sz="1000" dirty="0" smtClean="0"/>
              <a:t> </a:t>
            </a:r>
            <a:r>
              <a:rPr lang="tr-TR" sz="1000" dirty="0" err="1" smtClean="0"/>
              <a:t>habenulare</a:t>
            </a:r>
            <a:r>
              <a:rPr lang="tr-TR" sz="1000" dirty="0" smtClean="0"/>
              <a:t>    Beyaz: </a:t>
            </a:r>
            <a:r>
              <a:rPr lang="tr-TR" sz="1000" dirty="0" err="1" smtClean="0"/>
              <a:t>Chiasma</a:t>
            </a:r>
            <a:r>
              <a:rPr lang="tr-TR" sz="1000" dirty="0" smtClean="0"/>
              <a:t> </a:t>
            </a:r>
            <a:r>
              <a:rPr lang="tr-TR" sz="1000" dirty="0" err="1" smtClean="0"/>
              <a:t>opticum</a:t>
            </a:r>
            <a:r>
              <a:rPr lang="tr-TR" sz="1000" dirty="0" smtClean="0"/>
              <a:t> </a:t>
            </a:r>
          </a:p>
          <a:p>
            <a:pPr algn="ctr"/>
            <a:r>
              <a:rPr lang="tr-TR" sz="1000" dirty="0" smtClean="0"/>
              <a:t>3.</a:t>
            </a:r>
            <a:r>
              <a:rPr lang="tr-TR" sz="1000" dirty="0" err="1" smtClean="0"/>
              <a:t>Adhesio</a:t>
            </a:r>
            <a:r>
              <a:rPr lang="tr-TR" sz="1000" dirty="0" smtClean="0"/>
              <a:t> </a:t>
            </a:r>
            <a:r>
              <a:rPr lang="tr-TR" sz="1000" dirty="0" err="1" smtClean="0"/>
              <a:t>interthalamica</a:t>
            </a:r>
            <a:r>
              <a:rPr lang="tr-TR" sz="1000" dirty="0" smtClean="0"/>
              <a:t> 4.</a:t>
            </a:r>
            <a:r>
              <a:rPr lang="tr-TR" sz="1000" dirty="0" err="1" smtClean="0"/>
              <a:t>Ventriculus</a:t>
            </a:r>
            <a:r>
              <a:rPr lang="tr-TR" sz="1000" dirty="0" smtClean="0"/>
              <a:t> </a:t>
            </a:r>
            <a:r>
              <a:rPr lang="tr-TR" sz="1000" dirty="0" err="1" smtClean="0"/>
              <a:t>tertius</a:t>
            </a:r>
            <a:r>
              <a:rPr lang="tr-TR" sz="1000" dirty="0" smtClean="0"/>
              <a:t> 6.</a:t>
            </a:r>
            <a:r>
              <a:rPr lang="tr-TR" sz="1000" dirty="0" err="1" smtClean="0"/>
              <a:t>Colliculus</a:t>
            </a:r>
            <a:r>
              <a:rPr lang="tr-TR" sz="1000" dirty="0" smtClean="0"/>
              <a:t> </a:t>
            </a:r>
            <a:r>
              <a:rPr lang="tr-TR" sz="1000" dirty="0" err="1" smtClean="0"/>
              <a:t>rostralis</a:t>
            </a:r>
            <a:endParaRPr lang="tr-TR" sz="1000" dirty="0"/>
          </a:p>
        </p:txBody>
      </p:sp>
      <p:pic>
        <p:nvPicPr>
          <p:cNvPr id="19466" name="Picture 10" descr="http://vanat.cvm.umn.edu/grossbrain/images/MesImg/MesSec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547607"/>
            <a:ext cx="4071933" cy="2524599"/>
          </a:xfrm>
          <a:prstGeom prst="rect">
            <a:avLst/>
          </a:prstGeom>
          <a:noFill/>
        </p:spPr>
      </p:pic>
      <p:pic>
        <p:nvPicPr>
          <p:cNvPr id="19467" name="Picture 11" descr="Specimen 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3547607"/>
            <a:ext cx="4071933" cy="2524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42844" y="571480"/>
            <a:ext cx="75009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Cerebellum </a:t>
            </a:r>
            <a:r>
              <a:rPr lang="tr-TR" sz="2400" b="1" dirty="0" smtClean="0"/>
              <a:t>:</a:t>
            </a:r>
            <a:r>
              <a:rPr lang="en-US" dirty="0" smtClean="0"/>
              <a:t> </a:t>
            </a:r>
            <a:r>
              <a:rPr lang="tr-TR" dirty="0" smtClean="0"/>
              <a:t>Beyincik- </a:t>
            </a:r>
            <a:r>
              <a:rPr lang="tr-TR" dirty="0" err="1" smtClean="0"/>
              <a:t>pedinculus’lar</a:t>
            </a:r>
            <a:r>
              <a:rPr lang="tr-TR" dirty="0" smtClean="0"/>
              <a:t> tarafından beyin sapına bağlıdır.</a:t>
            </a:r>
            <a:r>
              <a:rPr lang="en-US" dirty="0" smtClean="0"/>
              <a:t/>
            </a:r>
            <a:br>
              <a:rPr lang="en-US" dirty="0" smtClean="0"/>
            </a:b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285720" y="0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</a:rPr>
              <a:t>Metencephalon</a:t>
            </a:r>
            <a:r>
              <a:rPr lang="tr-TR" sz="3200" b="1" dirty="0" smtClean="0">
                <a:solidFill>
                  <a:prstClr val="black"/>
                </a:solidFill>
              </a:rPr>
              <a:t>: </a:t>
            </a:r>
            <a:r>
              <a:rPr lang="tr-TR" sz="3200" dirty="0" err="1" smtClean="0">
                <a:solidFill>
                  <a:prstClr val="black"/>
                </a:solidFill>
              </a:rPr>
              <a:t>cerebellum</a:t>
            </a:r>
            <a:r>
              <a:rPr lang="tr-TR" sz="3200" dirty="0" smtClean="0">
                <a:solidFill>
                  <a:prstClr val="black"/>
                </a:solidFill>
              </a:rPr>
              <a:t> ve </a:t>
            </a:r>
            <a:r>
              <a:rPr lang="tr-TR" sz="3200" dirty="0" err="1" smtClean="0">
                <a:solidFill>
                  <a:prstClr val="black"/>
                </a:solidFill>
              </a:rPr>
              <a:t>pons</a:t>
            </a:r>
            <a:endParaRPr lang="tr-TR" sz="3200" dirty="0"/>
          </a:p>
        </p:txBody>
      </p:sp>
      <p:pic>
        <p:nvPicPr>
          <p:cNvPr id="3079" name="Picture 7" descr="Specimen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6807" y="1071546"/>
            <a:ext cx="5410689" cy="4572032"/>
          </a:xfrm>
          <a:prstGeom prst="rect">
            <a:avLst/>
          </a:prstGeom>
          <a:noFill/>
        </p:spPr>
      </p:pic>
      <p:pic>
        <p:nvPicPr>
          <p:cNvPr id="3080" name="Picture 8" descr="Specimen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6807" y="1071546"/>
            <a:ext cx="5410689" cy="4572032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667000" y="0"/>
            <a:ext cx="3810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cs typeface="Arial" pitchFamily="34" charset="0"/>
              </a:rPr>
              <a:t>Dissected Sheep Brain — Dorsal View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2" name="Picture 10" descr="Specimen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922" y="1071546"/>
            <a:ext cx="6674498" cy="4572032"/>
          </a:xfrm>
          <a:prstGeom prst="rect">
            <a:avLst/>
          </a:prstGeom>
          <a:noFill/>
        </p:spPr>
      </p:pic>
      <p:pic>
        <p:nvPicPr>
          <p:cNvPr id="3083" name="Picture 11" descr="Specimen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48922" y="1071546"/>
            <a:ext cx="667449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pecimen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9169"/>
            <a:ext cx="3714744" cy="5074787"/>
          </a:xfrm>
          <a:prstGeom prst="rect">
            <a:avLst/>
          </a:prstGeom>
          <a:noFill/>
        </p:spPr>
      </p:pic>
      <p:pic>
        <p:nvPicPr>
          <p:cNvPr id="32771" name="Picture 3" descr="Specimen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9169"/>
            <a:ext cx="3714744" cy="5074787"/>
          </a:xfrm>
          <a:prstGeom prst="rect">
            <a:avLst/>
          </a:prstGeom>
          <a:noFill/>
        </p:spPr>
      </p:pic>
      <p:pic>
        <p:nvPicPr>
          <p:cNvPr id="32775" name="Picture 7" descr="Specimen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1907"/>
            <a:ext cx="5000628" cy="3917159"/>
          </a:xfrm>
          <a:prstGeom prst="rect">
            <a:avLst/>
          </a:prstGeom>
          <a:noFill/>
        </p:spPr>
      </p:pic>
      <p:pic>
        <p:nvPicPr>
          <p:cNvPr id="32776" name="Picture 8" descr="Specimen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1907"/>
            <a:ext cx="5000628" cy="3917159"/>
          </a:xfrm>
          <a:prstGeom prst="rect">
            <a:avLst/>
          </a:prstGeom>
          <a:noFill/>
        </p:spPr>
      </p:pic>
      <p:pic>
        <p:nvPicPr>
          <p:cNvPr id="32780" name="Picture 12" descr="Specimen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69656" y="3962404"/>
            <a:ext cx="6594222" cy="2928958"/>
          </a:xfrm>
          <a:prstGeom prst="rect">
            <a:avLst/>
          </a:prstGeom>
          <a:noFill/>
        </p:spPr>
      </p:pic>
      <p:pic>
        <p:nvPicPr>
          <p:cNvPr id="32781" name="Picture 13" descr="Specimen 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69656" y="3962404"/>
            <a:ext cx="659422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Specimen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4103355"/>
            <a:ext cx="4786346" cy="2397479"/>
          </a:xfrm>
          <a:prstGeom prst="rect">
            <a:avLst/>
          </a:prstGeom>
          <a:noFill/>
        </p:spPr>
      </p:pic>
      <p:pic>
        <p:nvPicPr>
          <p:cNvPr id="18440" name="Picture 8" descr="Specimen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4103355"/>
            <a:ext cx="4786346" cy="2397479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214282" y="428604"/>
            <a:ext cx="35718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Pons</a:t>
            </a:r>
            <a:r>
              <a:rPr lang="tr-TR" sz="2400" b="1" dirty="0" smtClean="0"/>
              <a:t> : </a:t>
            </a:r>
            <a:r>
              <a:rPr lang="tr-TR" dirty="0" smtClean="0"/>
              <a:t>beyin sapının bir kısmını </a:t>
            </a:r>
          </a:p>
          <a:p>
            <a:r>
              <a:rPr lang="tr-TR" dirty="0" smtClean="0"/>
              <a:t>               oluşturur.</a:t>
            </a:r>
            <a:r>
              <a:rPr lang="en-US" b="1" dirty="0" smtClean="0"/>
              <a:t> </a:t>
            </a:r>
            <a:r>
              <a:rPr lang="tr-TR" b="1" dirty="0" smtClean="0"/>
              <a:t> </a:t>
            </a:r>
            <a:r>
              <a:rPr lang="en-US" b="1" dirty="0" smtClean="0"/>
              <a:t> </a:t>
            </a:r>
            <a:endParaRPr lang="tr-TR" dirty="0"/>
          </a:p>
        </p:txBody>
      </p:sp>
      <p:pic>
        <p:nvPicPr>
          <p:cNvPr id="18436" name="Picture 4" descr="Specimen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61"/>
            <a:ext cx="4500530" cy="2571743"/>
          </a:xfrm>
          <a:prstGeom prst="rect">
            <a:avLst/>
          </a:prstGeom>
          <a:noFill/>
        </p:spPr>
      </p:pic>
      <p:pic>
        <p:nvPicPr>
          <p:cNvPr id="18437" name="Picture 5" descr="Specimen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8761"/>
            <a:ext cx="4500530" cy="2571743"/>
          </a:xfrm>
          <a:prstGeom prst="rect">
            <a:avLst/>
          </a:prstGeom>
          <a:noFill/>
        </p:spPr>
      </p:pic>
      <p:pic>
        <p:nvPicPr>
          <p:cNvPr id="18442" name="Picture 10" descr="Specimen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90662" y="0"/>
            <a:ext cx="5253337" cy="3143247"/>
          </a:xfrm>
          <a:prstGeom prst="rect">
            <a:avLst/>
          </a:prstGeom>
          <a:noFill/>
        </p:spPr>
      </p:pic>
      <p:pic>
        <p:nvPicPr>
          <p:cNvPr id="18443" name="Picture 11" descr="Specimen 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90662" y="0"/>
            <a:ext cx="5253337" cy="3143247"/>
          </a:xfrm>
          <a:prstGeom prst="rect">
            <a:avLst/>
          </a:prstGeom>
          <a:noFill/>
        </p:spPr>
      </p:pic>
      <p:pic>
        <p:nvPicPr>
          <p:cNvPr id="18445" name="Picture 13" descr="http://vanat.cvm.umn.edu/grossbrain/images/PonsImg/PonsSec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29400" y="3143248"/>
            <a:ext cx="4614599" cy="3714752"/>
          </a:xfrm>
          <a:prstGeom prst="rect">
            <a:avLst/>
          </a:prstGeom>
          <a:noFill/>
        </p:spPr>
      </p:pic>
      <p:pic>
        <p:nvPicPr>
          <p:cNvPr id="18446" name="Picture 14" descr="Specimen imag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29400" y="3143248"/>
            <a:ext cx="4614599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71435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smtClean="0"/>
              <a:t>• </a:t>
            </a:r>
            <a:r>
              <a:rPr lang="tr-TR" b="1" dirty="0" err="1" smtClean="0"/>
              <a:t>Pyramis</a:t>
            </a:r>
            <a:r>
              <a:rPr lang="tr-TR" dirty="0" smtClean="0"/>
              <a:t> (</a:t>
            </a:r>
            <a:r>
              <a:rPr lang="tr-TR" dirty="0" err="1" smtClean="0"/>
              <a:t>corticospinal</a:t>
            </a:r>
            <a:r>
              <a:rPr lang="tr-TR" dirty="0" smtClean="0"/>
              <a:t> liflerin </a:t>
            </a:r>
            <a:r>
              <a:rPr lang="tr-TR" dirty="0" err="1" smtClean="0"/>
              <a:t>tractusu</a:t>
            </a:r>
            <a:r>
              <a:rPr lang="tr-TR" dirty="0" smtClean="0"/>
              <a:t>)</a:t>
            </a:r>
            <a:br>
              <a:rPr lang="tr-TR" dirty="0" smtClean="0"/>
            </a:br>
            <a:r>
              <a:rPr lang="tr-TR" b="1" dirty="0" smtClean="0"/>
              <a:t>• </a:t>
            </a:r>
            <a:r>
              <a:rPr lang="tr-TR" b="1" dirty="0" err="1" smtClean="0"/>
              <a:t>Corpus</a:t>
            </a:r>
            <a:r>
              <a:rPr lang="tr-TR" b="1" dirty="0" smtClean="0"/>
              <a:t> </a:t>
            </a:r>
            <a:r>
              <a:rPr lang="tr-TR" b="1" dirty="0" err="1" smtClean="0"/>
              <a:t>trapezoidea</a:t>
            </a:r>
            <a:r>
              <a:rPr lang="tr-TR" dirty="0" smtClean="0"/>
              <a:t> (işitme ve </a:t>
            </a:r>
            <a:r>
              <a:rPr lang="tr-TR" dirty="0" err="1" smtClean="0"/>
              <a:t>nucleus’lar</a:t>
            </a:r>
            <a:r>
              <a:rPr lang="tr-TR" dirty="0" smtClean="0"/>
              <a:t>)</a:t>
            </a:r>
            <a:br>
              <a:rPr lang="tr-TR" dirty="0" smtClean="0"/>
            </a:br>
            <a:r>
              <a:rPr lang="tr-TR" b="1" dirty="0" smtClean="0"/>
              <a:t>• Farklı </a:t>
            </a:r>
            <a:r>
              <a:rPr lang="tr-TR" b="1" dirty="0" err="1" smtClean="0"/>
              <a:t>nucleus’lar</a:t>
            </a:r>
            <a:r>
              <a:rPr lang="tr-TR" b="1" dirty="0" smtClean="0"/>
              <a:t> ve bağlantı ağları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• </a:t>
            </a:r>
            <a:r>
              <a:rPr lang="tr-TR" b="1" dirty="0" err="1" smtClean="0"/>
              <a:t>Ventriculus</a:t>
            </a:r>
            <a:r>
              <a:rPr lang="tr-TR" b="1" dirty="0" smtClean="0"/>
              <a:t> </a:t>
            </a:r>
            <a:r>
              <a:rPr lang="tr-TR" b="1" dirty="0" err="1" smtClean="0"/>
              <a:t>Quartus</a:t>
            </a:r>
            <a:r>
              <a:rPr lang="tr-TR" dirty="0" smtClean="0"/>
              <a:t> (</a:t>
            </a:r>
            <a:r>
              <a:rPr lang="tr-TR" dirty="0" err="1" smtClean="0"/>
              <a:t>Velum</a:t>
            </a:r>
            <a:r>
              <a:rPr lang="tr-TR" dirty="0" smtClean="0"/>
              <a:t> </a:t>
            </a:r>
            <a:r>
              <a:rPr lang="tr-TR" dirty="0" err="1" smtClean="0"/>
              <a:t>medullare</a:t>
            </a:r>
            <a:r>
              <a:rPr lang="tr-TR" dirty="0" smtClean="0"/>
              <a:t> </a:t>
            </a:r>
            <a:r>
              <a:rPr lang="tr-TR" dirty="0" err="1" smtClean="0"/>
              <a:t>caudale</a:t>
            </a:r>
            <a:r>
              <a:rPr lang="tr-TR" dirty="0" smtClean="0"/>
              <a:t> ve </a:t>
            </a:r>
            <a:r>
              <a:rPr lang="tr-TR" dirty="0" err="1" smtClean="0"/>
              <a:t>ventricul</a:t>
            </a:r>
            <a:r>
              <a:rPr lang="tr-TR" dirty="0" smtClean="0"/>
              <a:t> tavanı)</a:t>
            </a:r>
            <a:br>
              <a:rPr lang="tr-TR" dirty="0" smtClean="0"/>
            </a:br>
            <a:r>
              <a:rPr lang="tr-TR" b="1" dirty="0" smtClean="0"/>
              <a:t>• </a:t>
            </a:r>
            <a:r>
              <a:rPr lang="tr-TR" b="1" dirty="0" err="1" smtClean="0"/>
              <a:t>Cranial</a:t>
            </a:r>
            <a:r>
              <a:rPr lang="tr-TR" b="1" dirty="0" smtClean="0"/>
              <a:t> sinirler: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      N. </a:t>
            </a:r>
            <a:r>
              <a:rPr lang="tr-TR" b="1" dirty="0" err="1" smtClean="0"/>
              <a:t>abducens</a:t>
            </a:r>
            <a:r>
              <a:rPr lang="tr-TR" b="1" dirty="0" smtClean="0"/>
              <a:t> (</a:t>
            </a:r>
            <a:r>
              <a:rPr lang="tr-TR" b="1" dirty="0" err="1" smtClean="0"/>
              <a:t>VI</a:t>
            </a:r>
            <a:r>
              <a:rPr lang="tr-TR" b="1" dirty="0" smtClean="0"/>
              <a:t>)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      N. </a:t>
            </a:r>
            <a:r>
              <a:rPr lang="tr-TR" b="1" dirty="0" err="1" smtClean="0"/>
              <a:t>facialis</a:t>
            </a:r>
            <a:r>
              <a:rPr lang="tr-TR" b="1" dirty="0" smtClean="0"/>
              <a:t> (</a:t>
            </a:r>
            <a:r>
              <a:rPr lang="tr-TR" b="1" dirty="0" err="1" smtClean="0"/>
              <a:t>VII</a:t>
            </a:r>
            <a:r>
              <a:rPr lang="tr-TR" b="1" dirty="0" smtClean="0"/>
              <a:t>)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      N. </a:t>
            </a:r>
            <a:r>
              <a:rPr lang="tr-TR" b="1" dirty="0" err="1" smtClean="0"/>
              <a:t>vestibulocochlearis</a:t>
            </a:r>
            <a:r>
              <a:rPr lang="tr-TR" b="1" dirty="0" smtClean="0"/>
              <a:t> (</a:t>
            </a:r>
            <a:r>
              <a:rPr lang="tr-TR" b="1" dirty="0" err="1" smtClean="0"/>
              <a:t>VIII</a:t>
            </a:r>
            <a:r>
              <a:rPr lang="tr-TR" b="1" dirty="0" smtClean="0"/>
              <a:t>)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      N. </a:t>
            </a:r>
            <a:r>
              <a:rPr lang="tr-TR" b="1" dirty="0" err="1" smtClean="0"/>
              <a:t>glossopharyngeus</a:t>
            </a:r>
            <a:r>
              <a:rPr lang="tr-TR" b="1" dirty="0" smtClean="0"/>
              <a:t> (</a:t>
            </a:r>
            <a:r>
              <a:rPr lang="tr-TR" b="1" dirty="0" err="1" smtClean="0"/>
              <a:t>IX</a:t>
            </a:r>
            <a:r>
              <a:rPr lang="tr-TR" b="1" dirty="0" smtClean="0"/>
              <a:t>)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      N. </a:t>
            </a:r>
            <a:r>
              <a:rPr lang="tr-TR" b="1" dirty="0" err="1" smtClean="0"/>
              <a:t>vagus</a:t>
            </a:r>
            <a:r>
              <a:rPr lang="tr-TR" b="1" dirty="0" smtClean="0"/>
              <a:t> (X)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      N. </a:t>
            </a:r>
            <a:r>
              <a:rPr lang="tr-TR" b="1" dirty="0" err="1" smtClean="0"/>
              <a:t>accessorius</a:t>
            </a:r>
            <a:r>
              <a:rPr lang="tr-TR" b="1" dirty="0" smtClean="0"/>
              <a:t> (</a:t>
            </a:r>
            <a:r>
              <a:rPr lang="tr-TR" b="1" dirty="0" err="1" smtClean="0"/>
              <a:t>XI</a:t>
            </a:r>
            <a:r>
              <a:rPr lang="tr-TR" b="1" dirty="0" smtClean="0"/>
              <a:t>)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      N. </a:t>
            </a:r>
            <a:r>
              <a:rPr lang="tr-TR" b="1" dirty="0" err="1" smtClean="0"/>
              <a:t>hypoglossus</a:t>
            </a:r>
            <a:r>
              <a:rPr lang="tr-TR" b="1" dirty="0" smtClean="0"/>
              <a:t> (</a:t>
            </a:r>
            <a:r>
              <a:rPr lang="tr-TR" b="1" dirty="0" err="1" smtClean="0"/>
              <a:t>XII</a:t>
            </a:r>
            <a:r>
              <a:rPr lang="tr-TR" b="1" dirty="0" smtClean="0"/>
              <a:t>)</a:t>
            </a: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214282" y="122922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err="1" smtClean="0">
                <a:solidFill>
                  <a:prstClr val="black"/>
                </a:solidFill>
              </a:rPr>
              <a:t>Myelencephalon</a:t>
            </a:r>
            <a:r>
              <a:rPr lang="tr-TR" sz="3200" b="1" dirty="0" smtClean="0">
                <a:solidFill>
                  <a:prstClr val="black"/>
                </a:solidFill>
              </a:rPr>
              <a:t> (</a:t>
            </a:r>
            <a:r>
              <a:rPr lang="tr-TR" sz="3200" b="1" dirty="0" err="1" smtClean="0">
                <a:solidFill>
                  <a:prstClr val="black"/>
                </a:solidFill>
              </a:rPr>
              <a:t>medulla</a:t>
            </a:r>
            <a:r>
              <a:rPr lang="tr-TR" sz="3200" b="1" dirty="0" smtClean="0">
                <a:solidFill>
                  <a:prstClr val="black"/>
                </a:solidFill>
              </a:rPr>
              <a:t> </a:t>
            </a:r>
            <a:r>
              <a:rPr lang="tr-TR" sz="3200" b="1" dirty="0" err="1" smtClean="0">
                <a:solidFill>
                  <a:prstClr val="black"/>
                </a:solidFill>
              </a:rPr>
              <a:t>oblongata</a:t>
            </a:r>
            <a:r>
              <a:rPr lang="tr-TR" sz="3200" b="1" dirty="0" smtClean="0">
                <a:solidFill>
                  <a:prstClr val="black"/>
                </a:solidFill>
              </a:rPr>
              <a:t>)</a:t>
            </a:r>
            <a:endParaRPr lang="tr-TR" sz="3200" dirty="0"/>
          </a:p>
        </p:txBody>
      </p:sp>
      <p:pic>
        <p:nvPicPr>
          <p:cNvPr id="1026" name="Picture 2" descr="Specimen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857628"/>
            <a:ext cx="3929058" cy="2859839"/>
          </a:xfrm>
          <a:prstGeom prst="rect">
            <a:avLst/>
          </a:prstGeom>
          <a:noFill/>
        </p:spPr>
      </p:pic>
      <p:pic>
        <p:nvPicPr>
          <p:cNvPr id="1027" name="Picture 3" descr="Specimen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857628"/>
            <a:ext cx="3929058" cy="2859839"/>
          </a:xfrm>
          <a:prstGeom prst="rect">
            <a:avLst/>
          </a:prstGeom>
          <a:noFill/>
        </p:spPr>
      </p:pic>
      <p:pic>
        <p:nvPicPr>
          <p:cNvPr id="1029" name="Picture 5" descr="Specimen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4429132"/>
            <a:ext cx="4313192" cy="2285992"/>
          </a:xfrm>
          <a:prstGeom prst="rect">
            <a:avLst/>
          </a:prstGeom>
          <a:noFill/>
        </p:spPr>
      </p:pic>
      <p:pic>
        <p:nvPicPr>
          <p:cNvPr id="1030" name="Picture 6" descr="Specimen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4429132"/>
            <a:ext cx="4313192" cy="2285992"/>
          </a:xfrm>
          <a:prstGeom prst="rect">
            <a:avLst/>
          </a:prstGeom>
          <a:noFill/>
        </p:spPr>
      </p:pic>
      <p:pic>
        <p:nvPicPr>
          <p:cNvPr id="1032" name="Picture 8" descr="Specimen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1985" y="857232"/>
            <a:ext cx="4789140" cy="2857520"/>
          </a:xfrm>
          <a:prstGeom prst="rect">
            <a:avLst/>
          </a:prstGeom>
          <a:noFill/>
        </p:spPr>
      </p:pic>
      <p:pic>
        <p:nvPicPr>
          <p:cNvPr id="1033" name="Picture 9" descr="Specimen 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1985" y="857232"/>
            <a:ext cx="478914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vanat.cvm.umn.edu/neurLab2/images/SpCord-Vert_CaudO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675465" y="1110703"/>
            <a:ext cx="3071832" cy="8422763"/>
          </a:xfrm>
          <a:prstGeom prst="rect">
            <a:avLst/>
          </a:prstGeom>
          <a:noFill/>
        </p:spPr>
      </p:pic>
      <p:pic>
        <p:nvPicPr>
          <p:cNvPr id="27652" name="Picture 4" descr="http://vanat.cvm.umn.edu/neurLab2/images/SpCord-Vert_CranO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056816" y="-2485335"/>
            <a:ext cx="3601902" cy="8572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83338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1238250"/>
            <a:ext cx="91630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19100"/>
            <a:ext cx="91344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Specimen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14"/>
            <a:ext cx="7766280" cy="5488171"/>
          </a:xfrm>
          <a:prstGeom prst="rect">
            <a:avLst/>
          </a:prstGeom>
          <a:noFill/>
        </p:spPr>
      </p:pic>
      <p:pic>
        <p:nvPicPr>
          <p:cNvPr id="35845" name="Picture 5" descr="Specimen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1414"/>
            <a:ext cx="7766280" cy="5488171"/>
          </a:xfrm>
          <a:prstGeom prst="rect">
            <a:avLst/>
          </a:prstGeom>
          <a:noFill/>
        </p:spPr>
      </p:pic>
      <p:sp>
        <p:nvSpPr>
          <p:cNvPr id="8" name="7 Dikdörtgen"/>
          <p:cNvSpPr/>
          <p:nvPr/>
        </p:nvSpPr>
        <p:spPr>
          <a:xfrm>
            <a:off x="214282" y="5657671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err="1" smtClean="0"/>
              <a:t>Telencephalon</a:t>
            </a:r>
            <a:r>
              <a:rPr lang="tr-TR" dirty="0" smtClean="0"/>
              <a:t> üstten, </a:t>
            </a:r>
            <a:r>
              <a:rPr lang="tr-TR" dirty="0" err="1" smtClean="0"/>
              <a:t>bilateral</a:t>
            </a:r>
            <a:r>
              <a:rPr lang="tr-TR" dirty="0" smtClean="0"/>
              <a:t> </a:t>
            </a:r>
            <a:r>
              <a:rPr lang="tr-TR" dirty="0" err="1" smtClean="0"/>
              <a:t>Ventriculus</a:t>
            </a:r>
            <a:r>
              <a:rPr lang="tr-TR" dirty="0" smtClean="0"/>
              <a:t> </a:t>
            </a:r>
            <a:r>
              <a:rPr lang="tr-TR" dirty="0" err="1" smtClean="0"/>
              <a:t>lateralis’ler</a:t>
            </a:r>
            <a:r>
              <a:rPr lang="tr-TR" dirty="0" smtClean="0"/>
              <a:t>. </a:t>
            </a:r>
            <a:r>
              <a:rPr lang="tr-TR" dirty="0" err="1" smtClean="0"/>
              <a:t>Lateral</a:t>
            </a:r>
            <a:r>
              <a:rPr lang="tr-TR" dirty="0" smtClean="0"/>
              <a:t> </a:t>
            </a:r>
            <a:r>
              <a:rPr lang="tr-TR" dirty="0" err="1" smtClean="0"/>
              <a:t>ventrikül</a:t>
            </a:r>
            <a:r>
              <a:rPr lang="tr-TR" dirty="0" smtClean="0"/>
              <a:t> tabanında </a:t>
            </a:r>
            <a:r>
              <a:rPr lang="tr-TR" dirty="0" err="1" smtClean="0"/>
              <a:t>hipokampus</a:t>
            </a:r>
            <a:r>
              <a:rPr lang="tr-TR" dirty="0" smtClean="0"/>
              <a:t> (sarı), </a:t>
            </a:r>
            <a:r>
              <a:rPr lang="tr-TR" dirty="0" err="1" smtClean="0"/>
              <a:t>fimbri</a:t>
            </a:r>
            <a:r>
              <a:rPr lang="tr-TR" dirty="0" smtClean="0"/>
              <a:t> (yeşil) ve </a:t>
            </a:r>
            <a:r>
              <a:rPr lang="tr-TR" dirty="0" err="1" smtClean="0"/>
              <a:t>fornix</a:t>
            </a:r>
            <a:r>
              <a:rPr lang="tr-TR" dirty="0" smtClean="0"/>
              <a:t> (turuncu),  </a:t>
            </a:r>
            <a:r>
              <a:rPr lang="tr-TR" dirty="0" err="1" smtClean="0"/>
              <a:t>nucleus</a:t>
            </a:r>
            <a:r>
              <a:rPr lang="tr-TR" dirty="0" smtClean="0"/>
              <a:t> </a:t>
            </a:r>
            <a:r>
              <a:rPr lang="tr-TR" dirty="0" err="1" smtClean="0"/>
              <a:t>caudatus</a:t>
            </a:r>
            <a:r>
              <a:rPr lang="tr-TR" dirty="0" smtClean="0"/>
              <a:t> (mavi), </a:t>
            </a:r>
            <a:r>
              <a:rPr lang="tr-TR" dirty="0" err="1" smtClean="0"/>
              <a:t>serebral</a:t>
            </a:r>
            <a:r>
              <a:rPr lang="tr-TR" dirty="0" smtClean="0"/>
              <a:t> korteks (kırmızı) ve </a:t>
            </a:r>
            <a:r>
              <a:rPr lang="tr-TR" dirty="0" err="1" smtClean="0"/>
              <a:t>Capsula</a:t>
            </a:r>
            <a:r>
              <a:rPr lang="tr-TR" dirty="0" smtClean="0"/>
              <a:t> </a:t>
            </a:r>
            <a:r>
              <a:rPr lang="tr-TR" dirty="0" err="1" smtClean="0"/>
              <a:t>interna</a:t>
            </a:r>
            <a:r>
              <a:rPr lang="tr-TR" dirty="0" smtClean="0"/>
              <a:t> içerisinde yer alan beyaz cevher (beyaz).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038" y="71438"/>
            <a:ext cx="701992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62" y="0"/>
            <a:ext cx="906503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9/92/Cranial_nerve_sheep_ventra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42"/>
            <a:ext cx="9169839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vanat.cvm.umn.edu/neurLab2/images/Small/SegVertRelationSm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02558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3" name="Picture 7" descr="tutorial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63390"/>
            <a:ext cx="9001156" cy="7088411"/>
          </a:xfrm>
          <a:prstGeom prst="rect">
            <a:avLst/>
          </a:prstGeom>
          <a:noFill/>
        </p:spPr>
      </p:pic>
      <p:pic>
        <p:nvPicPr>
          <p:cNvPr id="14346" name="Picture 10" descr="http://vanat.cvm.umn.edu/neurLab2/images/SpCdTractGenFeaturesOp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9" y="3857628"/>
            <a:ext cx="2172888" cy="3031738"/>
          </a:xfrm>
          <a:prstGeom prst="rect">
            <a:avLst/>
          </a:prstGeom>
          <a:noFill/>
        </p:spPr>
      </p:pic>
      <p:pic>
        <p:nvPicPr>
          <p:cNvPr id="14350" name="Picture 14" descr="http://vanat.cvm.umn.edu/neurLab2/images/T10GrayFeature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020399"/>
            <a:ext cx="4786314" cy="2837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vanat.cvm.umn.edu/neurLab2/images/AscDescTracksConceptOp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0"/>
            <a:ext cx="2714644" cy="6803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vanat.cvm.umn.edu/neurLab2/images/SpCdInVertebraColorO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39" y="1071546"/>
            <a:ext cx="3693345" cy="3929090"/>
          </a:xfrm>
          <a:prstGeom prst="rect">
            <a:avLst/>
          </a:prstGeom>
          <a:noFill/>
        </p:spPr>
      </p:pic>
      <p:pic>
        <p:nvPicPr>
          <p:cNvPr id="26632" name="Picture 8" descr="http://vanat.cvm.umn.edu/neurLab2/images/CervThorSpCdTransectO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071546"/>
            <a:ext cx="559265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http://vanat.cvm.umn.edu/neurLab2/images/SpCd-C3_coloredO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3428992" cy="2459078"/>
          </a:xfrm>
          <a:prstGeom prst="rect">
            <a:avLst/>
          </a:prstGeom>
          <a:noFill/>
        </p:spPr>
      </p:pic>
      <p:pic>
        <p:nvPicPr>
          <p:cNvPr id="12296" name="Picture 8" descr="http://vanat.cvm.umn.edu/neurLab2/images/SpCd-T6_coloredO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071678"/>
            <a:ext cx="3429024" cy="3037136"/>
          </a:xfrm>
          <a:prstGeom prst="rect">
            <a:avLst/>
          </a:prstGeom>
          <a:noFill/>
        </p:spPr>
      </p:pic>
      <p:pic>
        <p:nvPicPr>
          <p:cNvPr id="12294" name="Picture 6" descr="http://vanat.cvm.umn.edu/neurLab2/images/SpCd-L6_coloredOp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9811" y="4032698"/>
            <a:ext cx="3494189" cy="2825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Specimen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7871"/>
            <a:ext cx="8858312" cy="6355839"/>
          </a:xfrm>
          <a:prstGeom prst="rect">
            <a:avLst/>
          </a:prstGeom>
          <a:noFill/>
        </p:spPr>
      </p:pic>
      <p:pic>
        <p:nvPicPr>
          <p:cNvPr id="24581" name="Picture 5" descr="Specimen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7871"/>
            <a:ext cx="8858312" cy="6355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857224" y="642918"/>
            <a:ext cx="65008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Beynin Bölümleri</a:t>
            </a:r>
            <a:r>
              <a:rPr lang="tr-TR" dirty="0" smtClean="0"/>
              <a:t> </a:t>
            </a:r>
            <a:r>
              <a:rPr lang="tr-TR" b="1" dirty="0" smtClean="0"/>
              <a:t>- Üç farklı bölümlendirme söz konusudur.</a:t>
            </a:r>
          </a:p>
          <a:p>
            <a:r>
              <a:rPr lang="tr-TR" b="1" u="sng" dirty="0" smtClean="0"/>
              <a:t>1. </a:t>
            </a:r>
            <a:r>
              <a:rPr lang="tr-TR" b="1" u="sng" dirty="0" err="1" smtClean="0"/>
              <a:t>Embryonik</a:t>
            </a:r>
            <a:r>
              <a:rPr lang="tr-TR" b="1" u="sng" dirty="0" smtClean="0"/>
              <a:t> Bölümlendirme: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u="sng" dirty="0" smtClean="0"/>
              <a:t>• </a:t>
            </a:r>
            <a:r>
              <a:rPr lang="tr-TR" b="1" u="sng" dirty="0" err="1" smtClean="0"/>
              <a:t>Telencephalon</a:t>
            </a:r>
            <a:r>
              <a:rPr lang="tr-TR" b="1" u="sng" dirty="0" smtClean="0"/>
              <a:t> . . 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u="sng" dirty="0" smtClean="0"/>
              <a:t>• </a:t>
            </a:r>
            <a:r>
              <a:rPr lang="tr-TR" b="1" u="sng" dirty="0" err="1" smtClean="0"/>
              <a:t>Diencephalon</a:t>
            </a:r>
            <a:r>
              <a:rPr lang="tr-TR" b="1" u="sng" dirty="0" smtClean="0"/>
              <a:t> . . 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u="sng" dirty="0" smtClean="0"/>
              <a:t>• </a:t>
            </a:r>
            <a:r>
              <a:rPr lang="tr-TR" b="1" u="sng" dirty="0" err="1" smtClean="0"/>
              <a:t>Mesencephalon</a:t>
            </a:r>
            <a:r>
              <a:rPr lang="tr-TR" b="1" u="sng" dirty="0" smtClean="0"/>
              <a:t> . . 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u="sng" dirty="0" smtClean="0"/>
              <a:t>• </a:t>
            </a:r>
            <a:r>
              <a:rPr lang="tr-TR" b="1" u="sng" dirty="0" err="1" smtClean="0"/>
              <a:t>Metencephalon</a:t>
            </a:r>
            <a:r>
              <a:rPr lang="tr-TR" b="1" u="sng" dirty="0" smtClean="0"/>
              <a:t> . . 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u="sng" dirty="0" smtClean="0"/>
              <a:t>• </a:t>
            </a:r>
            <a:r>
              <a:rPr lang="tr-TR" b="1" u="sng" dirty="0" err="1" smtClean="0"/>
              <a:t>Myelencephalon</a:t>
            </a:r>
            <a:r>
              <a:rPr lang="tr-TR" b="1" u="sng" dirty="0" smtClean="0"/>
              <a:t> . . .</a:t>
            </a:r>
            <a:endParaRPr lang="tr-TR" dirty="0" smtClean="0"/>
          </a:p>
          <a:p>
            <a:endParaRPr lang="tr-TR" b="1" u="sng" dirty="0" smtClean="0"/>
          </a:p>
          <a:p>
            <a:r>
              <a:rPr lang="tr-TR" b="1" u="sng" dirty="0" smtClean="0"/>
              <a:t>2. Anatomik Bölümlendirme: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u="sng" dirty="0" smtClean="0"/>
              <a:t>• </a:t>
            </a:r>
            <a:r>
              <a:rPr lang="tr-TR" b="1" u="sng" dirty="0" err="1" smtClean="0"/>
              <a:t>Cerebrum</a:t>
            </a:r>
            <a:r>
              <a:rPr lang="tr-TR" b="1" u="sng" dirty="0" smtClean="0"/>
              <a:t> . . . (</a:t>
            </a:r>
            <a:r>
              <a:rPr lang="tr-TR" b="1" u="sng" dirty="0" err="1" smtClean="0"/>
              <a:t>telencephalon</a:t>
            </a:r>
            <a:r>
              <a:rPr lang="tr-TR" b="1" u="sng" dirty="0" smtClean="0"/>
              <a:t>)</a:t>
            </a:r>
            <a:r>
              <a:rPr lang="tr-TR" dirty="0" smtClean="0"/>
              <a:t> </a:t>
            </a:r>
            <a:br>
              <a:rPr lang="tr-TR" dirty="0" smtClean="0"/>
            </a:br>
            <a:r>
              <a:rPr lang="tr-TR" b="1" u="sng" dirty="0" smtClean="0"/>
              <a:t>• </a:t>
            </a:r>
            <a:r>
              <a:rPr lang="tr-TR" b="1" u="sng" dirty="0" err="1" smtClean="0"/>
              <a:t>Cerebellum</a:t>
            </a:r>
            <a:r>
              <a:rPr lang="tr-TR" b="1" u="sng" dirty="0" smtClean="0"/>
              <a:t> . . . (</a:t>
            </a:r>
            <a:r>
              <a:rPr lang="tr-TR" b="1" u="sng" dirty="0" err="1" smtClean="0"/>
              <a:t>metencpehalon’un</a:t>
            </a:r>
            <a:r>
              <a:rPr lang="tr-TR" b="1" u="sng" dirty="0" smtClean="0"/>
              <a:t> bir bölümüdür)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u="sng" dirty="0" smtClean="0"/>
              <a:t>• </a:t>
            </a:r>
            <a:r>
              <a:rPr lang="tr-TR" b="1" u="sng" dirty="0" err="1" smtClean="0"/>
              <a:t>Beyinsapı</a:t>
            </a:r>
            <a:r>
              <a:rPr lang="tr-TR" b="1" u="sng" dirty="0" smtClean="0"/>
              <a:t>. . . (</a:t>
            </a:r>
            <a:r>
              <a:rPr lang="tr-TR" b="1" u="sng" dirty="0" err="1" smtClean="0"/>
              <a:t>di</a:t>
            </a:r>
            <a:r>
              <a:rPr lang="tr-TR" b="1" u="sng" dirty="0" smtClean="0"/>
              <a:t>-, </a:t>
            </a:r>
            <a:r>
              <a:rPr lang="tr-TR" b="1" u="sng" dirty="0" err="1" smtClean="0"/>
              <a:t>mes</a:t>
            </a:r>
            <a:r>
              <a:rPr lang="tr-TR" b="1" u="sng" dirty="0" smtClean="0"/>
              <a:t>-, </a:t>
            </a:r>
            <a:r>
              <a:rPr lang="tr-TR" b="1" u="sng" dirty="0" err="1" smtClean="0"/>
              <a:t>pons</a:t>
            </a:r>
            <a:r>
              <a:rPr lang="tr-TR" b="1" u="sng" dirty="0" smtClean="0"/>
              <a:t>, </a:t>
            </a:r>
            <a:r>
              <a:rPr lang="tr-TR" b="1" u="sng" dirty="0" err="1" smtClean="0"/>
              <a:t>myel</a:t>
            </a:r>
            <a:r>
              <a:rPr lang="tr-TR" b="1" u="sng" dirty="0" smtClean="0"/>
              <a:t>-</a:t>
            </a:r>
            <a:r>
              <a:rPr lang="tr-TR" b="1" u="sng" dirty="0" err="1" smtClean="0"/>
              <a:t>encephalon</a:t>
            </a:r>
            <a:r>
              <a:rPr lang="tr-TR" b="1" u="sng" dirty="0" smtClean="0"/>
              <a:t>)</a:t>
            </a:r>
            <a:endParaRPr lang="tr-TR" dirty="0" smtClean="0"/>
          </a:p>
          <a:p>
            <a:endParaRPr lang="tr-TR" b="1" dirty="0" smtClean="0"/>
          </a:p>
          <a:p>
            <a:r>
              <a:rPr lang="tr-TR" b="1" dirty="0" smtClean="0"/>
              <a:t>3. Klinik Bölümlendirme: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• Ön beyin (</a:t>
            </a:r>
            <a:r>
              <a:rPr lang="tr-TR" b="1" dirty="0" err="1" smtClean="0"/>
              <a:t>telencephalon</a:t>
            </a:r>
            <a:r>
              <a:rPr lang="tr-TR" b="1" dirty="0" smtClean="0"/>
              <a:t> &amp; </a:t>
            </a:r>
            <a:r>
              <a:rPr lang="tr-TR" b="1" dirty="0" err="1" smtClean="0"/>
              <a:t>diencephalon</a:t>
            </a:r>
            <a:r>
              <a:rPr lang="tr-TR" b="1" dirty="0" smtClean="0"/>
              <a:t>)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-- </a:t>
            </a:r>
            <a:r>
              <a:rPr lang="tr-TR" b="1" dirty="0" err="1" smtClean="0"/>
              <a:t>mental</a:t>
            </a:r>
            <a:r>
              <a:rPr lang="tr-TR" b="1" dirty="0" smtClean="0"/>
              <a:t> durum; istemli hareket; görüntü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• Arka Beyin (</a:t>
            </a:r>
            <a:r>
              <a:rPr lang="tr-TR" b="1" dirty="0" err="1" smtClean="0"/>
              <a:t>metencephalon</a:t>
            </a:r>
            <a:r>
              <a:rPr lang="tr-TR" b="1" dirty="0" smtClean="0"/>
              <a:t> &amp; </a:t>
            </a:r>
            <a:r>
              <a:rPr lang="tr-TR" b="1" dirty="0" err="1" smtClean="0"/>
              <a:t>myelencephalon</a:t>
            </a:r>
            <a:r>
              <a:rPr lang="tr-TR" b="1" dirty="0" smtClean="0"/>
              <a:t>)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-- beyincik ve denge sendromları; sinir çıkışları</a:t>
            </a:r>
            <a:endParaRPr lang="tr-TR" dirty="0"/>
          </a:p>
        </p:txBody>
      </p:sp>
      <p:pic>
        <p:nvPicPr>
          <p:cNvPr id="1030" name="Picture 6" descr="Specimen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412" y="1214422"/>
            <a:ext cx="3857588" cy="2093593"/>
          </a:xfrm>
          <a:prstGeom prst="rect">
            <a:avLst/>
          </a:prstGeom>
          <a:noFill/>
        </p:spPr>
      </p:pic>
      <p:pic>
        <p:nvPicPr>
          <p:cNvPr id="1031" name="Picture 7" descr="Specimen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1839" y="1285860"/>
            <a:ext cx="3822161" cy="2000264"/>
          </a:xfrm>
          <a:prstGeom prst="rect">
            <a:avLst/>
          </a:prstGeom>
          <a:noFill/>
        </p:spPr>
      </p:pic>
      <p:pic>
        <p:nvPicPr>
          <p:cNvPr id="1033" name="Picture 9" descr="Specimen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943599" y="4143380"/>
            <a:ext cx="3200401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229</Words>
  <PresentationFormat>Ekran Gösterisi (4:3)</PresentationFormat>
  <Paragraphs>50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1</dc:creator>
  <cp:lastModifiedBy>user</cp:lastModifiedBy>
  <cp:revision>32</cp:revision>
  <dcterms:created xsi:type="dcterms:W3CDTF">2016-04-20T14:12:59Z</dcterms:created>
  <dcterms:modified xsi:type="dcterms:W3CDTF">2016-04-21T09:50:09Z</dcterms:modified>
</cp:coreProperties>
</file>