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 id="2147483767" r:id="rId2"/>
  </p:sldMasterIdLst>
  <p:notesMasterIdLst>
    <p:notesMasterId r:id="rId103"/>
  </p:notesMasterIdLst>
  <p:sldIdLst>
    <p:sldId id="425" r:id="rId3"/>
    <p:sldId id="426" r:id="rId4"/>
    <p:sldId id="427" r:id="rId5"/>
    <p:sldId id="428" r:id="rId6"/>
    <p:sldId id="429" r:id="rId7"/>
    <p:sldId id="430" r:id="rId8"/>
    <p:sldId id="522" r:id="rId9"/>
    <p:sldId id="523" r:id="rId10"/>
    <p:sldId id="524" r:id="rId11"/>
    <p:sldId id="525" r:id="rId12"/>
    <p:sldId id="526" r:id="rId13"/>
    <p:sldId id="527" r:id="rId14"/>
    <p:sldId id="528" r:id="rId15"/>
    <p:sldId id="529" r:id="rId16"/>
    <p:sldId id="530" r:id="rId17"/>
    <p:sldId id="531" r:id="rId18"/>
    <p:sldId id="532" r:id="rId19"/>
    <p:sldId id="533" r:id="rId20"/>
    <p:sldId id="534" r:id="rId21"/>
    <p:sldId id="562" r:id="rId22"/>
    <p:sldId id="563" r:id="rId23"/>
    <p:sldId id="564" r:id="rId24"/>
    <p:sldId id="565" r:id="rId25"/>
    <p:sldId id="566" r:id="rId26"/>
    <p:sldId id="567" r:id="rId27"/>
    <p:sldId id="568" r:id="rId28"/>
    <p:sldId id="569" r:id="rId29"/>
    <p:sldId id="570" r:id="rId30"/>
    <p:sldId id="571" r:id="rId31"/>
    <p:sldId id="572" r:id="rId32"/>
    <p:sldId id="573" r:id="rId33"/>
    <p:sldId id="574" r:id="rId34"/>
    <p:sldId id="575" r:id="rId35"/>
    <p:sldId id="535" r:id="rId36"/>
    <p:sldId id="536" r:id="rId37"/>
    <p:sldId id="537" r:id="rId38"/>
    <p:sldId id="538" r:id="rId39"/>
    <p:sldId id="539" r:id="rId40"/>
    <p:sldId id="540" r:id="rId41"/>
    <p:sldId id="541" r:id="rId42"/>
    <p:sldId id="542" r:id="rId43"/>
    <p:sldId id="543" r:id="rId44"/>
    <p:sldId id="544" r:id="rId45"/>
    <p:sldId id="545" r:id="rId46"/>
    <p:sldId id="546" r:id="rId47"/>
    <p:sldId id="547" r:id="rId48"/>
    <p:sldId id="548" r:id="rId49"/>
    <p:sldId id="549" r:id="rId50"/>
    <p:sldId id="550" r:id="rId51"/>
    <p:sldId id="551" r:id="rId52"/>
    <p:sldId id="552" r:id="rId53"/>
    <p:sldId id="553" r:id="rId54"/>
    <p:sldId id="554" r:id="rId55"/>
    <p:sldId id="555" r:id="rId56"/>
    <p:sldId id="556" r:id="rId57"/>
    <p:sldId id="557" r:id="rId58"/>
    <p:sldId id="558" r:id="rId59"/>
    <p:sldId id="559" r:id="rId60"/>
    <p:sldId id="560" r:id="rId61"/>
    <p:sldId id="561" r:id="rId62"/>
    <p:sldId id="431" r:id="rId63"/>
    <p:sldId id="432" r:id="rId64"/>
    <p:sldId id="433" r:id="rId65"/>
    <p:sldId id="434" r:id="rId66"/>
    <p:sldId id="435" r:id="rId67"/>
    <p:sldId id="436" r:id="rId68"/>
    <p:sldId id="437" r:id="rId69"/>
    <p:sldId id="438" r:id="rId70"/>
    <p:sldId id="439" r:id="rId71"/>
    <p:sldId id="440" r:id="rId72"/>
    <p:sldId id="441" r:id="rId73"/>
    <p:sldId id="442" r:id="rId74"/>
    <p:sldId id="443" r:id="rId75"/>
    <p:sldId id="444" r:id="rId76"/>
    <p:sldId id="445" r:id="rId77"/>
    <p:sldId id="446" r:id="rId78"/>
    <p:sldId id="447" r:id="rId79"/>
    <p:sldId id="448" r:id="rId80"/>
    <p:sldId id="449" r:id="rId81"/>
    <p:sldId id="450" r:id="rId82"/>
    <p:sldId id="451" r:id="rId83"/>
    <p:sldId id="452" r:id="rId84"/>
    <p:sldId id="453" r:id="rId85"/>
    <p:sldId id="454" r:id="rId86"/>
    <p:sldId id="455" r:id="rId87"/>
    <p:sldId id="456" r:id="rId88"/>
    <p:sldId id="457" r:id="rId89"/>
    <p:sldId id="458" r:id="rId90"/>
    <p:sldId id="459" r:id="rId91"/>
    <p:sldId id="460" r:id="rId92"/>
    <p:sldId id="461" r:id="rId93"/>
    <p:sldId id="462" r:id="rId94"/>
    <p:sldId id="463" r:id="rId95"/>
    <p:sldId id="464" r:id="rId96"/>
    <p:sldId id="465" r:id="rId97"/>
    <p:sldId id="466" r:id="rId98"/>
    <p:sldId id="467" r:id="rId99"/>
    <p:sldId id="468" r:id="rId100"/>
    <p:sldId id="469" r:id="rId101"/>
    <p:sldId id="470" r:id="rId10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ableStyles" Target="tableStyle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9A7513-578B-BE40-90AF-4A88DBBFD16E}" type="doc">
      <dgm:prSet loTypeId="urn:microsoft.com/office/officeart/2005/8/layout/process1" loCatId="process" qsTypeId="urn:microsoft.com/office/officeart/2005/8/quickstyle/simple2" qsCatId="simple" csTypeId="urn:microsoft.com/office/officeart/2005/8/colors/accent2_5" csCatId="accent2" phldr="1"/>
      <dgm:spPr/>
      <dgm:t>
        <a:bodyPr/>
        <a:lstStyle/>
        <a:p>
          <a:endParaRPr lang="tr-TR"/>
        </a:p>
      </dgm:t>
    </dgm:pt>
    <dgm:pt modelId="{8EF8ECE1-BB87-E943-AEBB-90A95B13E576}">
      <dgm:prSet/>
      <dgm:spPr/>
      <dgm:t>
        <a:bodyPr/>
        <a:lstStyle/>
        <a:p>
          <a:pPr rtl="0"/>
          <a:r>
            <a:rPr lang="tr-TR" dirty="0"/>
            <a:t>Gözlenen - Beklenen</a:t>
          </a:r>
        </a:p>
      </dgm:t>
    </dgm:pt>
    <dgm:pt modelId="{2C652787-F78C-694F-91D1-902846807F94}" type="parTrans" cxnId="{5AEEF89A-7F39-664B-8CA1-263CF04F74AE}">
      <dgm:prSet/>
      <dgm:spPr/>
      <dgm:t>
        <a:bodyPr/>
        <a:lstStyle/>
        <a:p>
          <a:endParaRPr lang="tr-TR"/>
        </a:p>
      </dgm:t>
    </dgm:pt>
    <dgm:pt modelId="{D5ABF920-0792-F64F-9DC5-119BCAD73092}" type="sibTrans" cxnId="{5AEEF89A-7F39-664B-8CA1-263CF04F74AE}">
      <dgm:prSet/>
      <dgm:spPr/>
      <dgm:t>
        <a:bodyPr/>
        <a:lstStyle/>
        <a:p>
          <a:endParaRPr lang="tr-TR"/>
        </a:p>
      </dgm:t>
    </dgm:pt>
    <dgm:pt modelId="{6EEC58C5-A997-1A4E-9E43-052CB297D666}" type="pres">
      <dgm:prSet presAssocID="{009A7513-578B-BE40-90AF-4A88DBBFD16E}" presName="Name0" presStyleCnt="0">
        <dgm:presLayoutVars>
          <dgm:dir/>
          <dgm:resizeHandles val="exact"/>
        </dgm:presLayoutVars>
      </dgm:prSet>
      <dgm:spPr/>
      <dgm:t>
        <a:bodyPr/>
        <a:lstStyle/>
        <a:p>
          <a:endParaRPr lang="tr-TR"/>
        </a:p>
      </dgm:t>
    </dgm:pt>
    <dgm:pt modelId="{EFA21206-D676-3841-ABDD-576BC32C9AC7}" type="pres">
      <dgm:prSet presAssocID="{8EF8ECE1-BB87-E943-AEBB-90A95B13E576}" presName="node" presStyleLbl="node1" presStyleIdx="0" presStyleCnt="1" custLinFactNeighborX="49" custLinFactNeighborY="22044">
        <dgm:presLayoutVars>
          <dgm:bulletEnabled val="1"/>
        </dgm:presLayoutVars>
      </dgm:prSet>
      <dgm:spPr/>
      <dgm:t>
        <a:bodyPr/>
        <a:lstStyle/>
        <a:p>
          <a:endParaRPr lang="tr-TR"/>
        </a:p>
      </dgm:t>
    </dgm:pt>
  </dgm:ptLst>
  <dgm:cxnLst>
    <dgm:cxn modelId="{6C8FCC5D-F742-6140-A124-4E6869EFE0DC}" type="presOf" srcId="{8EF8ECE1-BB87-E943-AEBB-90A95B13E576}" destId="{EFA21206-D676-3841-ABDD-576BC32C9AC7}" srcOrd="0" destOrd="0" presId="urn:microsoft.com/office/officeart/2005/8/layout/process1"/>
    <dgm:cxn modelId="{5AEEF89A-7F39-664B-8CA1-263CF04F74AE}" srcId="{009A7513-578B-BE40-90AF-4A88DBBFD16E}" destId="{8EF8ECE1-BB87-E943-AEBB-90A95B13E576}" srcOrd="0" destOrd="0" parTransId="{2C652787-F78C-694F-91D1-902846807F94}" sibTransId="{D5ABF920-0792-F64F-9DC5-119BCAD73092}"/>
    <dgm:cxn modelId="{4978E92A-0DB1-D940-9AC0-177DAD78F010}" type="presOf" srcId="{009A7513-578B-BE40-90AF-4A88DBBFD16E}" destId="{6EEC58C5-A997-1A4E-9E43-052CB297D666}" srcOrd="0" destOrd="0" presId="urn:microsoft.com/office/officeart/2005/8/layout/process1"/>
    <dgm:cxn modelId="{33EBCBFD-BDBE-7249-A23C-D8D707169FBC}" type="presParOf" srcId="{6EEC58C5-A997-1A4E-9E43-052CB297D666}" destId="{EFA21206-D676-3841-ABDD-576BC32C9AC7}"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image" Target="../media/image134.wmf"/><Relationship Id="rId1" Type="http://schemas.openxmlformats.org/officeDocument/2006/relationships/image" Target="../media/image13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9.wmf"/><Relationship Id="rId2" Type="http://schemas.openxmlformats.org/officeDocument/2006/relationships/image" Target="../media/image138.wmf"/><Relationship Id="rId1" Type="http://schemas.openxmlformats.org/officeDocument/2006/relationships/image" Target="../media/image13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9CA981-C2E0-44FD-89ED-63A866EF1E40}" type="datetimeFigureOut">
              <a:rPr lang="tr-TR" smtClean="0"/>
              <a:t>23.09.2022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054AFD-C810-4D0F-8FE9-2802D13158FB}" type="slidenum">
              <a:rPr lang="tr-TR" smtClean="0"/>
              <a:t>‹#›</a:t>
            </a:fld>
            <a:endParaRPr lang="tr-TR"/>
          </a:p>
        </p:txBody>
      </p:sp>
    </p:spTree>
    <p:extLst>
      <p:ext uri="{BB962C8B-B14F-4D97-AF65-F5344CB8AC3E}">
        <p14:creationId xmlns:p14="http://schemas.microsoft.com/office/powerpoint/2010/main" val="3717233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Slayt Görüntüsü Yer Tutucus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4130" name="Not Yer Tutucusu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smtClean="0"/>
          </a:p>
        </p:txBody>
      </p:sp>
      <p:sp>
        <p:nvSpPr>
          <p:cNvPr id="304131" name="Slayt Numarası Yer Tutucus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7D16DD9-21A5-47F5-8044-87CBCFC39256}" type="slidenum">
              <a:rPr kumimoji="0" lang="tr-TR" altLang="tr-T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tr-TR" altLang="tr-T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91783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smtClean="0"/>
          </a:p>
        </p:txBody>
      </p:sp>
      <p:sp>
        <p:nvSpPr>
          <p:cNvPr id="27955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9955AD7-0BC0-4923-8A29-88FE23AA5571}" type="slidenum">
              <a:rPr kumimoji="0" lang="tr-TR" altLang="tr-T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tr-TR" altLang="tr-T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40285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2"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smtClean="0"/>
          </a:p>
        </p:txBody>
      </p:sp>
      <p:sp>
        <p:nvSpPr>
          <p:cNvPr id="28160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9349525-9762-4FB4-9C9E-C23091C1423C}" type="slidenum">
              <a:rPr kumimoji="0" lang="tr-TR" altLang="tr-T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tr-TR" altLang="tr-T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70414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smtClean="0"/>
          </a:p>
        </p:txBody>
      </p:sp>
      <p:sp>
        <p:nvSpPr>
          <p:cNvPr id="28569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506A589-D51B-478D-BB88-B9DCAC1E1C82}" type="slidenum">
              <a:rPr kumimoji="0" lang="tr-TR" altLang="tr-T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tr-TR" altLang="tr-T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88882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smtClean="0"/>
          </a:p>
        </p:txBody>
      </p:sp>
      <p:sp>
        <p:nvSpPr>
          <p:cNvPr id="28774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ECBCBA4-1EFC-4CA5-9B65-137B3EF42B96}" type="slidenum">
              <a:rPr kumimoji="0" lang="tr-TR" altLang="tr-T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tr-TR" altLang="tr-T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3708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smtClean="0"/>
          </a:p>
        </p:txBody>
      </p:sp>
      <p:sp>
        <p:nvSpPr>
          <p:cNvPr id="28979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8960F04-D1AD-4988-80ED-D458641E9B1D}" type="slidenum">
              <a:rPr kumimoji="0" lang="tr-TR" altLang="tr-T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tr-TR" altLang="tr-T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20354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tr-TR" smtClean="0"/>
              <a:t>Tek eşittir işareti yerine iki tane kullanılması gerekiyor.</a:t>
            </a:r>
          </a:p>
        </p:txBody>
      </p:sp>
      <p:sp>
        <p:nvSpPr>
          <p:cNvPr id="29286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57359C0-917A-4196-BC19-FDF88AAC94FA}" type="slidenum">
              <a:rPr kumimoji="0" lang="tr-TR" altLang="tr-T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tr-TR" altLang="tr-T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55163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613537-E07C-4A80-A443-FF4733FB6DC5}" type="slidenum">
              <a:rPr kumimoji="0" lang="tr-TR" alt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tr-TR" alt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290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Slayt Görüntüsü Yer Tutucus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02" name="Not Yer Tutucusu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smtClean="0"/>
          </a:p>
        </p:txBody>
      </p:sp>
      <p:sp>
        <p:nvSpPr>
          <p:cNvPr id="307203" name="Slayt Numarası Yer Tutucus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C968E0-BE22-497F-818A-4D83B15F7950}" type="slidenum">
              <a:rPr kumimoji="0" lang="tr-TR" altLang="tr-TR" sz="1200" b="0" i="0" u="none" strike="noStrike" kern="1200" cap="none" spc="0" normalizeH="0" baseline="0" noProof="0">
                <a:ln>
                  <a:noFill/>
                </a:ln>
                <a:solidFill>
                  <a:srgbClr val="514843"/>
                </a:solidFill>
                <a:effectLst/>
                <a:uLnTx/>
                <a:uFillTx/>
                <a:latin typeface="Euphemi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tr-TR" altLang="tr-TR" sz="1200" b="0" i="0" u="none" strike="noStrike" kern="1200" cap="none" spc="0" normalizeH="0" baseline="0" noProof="0">
              <a:ln>
                <a:noFill/>
              </a:ln>
              <a:solidFill>
                <a:srgbClr val="514843"/>
              </a:solidFill>
              <a:effectLst/>
              <a:uLnTx/>
              <a:uFillTx/>
              <a:latin typeface="Euphemia" pitchFamily="34" charset="0"/>
              <a:ea typeface="+mn-ea"/>
              <a:cs typeface="+mn-cs"/>
            </a:endParaRPr>
          </a:p>
        </p:txBody>
      </p:sp>
    </p:spTree>
    <p:extLst>
      <p:ext uri="{BB962C8B-B14F-4D97-AF65-F5344CB8AC3E}">
        <p14:creationId xmlns:p14="http://schemas.microsoft.com/office/powerpoint/2010/main" val="1507285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Slayt Görüntüsü Yer Tutucus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3346" name="Not Yer Tutucusu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dirty="0" smtClean="0"/>
          </a:p>
        </p:txBody>
      </p:sp>
      <p:sp>
        <p:nvSpPr>
          <p:cNvPr id="313347" name="Slayt Numarası Yer Tutucus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45AD14-32E6-4231-86EB-352E008C562E}" type="slidenum">
              <a:rPr kumimoji="0" lang="tr-TR" altLang="tr-TR" sz="1200" b="0" i="0" u="none" strike="noStrike" kern="1200" cap="none" spc="0" normalizeH="0" baseline="0" noProof="0">
                <a:ln>
                  <a:noFill/>
                </a:ln>
                <a:solidFill>
                  <a:srgbClr val="514843"/>
                </a:solidFill>
                <a:effectLst/>
                <a:uLnTx/>
                <a:uFillTx/>
                <a:latin typeface="Euphemi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tr-TR" altLang="tr-TR" sz="1200" b="0" i="0" u="none" strike="noStrike" kern="1200" cap="none" spc="0" normalizeH="0" baseline="0" noProof="0">
              <a:ln>
                <a:noFill/>
              </a:ln>
              <a:solidFill>
                <a:srgbClr val="514843"/>
              </a:solidFill>
              <a:effectLst/>
              <a:uLnTx/>
              <a:uFillTx/>
              <a:latin typeface="Euphemia" pitchFamily="34" charset="0"/>
              <a:ea typeface="+mn-ea"/>
              <a:cs typeface="+mn-cs"/>
            </a:endParaRPr>
          </a:p>
        </p:txBody>
      </p:sp>
    </p:spTree>
    <p:extLst>
      <p:ext uri="{BB962C8B-B14F-4D97-AF65-F5344CB8AC3E}">
        <p14:creationId xmlns:p14="http://schemas.microsoft.com/office/powerpoint/2010/main" val="106253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613537-E07C-4A80-A443-FF4733FB6DC5}" type="slidenum">
              <a:rPr kumimoji="0" lang="tr-TR" alt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tr-TR" alt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795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tr-TR" dirty="0" smtClean="0"/>
          </a:p>
        </p:txBody>
      </p:sp>
      <p:sp>
        <p:nvSpPr>
          <p:cNvPr id="24473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B778CE-92F2-4EE1-A838-4A7F49E7DC30}" type="slidenum">
              <a:rPr kumimoji="0" lang="tr-TR" altLang="tr-TR" sz="1200" b="0" i="0" u="none" strike="noStrike" kern="1200" cap="none" spc="0" normalizeH="0" baseline="0" noProof="0">
                <a:ln>
                  <a:noFill/>
                </a:ln>
                <a:solidFill>
                  <a:srgbClr val="514843"/>
                </a:solidFill>
                <a:effectLst/>
                <a:uLnTx/>
                <a:uFillTx/>
                <a:latin typeface="Euphemi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r-TR" altLang="tr-TR" sz="1200" b="0" i="0" u="none" strike="noStrike" kern="1200" cap="none" spc="0" normalizeH="0" baseline="0" noProof="0">
              <a:ln>
                <a:noFill/>
              </a:ln>
              <a:solidFill>
                <a:srgbClr val="514843"/>
              </a:solidFill>
              <a:effectLst/>
              <a:uLnTx/>
              <a:uFillTx/>
              <a:latin typeface="Euphemia" pitchFamily="34" charset="0"/>
              <a:ea typeface="+mn-ea"/>
              <a:cs typeface="+mn-cs"/>
            </a:endParaRPr>
          </a:p>
        </p:txBody>
      </p:sp>
    </p:spTree>
    <p:extLst>
      <p:ext uri="{BB962C8B-B14F-4D97-AF65-F5344CB8AC3E}">
        <p14:creationId xmlns:p14="http://schemas.microsoft.com/office/powerpoint/2010/main" val="3718872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Slayt Resmi Yer Tutucus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6" name="Not Yer Tutucusu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dirty="0" smtClean="0"/>
          </a:p>
        </p:txBody>
      </p:sp>
      <p:sp>
        <p:nvSpPr>
          <p:cNvPr id="246787" name="Slayt Numarası Yer Tutucus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B29DD40-7D99-4765-BB16-ECF98F15B20F}" type="slidenum">
              <a:rPr kumimoji="0" lang="en-US" altLang="tr-T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tr-T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01816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Slayt Resmi Yer Tutucus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4" name="Not Yer Tutucusu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dirty="0" smtClean="0"/>
          </a:p>
        </p:txBody>
      </p:sp>
      <p:sp>
        <p:nvSpPr>
          <p:cNvPr id="248835" name="Slayt Numarası Yer Tutucus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CE132DD-AA92-487E-8CD3-9203EC2FBECB}" type="slidenum">
              <a:rPr kumimoji="0" lang="en-US" altLang="tr-T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tr-T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49515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613537-E07C-4A80-A443-FF4733FB6DC5}" type="slidenum">
              <a:rPr kumimoji="0" lang="tr-TR" alt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tr-TR" alt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8142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tr-TR" smtClean="0"/>
              <a:t>SPSS programını açalım..</a:t>
            </a:r>
          </a:p>
        </p:txBody>
      </p:sp>
      <p:sp>
        <p:nvSpPr>
          <p:cNvPr id="26317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6CEB95E-B059-4C4C-9946-A84232DF2DFA}" type="slidenum">
              <a:rPr kumimoji="0" lang="tr-TR" altLang="tr-TR" sz="1200" b="0" i="0" u="none" strike="noStrike" kern="1200" cap="none" spc="0" normalizeH="0" baseline="0" noProof="0">
                <a:ln>
                  <a:noFill/>
                </a:ln>
                <a:solidFill>
                  <a:srgbClr val="514843"/>
                </a:solidFill>
                <a:effectLst/>
                <a:uLnTx/>
                <a:uFillTx/>
                <a:latin typeface="Euphemi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tr-TR" altLang="tr-TR" sz="1200" b="0" i="0" u="none" strike="noStrike" kern="1200" cap="none" spc="0" normalizeH="0" baseline="0" noProof="0">
              <a:ln>
                <a:noFill/>
              </a:ln>
              <a:solidFill>
                <a:srgbClr val="514843"/>
              </a:solidFill>
              <a:effectLst/>
              <a:uLnTx/>
              <a:uFillTx/>
              <a:latin typeface="Euphemia" pitchFamily="34" charset="0"/>
              <a:ea typeface="+mn-ea"/>
              <a:cs typeface="+mn-cs"/>
            </a:endParaRPr>
          </a:p>
        </p:txBody>
      </p:sp>
    </p:spTree>
    <p:extLst>
      <p:ext uri="{BB962C8B-B14F-4D97-AF65-F5344CB8AC3E}">
        <p14:creationId xmlns:p14="http://schemas.microsoft.com/office/powerpoint/2010/main" val="90109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Slayt Resmi Yer Tutucus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8" name="Not Yer Tutucusu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smtClean="0"/>
          </a:p>
        </p:txBody>
      </p:sp>
      <p:sp>
        <p:nvSpPr>
          <p:cNvPr id="270339" name="Slayt Numarası Yer Tutucus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F05AF14-1486-4E45-AB41-6BF2134305DE}" type="slidenum">
              <a:rPr kumimoji="0" lang="tr-TR" altLang="tr-T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tr-TR" altLang="tr-T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21907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5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dirty="0" smtClean="0"/>
          </a:p>
        </p:txBody>
      </p:sp>
      <p:sp>
        <p:nvSpPr>
          <p:cNvPr id="27545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A1860A6-8D5A-4955-BD50-C4FD91419B42}" type="slidenum">
              <a:rPr kumimoji="0" lang="tr-TR" altLang="tr-T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tr-TR" altLang="tr-T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76088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Slayt Resmi Yer Tutucusu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6" name="Not Yer Tutucusu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tr-TR" altLang="tr-TR" smtClean="0"/>
              <a:t>Tanımlamaları yapın</a:t>
            </a:r>
          </a:p>
        </p:txBody>
      </p:sp>
      <p:sp>
        <p:nvSpPr>
          <p:cNvPr id="277507" name="Slayt Numarası Yer Tutucus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29B2A6E-C877-47CB-8213-EC6FB82E7A03}" type="slidenum">
              <a:rPr kumimoji="0" lang="tr-TR" altLang="tr-T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tr-TR" altLang="tr-T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60035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D7AAA1-ECA1-4AC4-A944-6AA8F1BD0E0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9/23/2022</a:t>
            </a:fld>
            <a:endParaRPr kumimoji="0" lang="en-US" sz="9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FDCB7">
                  <a:shade val="50000"/>
                </a:srgbClr>
              </a:solidFill>
              <a:effectLst/>
              <a:uLnTx/>
              <a:uFillTx/>
              <a:latin typeface="Century Gothic" panose="020B0502020202020204"/>
              <a:ea typeface="+mn-ea"/>
              <a:cs typeface="+mn-cs"/>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35E862-0789-4C9C-8C1E-419BC365966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20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Tree>
    <p:extLst>
      <p:ext uri="{BB962C8B-B14F-4D97-AF65-F5344CB8AC3E}">
        <p14:creationId xmlns:p14="http://schemas.microsoft.com/office/powerpoint/2010/main" val="1986081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D7AAA1-ECA1-4AC4-A944-6AA8F1BD0E0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9/23/2022</a:t>
            </a:fld>
            <a:endParaRPr kumimoji="0" lang="en-US" sz="9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FDCB7">
                  <a:shade val="50000"/>
                </a:srgbClr>
              </a:solidFill>
              <a:effectLst/>
              <a:uLnTx/>
              <a:uFillTx/>
              <a:latin typeface="Century Gothic" panose="020B0502020202020204"/>
              <a:ea typeface="+mn-ea"/>
              <a:cs typeface="+mn-cs"/>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35E862-0789-4C9C-8C1E-419BC365966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20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Tree>
    <p:extLst>
      <p:ext uri="{BB962C8B-B14F-4D97-AF65-F5344CB8AC3E}">
        <p14:creationId xmlns:p14="http://schemas.microsoft.com/office/powerpoint/2010/main" val="1348831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D7AAA1-ECA1-4AC4-A944-6AA8F1BD0E0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9/23/2022</a:t>
            </a:fld>
            <a:endParaRPr kumimoji="0" lang="en-US" sz="9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FDCB7">
                  <a:shade val="50000"/>
                </a:srgbClr>
              </a:solidFill>
              <a:effectLst/>
              <a:uLnTx/>
              <a:uFillTx/>
              <a:latin typeface="Century Gothic" panose="020B0502020202020204"/>
              <a:ea typeface="+mn-ea"/>
              <a:cs typeface="+mn-cs"/>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35E862-0789-4C9C-8C1E-419BC365966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20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2527451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D7AAA1-ECA1-4AC4-A944-6AA8F1BD0E0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9/23/2022</a:t>
            </a:fld>
            <a:endParaRPr kumimoji="0" lang="en-US" sz="9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FDCB7">
                  <a:shade val="50000"/>
                </a:srgb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35E862-0789-4C9C-8C1E-419BC365966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20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Tree>
    <p:extLst>
      <p:ext uri="{BB962C8B-B14F-4D97-AF65-F5344CB8AC3E}">
        <p14:creationId xmlns:p14="http://schemas.microsoft.com/office/powerpoint/2010/main" val="1941441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D7AAA1-ECA1-4AC4-A944-6AA8F1BD0E0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9/23/2022</a:t>
            </a:fld>
            <a:endParaRPr kumimoji="0" lang="en-US" sz="9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FDCB7">
                  <a:shade val="50000"/>
                </a:srgbClr>
              </a:solidFill>
              <a:effectLst/>
              <a:uLnTx/>
              <a:uFillTx/>
              <a:latin typeface="Century Gothic" panose="020B0502020202020204"/>
              <a:ea typeface="+mn-ea"/>
              <a:cs typeface="+mn-cs"/>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35E862-0789-4C9C-8C1E-419BC365966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20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1290222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D7AAA1-ECA1-4AC4-A944-6AA8F1BD0E0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9/23/2022</a:t>
            </a:fld>
            <a:endParaRPr kumimoji="0" lang="en-US" sz="9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FDCB7">
                  <a:shade val="50000"/>
                </a:srgb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35E862-0789-4C9C-8C1E-419BC365966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20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Tree>
    <p:extLst>
      <p:ext uri="{BB962C8B-B14F-4D97-AF65-F5344CB8AC3E}">
        <p14:creationId xmlns:p14="http://schemas.microsoft.com/office/powerpoint/2010/main" val="3378240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D7AAA1-ECA1-4AC4-A944-6AA8F1BD0E0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9/23/2022</a:t>
            </a:fld>
            <a:endParaRPr kumimoji="0" lang="en-US" sz="9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FDCB7">
                  <a:shade val="50000"/>
                </a:srgb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35E862-0789-4C9C-8C1E-419BC365966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20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Tree>
    <p:extLst>
      <p:ext uri="{BB962C8B-B14F-4D97-AF65-F5344CB8AC3E}">
        <p14:creationId xmlns:p14="http://schemas.microsoft.com/office/powerpoint/2010/main" val="3656388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D7AAA1-ECA1-4AC4-A944-6AA8F1BD0E0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9/23/2022</a:t>
            </a:fld>
            <a:endParaRPr kumimoji="0" lang="en-US" sz="9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FDCB7">
                  <a:shade val="50000"/>
                </a:srgb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35E862-0789-4C9C-8C1E-419BC365966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20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Tree>
    <p:extLst>
      <p:ext uri="{BB962C8B-B14F-4D97-AF65-F5344CB8AC3E}">
        <p14:creationId xmlns:p14="http://schemas.microsoft.com/office/powerpoint/2010/main" val="2477672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914400" y="609600"/>
            <a:ext cx="103632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914400" y="1981200"/>
            <a:ext cx="508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981200"/>
            <a:ext cx="508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ECC047B-FF04-4F62-8A13-AE0D651BE84D}" type="slidenum">
              <a:rPr kumimoji="0" lang="tr-TR" altLang="tr-TR" sz="2000" b="0" i="0" u="none" strike="noStrike" kern="1200" cap="none" spc="0" normalizeH="0" baseline="0" noProof="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altLang="tr-TR"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91492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4BB481-C17C-483B-9A7C-50829299560C}"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23.09.2022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40925-AE79-4511-8E74-E2993A6BD45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0147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4BB481-C17C-483B-9A7C-50829299560C}"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23.09.2022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40925-AE79-4511-8E74-E2993A6BD45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592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D7AAA1-ECA1-4AC4-A944-6AA8F1BD0E0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9/23/2022</a:t>
            </a:fld>
            <a:endParaRPr kumimoji="0" lang="en-US" sz="9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FDCB7">
                  <a:shade val="50000"/>
                </a:srgbClr>
              </a:solidFill>
              <a:effectLst/>
              <a:uLnTx/>
              <a:uFillTx/>
              <a:latin typeface="Century Gothic" panose="020B0502020202020204"/>
              <a:ea typeface="+mn-ea"/>
              <a:cs typeface="+mn-cs"/>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35E862-0789-4C9C-8C1E-419BC365966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20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Tree>
    <p:extLst>
      <p:ext uri="{BB962C8B-B14F-4D97-AF65-F5344CB8AC3E}">
        <p14:creationId xmlns:p14="http://schemas.microsoft.com/office/powerpoint/2010/main" val="2514329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4BB481-C17C-483B-9A7C-50829299560C}"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23.09.2022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40925-AE79-4511-8E74-E2993A6BD45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8832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4BB481-C17C-483B-9A7C-50829299560C}"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23.09.2022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40925-AE79-4511-8E74-E2993A6BD45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658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4BB481-C17C-483B-9A7C-50829299560C}"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23.09.2022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40925-AE79-4511-8E74-E2993A6BD45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500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4BB481-C17C-483B-9A7C-50829299560C}"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23.09.2022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40925-AE79-4511-8E74-E2993A6BD45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5104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4BB481-C17C-483B-9A7C-50829299560C}"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23.09.2022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40925-AE79-4511-8E74-E2993A6BD45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24655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4BB481-C17C-483B-9A7C-50829299560C}"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23.09.2022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40925-AE79-4511-8E74-E2993A6BD45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5634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4BB481-C17C-483B-9A7C-50829299560C}"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23.09.2022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40925-AE79-4511-8E74-E2993A6BD45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45115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4BB481-C17C-483B-9A7C-50829299560C}"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23.09.2022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40925-AE79-4511-8E74-E2993A6BD45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1585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4BB481-C17C-483B-9A7C-50829299560C}"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23.09.2022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40925-AE79-4511-8E74-E2993A6BD45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241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D7AAA1-ECA1-4AC4-A944-6AA8F1BD0E0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9/23/2022</a:t>
            </a:fld>
            <a:endParaRPr kumimoji="0" lang="en-US" sz="9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FDCB7">
                  <a:shade val="50000"/>
                </a:srgbClr>
              </a:solidFill>
              <a:effectLst/>
              <a:uLnTx/>
              <a:uFillTx/>
              <a:latin typeface="Century Gothic" panose="020B0502020202020204"/>
              <a:ea typeface="+mn-ea"/>
              <a:cs typeface="+mn-cs"/>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35E862-0789-4C9C-8C1E-419BC365966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20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Tree>
    <p:extLst>
      <p:ext uri="{BB962C8B-B14F-4D97-AF65-F5344CB8AC3E}">
        <p14:creationId xmlns:p14="http://schemas.microsoft.com/office/powerpoint/2010/main" val="4087763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D7AAA1-ECA1-4AC4-A944-6AA8F1BD0E0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9/23/2022</a:t>
            </a:fld>
            <a:endParaRPr kumimoji="0" lang="en-US" sz="9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FDCB7">
                  <a:shade val="50000"/>
                </a:srgbClr>
              </a:solidFill>
              <a:effectLst/>
              <a:uLnTx/>
              <a:uFillTx/>
              <a:latin typeface="Century Gothic" panose="020B0502020202020204"/>
              <a:ea typeface="+mn-ea"/>
              <a:cs typeface="+mn-cs"/>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35E862-0789-4C9C-8C1E-419BC365966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20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Tree>
    <p:extLst>
      <p:ext uri="{BB962C8B-B14F-4D97-AF65-F5344CB8AC3E}">
        <p14:creationId xmlns:p14="http://schemas.microsoft.com/office/powerpoint/2010/main" val="3693695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D7AAA1-ECA1-4AC4-A944-6AA8F1BD0E0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9/23/2022</a:t>
            </a:fld>
            <a:endParaRPr kumimoji="0" lang="en-US" sz="9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FDCB7">
                  <a:shade val="50000"/>
                </a:srgbClr>
              </a:solidFill>
              <a:effectLst/>
              <a:uLnTx/>
              <a:uFillTx/>
              <a:latin typeface="Century Gothic" panose="020B0502020202020204"/>
              <a:ea typeface="+mn-ea"/>
              <a:cs typeface="+mn-cs"/>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35E862-0789-4C9C-8C1E-419BC365966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20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Tree>
    <p:extLst>
      <p:ext uri="{BB962C8B-B14F-4D97-AF65-F5344CB8AC3E}">
        <p14:creationId xmlns:p14="http://schemas.microsoft.com/office/powerpoint/2010/main" val="144478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D7AAA1-ECA1-4AC4-A944-6AA8F1BD0E0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9/23/2022</a:t>
            </a:fld>
            <a:endParaRPr kumimoji="0" lang="en-US" sz="9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FDCB7">
                  <a:shade val="50000"/>
                </a:srgbClr>
              </a:solidFill>
              <a:effectLst/>
              <a:uLnTx/>
              <a:uFillTx/>
              <a:latin typeface="Century Gothic" panose="020B0502020202020204"/>
              <a:ea typeface="+mn-ea"/>
              <a:cs typeface="+mn-cs"/>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35E862-0789-4C9C-8C1E-419BC365966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20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Tree>
    <p:extLst>
      <p:ext uri="{BB962C8B-B14F-4D97-AF65-F5344CB8AC3E}">
        <p14:creationId xmlns:p14="http://schemas.microsoft.com/office/powerpoint/2010/main" val="73261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D7AAA1-ECA1-4AC4-A944-6AA8F1BD0E0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9/23/2022</a:t>
            </a:fld>
            <a:endParaRPr kumimoji="0" lang="en-US" sz="9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FDCB7">
                  <a:shade val="50000"/>
                </a:srgbClr>
              </a:solidFill>
              <a:effectLst/>
              <a:uLnTx/>
              <a:uFillTx/>
              <a:latin typeface="Century Gothic" panose="020B0502020202020204"/>
              <a:ea typeface="+mn-ea"/>
              <a:cs typeface="+mn-cs"/>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35E862-0789-4C9C-8C1E-419BC365966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20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Tree>
    <p:extLst>
      <p:ext uri="{BB962C8B-B14F-4D97-AF65-F5344CB8AC3E}">
        <p14:creationId xmlns:p14="http://schemas.microsoft.com/office/powerpoint/2010/main" val="2082096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D7AAA1-ECA1-4AC4-A944-6AA8F1BD0E0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9/23/2022</a:t>
            </a:fld>
            <a:endParaRPr kumimoji="0" lang="en-US" sz="9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FDCB7">
                  <a:shade val="50000"/>
                </a:srgbClr>
              </a:solidFill>
              <a:effectLst/>
              <a:uLnTx/>
              <a:uFillTx/>
              <a:latin typeface="Century Gothic" panose="020B0502020202020204"/>
              <a:ea typeface="+mn-ea"/>
              <a:cs typeface="+mn-cs"/>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35E862-0789-4C9C-8C1E-419BC365966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20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Tree>
    <p:extLst>
      <p:ext uri="{BB962C8B-B14F-4D97-AF65-F5344CB8AC3E}">
        <p14:creationId xmlns:p14="http://schemas.microsoft.com/office/powerpoint/2010/main" val="254472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D7AAA1-ECA1-4AC4-A944-6AA8F1BD0E0D}"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9/23/2022</a:t>
            </a:fld>
            <a:endParaRPr kumimoji="0" lang="en-US" sz="9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FDCB7">
                  <a:shade val="50000"/>
                </a:srgbClr>
              </a:solidFill>
              <a:effectLst/>
              <a:uLnTx/>
              <a:uFillTx/>
              <a:latin typeface="Century Gothic" panose="020B0502020202020204"/>
              <a:ea typeface="+mn-ea"/>
              <a:cs typeface="+mn-cs"/>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35E862-0789-4C9C-8C1E-419BC365966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2000" b="0" i="0" u="none" strike="noStrike" kern="1200" cap="none" spc="0" normalizeH="0" baseline="0" noProof="0">
              <a:ln>
                <a:noFill/>
              </a:ln>
              <a:solidFill>
                <a:srgbClr val="A4A186"/>
              </a:solidFill>
              <a:effectLst/>
              <a:uLnTx/>
              <a:uFillTx/>
              <a:latin typeface="Century Gothic" panose="020B0502020202020204"/>
              <a:ea typeface="MS PGothic" pitchFamily="34" charset="-128"/>
              <a:cs typeface="+mn-cs"/>
            </a:endParaRPr>
          </a:p>
        </p:txBody>
      </p:sp>
    </p:spTree>
    <p:extLst>
      <p:ext uri="{BB962C8B-B14F-4D97-AF65-F5344CB8AC3E}">
        <p14:creationId xmlns:p14="http://schemas.microsoft.com/office/powerpoint/2010/main" val="184186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2B65416-C6FF-4763-A9A7-6D037D5A3C8D}" type="datetime1">
              <a:rPr kumimoji="0" lang="tr-TR"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23.09.2022</a:t>
            </a:fld>
            <a:endParaRPr kumimoji="0" lang="tr-TR"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900" b="0" i="0" u="none" strike="noStrike" kern="1200" cap="all" spc="0" normalizeH="0" baseline="0" noProof="0" smtClean="0">
                <a:ln>
                  <a:noFill/>
                </a:ln>
                <a:solidFill>
                  <a:srgbClr val="FFFFFF"/>
                </a:solidFill>
                <a:effectLst/>
                <a:uLnTx/>
                <a:uFillTx/>
                <a:latin typeface="Calibri" panose="020F0502020204030204"/>
                <a:ea typeface="+mn-ea"/>
                <a:cs typeface="+mn-cs"/>
              </a:rPr>
              <a:t> </a:t>
            </a:r>
            <a:endParaRPr kumimoji="0" lang="tr-TR"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FF14536-A182-46F8-9ECE-77C1D28B1ADC}" type="slidenum">
              <a:rPr kumimoji="0" lang="tr-TR" altLang="tr-TR" sz="10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altLang="tr-TR"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8195675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E4BB481-C17C-483B-9A7C-50829299560C}"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23.09.2022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340925-AE79-4511-8E74-E2993A6BD45E}"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90577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00.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24.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Layout" Target="../diagrams/layout1.xml"/><Relationship Id="rId7" Type="http://schemas.openxmlformats.org/officeDocument/2006/relationships/image" Target="../media/image36.png"/><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39.wmf"/><Relationship Id="rId2" Type="http://schemas.openxmlformats.org/officeDocument/2006/relationships/slideLayout" Target="../slideLayouts/slideLayout19.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8.w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image" Target="../media/image59.tiff"/><Relationship Id="rId2" Type="http://schemas.openxmlformats.org/officeDocument/2006/relationships/image" Target="../media/image58.png"/><Relationship Id="rId1" Type="http://schemas.openxmlformats.org/officeDocument/2006/relationships/slideLayout" Target="../slideLayouts/slideLayout24.xml"/><Relationship Id="rId4" Type="http://schemas.openxmlformats.org/officeDocument/2006/relationships/image" Target="../media/image60.tiff"/></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9.xml"/><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4.xml"/><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70.png"/><Relationship Id="rId4" Type="http://schemas.openxmlformats.org/officeDocument/2006/relationships/image" Target="../media/image69.png"/></Relationships>
</file>

<file path=ppt/slides/_rels/slide4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9.xml"/><Relationship Id="rId4" Type="http://schemas.openxmlformats.org/officeDocument/2006/relationships/image" Target="../media/image74.png"/></Relationships>
</file>

<file path=ppt/slides/_rels/slide4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png"/><Relationship Id="rId1" Type="http://schemas.openxmlformats.org/officeDocument/2006/relationships/slideLayout" Target="../slideLayouts/slideLayout24.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47.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4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9.xml"/><Relationship Id="rId5" Type="http://schemas.openxmlformats.org/officeDocument/2006/relationships/image" Target="../media/image93.png"/><Relationship Id="rId4" Type="http://schemas.openxmlformats.org/officeDocument/2006/relationships/image" Target="../media/image9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97.png"/></Relationships>
</file>

<file path=ppt/slides/_rels/slide5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99.png"/></Relationships>
</file>

<file path=ppt/slides/_rels/slide5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101.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104.png"/><Relationship Id="rId4" Type="http://schemas.openxmlformats.org/officeDocument/2006/relationships/image" Target="../media/image103.png"/></Relationships>
</file>

<file path=ppt/slides/_rels/slide5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5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112.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6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114.png"/></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7.png"/><Relationship Id="rId1" Type="http://schemas.openxmlformats.org/officeDocument/2006/relationships/slideLayout" Target="../slideLayouts/slideLayout6.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9.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image" Target="../media/image135.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4.wmf"/><Relationship Id="rId5" Type="http://schemas.openxmlformats.org/officeDocument/2006/relationships/oleObject" Target="../embeddings/oleObject5.bin"/><Relationship Id="rId4" Type="http://schemas.openxmlformats.org/officeDocument/2006/relationships/image" Target="../media/image133.wmf"/></Relationships>
</file>

<file path=ppt/slides/_rels/slide82.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8" Type="http://schemas.openxmlformats.org/officeDocument/2006/relationships/image" Target="../media/image139.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138.wmf"/><Relationship Id="rId5" Type="http://schemas.openxmlformats.org/officeDocument/2006/relationships/oleObject" Target="../embeddings/oleObject8.bin"/><Relationship Id="rId4" Type="http://schemas.openxmlformats.org/officeDocument/2006/relationships/image" Target="../media/image137.w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7.xml"/><Relationship Id="rId1" Type="http://schemas.openxmlformats.org/officeDocument/2006/relationships/vmlDrawing" Target="../drawings/vmlDrawing5.vml"/><Relationship Id="rId4" Type="http://schemas.openxmlformats.org/officeDocument/2006/relationships/image" Target="../media/image140.w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90.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8575" y="731838"/>
            <a:ext cx="12114213" cy="40163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white"/>
                </a:solidFill>
                <a:effectLst/>
                <a:uLnTx/>
                <a:uFillTx/>
                <a:latin typeface="Calibri" panose="020F0502020204030204"/>
                <a:ea typeface="+mn-ea"/>
                <a:cs typeface="+mn-cs"/>
              </a:rPr>
              <a:t>Önemlilik </a:t>
            </a:r>
            <a:r>
              <a:rPr kumimoji="0" lang="tr-TR" sz="2000" b="0" i="0" u="none" strike="noStrike" kern="1200" cap="none" spc="0" normalizeH="0" baseline="0" noProof="0" dirty="0">
                <a:ln>
                  <a:noFill/>
                </a:ln>
                <a:solidFill>
                  <a:prstClr val="white"/>
                </a:solidFill>
                <a:effectLst/>
                <a:uLnTx/>
                <a:uFillTx/>
                <a:latin typeface="Calibri" panose="020F0502020204030204"/>
                <a:ea typeface="+mn-ea"/>
                <a:cs typeface="+mn-cs"/>
              </a:rPr>
              <a:t>seçimi için dikkat edilmesi gerekenler</a:t>
            </a:r>
          </a:p>
        </p:txBody>
      </p:sp>
      <p:sp>
        <p:nvSpPr>
          <p:cNvPr id="3" name="Metin kutusu 2"/>
          <p:cNvSpPr txBox="1"/>
          <p:nvPr/>
        </p:nvSpPr>
        <p:spPr>
          <a:xfrm>
            <a:off x="222250" y="1282700"/>
            <a:ext cx="6313488" cy="1138238"/>
          </a:xfrm>
          <a:prstGeom prst="rect">
            <a:avLst/>
          </a:prstGeom>
          <a:noFill/>
        </p:spPr>
        <p:txBody>
          <a:bodyPr>
            <a:spAutoFit/>
          </a:bodyPr>
          <a:lstStyle/>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Verinin ölçüm biçimi</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tr-TR" sz="1800" b="1" i="0" u="none" strike="noStrike" kern="1200" cap="none" spc="0" normalizeH="0" baseline="0" noProof="0" dirty="0">
                <a:ln>
                  <a:noFill/>
                </a:ln>
                <a:solidFill>
                  <a:srgbClr val="000000"/>
                </a:solidFill>
                <a:effectLst/>
                <a:uLnTx/>
                <a:uFillTx/>
                <a:latin typeface="Calibri" panose="020F0502020204030204"/>
                <a:ea typeface="+mn-ea"/>
                <a:cs typeface="+mn-cs"/>
              </a:rPr>
              <a:t>Nitel (kategorik) veriler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tr-TR" sz="1400" b="0" i="0" u="none" strike="noStrike" kern="1200" cap="none" spc="0" normalizeH="0" baseline="0" noProof="0" dirty="0">
                <a:ln>
                  <a:noFill/>
                </a:ln>
                <a:solidFill>
                  <a:srgbClr val="000000"/>
                </a:solidFill>
                <a:effectLst/>
                <a:uLnTx/>
                <a:uFillTx/>
                <a:latin typeface="Calibri" panose="020F0502020204030204"/>
                <a:ea typeface="+mn-ea"/>
                <a:cs typeface="+mn-cs"/>
              </a:rPr>
              <a:t>ör. hasta-sağlıklı, iyileşti-iyileşmedi, erkek-kadın </a:t>
            </a:r>
            <a:r>
              <a:rPr kumimoji="0" lang="tr-TR" sz="1400" b="0" i="0" u="none" strike="noStrike" kern="1200" cap="none" spc="0" normalizeH="0" baseline="0" noProof="0" dirty="0" err="1">
                <a:ln>
                  <a:noFill/>
                </a:ln>
                <a:solidFill>
                  <a:srgbClr val="000000"/>
                </a:solidFill>
                <a:effectLst/>
                <a:uLnTx/>
                <a:uFillTx/>
                <a:latin typeface="Calibri" panose="020F0502020204030204"/>
                <a:ea typeface="+mn-ea"/>
                <a:cs typeface="+mn-cs"/>
              </a:rPr>
              <a:t>vb</a:t>
            </a:r>
            <a:endParaRPr kumimoji="0" lang="tr-TR"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tr-TR" sz="1800" b="1" i="0" u="none" strike="noStrike" kern="1200" cap="none" spc="0" normalizeH="0" baseline="0" noProof="0" dirty="0">
                <a:ln>
                  <a:noFill/>
                </a:ln>
                <a:solidFill>
                  <a:srgbClr val="000000"/>
                </a:solidFill>
                <a:effectLst/>
                <a:uLnTx/>
                <a:uFillTx/>
                <a:latin typeface="Calibri" panose="020F0502020204030204"/>
                <a:ea typeface="+mn-ea"/>
                <a:cs typeface="+mn-cs"/>
              </a:rPr>
              <a:t>Nicel veriler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tr-TR" sz="1400" b="0" i="0" u="none" strike="noStrike" kern="1200" cap="none" spc="0" normalizeH="0" baseline="0" noProof="0" dirty="0">
                <a:ln>
                  <a:noFill/>
                </a:ln>
                <a:solidFill>
                  <a:srgbClr val="000000"/>
                </a:solidFill>
                <a:effectLst/>
                <a:uLnTx/>
                <a:uFillTx/>
                <a:latin typeface="Calibri" panose="020F0502020204030204"/>
                <a:ea typeface="+mn-ea"/>
                <a:cs typeface="+mn-cs"/>
              </a:rPr>
              <a:t>ör. Yaş, boy, kolesterol seviyesi </a:t>
            </a:r>
            <a:r>
              <a:rPr kumimoji="0" lang="tr-TR" sz="1400" b="0" i="0" u="none" strike="noStrike" kern="1200" cap="none" spc="0" normalizeH="0" baseline="0" noProof="0" dirty="0" err="1">
                <a:ln>
                  <a:noFill/>
                </a:ln>
                <a:solidFill>
                  <a:srgbClr val="000000"/>
                </a:solidFill>
                <a:effectLst/>
                <a:uLnTx/>
                <a:uFillTx/>
                <a:latin typeface="Calibri" panose="020F0502020204030204"/>
                <a:ea typeface="+mn-ea"/>
                <a:cs typeface="+mn-cs"/>
              </a:rPr>
              <a:t>vb</a:t>
            </a:r>
            <a:endParaRPr kumimoji="0" lang="tr-TR"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02083" name="Metin kutusu 3"/>
          <p:cNvSpPr txBox="1">
            <a:spLocks noChangeArrowheads="1"/>
          </p:cNvSpPr>
          <p:nvPr/>
        </p:nvSpPr>
        <p:spPr bwMode="auto">
          <a:xfrm>
            <a:off x="222250" y="2460625"/>
            <a:ext cx="6313488"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tr-TR" altLang="tr-TR"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 Grupların bağımlılık yapısı</a:t>
            </a:r>
          </a:p>
          <a:p>
            <a:pPr marL="0" marR="0" lvl="0" indent="0" algn="just" defTabSz="457200" rtl="0" eaLnBrk="1" fontAlgn="base" latinLnBrk="0" hangingPunct="1">
              <a:lnSpc>
                <a:spcPct val="100000"/>
              </a:lnSpc>
              <a:spcBef>
                <a:spcPct val="0"/>
              </a:spcBef>
              <a:spcAft>
                <a:spcPct val="0"/>
              </a:spcAft>
              <a:buClrTx/>
              <a:buSzTx/>
              <a:buFontTx/>
              <a:buNone/>
              <a:tabLst/>
              <a:defRPr/>
            </a:pPr>
            <a:r>
              <a:rPr kumimoji="0" lang="tr-TR" altLang="tr-TR"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r>
              <a:rPr kumimoji="0" lang="tr-TR" altLang="tr-TR"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Bağımlılık</a:t>
            </a:r>
            <a:r>
              <a:rPr kumimoji="0" lang="tr-TR" altLang="tr-TR"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r>
              <a:rPr kumimoji="0" lang="tr-TR" altLang="tr-TR"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Aynı grupta yer alan bir bireyden birden fazla ölçüm yapılıyorsa (ör. Aynı bireyden operasyon öncesi ve sonrası örnek alınması)</a:t>
            </a:r>
          </a:p>
          <a:p>
            <a:pPr marL="0" marR="0" lvl="0" indent="0" algn="just" defTabSz="457200" rtl="0" eaLnBrk="1" fontAlgn="base" latinLnBrk="0" hangingPunct="1">
              <a:lnSpc>
                <a:spcPct val="100000"/>
              </a:lnSpc>
              <a:spcBef>
                <a:spcPct val="0"/>
              </a:spcBef>
              <a:spcAft>
                <a:spcPct val="0"/>
              </a:spcAft>
              <a:buClrTx/>
              <a:buSzTx/>
              <a:buFontTx/>
              <a:buNone/>
              <a:tabLst/>
              <a:defRPr/>
            </a:pPr>
            <a:r>
              <a:rPr kumimoji="0" lang="tr-TR" altLang="tr-TR"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r>
              <a:rPr kumimoji="0" lang="tr-TR" altLang="tr-TR"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Bağımsızlık</a:t>
            </a:r>
            <a:r>
              <a:rPr kumimoji="0" lang="tr-TR" altLang="tr-TR"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r>
              <a:rPr kumimoji="0" lang="tr-TR" altLang="tr-TR"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Ölçümler farklı gruplardaki bireylere ait ve bu bireylerden tek bir ölçüm alındıysa. </a:t>
            </a:r>
          </a:p>
        </p:txBody>
      </p:sp>
      <p:sp>
        <p:nvSpPr>
          <p:cNvPr id="302084" name="Metin kutusu 4"/>
          <p:cNvSpPr txBox="1">
            <a:spLocks noChangeArrowheads="1"/>
          </p:cNvSpPr>
          <p:nvPr/>
        </p:nvSpPr>
        <p:spPr bwMode="auto">
          <a:xfrm>
            <a:off x="222250" y="3992563"/>
            <a:ext cx="23860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tr-TR" altLang="tr-TR"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 Grup Sayısı</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tr-TR" altLang="tr-TR"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r>
              <a:rPr kumimoji="0" lang="tr-TR" altLang="tr-TR"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=2</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tr-TR" altLang="tr-TR"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r>
              <a:rPr kumimoji="0" lang="tr-TR" altLang="tr-TR"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&gt;2</a:t>
            </a:r>
          </a:p>
        </p:txBody>
      </p:sp>
      <p:sp>
        <p:nvSpPr>
          <p:cNvPr id="302085" name="Metin kutusu 5"/>
          <p:cNvSpPr txBox="1">
            <a:spLocks noChangeArrowheads="1"/>
          </p:cNvSpPr>
          <p:nvPr/>
        </p:nvSpPr>
        <p:spPr bwMode="auto">
          <a:xfrm>
            <a:off x="222250" y="4994275"/>
            <a:ext cx="6724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tr-TR" altLang="tr-TR"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 Parametrik Test Varsayımlarına uygunluk</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tr-TR" altLang="tr-TR"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Normal Dağılıma Uygunluk &amp; Varyansların homojenliği varsayımlarının sağlanıp /sağlanmaması</a:t>
            </a:r>
            <a:endParaRPr kumimoji="0" lang="tr-TR" altLang="tr-TR"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1" name="Yuvarlatılmış Dikdörtgen 10"/>
          <p:cNvSpPr/>
          <p:nvPr/>
        </p:nvSpPr>
        <p:spPr>
          <a:xfrm>
            <a:off x="222250" y="3308350"/>
            <a:ext cx="6313488" cy="506413"/>
          </a:xfrm>
          <a:prstGeom prst="roundRect">
            <a:avLst/>
          </a:prstGeom>
          <a:solidFill>
            <a:schemeClr val="accent2">
              <a:alpha val="36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Yuvarlatılmış Dikdörtgen 11"/>
          <p:cNvSpPr/>
          <p:nvPr/>
        </p:nvSpPr>
        <p:spPr>
          <a:xfrm>
            <a:off x="222250" y="2078038"/>
            <a:ext cx="6313488" cy="393700"/>
          </a:xfrm>
          <a:prstGeom prst="roundRect">
            <a:avLst/>
          </a:prstGeom>
          <a:solidFill>
            <a:schemeClr val="accent2">
              <a:alpha val="36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Sağ Ayraç 12"/>
          <p:cNvSpPr/>
          <p:nvPr/>
        </p:nvSpPr>
        <p:spPr>
          <a:xfrm>
            <a:off x="7292975" y="1466850"/>
            <a:ext cx="788988" cy="4451350"/>
          </a:xfrm>
          <a:prstGeom prst="rightBrace">
            <a:avLst>
              <a:gd name="adj1" fmla="val 29762"/>
              <a:gd name="adj2" fmla="val 40107"/>
            </a:avLst>
          </a:prstGeom>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Yuvarlatılmış Dikdörtgen 13"/>
          <p:cNvSpPr/>
          <p:nvPr/>
        </p:nvSpPr>
        <p:spPr>
          <a:xfrm>
            <a:off x="222250" y="4305300"/>
            <a:ext cx="6313488" cy="300038"/>
          </a:xfrm>
          <a:prstGeom prst="roundRect">
            <a:avLst/>
          </a:prstGeom>
          <a:solidFill>
            <a:schemeClr val="accent2">
              <a:alpha val="36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2093" name="Metin kutusu 7"/>
          <p:cNvSpPr txBox="1">
            <a:spLocks noChangeArrowheads="1"/>
          </p:cNvSpPr>
          <p:nvPr/>
        </p:nvSpPr>
        <p:spPr bwMode="auto">
          <a:xfrm>
            <a:off x="8272463" y="2487613"/>
            <a:ext cx="3870325" cy="1569660"/>
          </a:xfrm>
          <a:prstGeom prst="rect">
            <a:avLst/>
          </a:prstGeom>
          <a:solidFill>
            <a:srgbClr val="FFFF00"/>
          </a:solidFill>
          <a:ln>
            <a:noFill/>
          </a:ln>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tr-TR" altLang="tr-TR" sz="2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Varsayımlar </a:t>
            </a:r>
            <a:r>
              <a:rPr kumimoji="0" lang="tr-TR" altLang="tr-T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sağlanıyorsa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tr-TR" altLang="tr-TR" sz="24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Student</a:t>
            </a:r>
            <a:r>
              <a:rPr kumimoji="0" lang="tr-TR" altLang="tr-T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t test</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tr-TR" altLang="tr-T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Varsayımlar sağlanmıyorsa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tr-TR" altLang="tr-T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Mann </a:t>
            </a:r>
            <a:r>
              <a:rPr kumimoji="0" lang="tr-TR" altLang="tr-TR" sz="24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Whitney</a:t>
            </a:r>
            <a:r>
              <a:rPr kumimoji="0" lang="tr-TR" altLang="tr-T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U test</a:t>
            </a:r>
          </a:p>
        </p:txBody>
      </p:sp>
      <p:sp>
        <p:nvSpPr>
          <p:cNvPr id="16" name="Metin kutusu 15"/>
          <p:cNvSpPr txBox="1"/>
          <p:nvPr/>
        </p:nvSpPr>
        <p:spPr>
          <a:xfrm>
            <a:off x="8743950" y="1493838"/>
            <a:ext cx="2686050" cy="36988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Kullanılması Gereken Test: </a:t>
            </a:r>
          </a:p>
        </p:txBody>
      </p:sp>
      <p:sp>
        <p:nvSpPr>
          <p:cNvPr id="17" name="Aşağı Ok 16"/>
          <p:cNvSpPr/>
          <p:nvPr/>
        </p:nvSpPr>
        <p:spPr>
          <a:xfrm>
            <a:off x="9832769" y="1938338"/>
            <a:ext cx="534389" cy="2587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Dikdörtgen 4"/>
          <p:cNvSpPr/>
          <p:nvPr/>
        </p:nvSpPr>
        <p:spPr>
          <a:xfrm>
            <a:off x="926897" y="41782"/>
            <a:ext cx="10317568" cy="584775"/>
          </a:xfrm>
          <a:prstGeom prst="rect">
            <a:avLst/>
          </a:prstGeom>
          <a:solidFill>
            <a:srgbClr val="FFFF00"/>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İKİ ORTALAMANIN KARŞILAŞTIRILMASI(Bağımsız Gruplarda)</a:t>
            </a:r>
            <a:endParaRPr kumimoji="0" lang="tr-TR"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6" name="Slayt Numarası Yer Tutucusu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28FDE86-E561-4EEF-8050-9EDD66501439}" type="slidenum">
              <a:rPr kumimoji="0" lang="tr-TR" altLang="tr-TR" sz="10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tr-TR" altLang="tr-TR"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861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82104" y="1016354"/>
            <a:ext cx="9050996" cy="5712003"/>
          </a:xfrm>
        </p:spPr>
        <p:txBody>
          <a:bodyPr>
            <a:normAutofit/>
          </a:bodyPr>
          <a:lstStyle/>
          <a:p>
            <a:pPr marL="342900" indent="-342900">
              <a:buFont typeface="Wingdings" panose="05000000000000000000" pitchFamily="2" charset="2"/>
              <a:buChar char="ü"/>
            </a:pPr>
            <a:r>
              <a:rPr lang="tr-TR" sz="2800" b="1" dirty="0">
                <a:solidFill>
                  <a:schemeClr val="tx1"/>
                </a:solidFill>
                <a:latin typeface="Times New Roman" panose="02020603050405020304" pitchFamily="18" charset="0"/>
                <a:cs typeface="Times New Roman" panose="02020603050405020304" pitchFamily="18" charset="0"/>
              </a:rPr>
              <a:t>Ücretsiz</a:t>
            </a:r>
            <a:r>
              <a:rPr lang="tr-TR" sz="2800" dirty="0">
                <a:solidFill>
                  <a:schemeClr val="tx1"/>
                </a:solidFill>
                <a:latin typeface="Times New Roman" panose="02020603050405020304" pitchFamily="18" charset="0"/>
                <a:cs typeface="Times New Roman" panose="02020603050405020304" pitchFamily="18" charset="0"/>
              </a:rPr>
              <a:t> ve açık erişimli bir uygulamadır.</a:t>
            </a:r>
          </a:p>
          <a:p>
            <a:pPr marL="342900" indent="-342900">
              <a:buFont typeface="Wingdings" panose="05000000000000000000" pitchFamily="2" charset="2"/>
              <a:buChar char="ü"/>
            </a:pPr>
            <a:r>
              <a:rPr lang="tr-TR" sz="2800" dirty="0">
                <a:solidFill>
                  <a:schemeClr val="tx1"/>
                </a:solidFill>
                <a:latin typeface="Times New Roman" panose="02020603050405020304" pitchFamily="18" charset="0"/>
                <a:cs typeface="Times New Roman" panose="02020603050405020304" pitchFamily="18" charset="0"/>
              </a:rPr>
              <a:t>R istatistik dili üzerine kuruludur.</a:t>
            </a:r>
          </a:p>
          <a:p>
            <a:pPr marL="342900" indent="-342900">
              <a:buFont typeface="Wingdings" panose="05000000000000000000" pitchFamily="2" charset="2"/>
              <a:buChar char="ü"/>
            </a:pPr>
            <a:r>
              <a:rPr lang="tr-TR" sz="2800" dirty="0">
                <a:solidFill>
                  <a:schemeClr val="tx1"/>
                </a:solidFill>
                <a:latin typeface="Times New Roman" panose="02020603050405020304" pitchFamily="18" charset="0"/>
                <a:cs typeface="Times New Roman" panose="02020603050405020304" pitchFamily="18" charset="0"/>
              </a:rPr>
              <a:t>Rutinde kullanılan bir çok istatistiksel işlem yapılabilmektedir. </a:t>
            </a:r>
          </a:p>
          <a:p>
            <a:pPr marL="342900" indent="-342900">
              <a:buFont typeface="Wingdings" panose="05000000000000000000" pitchFamily="2" charset="2"/>
              <a:buChar char="ü"/>
            </a:pPr>
            <a:r>
              <a:rPr lang="tr-TR" sz="2800" dirty="0">
                <a:solidFill>
                  <a:schemeClr val="tx1"/>
                </a:solidFill>
                <a:latin typeface="Times New Roman" panose="02020603050405020304" pitchFamily="18" charset="0"/>
                <a:cs typeface="Times New Roman" panose="02020603050405020304" pitchFamily="18" charset="0"/>
              </a:rPr>
              <a:t>Yüksek hassasiyet ve </a:t>
            </a:r>
            <a:r>
              <a:rPr lang="tr-TR" sz="2800" b="1" dirty="0">
                <a:solidFill>
                  <a:schemeClr val="tx1"/>
                </a:solidFill>
                <a:latin typeface="Times New Roman" panose="02020603050405020304" pitchFamily="18" charset="0"/>
                <a:cs typeface="Times New Roman" panose="02020603050405020304" pitchFamily="18" charset="0"/>
              </a:rPr>
              <a:t>basit </a:t>
            </a:r>
            <a:r>
              <a:rPr lang="tr-TR" sz="2800" dirty="0">
                <a:solidFill>
                  <a:schemeClr val="tx1"/>
                </a:solidFill>
                <a:latin typeface="Times New Roman" panose="02020603050405020304" pitchFamily="18" charset="0"/>
                <a:cs typeface="Times New Roman" panose="02020603050405020304" pitchFamily="18" charset="0"/>
              </a:rPr>
              <a:t>bir ara yüze sahiptir.</a:t>
            </a:r>
          </a:p>
          <a:p>
            <a:pPr marL="342900" indent="-342900">
              <a:buFont typeface="Wingdings" panose="05000000000000000000" pitchFamily="2" charset="2"/>
              <a:buChar char="ü"/>
            </a:pPr>
            <a:r>
              <a:rPr lang="tr-TR" sz="2800" dirty="0">
                <a:solidFill>
                  <a:schemeClr val="tx1"/>
                </a:solidFill>
                <a:latin typeface="Times New Roman" panose="02020603050405020304" pitchFamily="18" charset="0"/>
                <a:cs typeface="Times New Roman" panose="02020603050405020304" pitchFamily="18" charset="0"/>
              </a:rPr>
              <a:t>Düşük bir depolama alanı kullanmakta ve işletim sistemleri (Windows, </a:t>
            </a:r>
            <a:r>
              <a:rPr lang="tr-TR" sz="2800" dirty="0" err="1" smtClean="0">
                <a:solidFill>
                  <a:schemeClr val="tx1"/>
                </a:solidFill>
                <a:latin typeface="Times New Roman" panose="02020603050405020304" pitchFamily="18" charset="0"/>
                <a:cs typeface="Times New Roman" panose="02020603050405020304" pitchFamily="18" charset="0"/>
              </a:rPr>
              <a:t>Ios</a:t>
            </a:r>
            <a:r>
              <a:rPr lang="tr-TR" sz="2800" dirty="0" smtClean="0">
                <a:solidFill>
                  <a:schemeClr val="tx1"/>
                </a:solidFill>
                <a:latin typeface="Times New Roman" panose="02020603050405020304" pitchFamily="18" charset="0"/>
                <a:cs typeface="Times New Roman" panose="02020603050405020304" pitchFamily="18" charset="0"/>
              </a:rPr>
              <a:t>, </a:t>
            </a:r>
            <a:r>
              <a:rPr lang="tr-TR" sz="2800" dirty="0" err="1" smtClean="0">
                <a:solidFill>
                  <a:schemeClr val="tx1"/>
                </a:solidFill>
                <a:latin typeface="Times New Roman" panose="02020603050405020304" pitchFamily="18" charset="0"/>
                <a:cs typeface="Times New Roman" panose="02020603050405020304" pitchFamily="18" charset="0"/>
              </a:rPr>
              <a:t>linux</a:t>
            </a:r>
            <a:r>
              <a:rPr lang="tr-TR" sz="2800" dirty="0" smtClean="0">
                <a:solidFill>
                  <a:schemeClr val="tx1"/>
                </a:solidFill>
                <a:latin typeface="Times New Roman" panose="02020603050405020304" pitchFamily="18" charset="0"/>
                <a:cs typeface="Times New Roman" panose="02020603050405020304" pitchFamily="18" charset="0"/>
              </a:rPr>
              <a:t>) </a:t>
            </a:r>
            <a:r>
              <a:rPr lang="tr-TR" sz="2800" dirty="0">
                <a:solidFill>
                  <a:schemeClr val="tx1"/>
                </a:solidFill>
                <a:latin typeface="Times New Roman" panose="02020603050405020304" pitchFamily="18" charset="0"/>
                <a:cs typeface="Times New Roman" panose="02020603050405020304" pitchFamily="18" charset="0"/>
              </a:rPr>
              <a:t>ile </a:t>
            </a:r>
            <a:r>
              <a:rPr lang="tr-TR" sz="2800" b="1" dirty="0">
                <a:solidFill>
                  <a:schemeClr val="tx1"/>
                </a:solidFill>
                <a:latin typeface="Times New Roman" panose="02020603050405020304" pitchFamily="18" charset="0"/>
                <a:cs typeface="Times New Roman" panose="02020603050405020304" pitchFamily="18" charset="0"/>
              </a:rPr>
              <a:t>sorunsuz</a:t>
            </a:r>
            <a:r>
              <a:rPr lang="tr-TR" sz="2800" dirty="0">
                <a:solidFill>
                  <a:schemeClr val="tx1"/>
                </a:solidFill>
                <a:latin typeface="Times New Roman" panose="02020603050405020304" pitchFamily="18" charset="0"/>
                <a:cs typeface="Times New Roman" panose="02020603050405020304" pitchFamily="18" charset="0"/>
              </a:rPr>
              <a:t> çalışabilmektedir.</a:t>
            </a:r>
          </a:p>
          <a:p>
            <a:endParaRPr lang="tr-TR" sz="2800" dirty="0">
              <a:solidFill>
                <a:schemeClr val="tx1"/>
              </a:solidFill>
              <a:latin typeface="Times New Roman" panose="02020603050405020304" pitchFamily="18" charset="0"/>
              <a:cs typeface="Times New Roman" panose="02020603050405020304" pitchFamily="18" charset="0"/>
            </a:endParaRPr>
          </a:p>
          <a:p>
            <a:r>
              <a:rPr lang="tr-TR" sz="2800" dirty="0">
                <a:solidFill>
                  <a:schemeClr val="tx1"/>
                </a:solidFill>
                <a:latin typeface="Times New Roman" panose="02020603050405020304" pitchFamily="18" charset="0"/>
                <a:cs typeface="Times New Roman" panose="02020603050405020304" pitchFamily="18" charset="0"/>
              </a:rPr>
              <a:t>(Not:64 bit işletim sistemi gerektirir)</a:t>
            </a:r>
          </a:p>
          <a:p>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6122" y="4733331"/>
            <a:ext cx="3505181" cy="1757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Başlık 6">
            <a:extLst>
              <a:ext uri="{FF2B5EF4-FFF2-40B4-BE49-F238E27FC236}">
                <a16:creationId xmlns:a16="http://schemas.microsoft.com/office/drawing/2014/main" xmlns="" id="{C7EF82A5-C59D-42C6-A76E-9A365A6572AE}"/>
              </a:ext>
            </a:extLst>
          </p:cNvPr>
          <p:cNvSpPr>
            <a:spLocks noGrp="1"/>
          </p:cNvSpPr>
          <p:nvPr>
            <p:ph type="title"/>
          </p:nvPr>
        </p:nvSpPr>
        <p:spPr>
          <a:xfrm>
            <a:off x="3807446" y="-87531"/>
            <a:ext cx="4536504" cy="1362075"/>
          </a:xfrm>
        </p:spPr>
        <p:txBody>
          <a:bodyPr>
            <a:normAutofit/>
          </a:bodyPr>
          <a:lstStyle/>
          <a:p>
            <a:pPr>
              <a:spcBef>
                <a:spcPts val="0"/>
              </a:spcBef>
            </a:pPr>
            <a:r>
              <a:rPr lang="tr-TR" sz="4400" cap="none" dirty="0">
                <a:solidFill>
                  <a:srgbClr val="FF0000"/>
                </a:solidFill>
                <a:effectLst>
                  <a:outerShdw blurRad="38100" dist="38100" dir="2700000" algn="tl">
                    <a:srgbClr val="000000">
                      <a:alpha val="43137"/>
                    </a:srgbClr>
                  </a:outerShdw>
                </a:effectLst>
                <a:ea typeface="+mn-ea"/>
                <a:cs typeface="Times New Roman" panose="02020603050405020304" pitchFamily="18" charset="0"/>
              </a:rPr>
              <a:t>Neden JAMOVİ ?</a:t>
            </a:r>
            <a:endParaRPr lang="tr-TR" dirty="0"/>
          </a:p>
        </p:txBody>
      </p:sp>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EFA8C-F947-479F-BE07-76B6B3F80BF1}"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7008918"/>
      </p:ext>
    </p:extLst>
  </p:cSld>
  <p:clrMapOvr>
    <a:masterClrMapping/>
  </p:clrMapOvr>
  <p:transition>
    <p:pull/>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3045"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575" y="1366838"/>
            <a:ext cx="8364538"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Düz Bağlayıcı 8"/>
          <p:cNvCxnSpPr/>
          <p:nvPr/>
        </p:nvCxnSpPr>
        <p:spPr>
          <a:xfrm>
            <a:off x="5715000" y="3386138"/>
            <a:ext cx="4386263" cy="0"/>
          </a:xfrm>
          <a:prstGeom prst="line">
            <a:avLst/>
          </a:prstGeom>
          <a:ln>
            <a:solidFill>
              <a:srgbClr val="C00000"/>
            </a:solidFill>
          </a:ln>
        </p:spPr>
        <p:style>
          <a:lnRef idx="2">
            <a:schemeClr val="accent6"/>
          </a:lnRef>
          <a:fillRef idx="0">
            <a:schemeClr val="accent6"/>
          </a:fillRef>
          <a:effectRef idx="1">
            <a:schemeClr val="accent6"/>
          </a:effectRef>
          <a:fontRef idx="minor">
            <a:schemeClr val="tx1"/>
          </a:fontRef>
        </p:style>
      </p:cxnSp>
      <p:cxnSp>
        <p:nvCxnSpPr>
          <p:cNvPr id="10" name="Düz Bağlayıcı 9"/>
          <p:cNvCxnSpPr/>
          <p:nvPr/>
        </p:nvCxnSpPr>
        <p:spPr>
          <a:xfrm>
            <a:off x="5681663" y="2552700"/>
            <a:ext cx="4386262" cy="0"/>
          </a:xfrm>
          <a:prstGeom prst="line">
            <a:avLst/>
          </a:prstGeom>
          <a:ln>
            <a:solidFill>
              <a:srgbClr val="C00000"/>
            </a:solidFill>
          </a:ln>
        </p:spPr>
        <p:style>
          <a:lnRef idx="2">
            <a:schemeClr val="accent6"/>
          </a:lnRef>
          <a:fillRef idx="0">
            <a:schemeClr val="accent6"/>
          </a:fillRef>
          <a:effectRef idx="1">
            <a:schemeClr val="accent6"/>
          </a:effectRef>
          <a:fontRef idx="minor">
            <a:schemeClr val="tx1"/>
          </a:fontRef>
        </p:style>
      </p:cxnSp>
      <p:sp>
        <p:nvSpPr>
          <p:cNvPr id="343048" name="Metin kutusu 10"/>
          <p:cNvSpPr txBox="1">
            <a:spLocks noChangeArrowheads="1"/>
          </p:cNvSpPr>
          <p:nvPr/>
        </p:nvSpPr>
        <p:spPr bwMode="auto">
          <a:xfrm>
            <a:off x="1070416" y="5900738"/>
            <a:ext cx="1039580" cy="369332"/>
          </a:xfrm>
          <a:prstGeom prst="rect">
            <a:avLst/>
          </a:prstGeom>
          <a:solidFill>
            <a:srgbClr val="FFFF00"/>
          </a:solidFill>
          <a:ln>
            <a:noFill/>
          </a:ln>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1" i="0" u="none" strike="noStrike" kern="1200" cap="none" spc="0" normalizeH="0" baseline="0" noProof="0" dirty="0">
                <a:ln>
                  <a:noFill/>
                </a:ln>
                <a:solidFill>
                  <a:prstClr val="black"/>
                </a:solidFill>
                <a:effectLst/>
                <a:uLnTx/>
                <a:uFillTx/>
                <a:latin typeface="Euphemia" pitchFamily="34" charset="0"/>
                <a:ea typeface="+mn-ea"/>
                <a:cs typeface="+mn-cs"/>
              </a:rPr>
              <a:t>Yorum?</a:t>
            </a:r>
          </a:p>
        </p:txBody>
      </p:sp>
      <p:pic>
        <p:nvPicPr>
          <p:cNvPr id="343049" name="Resim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2725" y="3608388"/>
            <a:ext cx="6684963"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Başlık 1"/>
          <p:cNvSpPr txBox="1">
            <a:spLocks noChangeArrowheads="1"/>
          </p:cNvSpPr>
          <p:nvPr/>
        </p:nvSpPr>
        <p:spPr>
          <a:xfrm>
            <a:off x="2711555" y="444500"/>
            <a:ext cx="6554578" cy="1096963"/>
          </a:xfrm>
          <a:prstGeom prst="rect">
            <a:avLst/>
          </a:prstGeom>
        </p:spPr>
        <p:txBody>
          <a:bodyPr/>
          <a:lstStyle>
            <a:lvl1pPr algn="l" rtl="0" fontAlgn="base">
              <a:lnSpc>
                <a:spcPct val="90000"/>
              </a:lnSpc>
              <a:spcBef>
                <a:spcPct val="0"/>
              </a:spcBef>
              <a:spcAft>
                <a:spcPct val="0"/>
              </a:spcAft>
              <a:defRPr sz="2800" kern="1200">
                <a:solidFill>
                  <a:schemeClr val="tx1"/>
                </a:solidFill>
                <a:latin typeface="+mj-lt"/>
                <a:ea typeface="+mj-ea"/>
                <a:cs typeface="+mj-cs"/>
              </a:defRPr>
            </a:lvl1pPr>
            <a:lvl2pPr algn="l" rtl="0" fontAlgn="base">
              <a:lnSpc>
                <a:spcPct val="90000"/>
              </a:lnSpc>
              <a:spcBef>
                <a:spcPct val="0"/>
              </a:spcBef>
              <a:spcAft>
                <a:spcPct val="0"/>
              </a:spcAft>
              <a:defRPr sz="2800">
                <a:solidFill>
                  <a:schemeClr val="tx1"/>
                </a:solidFill>
                <a:latin typeface="Plantagenet Cherokee" pitchFamily="18" charset="-79"/>
              </a:defRPr>
            </a:lvl2pPr>
            <a:lvl3pPr algn="l" rtl="0" fontAlgn="base">
              <a:lnSpc>
                <a:spcPct val="90000"/>
              </a:lnSpc>
              <a:spcBef>
                <a:spcPct val="0"/>
              </a:spcBef>
              <a:spcAft>
                <a:spcPct val="0"/>
              </a:spcAft>
              <a:defRPr sz="2800">
                <a:solidFill>
                  <a:schemeClr val="tx1"/>
                </a:solidFill>
                <a:latin typeface="Plantagenet Cherokee" pitchFamily="18" charset="-79"/>
              </a:defRPr>
            </a:lvl3pPr>
            <a:lvl4pPr algn="l" rtl="0" fontAlgn="base">
              <a:lnSpc>
                <a:spcPct val="90000"/>
              </a:lnSpc>
              <a:spcBef>
                <a:spcPct val="0"/>
              </a:spcBef>
              <a:spcAft>
                <a:spcPct val="0"/>
              </a:spcAft>
              <a:defRPr sz="2800">
                <a:solidFill>
                  <a:schemeClr val="tx1"/>
                </a:solidFill>
                <a:latin typeface="Plantagenet Cherokee" pitchFamily="18" charset="-79"/>
              </a:defRPr>
            </a:lvl4pPr>
            <a:lvl5pPr algn="l" rtl="0" fontAlgn="base">
              <a:lnSpc>
                <a:spcPct val="90000"/>
              </a:lnSpc>
              <a:spcBef>
                <a:spcPct val="0"/>
              </a:spcBef>
              <a:spcAft>
                <a:spcPct val="0"/>
              </a:spcAft>
              <a:defRPr sz="2800">
                <a:solidFill>
                  <a:schemeClr val="tx1"/>
                </a:solidFill>
                <a:latin typeface="Plantagenet Cherokee" pitchFamily="18" charset="-79"/>
              </a:defRPr>
            </a:lvl5pPr>
            <a:lvl6pPr marL="457200" algn="l" rtl="0" fontAlgn="base">
              <a:lnSpc>
                <a:spcPct val="90000"/>
              </a:lnSpc>
              <a:spcBef>
                <a:spcPct val="0"/>
              </a:spcBef>
              <a:spcAft>
                <a:spcPct val="0"/>
              </a:spcAft>
              <a:defRPr sz="2800">
                <a:solidFill>
                  <a:schemeClr val="tx1"/>
                </a:solidFill>
                <a:latin typeface="Plantagenet Cherokee" pitchFamily="18" charset="-79"/>
              </a:defRPr>
            </a:lvl6pPr>
            <a:lvl7pPr marL="914400" algn="l" rtl="0" fontAlgn="base">
              <a:lnSpc>
                <a:spcPct val="90000"/>
              </a:lnSpc>
              <a:spcBef>
                <a:spcPct val="0"/>
              </a:spcBef>
              <a:spcAft>
                <a:spcPct val="0"/>
              </a:spcAft>
              <a:defRPr sz="2800">
                <a:solidFill>
                  <a:schemeClr val="tx1"/>
                </a:solidFill>
                <a:latin typeface="Plantagenet Cherokee" pitchFamily="18" charset="-79"/>
              </a:defRPr>
            </a:lvl7pPr>
            <a:lvl8pPr marL="1371600" algn="l" rtl="0" fontAlgn="base">
              <a:lnSpc>
                <a:spcPct val="90000"/>
              </a:lnSpc>
              <a:spcBef>
                <a:spcPct val="0"/>
              </a:spcBef>
              <a:spcAft>
                <a:spcPct val="0"/>
              </a:spcAft>
              <a:defRPr sz="2800">
                <a:solidFill>
                  <a:schemeClr val="tx1"/>
                </a:solidFill>
                <a:latin typeface="Plantagenet Cherokee" pitchFamily="18" charset="-79"/>
              </a:defRPr>
            </a:lvl8pPr>
            <a:lvl9pPr marL="1828800" algn="l" rtl="0" fontAlgn="base">
              <a:lnSpc>
                <a:spcPct val="90000"/>
              </a:lnSpc>
              <a:spcBef>
                <a:spcPct val="0"/>
              </a:spcBef>
              <a:spcAft>
                <a:spcPct val="0"/>
              </a:spcAft>
              <a:defRPr sz="2800">
                <a:solidFill>
                  <a:schemeClr val="tx1"/>
                </a:solidFill>
                <a:latin typeface="Plantagenet Cherokee" pitchFamily="18" charset="-79"/>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tr-TR" altLang="tr-TR" sz="2800" b="1" i="0" u="none" strike="noStrike" kern="1200" cap="none" spc="0" normalizeH="0" baseline="0" noProof="0" dirty="0" smtClean="0">
                <a:ln>
                  <a:noFill/>
                </a:ln>
                <a:solidFill>
                  <a:prstClr val="black"/>
                </a:solidFill>
                <a:effectLst/>
                <a:uLnTx/>
                <a:uFillTx/>
                <a:latin typeface="Calibri" panose="020F0502020204030204" pitchFamily="34" charset="0"/>
                <a:ea typeface="+mj-ea"/>
                <a:cs typeface="Calibri" panose="020F0502020204030204" pitchFamily="34" charset="0"/>
              </a:rPr>
              <a:t>Adım 3: İstatistiksel Karar ve Yorum</a:t>
            </a:r>
          </a:p>
        </p:txBody>
      </p:sp>
      <p:sp>
        <p:nvSpPr>
          <p:cNvPr id="12" name="Yuvarlatılmış Dikdörtgen 11"/>
          <p:cNvSpPr/>
          <p:nvPr/>
        </p:nvSpPr>
        <p:spPr>
          <a:xfrm>
            <a:off x="8837480" y="1900237"/>
            <a:ext cx="1320800" cy="1581093"/>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48061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Metin kutusu 3"/>
          <p:cNvSpPr txBox="1">
            <a:spLocks noChangeArrowheads="1"/>
          </p:cNvSpPr>
          <p:nvPr/>
        </p:nvSpPr>
        <p:spPr bwMode="auto">
          <a:xfrm>
            <a:off x="309563" y="295275"/>
            <a:ext cx="17732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3600" b="0" i="0" u="sng" strike="noStrike" kern="1200" cap="none" spc="0" normalizeH="0" baseline="0" noProof="0">
                <a:ln>
                  <a:noFill/>
                </a:ln>
                <a:solidFill>
                  <a:prstClr val="black"/>
                </a:solidFill>
                <a:effectLst/>
                <a:uLnTx/>
                <a:uFillTx/>
                <a:latin typeface="Calibri" panose="020F0502020204030204" pitchFamily="34" charset="0"/>
                <a:ea typeface="+mn-ea"/>
                <a:cs typeface="+mn-cs"/>
              </a:rPr>
              <a:t>Yükleme</a:t>
            </a:r>
          </a:p>
        </p:txBody>
      </p:sp>
      <p:sp>
        <p:nvSpPr>
          <p:cNvPr id="245764" name="Metin kutusu 6"/>
          <p:cNvSpPr txBox="1">
            <a:spLocks noChangeArrowheads="1"/>
          </p:cNvSpPr>
          <p:nvPr/>
        </p:nvSpPr>
        <p:spPr bwMode="auto">
          <a:xfrm>
            <a:off x="8262937" y="995363"/>
            <a:ext cx="1989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İndirme Linki***:</a:t>
            </a:r>
          </a:p>
        </p:txBody>
      </p:sp>
      <p:sp>
        <p:nvSpPr>
          <p:cNvPr id="245765" name="Dikdörtgen 7"/>
          <p:cNvSpPr>
            <a:spLocks noChangeArrowheads="1"/>
          </p:cNvSpPr>
          <p:nvPr/>
        </p:nvSpPr>
        <p:spPr bwMode="auto">
          <a:xfrm>
            <a:off x="6650038" y="1395413"/>
            <a:ext cx="5214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400" b="0" i="0" u="sng" strike="noStrike" kern="1200" cap="none" spc="0" normalizeH="0" baseline="0" noProof="0" dirty="0">
                <a:ln>
                  <a:noFill/>
                </a:ln>
                <a:solidFill>
                  <a:prstClr val="black"/>
                </a:solidFill>
                <a:effectLst/>
                <a:uLnTx/>
                <a:uFillTx/>
                <a:latin typeface="Calibri" panose="020F0502020204030204" pitchFamily="34" charset="0"/>
                <a:ea typeface="+mn-ea"/>
                <a:cs typeface="+mn-cs"/>
              </a:rPr>
              <a:t>https://www.jamovi.org/download.html</a:t>
            </a:r>
          </a:p>
        </p:txBody>
      </p:sp>
      <p:pic>
        <p:nvPicPr>
          <p:cNvPr id="245766" name="Resim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6830" y="2101850"/>
            <a:ext cx="47117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221529" y="3828278"/>
            <a:ext cx="5276746" cy="203132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Yüklemek için, indirme sayfasından .</a:t>
            </a:r>
            <a:r>
              <a:rPr kumimoji="0" lang="tr-TR" sz="1800" b="0" i="0" u="none" strike="noStrike" kern="1200" cap="none" spc="0" normalizeH="0" baseline="0" noProof="0" dirty="0" err="1">
                <a:ln>
                  <a:noFill/>
                </a:ln>
                <a:solidFill>
                  <a:prstClr val="black"/>
                </a:solidFill>
                <a:effectLst/>
                <a:uLnTx/>
                <a:uFillTx/>
                <a:latin typeface="Calibri" panose="020F0502020204030204"/>
                <a:ea typeface="+mn-ea"/>
                <a:cs typeface="+mn-cs"/>
              </a:rPr>
              <a:t>dmg</a:t>
            </a: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 dosyasını indirin ve indirilen dosyayı çift tıklayın. Bu size bir “dosya görünümü” sunar ve </a:t>
            </a:r>
            <a:r>
              <a:rPr kumimoji="0" lang="tr-TR" sz="1800" b="0" i="0" u="none" strike="noStrike" kern="1200" cap="none" spc="0" normalizeH="0" baseline="0" noProof="0" dirty="0" err="1">
                <a:ln>
                  <a:noFill/>
                </a:ln>
                <a:solidFill>
                  <a:prstClr val="black"/>
                </a:solidFill>
                <a:effectLst/>
                <a:uLnTx/>
                <a:uFillTx/>
                <a:latin typeface="Calibri" panose="020F0502020204030204"/>
                <a:ea typeface="+mn-ea"/>
                <a:cs typeface="+mn-cs"/>
              </a:rPr>
              <a:t>jamovi</a:t>
            </a: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 uygulamasını Uygulamalar klasörüne (her zamanki gibi) “sürükleyip bırakarak” </a:t>
            </a:r>
            <a:r>
              <a:rPr kumimoji="0" lang="tr-TR" sz="1800" b="0" i="0" u="none" strike="noStrike" kern="1200" cap="none" spc="0" normalizeH="0" baseline="0" noProof="0" dirty="0" err="1">
                <a:ln>
                  <a:noFill/>
                </a:ln>
                <a:solidFill>
                  <a:prstClr val="black"/>
                </a:solidFill>
                <a:effectLst/>
                <a:uLnTx/>
                <a:uFillTx/>
                <a:latin typeface="Calibri" panose="020F0502020204030204"/>
                <a:ea typeface="+mn-ea"/>
                <a:cs typeface="+mn-cs"/>
              </a:rPr>
              <a:t>jamovi'yi</a:t>
            </a: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 yükleyebilirsiniz. Bundan sonra, </a:t>
            </a:r>
            <a:r>
              <a:rPr kumimoji="0" lang="tr-TR" sz="1800" b="0" i="0" u="none" strike="noStrike" kern="1200" cap="none" spc="0" normalizeH="0" baseline="0" noProof="0" dirty="0" err="1">
                <a:ln>
                  <a:noFill/>
                </a:ln>
                <a:solidFill>
                  <a:prstClr val="black"/>
                </a:solidFill>
                <a:effectLst/>
                <a:uLnTx/>
                <a:uFillTx/>
                <a:latin typeface="Calibri" panose="020F0502020204030204"/>
                <a:ea typeface="+mn-ea"/>
                <a:cs typeface="+mn-cs"/>
              </a:rPr>
              <a:t>jamovi</a:t>
            </a: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 uygulamalarınızda görünecek ve yüklü herhangi bir uygulama gibi başlatılabilir.</a:t>
            </a: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563" y="1011769"/>
            <a:ext cx="4727574" cy="24560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Yuvarlatılmış Dikdörtgen 10"/>
          <p:cNvSpPr/>
          <p:nvPr/>
        </p:nvSpPr>
        <p:spPr>
          <a:xfrm>
            <a:off x="1409089" y="1142428"/>
            <a:ext cx="954101" cy="307283"/>
          </a:xfrm>
          <a:prstGeom prst="roundRect">
            <a:avLst/>
          </a:prstGeom>
          <a:noFill/>
          <a:ln w="28575"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FDE86-E561-4EEF-8050-9EDD66501439}" type="slidenum">
              <a:rPr kumimoji="0" lang="tr-TR" alt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tr-TR" alt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6438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5735959" y="926275"/>
            <a:ext cx="5996861" cy="5037803"/>
          </a:xfrm>
        </p:spPr>
        <p:txBody>
          <a:bodyPr>
            <a:noAutofit/>
          </a:bodyPr>
          <a:lstStyle/>
          <a:p>
            <a:pPr marL="342900" indent="-342900">
              <a:buFont typeface="Wingdings" panose="05000000000000000000" pitchFamily="2" charset="2"/>
              <a:buChar char="Ø"/>
            </a:pPr>
            <a:r>
              <a:rPr lang="tr-TR" sz="2400" dirty="0" err="1">
                <a:solidFill>
                  <a:schemeClr val="tx1"/>
                </a:solidFill>
              </a:rPr>
              <a:t>Jamovi</a:t>
            </a:r>
            <a:r>
              <a:rPr lang="tr-TR" sz="2400" dirty="0">
                <a:solidFill>
                  <a:schemeClr val="tx1"/>
                </a:solidFill>
              </a:rPr>
              <a:t> veri editörü </a:t>
            </a:r>
            <a:r>
              <a:rPr lang="tr-TR" sz="2400" b="1" dirty="0">
                <a:solidFill>
                  <a:schemeClr val="tx1"/>
                </a:solidFill>
              </a:rPr>
              <a:t>ızgara</a:t>
            </a:r>
            <a:r>
              <a:rPr lang="tr-TR" sz="2400" dirty="0">
                <a:solidFill>
                  <a:schemeClr val="tx1"/>
                </a:solidFill>
              </a:rPr>
              <a:t> şeklinde, </a:t>
            </a:r>
          </a:p>
          <a:p>
            <a:pPr marL="342900" indent="-342900">
              <a:buFont typeface="Wingdings" panose="05000000000000000000" pitchFamily="2" charset="2"/>
              <a:buChar char="Ø"/>
            </a:pPr>
            <a:r>
              <a:rPr lang="tr-TR" sz="2400" dirty="0">
                <a:solidFill>
                  <a:schemeClr val="tx1"/>
                </a:solidFill>
              </a:rPr>
              <a:t>Her bir satıra (1,2,3…) bir deneğe ilişkin değerler girilir (yani gruplar yer alır).</a:t>
            </a:r>
          </a:p>
          <a:p>
            <a:pPr marL="342900" indent="-342900">
              <a:buFont typeface="Wingdings" panose="05000000000000000000" pitchFamily="2" charset="2"/>
              <a:buChar char="Ø"/>
            </a:pPr>
            <a:r>
              <a:rPr lang="tr-TR" sz="2400" dirty="0">
                <a:solidFill>
                  <a:schemeClr val="tx1"/>
                </a:solidFill>
              </a:rPr>
              <a:t> Değişkenler ise sütunlarda(A,B,C..) gösterilir.</a:t>
            </a:r>
          </a:p>
          <a:p>
            <a:pPr marL="342900" indent="-342900">
              <a:buFont typeface="Wingdings" panose="05000000000000000000" pitchFamily="2" charset="2"/>
              <a:buChar char="q"/>
            </a:pPr>
            <a:r>
              <a:rPr lang="tr-TR" sz="2400" dirty="0">
                <a:solidFill>
                  <a:schemeClr val="tx1"/>
                </a:solidFill>
              </a:rPr>
              <a:t>Sütunlarda yer alan harflere tıklanarak değişkenleri isimlendirme ve değişken özellikleri belirleme işlemi yapılır.</a:t>
            </a:r>
          </a:p>
          <a:p>
            <a:pPr marL="342900" indent="-342900">
              <a:buFont typeface="Wingdings" panose="05000000000000000000" pitchFamily="2" charset="2"/>
              <a:buChar char="q"/>
            </a:pPr>
            <a:r>
              <a:rPr lang="tr-TR" sz="2400" dirty="0">
                <a:solidFill>
                  <a:schemeClr val="tx1"/>
                </a:solidFill>
              </a:rPr>
              <a:t>Veri editörü üzerine sadece sayısal veriler </a:t>
            </a:r>
            <a:r>
              <a:rPr lang="tr-TR" sz="2400" dirty="0" smtClean="0">
                <a:solidFill>
                  <a:schemeClr val="tx1"/>
                </a:solidFill>
              </a:rPr>
              <a:t>girilmelidir(ÖR. </a:t>
            </a:r>
            <a:r>
              <a:rPr lang="tr-TR" sz="2400" dirty="0">
                <a:solidFill>
                  <a:schemeClr val="tx1"/>
                </a:solidFill>
              </a:rPr>
              <a:t>Gruplar 1,2,3 şeklinde yazılmalı</a:t>
            </a:r>
            <a:r>
              <a:rPr lang="tr-TR" sz="2400" dirty="0" smtClean="0">
                <a:solidFill>
                  <a:schemeClr val="tx1"/>
                </a:solidFill>
              </a:rPr>
              <a:t>, daha </a:t>
            </a:r>
            <a:r>
              <a:rPr lang="tr-TR" sz="2400" dirty="0">
                <a:solidFill>
                  <a:schemeClr val="tx1"/>
                </a:solidFill>
              </a:rPr>
              <a:t>sonra </a:t>
            </a:r>
            <a:r>
              <a:rPr lang="tr-TR" sz="2400" dirty="0" smtClean="0">
                <a:solidFill>
                  <a:schemeClr val="tx1"/>
                </a:solidFill>
              </a:rPr>
              <a:t>tanımlanmalıdır).</a:t>
            </a:r>
            <a:endParaRPr lang="tr-TR" sz="2400" dirty="0">
              <a:solidFill>
                <a:schemeClr val="tx1"/>
              </a:solidFill>
            </a:endParaRPr>
          </a:p>
        </p:txBody>
      </p:sp>
      <p:sp>
        <p:nvSpPr>
          <p:cNvPr id="2" name="Unvan 1"/>
          <p:cNvSpPr>
            <a:spLocks noGrp="1"/>
          </p:cNvSpPr>
          <p:nvPr>
            <p:ph type="title"/>
          </p:nvPr>
        </p:nvSpPr>
        <p:spPr>
          <a:xfrm>
            <a:off x="3863752" y="188641"/>
            <a:ext cx="5040560" cy="648073"/>
          </a:xfrm>
        </p:spPr>
        <p:txBody>
          <a:bodyPr>
            <a:normAutofit fontScale="90000"/>
          </a:bodyPr>
          <a:lstStyle/>
          <a:p>
            <a:r>
              <a:rPr lang="tr-TR" dirty="0">
                <a:solidFill>
                  <a:srgbClr val="FF0000"/>
                </a:solidFill>
              </a:rPr>
              <a:t>JAMOVİ’DE Veri Girişi</a:t>
            </a:r>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31375"/>
          <a:stretch/>
        </p:blipFill>
        <p:spPr>
          <a:xfrm>
            <a:off x="585851" y="926275"/>
            <a:ext cx="4104902" cy="5460023"/>
          </a:xfrm>
          <a:prstGeom prst="rect">
            <a:avLst/>
          </a:prstGeom>
          <a:effectLst>
            <a:softEdge rad="31750"/>
          </a:effectLst>
        </p:spPr>
      </p:pic>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EFA8C-F947-479F-BE07-76B6B3F80BF1}"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974742"/>
      </p:ext>
    </p:extLst>
  </p:cSld>
  <p:clrMapOvr>
    <a:masterClrMapping/>
  </p:clrMapOvr>
  <p:transition>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206375" y="225425"/>
            <a:ext cx="3771900" cy="43815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fontAlgn="auto">
              <a:spcAft>
                <a:spcPts val="0"/>
              </a:spcAft>
              <a:defRPr/>
            </a:pPr>
            <a:r>
              <a:rPr lang="tr-TR" sz="2400" dirty="0"/>
              <a:t>JAMOVI Temel Yapısı</a:t>
            </a:r>
          </a:p>
        </p:txBody>
      </p:sp>
      <p:sp>
        <p:nvSpPr>
          <p:cNvPr id="3" name="İçerik Yer Tutucusu 2"/>
          <p:cNvSpPr>
            <a:spLocks noGrp="1"/>
          </p:cNvSpPr>
          <p:nvPr>
            <p:ph idx="4294967295"/>
          </p:nvPr>
        </p:nvSpPr>
        <p:spPr>
          <a:xfrm>
            <a:off x="180975" y="730250"/>
            <a:ext cx="11830050" cy="1116013"/>
          </a:xfrm>
        </p:spPr>
        <p:txBody>
          <a:bodyPr rtlCol="0">
            <a:noAutofit/>
          </a:bodyPr>
          <a:lstStyle/>
          <a:p>
            <a:pPr marL="91440" indent="-91440" fontAlgn="auto">
              <a:buFont typeface="Courier New" panose="02070309020205020404" pitchFamily="49" charset="0"/>
              <a:buChar char="o"/>
              <a:defRPr/>
            </a:pPr>
            <a:r>
              <a:rPr lang="tr-TR" sz="2800" dirty="0">
                <a:solidFill>
                  <a:schemeClr val="tx1">
                    <a:lumMod val="75000"/>
                    <a:lumOff val="25000"/>
                  </a:schemeClr>
                </a:solidFill>
              </a:rPr>
              <a:t> </a:t>
            </a:r>
            <a:r>
              <a:rPr lang="en-US" sz="2800" dirty="0">
                <a:solidFill>
                  <a:schemeClr val="tx1">
                    <a:lumMod val="75000"/>
                    <a:lumOff val="25000"/>
                  </a:schemeClr>
                </a:solidFill>
              </a:rPr>
              <a:t>JAMOVI </a:t>
            </a:r>
            <a:r>
              <a:rPr lang="en-US" sz="2800" dirty="0" err="1">
                <a:solidFill>
                  <a:schemeClr val="tx1">
                    <a:lumMod val="75000"/>
                    <a:lumOff val="25000"/>
                  </a:schemeClr>
                </a:solidFill>
              </a:rPr>
              <a:t>veri</a:t>
            </a:r>
            <a:r>
              <a:rPr lang="en-US" sz="2800" dirty="0">
                <a:solidFill>
                  <a:schemeClr val="tx1">
                    <a:lumMod val="75000"/>
                    <a:lumOff val="25000"/>
                  </a:schemeClr>
                </a:solidFill>
              </a:rPr>
              <a:t> </a:t>
            </a:r>
            <a:r>
              <a:rPr lang="en-US" sz="2800" dirty="0" err="1">
                <a:solidFill>
                  <a:schemeClr val="tx1">
                    <a:lumMod val="75000"/>
                    <a:lumOff val="25000"/>
                  </a:schemeClr>
                </a:solidFill>
              </a:rPr>
              <a:t>editörü</a:t>
            </a:r>
            <a:r>
              <a:rPr lang="en-US" sz="2800" dirty="0">
                <a:solidFill>
                  <a:schemeClr val="tx1">
                    <a:lumMod val="75000"/>
                    <a:lumOff val="25000"/>
                  </a:schemeClr>
                </a:solidFill>
              </a:rPr>
              <a:t> </a:t>
            </a:r>
            <a:r>
              <a:rPr lang="en-US" sz="2800" dirty="0" err="1">
                <a:solidFill>
                  <a:schemeClr val="tx1">
                    <a:lumMod val="75000"/>
                    <a:lumOff val="25000"/>
                  </a:schemeClr>
                </a:solidFill>
              </a:rPr>
              <a:t>satır</a:t>
            </a:r>
            <a:r>
              <a:rPr lang="en-US" sz="2800" dirty="0">
                <a:solidFill>
                  <a:schemeClr val="tx1">
                    <a:lumMod val="75000"/>
                    <a:lumOff val="25000"/>
                  </a:schemeClr>
                </a:solidFill>
              </a:rPr>
              <a:t> </a:t>
            </a:r>
            <a:r>
              <a:rPr lang="en-US" sz="2800" dirty="0" err="1">
                <a:solidFill>
                  <a:schemeClr val="tx1">
                    <a:lumMod val="75000"/>
                    <a:lumOff val="25000"/>
                  </a:schemeClr>
                </a:solidFill>
              </a:rPr>
              <a:t>ve</a:t>
            </a:r>
            <a:r>
              <a:rPr lang="en-US" sz="2800" dirty="0">
                <a:solidFill>
                  <a:schemeClr val="tx1">
                    <a:lumMod val="75000"/>
                    <a:lumOff val="25000"/>
                  </a:schemeClr>
                </a:solidFill>
              </a:rPr>
              <a:t> </a:t>
            </a:r>
            <a:r>
              <a:rPr lang="en-US" sz="2800" dirty="0" err="1">
                <a:solidFill>
                  <a:schemeClr val="tx1">
                    <a:lumMod val="75000"/>
                    <a:lumOff val="25000"/>
                  </a:schemeClr>
                </a:solidFill>
              </a:rPr>
              <a:t>sütunlardan</a:t>
            </a:r>
            <a:r>
              <a:rPr lang="en-US" sz="2800" dirty="0">
                <a:solidFill>
                  <a:schemeClr val="tx1">
                    <a:lumMod val="75000"/>
                    <a:lumOff val="25000"/>
                  </a:schemeClr>
                </a:solidFill>
              </a:rPr>
              <a:t> </a:t>
            </a:r>
            <a:r>
              <a:rPr lang="en-US" sz="2800" dirty="0" err="1">
                <a:solidFill>
                  <a:schemeClr val="tx1">
                    <a:lumMod val="75000"/>
                    <a:lumOff val="25000"/>
                  </a:schemeClr>
                </a:solidFill>
              </a:rPr>
              <a:t>oluşmaktadır</a:t>
            </a:r>
            <a:r>
              <a:rPr lang="en-US" sz="2800" dirty="0">
                <a:solidFill>
                  <a:schemeClr val="tx1">
                    <a:lumMod val="75000"/>
                    <a:lumOff val="25000"/>
                  </a:schemeClr>
                </a:solidFill>
              </a:rPr>
              <a:t>. </a:t>
            </a:r>
            <a:endParaRPr lang="tr-TR" sz="2800" dirty="0">
              <a:solidFill>
                <a:schemeClr val="tx1">
                  <a:lumMod val="75000"/>
                  <a:lumOff val="25000"/>
                </a:schemeClr>
              </a:solidFill>
            </a:endParaRPr>
          </a:p>
          <a:p>
            <a:pPr marL="384048" lvl="1" indent="-182880" fontAlgn="auto">
              <a:buFont typeface="Courier New" panose="02070309020205020404" pitchFamily="49" charset="0"/>
              <a:buChar char="o"/>
              <a:defRPr/>
            </a:pPr>
            <a:r>
              <a:rPr lang="tr-TR" sz="2400" u="sng" dirty="0">
                <a:solidFill>
                  <a:schemeClr val="tx1">
                    <a:lumMod val="75000"/>
                    <a:lumOff val="25000"/>
                  </a:schemeClr>
                </a:solidFill>
              </a:rPr>
              <a:t>Her bir satırda bir kişiye ilişkin değerler girilir. Değişkenler ise sütunlarda gösterilir.</a:t>
            </a:r>
            <a:endParaRPr lang="tr-TR" sz="2400" dirty="0">
              <a:solidFill>
                <a:schemeClr val="tx1">
                  <a:lumMod val="75000"/>
                  <a:lumOff val="25000"/>
                </a:schemeClr>
              </a:solidFill>
            </a:endParaRPr>
          </a:p>
          <a:p>
            <a:pPr marL="0" indent="0" fontAlgn="auto">
              <a:buFont typeface="Calibri" panose="020F0502020204030204" pitchFamily="34" charset="0"/>
              <a:buNone/>
              <a:defRPr/>
            </a:pPr>
            <a:endParaRPr lang="tr-TR" sz="2800" dirty="0">
              <a:solidFill>
                <a:schemeClr val="tx1">
                  <a:lumMod val="75000"/>
                  <a:lumOff val="25000"/>
                </a:schemeClr>
              </a:solidFill>
            </a:endParaRPr>
          </a:p>
        </p:txBody>
      </p:sp>
      <p:pic>
        <p:nvPicPr>
          <p:cNvPr id="247811" name="Resim 4"/>
          <p:cNvPicPr>
            <a:picLocks noChangeAspect="1" noChangeArrowheads="1"/>
          </p:cNvPicPr>
          <p:nvPr/>
        </p:nvPicPr>
        <p:blipFill>
          <a:blip r:embed="rId3">
            <a:extLst>
              <a:ext uri="{28A0092B-C50C-407E-A947-70E740481C1C}">
                <a14:useLocalDpi xmlns:a14="http://schemas.microsoft.com/office/drawing/2010/main" val="0"/>
              </a:ext>
            </a:extLst>
          </a:blip>
          <a:srcRect b="32790"/>
          <a:stretch>
            <a:fillRect/>
          </a:stretch>
        </p:blipFill>
        <p:spPr bwMode="auto">
          <a:xfrm>
            <a:off x="844550" y="1846263"/>
            <a:ext cx="10661650"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Resim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550" y="2908300"/>
            <a:ext cx="210185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ağ Ok 11"/>
          <p:cNvSpPr/>
          <p:nvPr/>
        </p:nvSpPr>
        <p:spPr>
          <a:xfrm>
            <a:off x="271463" y="3155950"/>
            <a:ext cx="371475" cy="122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Sağ Ok 12"/>
          <p:cNvSpPr/>
          <p:nvPr/>
        </p:nvSpPr>
        <p:spPr>
          <a:xfrm>
            <a:off x="271463" y="3362325"/>
            <a:ext cx="371475" cy="122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Sağ Ok 13"/>
          <p:cNvSpPr/>
          <p:nvPr/>
        </p:nvSpPr>
        <p:spPr>
          <a:xfrm>
            <a:off x="271463" y="3519488"/>
            <a:ext cx="371475" cy="120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ağ Ok 14"/>
          <p:cNvSpPr/>
          <p:nvPr/>
        </p:nvSpPr>
        <p:spPr>
          <a:xfrm rot="5400000">
            <a:off x="1228726" y="2686050"/>
            <a:ext cx="373062" cy="122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Sağ Ok 15"/>
          <p:cNvSpPr/>
          <p:nvPr/>
        </p:nvSpPr>
        <p:spPr>
          <a:xfrm rot="5400000">
            <a:off x="2248694" y="2661444"/>
            <a:ext cx="371475" cy="122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FDE86-E561-4EEF-8050-9EDD66501439}" type="slidenum">
              <a:rPr kumimoji="0" lang="tr-TR" alt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r-TR" alt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0991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Yer Tutucusu 5"/>
          <p:cNvSpPr>
            <a:spLocks noGrp="1"/>
          </p:cNvSpPr>
          <p:nvPr>
            <p:ph type="body" idx="1"/>
          </p:nvPr>
        </p:nvSpPr>
        <p:spPr>
          <a:xfrm>
            <a:off x="6407808" y="581891"/>
            <a:ext cx="5693148" cy="5994232"/>
          </a:xfrm>
        </p:spPr>
        <p:txBody>
          <a:bodyPr>
            <a:noAutofit/>
          </a:bodyPr>
          <a:lstStyle/>
          <a:p>
            <a:pPr marL="176213" indent="-176213">
              <a:buFont typeface="Wingdings" panose="05000000000000000000" pitchFamily="2" charset="2"/>
              <a:buChar char="Ø"/>
            </a:pPr>
            <a:r>
              <a:rPr lang="tr-TR" dirty="0">
                <a:solidFill>
                  <a:schemeClr val="tx1"/>
                </a:solidFill>
                <a:latin typeface="Times New Roman" panose="02020603050405020304" pitchFamily="18" charset="0"/>
                <a:cs typeface="Times New Roman" panose="02020603050405020304" pitchFamily="18" charset="0"/>
              </a:rPr>
              <a:t>Sütunlarda yer alan harflere tıklanarak açılan bölümde </a:t>
            </a:r>
            <a:r>
              <a:rPr lang="tr-TR" b="1" dirty="0">
                <a:solidFill>
                  <a:schemeClr val="tx1"/>
                </a:solidFill>
                <a:latin typeface="Times New Roman" panose="02020603050405020304" pitchFamily="18" charset="0"/>
                <a:cs typeface="Times New Roman" panose="02020603050405020304" pitchFamily="18" charset="0"/>
              </a:rPr>
              <a:t>isimlendirme</a:t>
            </a:r>
            <a:r>
              <a:rPr lang="tr-TR" dirty="0">
                <a:solidFill>
                  <a:schemeClr val="tx1"/>
                </a:solidFill>
                <a:latin typeface="Times New Roman" panose="02020603050405020304" pitchFamily="18" charset="0"/>
                <a:cs typeface="Times New Roman" panose="02020603050405020304" pitchFamily="18" charset="0"/>
              </a:rPr>
              <a:t>, gerekli ise </a:t>
            </a:r>
            <a:r>
              <a:rPr lang="tr-TR" b="1" dirty="0">
                <a:solidFill>
                  <a:schemeClr val="tx1"/>
                </a:solidFill>
                <a:latin typeface="Times New Roman" panose="02020603050405020304" pitchFamily="18" charset="0"/>
                <a:cs typeface="Times New Roman" panose="02020603050405020304" pitchFamily="18" charset="0"/>
              </a:rPr>
              <a:t>tanımlama</a:t>
            </a:r>
            <a:r>
              <a:rPr lang="tr-TR" dirty="0">
                <a:solidFill>
                  <a:schemeClr val="tx1"/>
                </a:solidFill>
                <a:latin typeface="Times New Roman" panose="02020603050405020304" pitchFamily="18" charset="0"/>
                <a:cs typeface="Times New Roman" panose="02020603050405020304" pitchFamily="18" charset="0"/>
              </a:rPr>
              <a:t> yapılır.</a:t>
            </a:r>
          </a:p>
          <a:p>
            <a:r>
              <a:rPr lang="tr-TR" b="1" dirty="0">
                <a:solidFill>
                  <a:schemeClr val="tx1"/>
                </a:solidFill>
                <a:latin typeface="Times New Roman" panose="02020603050405020304" pitchFamily="18" charset="0"/>
                <a:cs typeface="Times New Roman" panose="02020603050405020304" pitchFamily="18" charset="0"/>
              </a:rPr>
              <a:t>Değişken özellikleri;</a:t>
            </a:r>
          </a:p>
          <a:p>
            <a:pPr marL="92075" indent="-92075">
              <a:buFont typeface="Arial" panose="020B0604020202020204" pitchFamily="34" charset="0"/>
              <a:buChar char="•"/>
            </a:pPr>
            <a:r>
              <a:rPr lang="tr-TR" dirty="0">
                <a:solidFill>
                  <a:schemeClr val="tx1"/>
                </a:solidFill>
                <a:latin typeface="Times New Roman" panose="02020603050405020304" pitchFamily="18" charset="0"/>
                <a:cs typeface="Times New Roman" panose="02020603050405020304" pitchFamily="18" charset="0"/>
              </a:rPr>
              <a:t>Nitel-Sınıflanabilir veriler için Nominal,</a:t>
            </a:r>
          </a:p>
          <a:p>
            <a:pPr marL="92075" indent="-92075">
              <a:buFont typeface="Arial" panose="020B0604020202020204" pitchFamily="34" charset="0"/>
              <a:buChar char="•"/>
            </a:pPr>
            <a:r>
              <a:rPr lang="tr-TR" dirty="0">
                <a:solidFill>
                  <a:schemeClr val="tx1"/>
                </a:solidFill>
                <a:latin typeface="Times New Roman" panose="02020603050405020304" pitchFamily="18" charset="0"/>
                <a:cs typeface="Times New Roman" panose="02020603050405020304" pitchFamily="18" charset="0"/>
              </a:rPr>
              <a:t>Nitel-Sıralanabilir veriler için Ordinal,</a:t>
            </a:r>
          </a:p>
          <a:p>
            <a:pPr marL="92075" indent="-92075">
              <a:buFont typeface="Arial" panose="020B0604020202020204" pitchFamily="34" charset="0"/>
              <a:buChar char="•"/>
            </a:pPr>
            <a:r>
              <a:rPr lang="tr-TR" dirty="0">
                <a:solidFill>
                  <a:schemeClr val="tx1"/>
                </a:solidFill>
                <a:latin typeface="Times New Roman" panose="02020603050405020304" pitchFamily="18" charset="0"/>
                <a:cs typeface="Times New Roman" panose="02020603050405020304" pitchFamily="18" charset="0"/>
              </a:rPr>
              <a:t>Nicel veriler için </a:t>
            </a:r>
            <a:r>
              <a:rPr lang="tr-TR" dirty="0" err="1">
                <a:solidFill>
                  <a:schemeClr val="tx1"/>
                </a:solidFill>
                <a:latin typeface="Times New Roman" panose="02020603050405020304" pitchFamily="18" charset="0"/>
                <a:cs typeface="Times New Roman" panose="02020603050405020304" pitchFamily="18" charset="0"/>
              </a:rPr>
              <a:t>Continuous</a:t>
            </a:r>
            <a:r>
              <a:rPr lang="tr-TR" dirty="0">
                <a:solidFill>
                  <a:schemeClr val="tx1"/>
                </a:solidFill>
                <a:latin typeface="Times New Roman" panose="02020603050405020304" pitchFamily="18" charset="0"/>
                <a:cs typeface="Times New Roman" panose="02020603050405020304" pitchFamily="18" charset="0"/>
              </a:rPr>
              <a:t>  seçeneği kullanılır.</a:t>
            </a:r>
          </a:p>
          <a:p>
            <a:r>
              <a:rPr lang="tr-TR" b="1" dirty="0">
                <a:solidFill>
                  <a:schemeClr val="tx1"/>
                </a:solidFill>
                <a:latin typeface="Times New Roman" panose="02020603050405020304" pitchFamily="18" charset="0"/>
                <a:cs typeface="Times New Roman" panose="02020603050405020304" pitchFamily="18" charset="0"/>
              </a:rPr>
              <a:t>Data </a:t>
            </a:r>
            <a:r>
              <a:rPr lang="tr-TR" b="1" dirty="0" err="1">
                <a:solidFill>
                  <a:schemeClr val="tx1"/>
                </a:solidFill>
                <a:latin typeface="Times New Roman" panose="02020603050405020304" pitchFamily="18" charset="0"/>
                <a:cs typeface="Times New Roman" panose="02020603050405020304" pitchFamily="18" charset="0"/>
              </a:rPr>
              <a:t>Type</a:t>
            </a:r>
            <a:r>
              <a:rPr lang="tr-TR" b="1" dirty="0">
                <a:solidFill>
                  <a:schemeClr val="tx1"/>
                </a:solidFill>
                <a:latin typeface="Times New Roman" panose="02020603050405020304" pitchFamily="18" charset="0"/>
                <a:cs typeface="Times New Roman" panose="02020603050405020304" pitchFamily="18" charset="0"/>
              </a:rPr>
              <a:t> kısmında ise ;</a:t>
            </a:r>
          </a:p>
          <a:p>
            <a:r>
              <a:rPr lang="tr-TR" dirty="0" err="1">
                <a:solidFill>
                  <a:schemeClr val="tx1"/>
                </a:solidFill>
                <a:latin typeface="Times New Roman" panose="02020603050405020304" pitchFamily="18" charset="0"/>
                <a:cs typeface="Times New Roman" panose="02020603050405020304" pitchFamily="18" charset="0"/>
              </a:rPr>
              <a:t>İnteger</a:t>
            </a:r>
            <a:r>
              <a:rPr lang="tr-TR" dirty="0">
                <a:solidFill>
                  <a:schemeClr val="tx1"/>
                </a:solidFill>
                <a:latin typeface="Times New Roman" panose="02020603050405020304" pitchFamily="18" charset="0"/>
                <a:cs typeface="Times New Roman" panose="02020603050405020304" pitchFamily="18" charset="0"/>
              </a:rPr>
              <a:t>(tam sayı/kesikli veri), </a:t>
            </a:r>
          </a:p>
          <a:p>
            <a:r>
              <a:rPr lang="tr-TR" dirty="0" err="1">
                <a:solidFill>
                  <a:schemeClr val="tx1"/>
                </a:solidFill>
                <a:latin typeface="Times New Roman" panose="02020603050405020304" pitchFamily="18" charset="0"/>
                <a:cs typeface="Times New Roman" panose="02020603050405020304" pitchFamily="18" charset="0"/>
              </a:rPr>
              <a:t>Decimal</a:t>
            </a:r>
            <a:r>
              <a:rPr lang="tr-TR" dirty="0">
                <a:solidFill>
                  <a:schemeClr val="tx1"/>
                </a:solidFill>
                <a:latin typeface="Times New Roman" panose="02020603050405020304" pitchFamily="18" charset="0"/>
                <a:cs typeface="Times New Roman" panose="02020603050405020304" pitchFamily="18" charset="0"/>
              </a:rPr>
              <a:t>(ondalık/sürekli veri), </a:t>
            </a:r>
          </a:p>
          <a:p>
            <a:r>
              <a:rPr lang="tr-TR" dirty="0" err="1">
                <a:solidFill>
                  <a:schemeClr val="tx1"/>
                </a:solidFill>
                <a:latin typeface="Times New Roman" panose="02020603050405020304" pitchFamily="18" charset="0"/>
                <a:cs typeface="Times New Roman" panose="02020603050405020304" pitchFamily="18" charset="0"/>
              </a:rPr>
              <a:t>Text</a:t>
            </a:r>
            <a:r>
              <a:rPr lang="tr-TR" dirty="0">
                <a:solidFill>
                  <a:schemeClr val="tx1"/>
                </a:solidFill>
                <a:latin typeface="Times New Roman" panose="02020603050405020304" pitchFamily="18" charset="0"/>
                <a:cs typeface="Times New Roman" panose="02020603050405020304" pitchFamily="18" charset="0"/>
              </a:rPr>
              <a:t>(metin) </a:t>
            </a:r>
          </a:p>
          <a:p>
            <a:endParaRPr lang="tr-TR" dirty="0">
              <a:solidFill>
                <a:schemeClr val="tx1"/>
              </a:solidFill>
              <a:latin typeface="Times New Roman" panose="02020603050405020304" pitchFamily="18" charset="0"/>
              <a:cs typeface="Times New Roman" panose="02020603050405020304" pitchFamily="18" charset="0"/>
            </a:endParaRPr>
          </a:p>
          <a:p>
            <a:r>
              <a:rPr lang="tr-TR" b="1" dirty="0">
                <a:solidFill>
                  <a:srgbClr val="FF0000"/>
                </a:solidFill>
                <a:latin typeface="Times New Roman" panose="02020603050405020304" pitchFamily="18" charset="0"/>
                <a:cs typeface="Times New Roman" panose="02020603050405020304" pitchFamily="18" charset="0"/>
              </a:rPr>
              <a:t>Not: </a:t>
            </a:r>
            <a:r>
              <a:rPr lang="tr-TR" dirty="0">
                <a:solidFill>
                  <a:srgbClr val="FF0000"/>
                </a:solidFill>
                <a:latin typeface="Times New Roman" panose="02020603050405020304" pitchFamily="18" charset="0"/>
                <a:cs typeface="Times New Roman" panose="02020603050405020304" pitchFamily="18" charset="0"/>
              </a:rPr>
              <a:t>Ondalık sayı yazılırken </a:t>
            </a:r>
            <a:r>
              <a:rPr lang="tr-TR" dirty="0" err="1">
                <a:solidFill>
                  <a:srgbClr val="FF0000"/>
                </a:solidFill>
                <a:latin typeface="Times New Roman" panose="02020603050405020304" pitchFamily="18" charset="0"/>
                <a:cs typeface="Times New Roman" panose="02020603050405020304" pitchFamily="18" charset="0"/>
              </a:rPr>
              <a:t>Excelde</a:t>
            </a:r>
            <a:r>
              <a:rPr lang="tr-TR" dirty="0">
                <a:solidFill>
                  <a:srgbClr val="FF0000"/>
                </a:solidFill>
                <a:latin typeface="Times New Roman" panose="02020603050405020304" pitchFamily="18" charset="0"/>
                <a:cs typeface="Times New Roman" panose="02020603050405020304" pitchFamily="18" charset="0"/>
              </a:rPr>
              <a:t> virgül(19,03 gibi) kullanılırken, </a:t>
            </a:r>
            <a:r>
              <a:rPr lang="tr-TR" dirty="0" err="1">
                <a:solidFill>
                  <a:srgbClr val="FF0000"/>
                </a:solidFill>
                <a:latin typeface="Times New Roman" panose="02020603050405020304" pitchFamily="18" charset="0"/>
                <a:cs typeface="Times New Roman" panose="02020603050405020304" pitchFamily="18" charset="0"/>
              </a:rPr>
              <a:t>Jamovide</a:t>
            </a:r>
            <a:r>
              <a:rPr lang="tr-TR" dirty="0">
                <a:solidFill>
                  <a:srgbClr val="FF0000"/>
                </a:solidFill>
                <a:latin typeface="Times New Roman" panose="02020603050405020304" pitchFamily="18" charset="0"/>
                <a:cs typeface="Times New Roman" panose="02020603050405020304" pitchFamily="18" charset="0"/>
              </a:rPr>
              <a:t> nokta(19.03 gibi) kullanılmaktadır.</a:t>
            </a:r>
          </a:p>
          <a:p>
            <a:endParaRPr lang="tr-TR" dirty="0">
              <a:solidFill>
                <a:schemeClr val="tx1"/>
              </a:solidFill>
            </a:endParaRPr>
          </a:p>
        </p:txBody>
      </p:sp>
      <p:sp>
        <p:nvSpPr>
          <p:cNvPr id="8" name="Metin kutusu 7"/>
          <p:cNvSpPr txBox="1"/>
          <p:nvPr/>
        </p:nvSpPr>
        <p:spPr>
          <a:xfrm>
            <a:off x="1775521" y="0"/>
            <a:ext cx="88924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a:ln>
                  <a:noFill/>
                </a:ln>
                <a:solidFill>
                  <a:srgbClr val="FF0000"/>
                </a:solidFill>
                <a:effectLst/>
                <a:uLnTx/>
                <a:uFillTx/>
                <a:latin typeface="Calibri"/>
                <a:ea typeface="+mn-ea"/>
                <a:cs typeface="+mn-cs"/>
              </a:rPr>
              <a:t>JAMOVİ’DE DEĞİŞKENLERİ TANIMLAMA</a:t>
            </a: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411" y="980728"/>
            <a:ext cx="5644350" cy="5363308"/>
          </a:xfrm>
          <a:prstGeom prst="rect">
            <a:avLst/>
          </a:prstGeom>
          <a:effectLst>
            <a:softEdge rad="31750"/>
          </a:effectLst>
        </p:spPr>
      </p:pic>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EFA8C-F947-479F-BE07-76B6B3F80BF1}"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667921"/>
      </p:ext>
    </p:extLst>
  </p:cSld>
  <p:clrMapOvr>
    <a:masterClrMapping/>
  </p:clrMapOvr>
  <p:transition>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a:spLocks noChangeArrowheads="1"/>
          </p:cNvSpPr>
          <p:nvPr/>
        </p:nvSpPr>
        <p:spPr bwMode="auto">
          <a:xfrm>
            <a:off x="158750" y="844550"/>
            <a:ext cx="11633447"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2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Jamovi'de</a:t>
            </a:r>
            <a:r>
              <a:rPr kumimoji="0" lang="tr-TR" altLang="tr-TR"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en sık kullanılan değişkenler "Veri Değişkenleri" </a:t>
            </a:r>
            <a:r>
              <a:rPr kumimoji="0" lang="tr-TR" altLang="tr-TR" sz="2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dir</a:t>
            </a:r>
            <a:r>
              <a:rPr kumimoji="0" lang="tr-TR" altLang="tr-TR"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bu değişkenler yalnızca bir veri dosyasından yüklenen veya kullanıcı tarafından "girilen" verileri içerir.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altLang="tr-TR"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Veri </a:t>
            </a:r>
            <a:r>
              <a:rPr kumimoji="0" lang="tr-TR" altLang="tr-TR"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Değişkenleri,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altLang="tr-T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Integer</a:t>
            </a:r>
            <a:r>
              <a:rPr kumimoji="0" lang="tr-TR" altLang="tr-TR"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(Tam Sayı)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Decimal</a:t>
            </a:r>
            <a:r>
              <a:rPr kumimoji="0" lang="tr-TR" altLang="tr-TR"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(Ondalık Sayı) </a:t>
            </a:r>
            <a:r>
              <a:rPr kumimoji="0" lang="tr-TR" altLang="tr-TR"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         Olmak </a:t>
            </a:r>
            <a:r>
              <a:rPr kumimoji="0" lang="tr-TR" altLang="tr-TR"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üzere üç farklı tipte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Text</a:t>
            </a:r>
            <a:r>
              <a:rPr kumimoji="0" lang="tr-TR" altLang="tr-TR"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(Metin)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7" name="Yuvarlatılmış Dikdörtgen 6"/>
          <p:cNvSpPr/>
          <p:nvPr/>
        </p:nvSpPr>
        <p:spPr>
          <a:xfrm>
            <a:off x="282575" y="4164013"/>
            <a:ext cx="2006600" cy="439737"/>
          </a:xfrm>
          <a:prstGeom prst="round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Dirsek Bağlayıcısı 7"/>
          <p:cNvCxnSpPr>
            <a:cxnSpLocks/>
          </p:cNvCxnSpPr>
          <p:nvPr/>
        </p:nvCxnSpPr>
        <p:spPr>
          <a:xfrm flipV="1">
            <a:off x="4352515" y="5748255"/>
            <a:ext cx="2909122"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249863" name="Resim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63" y="3986213"/>
            <a:ext cx="2408237"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64" name="Metin kutusu 22"/>
          <p:cNvSpPr txBox="1">
            <a:spLocks noChangeArrowheads="1"/>
          </p:cNvSpPr>
          <p:nvPr/>
        </p:nvSpPr>
        <p:spPr bwMode="auto">
          <a:xfrm>
            <a:off x="7694613" y="5292725"/>
            <a:ext cx="39624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Neredeyse hiç analizini yapmayacağınız, sadece hasta/birey isimlerini barındıran değişkenler</a:t>
            </a:r>
          </a:p>
        </p:txBody>
      </p:sp>
      <p:sp>
        <p:nvSpPr>
          <p:cNvPr id="249865" name="Dikdörtgen 2"/>
          <p:cNvSpPr>
            <a:spLocks noChangeArrowheads="1"/>
          </p:cNvSpPr>
          <p:nvPr/>
        </p:nvSpPr>
        <p:spPr bwMode="auto">
          <a:xfrm>
            <a:off x="3183536" y="4603750"/>
            <a:ext cx="29441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Olmak üzere de 4 farklı ölçüm biçiminde olabilir:</a:t>
            </a:r>
          </a:p>
        </p:txBody>
      </p:sp>
      <p:pic>
        <p:nvPicPr>
          <p:cNvPr id="249866" name="Picture 1" descr="page61image378667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10" y="1792676"/>
            <a:ext cx="584993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ağ Ayraç 2"/>
          <p:cNvSpPr/>
          <p:nvPr/>
        </p:nvSpPr>
        <p:spPr>
          <a:xfrm>
            <a:off x="2289175" y="4164013"/>
            <a:ext cx="430274" cy="1589881"/>
          </a:xfrm>
          <a:prstGeom prst="rightBrace">
            <a:avLst>
              <a:gd name="adj1" fmla="val 5249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Sağ Ayraç 11"/>
          <p:cNvSpPr/>
          <p:nvPr/>
        </p:nvSpPr>
        <p:spPr>
          <a:xfrm>
            <a:off x="2501075" y="2481943"/>
            <a:ext cx="430274" cy="1081150"/>
          </a:xfrm>
          <a:prstGeom prst="rightBrace">
            <a:avLst>
              <a:gd name="adj1" fmla="val 3317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Unvan 1"/>
          <p:cNvSpPr txBox="1">
            <a:spLocks/>
          </p:cNvSpPr>
          <p:nvPr/>
        </p:nvSpPr>
        <p:spPr>
          <a:xfrm>
            <a:off x="-1" y="177152"/>
            <a:ext cx="12192001" cy="424514"/>
          </a:xfrm>
          <a:prstGeom prst="rect">
            <a:avLst/>
          </a:prstGeom>
        </p:spPr>
        <p:style>
          <a:lnRef idx="0">
            <a:schemeClr val="accent5"/>
          </a:lnRef>
          <a:fillRef idx="3">
            <a:schemeClr val="accent5"/>
          </a:fillRef>
          <a:effectRef idx="3">
            <a:schemeClr val="accent5"/>
          </a:effectRef>
          <a:fontRef idx="minor">
            <a:schemeClr val="lt1"/>
          </a:fontRef>
        </p:style>
        <p:txBody>
          <a:bodyPr anchor="b">
            <a:normAutofit fontScale="92500" lnSpcReduction="10000"/>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tr-TR" sz="2800" b="0" i="0" u="none" strike="noStrike" kern="1200" cap="none" spc="-50" normalizeH="0" baseline="0" noProof="0" dirty="0">
                <a:ln>
                  <a:noFill/>
                </a:ln>
                <a:solidFill>
                  <a:prstClr val="white"/>
                </a:solidFill>
                <a:effectLst/>
                <a:uLnTx/>
                <a:uFillTx/>
                <a:latin typeface="Calibri" panose="020F0502020204030204"/>
                <a:ea typeface="+mn-ea"/>
                <a:cs typeface="+mn-cs"/>
              </a:rPr>
              <a:t>DEĞİŞKEN TANIMLAMA</a:t>
            </a:r>
          </a:p>
        </p:txBody>
      </p:sp>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FDE86-E561-4EEF-8050-9EDD66501439}" type="slidenum">
              <a:rPr kumimoji="0" lang="tr-TR" alt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tr-TR" alt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763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4" name="Resim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750" y="649288"/>
            <a:ext cx="5643563"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955" name="Metin kutusu 3"/>
          <p:cNvSpPr txBox="1">
            <a:spLocks noChangeArrowheads="1"/>
          </p:cNvSpPr>
          <p:nvPr/>
        </p:nvSpPr>
        <p:spPr bwMode="auto">
          <a:xfrm>
            <a:off x="358775" y="3548063"/>
            <a:ext cx="11474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altLang="tr-TR"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Continuous (Nicel): Sürekli değişkenler. Örn: Yaş, boy, kilo, gelir, sıcaklık, kan değerleri vs.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altLang="tr-TR"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Ordinal (Sıralı): Kesikli değişkenler. Örn: Likert ölçeği, eğitim düzeyi, tutum gibi düşükten yükseğe veya tam tersi sıralayabileceğiniz değişkenlerdir. Ordinal (sıralı) verileri sayısal kodlar ile ifade etmek her zaman daha iyidir.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altLang="tr-TR"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Nominal (Nitel): Katagorik veriler. Örn: Cinsiyet, Plaka, Posta kodu, Mezun olunan okul, Meslek, Saç rengi, göz rengi vs.</a:t>
            </a:r>
          </a:p>
        </p:txBody>
      </p:sp>
      <p:sp>
        <p:nvSpPr>
          <p:cNvPr id="253956" name="Dikdörtgen 4"/>
          <p:cNvSpPr>
            <a:spLocks noChangeArrowheads="1"/>
          </p:cNvSpPr>
          <p:nvPr/>
        </p:nvSpPr>
        <p:spPr bwMode="auto">
          <a:xfrm>
            <a:off x="1625600" y="4848225"/>
            <a:ext cx="84518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Integer </a:t>
            </a:r>
            <a:r>
              <a:rPr kumimoji="0" lang="tr-TR" altLang="tr-TR"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sym typeface="Wingdings" panose="05000000000000000000" pitchFamily="2" charset="2"/>
              </a:rPr>
              <a:t> </a:t>
            </a:r>
            <a:r>
              <a:rPr kumimoji="0" lang="tr-TR" altLang="tr-TR"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(Tam Sayı- Girilecek veride yalnızca tam sayılar kullanılacaksa)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Decimal </a:t>
            </a:r>
            <a:r>
              <a:rPr kumimoji="0" lang="tr-TR" altLang="tr-TR"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sym typeface="Wingdings" panose="05000000000000000000" pitchFamily="2" charset="2"/>
              </a:rPr>
              <a:t> Ondalıklı Sayı- </a:t>
            </a:r>
            <a:r>
              <a:rPr kumimoji="0" lang="tr-TR" altLang="tr-TR"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Girilecek veride ondalık sayı yer alacaksa kullanılmalı)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Text </a:t>
            </a:r>
            <a:r>
              <a:rPr kumimoji="0" lang="tr-TR" altLang="tr-TR"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sym typeface="Wingdings" panose="05000000000000000000" pitchFamily="2" charset="2"/>
              </a:rPr>
              <a:t> </a:t>
            </a:r>
            <a:r>
              <a:rPr kumimoji="0" lang="tr-TR" altLang="tr-TR"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(Metin)</a:t>
            </a:r>
          </a:p>
        </p:txBody>
      </p:sp>
      <p:sp>
        <p:nvSpPr>
          <p:cNvPr id="253957" name="Metin kutusu 5"/>
          <p:cNvSpPr txBox="1">
            <a:spLocks noChangeArrowheads="1"/>
          </p:cNvSpPr>
          <p:nvPr/>
        </p:nvSpPr>
        <p:spPr bwMode="auto">
          <a:xfrm>
            <a:off x="7588250" y="5751513"/>
            <a:ext cx="3762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Ondalık ayracı JAMOVI’de nokta (.) ‘dır</a:t>
            </a:r>
          </a:p>
        </p:txBody>
      </p:sp>
      <p:sp>
        <p:nvSpPr>
          <p:cNvPr id="7" name="Oval 6"/>
          <p:cNvSpPr/>
          <p:nvPr/>
        </p:nvSpPr>
        <p:spPr>
          <a:xfrm>
            <a:off x="3227388" y="1371600"/>
            <a:ext cx="1927225" cy="1041400"/>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Unvan 1"/>
          <p:cNvSpPr txBox="1">
            <a:spLocks/>
          </p:cNvSpPr>
          <p:nvPr/>
        </p:nvSpPr>
        <p:spPr>
          <a:xfrm>
            <a:off x="-1" y="10897"/>
            <a:ext cx="12192001" cy="424514"/>
          </a:xfrm>
          <a:prstGeom prst="rect">
            <a:avLst/>
          </a:prstGeom>
        </p:spPr>
        <p:style>
          <a:lnRef idx="0">
            <a:schemeClr val="accent5"/>
          </a:lnRef>
          <a:fillRef idx="3">
            <a:schemeClr val="accent5"/>
          </a:fillRef>
          <a:effectRef idx="3">
            <a:schemeClr val="accent5"/>
          </a:effectRef>
          <a:fontRef idx="minor">
            <a:schemeClr val="lt1"/>
          </a:fontRef>
        </p:style>
        <p:txBody>
          <a:bodyPr anchor="b">
            <a:normAutofit fontScale="92500" lnSpcReduction="10000"/>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tr-TR" sz="2800" b="0" i="0" u="none" strike="noStrike" kern="1200" cap="none" spc="-50" normalizeH="0" baseline="0" noProof="0" dirty="0">
                <a:ln>
                  <a:noFill/>
                </a:ln>
                <a:solidFill>
                  <a:prstClr val="white"/>
                </a:solidFill>
                <a:effectLst/>
                <a:uLnTx/>
                <a:uFillTx/>
                <a:latin typeface="Calibri" panose="020F0502020204030204"/>
                <a:ea typeface="+mn-ea"/>
                <a:cs typeface="+mn-cs"/>
              </a:rPr>
              <a:t>DEĞİŞKEN TANIMLAMA</a:t>
            </a:r>
          </a:p>
        </p:txBody>
      </p:sp>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FDE86-E561-4EEF-8050-9EDD66501439}" type="slidenum">
              <a:rPr kumimoji="0" lang="tr-TR" alt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tr-TR" alt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64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1" name="Resim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188" y="972232"/>
            <a:ext cx="7508875"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82" name="Dikdörtgen 3"/>
          <p:cNvSpPr>
            <a:spLocks noChangeArrowheads="1"/>
          </p:cNvSpPr>
          <p:nvPr/>
        </p:nvSpPr>
        <p:spPr bwMode="auto">
          <a:xfrm>
            <a:off x="8120063" y="1109663"/>
            <a:ext cx="393541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 “B” “C” </a:t>
            </a:r>
            <a:r>
              <a:rPr kumimoji="0" lang="en-US" altLang="tr-TR"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şeklinde</a:t>
            </a:r>
            <a:r>
              <a:rPr kumimoji="0" lang="en-US"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tr-TR"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sütunlarda</a:t>
            </a:r>
            <a:r>
              <a:rPr kumimoji="0" lang="en-US"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tr-TR"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gösterilen</a:t>
            </a:r>
            <a:r>
              <a:rPr kumimoji="0" lang="en-US"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tr-TR"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düğmelerine</a:t>
            </a:r>
            <a:r>
              <a:rPr kumimoji="0" lang="en-US"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tr-TR"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çi</a:t>
            </a:r>
            <a:r>
              <a:rPr kumimoji="0" lang="tr-TR" altLang="tr-TR"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ft</a:t>
            </a:r>
            <a:r>
              <a:rPr kumimoji="0" lang="en-US"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tr-TR"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tıklatılarak</a:t>
            </a:r>
            <a:r>
              <a:rPr kumimoji="0" lang="en-US"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tr-TR"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üstte</a:t>
            </a:r>
            <a:r>
              <a:rPr kumimoji="0" lang="en-US"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tr-TR"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açılan</a:t>
            </a:r>
            <a:r>
              <a:rPr kumimoji="0" lang="en-US"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tr-TR"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sekmede</a:t>
            </a:r>
            <a:r>
              <a:rPr kumimoji="0" lang="en-US"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tr-TR"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veya</a:t>
            </a:r>
            <a:r>
              <a:rPr kumimoji="0" lang="en-US"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tr-TR" altLang="tr-TR"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 harfsiz bir </a:t>
            </a:r>
            <a:r>
              <a:rPr kumimoji="0" lang="en-US" altLang="tr-TR" sz="1800" b="0" i="0" u="none" strike="noStrike" kern="1200" cap="none" spc="0" normalizeH="0" baseline="0" noProof="0" dirty="0" err="1" smtClean="0">
                <a:ln>
                  <a:noFill/>
                </a:ln>
                <a:solidFill>
                  <a:srgbClr val="000000"/>
                </a:solidFill>
                <a:effectLst/>
                <a:uLnTx/>
                <a:uFillTx/>
                <a:latin typeface="Calibri" panose="020F0502020204030204" pitchFamily="34" charset="0"/>
                <a:ea typeface="+mn-ea"/>
                <a:cs typeface="+mn-cs"/>
              </a:rPr>
              <a:t>sütun</a:t>
            </a:r>
            <a:r>
              <a:rPr kumimoji="0" lang="tr-TR" altLang="tr-TR"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un </a:t>
            </a:r>
            <a:r>
              <a:rPr kumimoji="0" lang="en-US" altLang="tr-TR" sz="1800" b="0" i="0" u="none" strike="noStrike" kern="1200" cap="none" spc="0" normalizeH="0" baseline="0" noProof="0" dirty="0" err="1" smtClean="0">
                <a:ln>
                  <a:noFill/>
                </a:ln>
                <a:solidFill>
                  <a:srgbClr val="000000"/>
                </a:solidFill>
                <a:effectLst/>
                <a:uLnTx/>
                <a:uFillTx/>
                <a:latin typeface="Calibri" panose="020F0502020204030204" pitchFamily="34" charset="0"/>
                <a:ea typeface="+mn-ea"/>
                <a:cs typeface="+mn-cs"/>
              </a:rPr>
              <a:t>üstünde</a:t>
            </a:r>
            <a:r>
              <a:rPr kumimoji="0" lang="en-US" altLang="tr-TR"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 </a:t>
            </a:r>
            <a:r>
              <a:rPr kumimoji="0" lang="en-US" altLang="tr-TR"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boş</a:t>
            </a:r>
            <a:r>
              <a:rPr kumimoji="0" lang="en-US"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tr-TR"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olan</a:t>
            </a:r>
            <a:r>
              <a:rPr kumimoji="0" lang="en-US"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tr-TR"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bir</a:t>
            </a:r>
            <a:r>
              <a:rPr kumimoji="0" lang="en-US"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tr-TR"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konuma</a:t>
            </a:r>
            <a:r>
              <a:rPr kumimoji="0" lang="en-US"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tr-TR"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çift</a:t>
            </a:r>
            <a:r>
              <a:rPr kumimoji="0" lang="en-US"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tr-TR"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tıklatılarak</a:t>
            </a:r>
            <a:r>
              <a:rPr kumimoji="0" lang="en-US"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tr-TR"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açılan</a:t>
            </a:r>
            <a:r>
              <a:rPr kumimoji="0" lang="en-US"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tr-TR"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pencerede</a:t>
            </a:r>
            <a:r>
              <a:rPr kumimoji="0" lang="en-US"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“New Data Variable” </a:t>
            </a:r>
            <a:r>
              <a:rPr kumimoji="0" lang="en-US" altLang="tr-TR"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seçildikten</a:t>
            </a:r>
            <a:r>
              <a:rPr kumimoji="0" lang="en-US"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tr-TR"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sonra</a:t>
            </a:r>
            <a:r>
              <a:rPr kumimoji="0" lang="en-US"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tr-TR" sz="1800" b="0" i="0" u="sng"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değişkenler</a:t>
            </a:r>
            <a:r>
              <a:rPr kumimoji="0" lang="en-US"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tr-TR"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tanımlanabilir</a:t>
            </a:r>
            <a:r>
              <a:rPr kumimoji="0" lang="en-US"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tr-TR"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250883" name="Resim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5291" y="3831875"/>
            <a:ext cx="7669213"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722313" y="3831875"/>
            <a:ext cx="708025" cy="457550"/>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p:cNvSpPr/>
          <p:nvPr/>
        </p:nvSpPr>
        <p:spPr>
          <a:xfrm>
            <a:off x="8120063" y="4122738"/>
            <a:ext cx="2886075" cy="590550"/>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p:cNvSpPr/>
          <p:nvPr/>
        </p:nvSpPr>
        <p:spPr>
          <a:xfrm>
            <a:off x="6843713" y="5927725"/>
            <a:ext cx="706437" cy="423863"/>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Unvan 1"/>
          <p:cNvSpPr txBox="1">
            <a:spLocks/>
          </p:cNvSpPr>
          <p:nvPr/>
        </p:nvSpPr>
        <p:spPr>
          <a:xfrm>
            <a:off x="-1" y="177152"/>
            <a:ext cx="12192001" cy="424514"/>
          </a:xfrm>
          <a:prstGeom prst="rect">
            <a:avLst/>
          </a:prstGeom>
        </p:spPr>
        <p:style>
          <a:lnRef idx="0">
            <a:schemeClr val="accent5"/>
          </a:lnRef>
          <a:fillRef idx="3">
            <a:schemeClr val="accent5"/>
          </a:fillRef>
          <a:effectRef idx="3">
            <a:schemeClr val="accent5"/>
          </a:effectRef>
          <a:fontRef idx="minor">
            <a:schemeClr val="lt1"/>
          </a:fontRef>
        </p:style>
        <p:txBody>
          <a:bodyPr anchor="b">
            <a:normAutofit fontScale="92500" lnSpcReduction="10000"/>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tr-TR" sz="2800" b="0" i="0" u="none" strike="noStrike" kern="1200" cap="none" spc="-50" normalizeH="0" baseline="0" noProof="0" dirty="0">
                <a:ln>
                  <a:noFill/>
                </a:ln>
                <a:solidFill>
                  <a:prstClr val="white"/>
                </a:solidFill>
                <a:effectLst/>
                <a:uLnTx/>
                <a:uFillTx/>
                <a:latin typeface="Calibri" panose="020F0502020204030204"/>
                <a:ea typeface="+mn-ea"/>
                <a:cs typeface="+mn-cs"/>
              </a:rPr>
              <a:t>DEĞİŞKEN TANIMLAMA</a:t>
            </a:r>
          </a:p>
        </p:txBody>
      </p:sp>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FDE86-E561-4EEF-8050-9EDD66501439}" type="slidenum">
              <a:rPr kumimoji="0" lang="tr-TR" alt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tr-TR" alt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154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04540" y="628651"/>
            <a:ext cx="3405187" cy="40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white"/>
                </a:solidFill>
                <a:effectLst/>
                <a:uLnTx/>
                <a:uFillTx/>
                <a:latin typeface="Calibri" panose="020F0502020204030204"/>
                <a:ea typeface="+mn-ea"/>
                <a:cs typeface="+mn-cs"/>
              </a:rPr>
              <a:t>İsim Etiketi V</a:t>
            </a:r>
            <a:r>
              <a:rPr kumimoji="0" lang="tr-TR" sz="2000" b="0" i="0" u="none" strike="noStrike" kern="1200" cap="none" spc="0" normalizeH="0" baseline="0" noProof="0" dirty="0" smtClean="0">
                <a:ln>
                  <a:noFill/>
                </a:ln>
                <a:solidFill>
                  <a:prstClr val="white"/>
                </a:solidFill>
                <a:effectLst/>
                <a:uLnTx/>
                <a:uFillTx/>
                <a:latin typeface="Calibri" panose="020F0502020204030204"/>
                <a:ea typeface="+mn-ea"/>
                <a:cs typeface="+mn-cs"/>
              </a:rPr>
              <a:t>erme </a:t>
            </a:r>
            <a:r>
              <a:rPr kumimoji="0" lang="tr-TR" sz="2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tr-TR" sz="2000" b="0" i="0" u="none" strike="noStrike" kern="1200" cap="none" spc="0" normalizeH="0" baseline="0" noProof="0" dirty="0" err="1">
                <a:ln>
                  <a:noFill/>
                </a:ln>
                <a:solidFill>
                  <a:prstClr val="white"/>
                </a:solidFill>
                <a:effectLst/>
                <a:uLnTx/>
                <a:uFillTx/>
                <a:latin typeface="Calibri" panose="020F0502020204030204"/>
                <a:ea typeface="+mn-ea"/>
                <a:cs typeface="+mn-cs"/>
              </a:rPr>
              <a:t>Label</a:t>
            </a:r>
            <a:r>
              <a:rPr kumimoji="0" lang="tr-TR" sz="20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251906" name="Resi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025" y="1389063"/>
            <a:ext cx="6230938" cy="26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907" name="Resi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025" y="4048125"/>
            <a:ext cx="30226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Düz Ok Bağlayıcısı 5"/>
          <p:cNvCxnSpPr/>
          <p:nvPr/>
        </p:nvCxnSpPr>
        <p:spPr>
          <a:xfrm>
            <a:off x="1801813" y="2035175"/>
            <a:ext cx="1147762"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7" name="Unvan 1"/>
          <p:cNvSpPr txBox="1">
            <a:spLocks/>
          </p:cNvSpPr>
          <p:nvPr/>
        </p:nvSpPr>
        <p:spPr>
          <a:xfrm>
            <a:off x="-1" y="68873"/>
            <a:ext cx="12192001" cy="424514"/>
          </a:xfrm>
          <a:prstGeom prst="rect">
            <a:avLst/>
          </a:prstGeom>
        </p:spPr>
        <p:style>
          <a:lnRef idx="0">
            <a:schemeClr val="accent5"/>
          </a:lnRef>
          <a:fillRef idx="3">
            <a:schemeClr val="accent5"/>
          </a:fillRef>
          <a:effectRef idx="3">
            <a:schemeClr val="accent5"/>
          </a:effectRef>
          <a:fontRef idx="minor">
            <a:schemeClr val="lt1"/>
          </a:fontRef>
        </p:style>
        <p:txBody>
          <a:bodyPr anchor="b">
            <a:normAutofit fontScale="92500" lnSpcReduction="10000"/>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tr-TR" sz="2800" b="0" i="0" u="none" strike="noStrike" kern="1200" cap="none" spc="-50" normalizeH="0" baseline="0" noProof="0" dirty="0">
                <a:ln>
                  <a:noFill/>
                </a:ln>
                <a:solidFill>
                  <a:prstClr val="white"/>
                </a:solidFill>
                <a:effectLst/>
                <a:uLnTx/>
                <a:uFillTx/>
                <a:latin typeface="Calibri" panose="020F0502020204030204"/>
                <a:ea typeface="+mn-ea"/>
                <a:cs typeface="+mn-cs"/>
              </a:rPr>
              <a:t>DEĞİŞKEN TANIMLAMA</a:t>
            </a:r>
          </a:p>
        </p:txBody>
      </p:sp>
      <p:sp>
        <p:nvSpPr>
          <p:cNvPr id="3" name="Slayt Numarası Yer Tutucus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FDE86-E561-4EEF-8050-9EDD66501439}" type="slidenum">
              <a:rPr kumimoji="0" lang="tr-TR" alt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tr-TR" alt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392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127000" y="493713"/>
            <a:ext cx="3209966" cy="330993"/>
          </a:xfrm>
          <a:prstGeom prst="rect">
            <a:avLst/>
          </a:prstGeom>
          <a:solidFill>
            <a:schemeClr val="accent1"/>
          </a:solidFill>
        </p:spPr>
        <p:style>
          <a:lnRef idx="2">
            <a:schemeClr val="accent4">
              <a:shade val="50000"/>
            </a:schemeClr>
          </a:lnRef>
          <a:fillRef idx="1">
            <a:schemeClr val="accent4"/>
          </a:fillRef>
          <a:effectRef idx="0">
            <a:schemeClr val="accent4"/>
          </a:effectRef>
          <a:fontRef idx="minor">
            <a:schemeClr val="lt1"/>
          </a:fontRef>
        </p:style>
        <p:txBody>
          <a:bodyPr anchor="b">
            <a:normAutofit fontScale="85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tr-TR" sz="2800" b="1" i="0" u="none" strike="noStrike" kern="1200" cap="none" spc="-50" normalizeH="0" baseline="0" noProof="0" dirty="0">
                <a:ln>
                  <a:noFill/>
                </a:ln>
                <a:solidFill>
                  <a:prstClr val="white"/>
                </a:solidFill>
                <a:effectLst/>
                <a:uLnTx/>
                <a:uFillTx/>
                <a:latin typeface="Calibri Light" panose="020F0302020204030204"/>
                <a:ea typeface="+mj-ea"/>
                <a:cs typeface="+mj-cs"/>
              </a:rPr>
              <a:t>Değer Etiketi Yazma</a:t>
            </a:r>
          </a:p>
        </p:txBody>
      </p:sp>
      <p:sp>
        <p:nvSpPr>
          <p:cNvPr id="252930" name="Dikdörtgen 2"/>
          <p:cNvSpPr>
            <a:spLocks noChangeArrowheads="1"/>
          </p:cNvSpPr>
          <p:nvPr/>
        </p:nvSpPr>
        <p:spPr bwMode="auto">
          <a:xfrm>
            <a:off x="5770563" y="784661"/>
            <a:ext cx="6096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tr-TR"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Nitel (Nominal veya </a:t>
            </a:r>
            <a:r>
              <a:rPr kumimoji="0" lang="tr-TR" altLang="tr-TR"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Ordinal</a:t>
            </a:r>
            <a:r>
              <a:rPr kumimoji="0" lang="tr-TR"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değişkenler </a:t>
            </a:r>
            <a:r>
              <a:rPr kumimoji="0" lang="tr-TR" altLang="tr-TR"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isimsel</a:t>
            </a:r>
            <a:r>
              <a:rPr kumimoji="0" lang="tr-TR"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olarak değil numerik (tam sayı) olarak girilmelidir. Numerik olarak girilen değerlere ise etiket atanabilir. Bunun için Değer Etiketi eklenecek </a:t>
            </a:r>
            <a:r>
              <a:rPr kumimoji="0" lang="tr-TR" altLang="tr-TR"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değişkendeki sayısal değer </a:t>
            </a:r>
            <a:r>
              <a:rPr kumimoji="0" lang="tr-TR"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çift tıklanarak her bir </a:t>
            </a:r>
            <a:r>
              <a:rPr kumimoji="0" lang="tr-TR" altLang="tr-TR"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bu değere </a:t>
            </a:r>
            <a:r>
              <a:rPr kumimoji="0" lang="tr-TR"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karşılık gelen etiket yazılmalıdır.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Ör. (Cinsiyet değişkeni için 1=Erkek, </a:t>
            </a:r>
            <a:r>
              <a:rPr kumimoji="0" lang="tr-TR" altLang="tr-TR"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2=Dişi)</a:t>
            </a:r>
            <a:endParaRPr kumimoji="0" lang="tr-TR"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252931" name="Resi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973138"/>
            <a:ext cx="5643563"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932" name="Resi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3636963"/>
            <a:ext cx="30226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4413" y="1743075"/>
            <a:ext cx="25812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934" name="Resim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3525" y="3649663"/>
            <a:ext cx="30480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1979613" y="1693863"/>
            <a:ext cx="2886075" cy="1309687"/>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p:cNvSpPr/>
          <p:nvPr/>
        </p:nvSpPr>
        <p:spPr>
          <a:xfrm>
            <a:off x="307975" y="3300413"/>
            <a:ext cx="1395413" cy="3063875"/>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p:cNvSpPr/>
          <p:nvPr/>
        </p:nvSpPr>
        <p:spPr>
          <a:xfrm>
            <a:off x="5307013" y="3300413"/>
            <a:ext cx="1395412" cy="3063875"/>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Düz Ok Bağlayıcısı 10"/>
          <p:cNvCxnSpPr>
            <a:cxnSpLocks/>
            <a:endCxn id="10" idx="2"/>
          </p:cNvCxnSpPr>
          <p:nvPr/>
        </p:nvCxnSpPr>
        <p:spPr>
          <a:xfrm>
            <a:off x="1709738" y="4822825"/>
            <a:ext cx="3597275" cy="952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2" name="Unvan 1"/>
          <p:cNvSpPr txBox="1">
            <a:spLocks/>
          </p:cNvSpPr>
          <p:nvPr/>
        </p:nvSpPr>
        <p:spPr>
          <a:xfrm>
            <a:off x="-1" y="10897"/>
            <a:ext cx="12192001" cy="424514"/>
          </a:xfrm>
          <a:prstGeom prst="rect">
            <a:avLst/>
          </a:prstGeom>
        </p:spPr>
        <p:style>
          <a:lnRef idx="0">
            <a:schemeClr val="accent5"/>
          </a:lnRef>
          <a:fillRef idx="3">
            <a:schemeClr val="accent5"/>
          </a:fillRef>
          <a:effectRef idx="3">
            <a:schemeClr val="accent5"/>
          </a:effectRef>
          <a:fontRef idx="minor">
            <a:schemeClr val="lt1"/>
          </a:fontRef>
        </p:style>
        <p:txBody>
          <a:bodyPr anchor="b">
            <a:normAutofit fontScale="92500" lnSpcReduction="10000"/>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tr-TR" sz="2800" b="0" i="0" u="none" strike="noStrike" kern="1200" cap="none" spc="-50" normalizeH="0" baseline="0" noProof="0" dirty="0">
                <a:ln>
                  <a:noFill/>
                </a:ln>
                <a:solidFill>
                  <a:prstClr val="white"/>
                </a:solidFill>
                <a:effectLst/>
                <a:uLnTx/>
                <a:uFillTx/>
                <a:latin typeface="Calibri" panose="020F0502020204030204"/>
                <a:ea typeface="+mn-ea"/>
                <a:cs typeface="+mn-cs"/>
              </a:rPr>
              <a:t>DEĞİŞKEN TANIMLAMA</a:t>
            </a:r>
          </a:p>
        </p:txBody>
      </p:sp>
      <p:sp>
        <p:nvSpPr>
          <p:cNvPr id="3" name="Slayt Numarası Yer Tutucus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FDE86-E561-4EEF-8050-9EDD66501439}" type="slidenum">
              <a:rPr kumimoji="0" lang="tr-TR" alt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tr-TR" alt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5862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3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3106" name="İçerik Yer Tutucusu 2"/>
          <p:cNvSpPr>
            <a:spLocks noGrp="1" noChangeArrowheads="1"/>
          </p:cNvSpPr>
          <p:nvPr>
            <p:ph idx="1"/>
          </p:nvPr>
        </p:nvSpPr>
        <p:spPr>
          <a:xfrm>
            <a:off x="356260" y="1760538"/>
            <a:ext cx="11519065" cy="4699000"/>
          </a:xfrm>
        </p:spPr>
        <p:txBody>
          <a:bodyPr/>
          <a:lstStyle/>
          <a:p>
            <a:r>
              <a:rPr lang="tr-TR" altLang="tr-TR" dirty="0" smtClean="0"/>
              <a:t>İki bağımsız Gruptan veri örneği toplanır ve gruplara ait örneklem ortalamaları hesaplanır.</a:t>
            </a:r>
          </a:p>
          <a:p>
            <a:r>
              <a:rPr lang="tr-TR" altLang="tr-TR" dirty="0"/>
              <a:t>A</a:t>
            </a:r>
            <a:r>
              <a:rPr lang="tr-TR" altLang="tr-TR" dirty="0" smtClean="0"/>
              <a:t>ynı popülasyondan çekilen örneklemlere ait ortalamalarının benzer olması beklenir (H</a:t>
            </a:r>
            <a:r>
              <a:rPr lang="tr-TR" altLang="tr-TR" baseline="-25000" dirty="0" smtClean="0"/>
              <a:t>0</a:t>
            </a:r>
            <a:r>
              <a:rPr lang="tr-TR" altLang="tr-TR" dirty="0" smtClean="0"/>
              <a:t> Hipotezi)</a:t>
            </a:r>
          </a:p>
          <a:p>
            <a:r>
              <a:rPr lang="tr-TR" altLang="tr-TR" dirty="0" smtClean="0"/>
              <a:t>Burada iki farklı örneklem ortalaması arasındaki farkı incelediğimizden, iki grup ortalamasının benzer olmasını bekliyoruz (H</a:t>
            </a:r>
            <a:r>
              <a:rPr lang="tr-TR" altLang="tr-TR" baseline="-25000" dirty="0" smtClean="0"/>
              <a:t>0</a:t>
            </a:r>
            <a:r>
              <a:rPr lang="tr-TR" altLang="tr-TR" dirty="0" smtClean="0"/>
              <a:t> Hipotezi)</a:t>
            </a:r>
          </a:p>
          <a:p>
            <a:pPr lvl="1" indent="-26988"/>
            <a:r>
              <a:rPr lang="tr-TR" altLang="tr-TR" dirty="0" smtClean="0"/>
              <a:t>   Ortalamalar arasındaki varyasyonun ölçüm aracı olarak standart hata büyüklüğü kullanılır.</a:t>
            </a:r>
          </a:p>
          <a:p>
            <a:pPr lvl="2"/>
            <a:r>
              <a:rPr lang="tr-TR" altLang="tr-TR" sz="1800" dirty="0" smtClean="0"/>
              <a:t>Std. Hata küçükse çoğu örneklemin çok benzer ortalamalarda olmasını bekleriz</a:t>
            </a:r>
          </a:p>
          <a:p>
            <a:pPr lvl="2"/>
            <a:r>
              <a:rPr lang="tr-TR" altLang="tr-TR" sz="1800" dirty="0" smtClean="0"/>
              <a:t>Std. Hata büyükse ortalamalar arası farklılığın da büyük olması olasıdır. </a:t>
            </a:r>
          </a:p>
          <a:p>
            <a:endParaRPr lang="tr-TR" altLang="tr-TR" dirty="0" smtClean="0"/>
          </a:p>
        </p:txBody>
      </p:sp>
      <p:sp>
        <p:nvSpPr>
          <p:cNvPr id="6" name="Slayt Numarası Yer Tutucusu 5"/>
          <p:cNvSpPr>
            <a:spLocks noGrp="1"/>
          </p:cNvSpPr>
          <p:nvPr>
            <p:ph type="sldNum" sz="quarter" idx="12"/>
          </p:nvPr>
        </p:nvSpPr>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A0DF686-B392-4537-B4C2-8141174853F2}" type="slidenum">
              <a:rPr kumimoji="0" lang="tr-TR" altLang="tr-TR"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tr-TR" altLang="tr-TR"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pic>
        <p:nvPicPr>
          <p:cNvPr id="7" name="Metin kutusu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00" y="4768001"/>
            <a:ext cx="7175500" cy="571500"/>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p:cNvSpPr txBox="1">
            <a:spLocks noRot="1" noChangeAspect="1" noMove="1" noResize="1" noEditPoints="1" noAdjustHandles="1" noChangeArrowheads="1" noChangeShapeType="1" noTextEdit="1"/>
          </p:cNvSpPr>
          <p:nvPr/>
        </p:nvSpPr>
        <p:spPr>
          <a:xfrm>
            <a:off x="1667966" y="5598931"/>
            <a:ext cx="6230616" cy="504946"/>
          </a:xfrm>
          <a:prstGeom prst="rect">
            <a:avLst/>
          </a:prstGeom>
          <a:blipFill>
            <a:blip r:embed="rId4"/>
            <a:stretch>
              <a:fillRect l="-813" b="-14634"/>
            </a:stretch>
          </a:blipFill>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tr-TR" sz="1800" b="0" i="0" u="none" strike="noStrike" kern="1200" cap="none" spc="0" normalizeH="0" baseline="0" noProof="0">
                <a:ln>
                  <a:noFill/>
                </a:ln>
                <a:noFill/>
                <a:effectLst/>
                <a:uLnTx/>
                <a:uFillTx/>
                <a:latin typeface="Gill Sans MT" panose="020B0502020104020203" pitchFamily="34" charset="0"/>
                <a:ea typeface="+mn-ea"/>
                <a:cs typeface="+mn-cs"/>
              </a:rPr>
              <a:t> </a:t>
            </a:r>
          </a:p>
        </p:txBody>
      </p:sp>
      <p:sp>
        <p:nvSpPr>
          <p:cNvPr id="9" name="Dikdörtgen 8"/>
          <p:cNvSpPr>
            <a:spLocks noRot="1" noChangeAspect="1" noMove="1" noResize="1" noEditPoints="1" noAdjustHandles="1" noChangeArrowheads="1" noChangeShapeType="1" noTextEdit="1"/>
          </p:cNvSpPr>
          <p:nvPr/>
        </p:nvSpPr>
        <p:spPr>
          <a:xfrm>
            <a:off x="8485633" y="5053751"/>
            <a:ext cx="2932798" cy="1210524"/>
          </a:xfrm>
          <a:prstGeom prst="rect">
            <a:avLst/>
          </a:prstGeom>
          <a:blipFill>
            <a:blip r:embed="rId5"/>
            <a:stretch>
              <a:fillRect l="-1724" t="-1031"/>
            </a:stretch>
          </a:blipFill>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tr-TR" sz="1800" b="0" i="0" u="none" strike="noStrike" kern="1200" cap="none" spc="0" normalizeH="0" baseline="0" noProof="0">
                <a:ln>
                  <a:noFill/>
                </a:ln>
                <a:noFill/>
                <a:effectLst/>
                <a:uLnTx/>
                <a:uFillTx/>
                <a:latin typeface="Gill Sans MT" panose="020B0502020104020203" pitchFamily="34" charset="0"/>
                <a:ea typeface="+mn-ea"/>
                <a:cs typeface="+mn-cs"/>
              </a:rPr>
              <a:t> </a:t>
            </a:r>
          </a:p>
        </p:txBody>
      </p:sp>
      <p:pic>
        <p:nvPicPr>
          <p:cNvPr id="303113" name="Resim 9"/>
          <p:cNvPicPr>
            <a:picLocks noChangeAspect="1" noChangeArrowheads="1"/>
          </p:cNvPicPr>
          <p:nvPr/>
        </p:nvPicPr>
        <p:blipFill>
          <a:blip r:embed="rId6">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9243400" y="3732769"/>
            <a:ext cx="1721500" cy="13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ikdörtgen 11"/>
          <p:cNvSpPr/>
          <p:nvPr/>
        </p:nvSpPr>
        <p:spPr>
          <a:xfrm>
            <a:off x="2333625" y="134739"/>
            <a:ext cx="7770525" cy="1323439"/>
          </a:xfrm>
          <a:prstGeom prst="rect">
            <a:avLst/>
          </a:prstGeom>
          <a:solidFill>
            <a:srgbClr val="FFFF00"/>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İki Ortalamanın </a:t>
            </a:r>
            <a:r>
              <a:rPr kumimoji="0" lang="tr-TR" sz="4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Karşılaştırılması-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tr-TR" sz="4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tr-TR" sz="4000" b="1" i="0" u="none" strike="noStrike" kern="1200" cap="none" spc="0" normalizeH="0" baseline="0" noProof="0" dirty="0" err="1" smtClean="0">
                <a:ln>
                  <a:noFill/>
                </a:ln>
                <a:solidFill>
                  <a:srgbClr val="000000"/>
                </a:solidFill>
                <a:effectLst/>
                <a:uLnTx/>
                <a:uFillTx/>
                <a:latin typeface="Calibri" panose="020F0502020204030204" pitchFamily="34" charset="0"/>
                <a:ea typeface="+mn-ea"/>
                <a:cs typeface="Calibri" panose="020F0502020204030204" pitchFamily="34" charset="0"/>
              </a:rPr>
              <a:t>Student</a:t>
            </a:r>
            <a:r>
              <a:rPr kumimoji="0" lang="tr-TR" sz="4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T Test</a:t>
            </a:r>
            <a:endParaRPr kumimoji="0" lang="tr-TR" sz="4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62401802"/>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58886" y="2280063"/>
            <a:ext cx="11042650" cy="2915042"/>
          </a:xfrm>
        </p:spPr>
        <p:txBody>
          <a:bodyPr>
            <a:noAutofit/>
          </a:bodyPr>
          <a:lstStyle/>
          <a:p>
            <a:pPr algn="ctr" fontAlgn="auto">
              <a:spcAft>
                <a:spcPts val="0"/>
              </a:spcAft>
              <a:defRPr/>
            </a:pPr>
            <a:r>
              <a:rPr lang="tr-TR" sz="5400" b="1" dirty="0" smtClean="0"/>
              <a:t>HİPOTEZ (ÖNEMLİLİK )TESTLERİ</a:t>
            </a:r>
            <a:r>
              <a:rPr lang="tr-TR" sz="4800" b="1" dirty="0" smtClean="0"/>
              <a:t/>
            </a:r>
            <a:br>
              <a:rPr lang="tr-TR" sz="4800" b="1" dirty="0" smtClean="0"/>
            </a:br>
            <a:r>
              <a:rPr lang="tr-TR" sz="4800" b="1" dirty="0" smtClean="0"/>
              <a:t/>
            </a:r>
            <a:br>
              <a:rPr lang="tr-TR" sz="4800" b="1" dirty="0" smtClean="0"/>
            </a:br>
            <a:r>
              <a:rPr lang="tr-TR" sz="4800" b="1" dirty="0"/>
              <a:t/>
            </a:r>
            <a:br>
              <a:rPr lang="tr-TR" sz="4800" b="1" dirty="0"/>
            </a:br>
            <a:endParaRPr lang="tr-TR" sz="2400" b="1" dirty="0"/>
          </a:p>
        </p:txBody>
      </p:sp>
      <p:sp>
        <p:nvSpPr>
          <p:cNvPr id="4" name="Slayt Numarası Yer Tutucusu 3"/>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2676A70-83EF-405E-8497-3CA99DD3053A}" type="slidenum">
              <a:rPr kumimoji="0" lang="tr-TR" altLang="tr-TR" sz="10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tr-TR" altLang="tr-TR"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8" name="Dikdörtgen 2"/>
          <p:cNvSpPr>
            <a:spLocks noChangeArrowheads="1"/>
          </p:cNvSpPr>
          <p:nvPr/>
        </p:nvSpPr>
        <p:spPr bwMode="auto">
          <a:xfrm>
            <a:off x="1939559" y="4522966"/>
            <a:ext cx="85340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lvl="0" eaLnBrk="1" hangingPunct="1"/>
            <a:r>
              <a:rPr lang="tr-TR" altLang="tr-TR" sz="2800" b="1" dirty="0">
                <a:solidFill>
                  <a:srgbClr val="000000"/>
                </a:solidFill>
                <a:latin typeface="Calibri" panose="020F0502020204030204" pitchFamily="34" charset="0"/>
              </a:rPr>
              <a:t>Nitel </a:t>
            </a:r>
            <a:r>
              <a:rPr lang="tr-TR" altLang="tr-TR" sz="2800" b="1" dirty="0" smtClean="0">
                <a:solidFill>
                  <a:srgbClr val="000000"/>
                </a:solidFill>
                <a:latin typeface="Calibri" panose="020F0502020204030204" pitchFamily="34" charset="0"/>
              </a:rPr>
              <a:t>Verilerin (Oranların) Karşılaştırılması (Ki-Kare Testi)</a:t>
            </a:r>
            <a:endParaRPr lang="tr-TR" altLang="tr-TR" sz="28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406896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8575" y="731838"/>
            <a:ext cx="12114213" cy="40163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r>
              <a:rPr lang="tr-TR" sz="2000" dirty="0">
                <a:solidFill>
                  <a:prstClr val="white"/>
                </a:solidFill>
              </a:rPr>
              <a:t>Doğru Önemlilik seçimi için dikkat edilmesi gerekenler</a:t>
            </a:r>
          </a:p>
        </p:txBody>
      </p:sp>
      <p:sp>
        <p:nvSpPr>
          <p:cNvPr id="3" name="Metin kutusu 2"/>
          <p:cNvSpPr txBox="1"/>
          <p:nvPr/>
        </p:nvSpPr>
        <p:spPr>
          <a:xfrm>
            <a:off x="222250" y="1282700"/>
            <a:ext cx="6313488" cy="1138238"/>
          </a:xfrm>
          <a:prstGeom prst="rect">
            <a:avLst/>
          </a:prstGeom>
          <a:noFill/>
        </p:spPr>
        <p:txBody>
          <a:bodyPr>
            <a:spAutoFit/>
          </a:bodyPr>
          <a:lstStyle/>
          <a:p>
            <a:pPr marL="342900" indent="-342900" eaLnBrk="1" fontAlgn="auto" hangingPunct="1">
              <a:spcBef>
                <a:spcPts val="0"/>
              </a:spcBef>
              <a:spcAft>
                <a:spcPts val="0"/>
              </a:spcAft>
              <a:buFontTx/>
              <a:buAutoNum type="arabicPeriod"/>
              <a:defRPr/>
            </a:pPr>
            <a:r>
              <a:rPr lang="tr-TR" dirty="0">
                <a:solidFill>
                  <a:srgbClr val="000000"/>
                </a:solidFill>
                <a:latin typeface="Calibri" panose="020F0502020204030204"/>
              </a:rPr>
              <a:t>Verinin ölçüm biçimi</a:t>
            </a:r>
          </a:p>
          <a:p>
            <a:pPr algn="just" eaLnBrk="1" fontAlgn="auto" hangingPunct="1">
              <a:spcBef>
                <a:spcPts val="0"/>
              </a:spcBef>
              <a:spcAft>
                <a:spcPts val="0"/>
              </a:spcAft>
              <a:defRPr/>
            </a:pPr>
            <a:r>
              <a:rPr lang="tr-TR" dirty="0">
                <a:solidFill>
                  <a:srgbClr val="000000"/>
                </a:solidFill>
                <a:latin typeface="Calibri" panose="020F0502020204030204"/>
              </a:rPr>
              <a:t>	</a:t>
            </a:r>
            <a:r>
              <a:rPr lang="tr-TR" b="1" dirty="0">
                <a:solidFill>
                  <a:srgbClr val="000000"/>
                </a:solidFill>
                <a:latin typeface="Calibri" panose="020F0502020204030204"/>
              </a:rPr>
              <a:t>Nitel (kategorik) veriler </a:t>
            </a:r>
            <a:r>
              <a:rPr lang="tr-TR" dirty="0">
                <a:solidFill>
                  <a:srgbClr val="000000"/>
                </a:solidFill>
                <a:latin typeface="Calibri" panose="020F0502020204030204"/>
              </a:rPr>
              <a:t>- </a:t>
            </a:r>
            <a:r>
              <a:rPr lang="tr-TR" sz="1400" dirty="0">
                <a:solidFill>
                  <a:srgbClr val="000000"/>
                </a:solidFill>
                <a:latin typeface="Calibri" panose="020F0502020204030204"/>
              </a:rPr>
              <a:t>ör. hasta-sağlıklı, iyileşti-iyileşmedi, erkek-kadın </a:t>
            </a:r>
            <a:r>
              <a:rPr lang="tr-TR" sz="1400" dirty="0" err="1">
                <a:solidFill>
                  <a:srgbClr val="000000"/>
                </a:solidFill>
                <a:latin typeface="Calibri" panose="020F0502020204030204"/>
              </a:rPr>
              <a:t>vb</a:t>
            </a:r>
            <a:endParaRPr lang="tr-TR" sz="1400" dirty="0">
              <a:solidFill>
                <a:srgbClr val="000000"/>
              </a:solidFill>
              <a:latin typeface="Calibri" panose="020F0502020204030204"/>
            </a:endParaRPr>
          </a:p>
          <a:p>
            <a:pPr algn="just" eaLnBrk="1" fontAlgn="auto" hangingPunct="1">
              <a:spcBef>
                <a:spcPts val="0"/>
              </a:spcBef>
              <a:spcAft>
                <a:spcPts val="0"/>
              </a:spcAft>
              <a:defRPr/>
            </a:pPr>
            <a:r>
              <a:rPr lang="tr-TR" dirty="0">
                <a:solidFill>
                  <a:srgbClr val="000000"/>
                </a:solidFill>
                <a:latin typeface="Calibri" panose="020F0502020204030204"/>
              </a:rPr>
              <a:t>	</a:t>
            </a:r>
            <a:r>
              <a:rPr lang="tr-TR" b="1" dirty="0">
                <a:solidFill>
                  <a:srgbClr val="000000"/>
                </a:solidFill>
                <a:latin typeface="Calibri" panose="020F0502020204030204"/>
              </a:rPr>
              <a:t>Nicel veriler </a:t>
            </a:r>
            <a:r>
              <a:rPr lang="tr-TR" dirty="0">
                <a:solidFill>
                  <a:srgbClr val="000000"/>
                </a:solidFill>
                <a:latin typeface="Calibri" panose="020F0502020204030204"/>
              </a:rPr>
              <a:t>- </a:t>
            </a:r>
            <a:r>
              <a:rPr lang="tr-TR" sz="1400" dirty="0">
                <a:solidFill>
                  <a:srgbClr val="000000"/>
                </a:solidFill>
                <a:latin typeface="Calibri" panose="020F0502020204030204"/>
              </a:rPr>
              <a:t>ör. Yaş, boy, kolesterol seviyesi </a:t>
            </a:r>
            <a:r>
              <a:rPr lang="tr-TR" sz="1400" dirty="0" err="1">
                <a:solidFill>
                  <a:srgbClr val="000000"/>
                </a:solidFill>
                <a:latin typeface="Calibri" panose="020F0502020204030204"/>
              </a:rPr>
              <a:t>vb</a:t>
            </a:r>
            <a:endParaRPr lang="tr-TR" sz="1400" dirty="0">
              <a:solidFill>
                <a:srgbClr val="000000"/>
              </a:solidFill>
              <a:latin typeface="Calibri" panose="020F0502020204030204"/>
            </a:endParaRPr>
          </a:p>
        </p:txBody>
      </p:sp>
      <p:sp>
        <p:nvSpPr>
          <p:cNvPr id="398339" name="Metin kutusu 3"/>
          <p:cNvSpPr txBox="1">
            <a:spLocks noChangeArrowheads="1"/>
          </p:cNvSpPr>
          <p:nvPr/>
        </p:nvSpPr>
        <p:spPr bwMode="auto">
          <a:xfrm>
            <a:off x="222250" y="2460625"/>
            <a:ext cx="6313488"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eaLnBrk="1" hangingPunct="1"/>
            <a:r>
              <a:rPr lang="tr-TR" altLang="tr-TR">
                <a:solidFill>
                  <a:srgbClr val="000000"/>
                </a:solidFill>
                <a:latin typeface="Calibri" panose="020F0502020204030204" pitchFamily="34" charset="0"/>
              </a:rPr>
              <a:t>2. Grupların bağımlılık yapısı</a:t>
            </a:r>
          </a:p>
          <a:p>
            <a:pPr algn="just" eaLnBrk="1" hangingPunct="1"/>
            <a:r>
              <a:rPr lang="tr-TR" altLang="tr-TR">
                <a:solidFill>
                  <a:srgbClr val="000000"/>
                </a:solidFill>
                <a:latin typeface="Calibri" panose="020F0502020204030204" pitchFamily="34" charset="0"/>
              </a:rPr>
              <a:t>	</a:t>
            </a:r>
            <a:r>
              <a:rPr lang="tr-TR" altLang="tr-TR" b="1">
                <a:solidFill>
                  <a:srgbClr val="000000"/>
                </a:solidFill>
                <a:latin typeface="Calibri" panose="020F0502020204030204" pitchFamily="34" charset="0"/>
              </a:rPr>
              <a:t>Bağımlılık</a:t>
            </a:r>
            <a:r>
              <a:rPr lang="tr-TR" altLang="tr-TR">
                <a:solidFill>
                  <a:srgbClr val="000000"/>
                </a:solidFill>
                <a:latin typeface="Calibri" panose="020F0502020204030204" pitchFamily="34" charset="0"/>
              </a:rPr>
              <a:t>: </a:t>
            </a:r>
            <a:r>
              <a:rPr lang="tr-TR" altLang="tr-TR" sz="1400">
                <a:solidFill>
                  <a:srgbClr val="000000"/>
                </a:solidFill>
                <a:latin typeface="Calibri" panose="020F0502020204030204" pitchFamily="34" charset="0"/>
              </a:rPr>
              <a:t>Aynı grupta yer alan bir bireyden birden fazla ölçüm yapılıyorsa (ör. Aynı bireyden operasyon öncesi ve sonrası örnek alınması)</a:t>
            </a:r>
          </a:p>
          <a:p>
            <a:pPr algn="just" eaLnBrk="1" hangingPunct="1"/>
            <a:r>
              <a:rPr lang="tr-TR" altLang="tr-TR">
                <a:solidFill>
                  <a:srgbClr val="000000"/>
                </a:solidFill>
                <a:latin typeface="Calibri" panose="020F0502020204030204" pitchFamily="34" charset="0"/>
              </a:rPr>
              <a:t>	</a:t>
            </a:r>
            <a:r>
              <a:rPr lang="tr-TR" altLang="tr-TR" b="1">
                <a:solidFill>
                  <a:srgbClr val="000000"/>
                </a:solidFill>
                <a:latin typeface="Calibri" panose="020F0502020204030204" pitchFamily="34" charset="0"/>
              </a:rPr>
              <a:t>Bağımsızlık</a:t>
            </a:r>
            <a:r>
              <a:rPr lang="tr-TR" altLang="tr-TR">
                <a:solidFill>
                  <a:srgbClr val="000000"/>
                </a:solidFill>
                <a:latin typeface="Calibri" panose="020F0502020204030204" pitchFamily="34" charset="0"/>
              </a:rPr>
              <a:t>: </a:t>
            </a:r>
            <a:r>
              <a:rPr lang="tr-TR" altLang="tr-TR" sz="1400">
                <a:solidFill>
                  <a:srgbClr val="000000"/>
                </a:solidFill>
                <a:latin typeface="Calibri" panose="020F0502020204030204" pitchFamily="34" charset="0"/>
              </a:rPr>
              <a:t>Ölçümler farklı gruplardaki bireylere ait ve bu bireylerden tek bir ölçüm alındıysa. </a:t>
            </a:r>
          </a:p>
        </p:txBody>
      </p:sp>
      <p:sp>
        <p:nvSpPr>
          <p:cNvPr id="398340" name="Metin kutusu 4"/>
          <p:cNvSpPr txBox="1">
            <a:spLocks noChangeArrowheads="1"/>
          </p:cNvSpPr>
          <p:nvPr/>
        </p:nvSpPr>
        <p:spPr bwMode="auto">
          <a:xfrm>
            <a:off x="222250" y="3992563"/>
            <a:ext cx="23860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eaLnBrk="1" hangingPunct="1"/>
            <a:r>
              <a:rPr lang="tr-TR" altLang="tr-TR">
                <a:solidFill>
                  <a:srgbClr val="000000"/>
                </a:solidFill>
                <a:latin typeface="Calibri" panose="020F0502020204030204" pitchFamily="34" charset="0"/>
              </a:rPr>
              <a:t>3. Grup Sayısı</a:t>
            </a:r>
          </a:p>
          <a:p>
            <a:pPr eaLnBrk="1" hangingPunct="1"/>
            <a:r>
              <a:rPr lang="tr-TR" altLang="tr-TR">
                <a:solidFill>
                  <a:srgbClr val="000000"/>
                </a:solidFill>
                <a:latin typeface="Calibri" panose="020F0502020204030204" pitchFamily="34" charset="0"/>
              </a:rPr>
              <a:t>	</a:t>
            </a:r>
            <a:r>
              <a:rPr lang="tr-TR" altLang="tr-TR" b="1">
                <a:solidFill>
                  <a:srgbClr val="000000"/>
                </a:solidFill>
                <a:latin typeface="Calibri" panose="020F0502020204030204" pitchFamily="34" charset="0"/>
              </a:rPr>
              <a:t>=2</a:t>
            </a:r>
          </a:p>
          <a:p>
            <a:pPr eaLnBrk="1" hangingPunct="1"/>
            <a:r>
              <a:rPr lang="tr-TR" altLang="tr-TR">
                <a:solidFill>
                  <a:srgbClr val="000000"/>
                </a:solidFill>
                <a:latin typeface="Calibri" panose="020F0502020204030204" pitchFamily="34" charset="0"/>
              </a:rPr>
              <a:t>	</a:t>
            </a:r>
            <a:r>
              <a:rPr lang="tr-TR" altLang="tr-TR" b="1">
                <a:solidFill>
                  <a:srgbClr val="000000"/>
                </a:solidFill>
                <a:latin typeface="Calibri" panose="020F0502020204030204" pitchFamily="34" charset="0"/>
              </a:rPr>
              <a:t>&gt;2</a:t>
            </a:r>
          </a:p>
        </p:txBody>
      </p:sp>
      <p:sp>
        <p:nvSpPr>
          <p:cNvPr id="11" name="Yuvarlatılmış Dikdörtgen 10"/>
          <p:cNvSpPr/>
          <p:nvPr/>
        </p:nvSpPr>
        <p:spPr>
          <a:xfrm>
            <a:off x="223838" y="3260725"/>
            <a:ext cx="6407150" cy="506413"/>
          </a:xfrm>
          <a:prstGeom prst="roundRect">
            <a:avLst/>
          </a:prstGeom>
          <a:solidFill>
            <a:schemeClr val="accent2">
              <a:alpha val="36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solidFill>
                <a:prstClr val="white"/>
              </a:solidFill>
            </a:endParaRPr>
          </a:p>
        </p:txBody>
      </p:sp>
      <p:sp>
        <p:nvSpPr>
          <p:cNvPr id="12" name="Yuvarlatılmış Dikdörtgen 11"/>
          <p:cNvSpPr/>
          <p:nvPr/>
        </p:nvSpPr>
        <p:spPr>
          <a:xfrm>
            <a:off x="222250" y="1631950"/>
            <a:ext cx="6313488" cy="485775"/>
          </a:xfrm>
          <a:prstGeom prst="roundRect">
            <a:avLst/>
          </a:prstGeom>
          <a:solidFill>
            <a:schemeClr val="accent2">
              <a:alpha val="36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solidFill>
                <a:prstClr val="white"/>
              </a:solidFill>
            </a:endParaRPr>
          </a:p>
        </p:txBody>
      </p:sp>
      <p:sp>
        <p:nvSpPr>
          <p:cNvPr id="13" name="Sağ Ayraç 12"/>
          <p:cNvSpPr/>
          <p:nvPr/>
        </p:nvSpPr>
        <p:spPr>
          <a:xfrm>
            <a:off x="7292975" y="1466850"/>
            <a:ext cx="788988" cy="4451350"/>
          </a:xfrm>
          <a:prstGeom prst="rightBrace">
            <a:avLst>
              <a:gd name="adj1" fmla="val 29762"/>
              <a:gd name="adj2" fmla="val 40107"/>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tr-TR">
              <a:solidFill>
                <a:srgbClr val="000000"/>
              </a:solidFill>
            </a:endParaRPr>
          </a:p>
        </p:txBody>
      </p:sp>
      <p:sp>
        <p:nvSpPr>
          <p:cNvPr id="14" name="Yuvarlatılmış Dikdörtgen 13"/>
          <p:cNvSpPr/>
          <p:nvPr/>
        </p:nvSpPr>
        <p:spPr>
          <a:xfrm>
            <a:off x="222250" y="4603750"/>
            <a:ext cx="6313488" cy="300038"/>
          </a:xfrm>
          <a:prstGeom prst="roundRect">
            <a:avLst/>
          </a:prstGeom>
          <a:solidFill>
            <a:schemeClr val="accent2">
              <a:alpha val="36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solidFill>
                <a:prstClr val="white"/>
              </a:solidFill>
            </a:endParaRPr>
          </a:p>
        </p:txBody>
      </p:sp>
      <p:sp>
        <p:nvSpPr>
          <p:cNvPr id="398348" name="Metin kutusu 7"/>
          <p:cNvSpPr txBox="1">
            <a:spLocks noChangeArrowheads="1"/>
          </p:cNvSpPr>
          <p:nvPr/>
        </p:nvSpPr>
        <p:spPr bwMode="auto">
          <a:xfrm>
            <a:off x="8272463" y="2900312"/>
            <a:ext cx="3697287" cy="369332"/>
          </a:xfrm>
          <a:prstGeom prst="rect">
            <a:avLst/>
          </a:prstGeom>
          <a:solidFill>
            <a:srgbClr val="FFFF00"/>
          </a:solidFill>
          <a:ln>
            <a:noFill/>
          </a:ln>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285750" indent="-285750" eaLnBrk="1" hangingPunct="1">
              <a:buFont typeface="Arial" panose="020B0604020202020204" pitchFamily="34" charset="0"/>
              <a:buChar char="•"/>
            </a:pPr>
            <a:r>
              <a:rPr lang="tr-TR" altLang="tr-TR" b="1" dirty="0" smtClean="0">
                <a:solidFill>
                  <a:srgbClr val="000000"/>
                </a:solidFill>
                <a:latin typeface="Calibri" panose="020F0502020204030204" pitchFamily="34" charset="0"/>
              </a:rPr>
              <a:t>Ki-Kare Testi </a:t>
            </a:r>
          </a:p>
        </p:txBody>
      </p:sp>
      <p:sp>
        <p:nvSpPr>
          <p:cNvPr id="16" name="Metin kutusu 15"/>
          <p:cNvSpPr txBox="1"/>
          <p:nvPr/>
        </p:nvSpPr>
        <p:spPr>
          <a:xfrm>
            <a:off x="8743950" y="1493838"/>
            <a:ext cx="2723053"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eaLnBrk="1" fontAlgn="auto" hangingPunct="1">
              <a:spcBef>
                <a:spcPts val="0"/>
              </a:spcBef>
              <a:spcAft>
                <a:spcPts val="0"/>
              </a:spcAft>
              <a:defRPr/>
            </a:pPr>
            <a:r>
              <a:rPr lang="tr-TR" b="1" dirty="0">
                <a:solidFill>
                  <a:srgbClr val="000000"/>
                </a:solidFill>
              </a:rPr>
              <a:t>Kullanılması</a:t>
            </a:r>
            <a:r>
              <a:rPr lang="tr-TR" dirty="0">
                <a:solidFill>
                  <a:srgbClr val="000000"/>
                </a:solidFill>
              </a:rPr>
              <a:t> </a:t>
            </a:r>
            <a:r>
              <a:rPr lang="tr-TR" b="1" dirty="0">
                <a:solidFill>
                  <a:srgbClr val="000000"/>
                </a:solidFill>
              </a:rPr>
              <a:t>Gereken Test: </a:t>
            </a:r>
          </a:p>
        </p:txBody>
      </p:sp>
      <p:sp>
        <p:nvSpPr>
          <p:cNvPr id="17" name="Aşağı Ok 16"/>
          <p:cNvSpPr/>
          <p:nvPr/>
        </p:nvSpPr>
        <p:spPr>
          <a:xfrm>
            <a:off x="9646816" y="2117725"/>
            <a:ext cx="973444" cy="584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solidFill>
                <a:prstClr val="white"/>
              </a:solidFill>
            </a:endParaRPr>
          </a:p>
        </p:txBody>
      </p:sp>
      <p:sp>
        <p:nvSpPr>
          <p:cNvPr id="4" name="Slayt Numarası Yer Tutucusu 3"/>
          <p:cNvSpPr>
            <a:spLocks noGrp="1"/>
          </p:cNvSpPr>
          <p:nvPr>
            <p:ph type="sldNum" sz="quarter" idx="12"/>
          </p:nvPr>
        </p:nvSpPr>
        <p:spPr/>
        <p:txBody>
          <a:bodyPr/>
          <a:lstStyle/>
          <a:p>
            <a:fld id="{128FDE86-E561-4EEF-8050-9EDD66501439}" type="slidenum">
              <a:rPr lang="tr-TR" altLang="tr-TR" smtClean="0"/>
              <a:pPr/>
              <a:t>21</a:t>
            </a:fld>
            <a:endParaRPr lang="tr-TR" altLang="tr-TR"/>
          </a:p>
        </p:txBody>
      </p:sp>
      <p:sp>
        <p:nvSpPr>
          <p:cNvPr id="15" name="Dikdörtgen 2"/>
          <p:cNvSpPr>
            <a:spLocks noChangeArrowheads="1"/>
          </p:cNvSpPr>
          <p:nvPr/>
        </p:nvSpPr>
        <p:spPr bwMode="auto">
          <a:xfrm>
            <a:off x="2175420" y="109865"/>
            <a:ext cx="8534003" cy="523220"/>
          </a:xfrm>
          <a:prstGeom prst="rect">
            <a:avLst/>
          </a:prstGeom>
          <a:solidFill>
            <a:srgbClr val="FFFF00"/>
          </a:solidFill>
          <a:ln>
            <a:noFill/>
          </a:ln>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lvl="0" eaLnBrk="1" hangingPunct="1"/>
            <a:r>
              <a:rPr lang="tr-TR" altLang="tr-TR" sz="2800" b="1" dirty="0">
                <a:solidFill>
                  <a:srgbClr val="000000"/>
                </a:solidFill>
                <a:latin typeface="Calibri" panose="020F0502020204030204" pitchFamily="34" charset="0"/>
              </a:rPr>
              <a:t>Nitel </a:t>
            </a:r>
            <a:r>
              <a:rPr lang="tr-TR" altLang="tr-TR" sz="2800" b="1" dirty="0" smtClean="0">
                <a:solidFill>
                  <a:srgbClr val="000000"/>
                </a:solidFill>
                <a:latin typeface="Calibri" panose="020F0502020204030204" pitchFamily="34" charset="0"/>
              </a:rPr>
              <a:t>Verilerin (Oranların) Karşılaştırılması (Ki-Kare Testi)</a:t>
            </a:r>
            <a:endParaRPr lang="tr-TR" altLang="tr-TR" sz="28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214891426"/>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23833" y="565920"/>
            <a:ext cx="10144333" cy="957717"/>
          </a:xfrm>
        </p:spPr>
        <p:txBody>
          <a:bodyPr>
            <a:noAutofit/>
          </a:bodyPr>
          <a:lstStyle/>
          <a:p>
            <a:pPr algn="ctr"/>
            <a:r>
              <a:rPr lang="tr-TR" sz="4000" b="1" dirty="0">
                <a:solidFill>
                  <a:srgbClr val="FF0000"/>
                </a:solidFill>
                <a:latin typeface="+mn-lt"/>
              </a:rPr>
              <a:t>Ki-kare </a:t>
            </a:r>
            <a:r>
              <a:rPr lang="tr-TR" sz="4000" b="1" dirty="0" smtClean="0">
                <a:solidFill>
                  <a:srgbClr val="FF0000"/>
                </a:solidFill>
                <a:latin typeface="+mn-lt"/>
              </a:rPr>
              <a:t>Testi</a:t>
            </a:r>
            <a:r>
              <a:rPr lang="tr-TR" sz="4000" dirty="0">
                <a:latin typeface="+mn-lt"/>
              </a:rPr>
              <a:t> </a:t>
            </a:r>
            <a:r>
              <a:rPr lang="tr-TR" sz="3600" b="1" dirty="0">
                <a:solidFill>
                  <a:srgbClr val="FF0000"/>
                </a:solidFill>
                <a:latin typeface="+mn-lt"/>
              </a:rPr>
              <a:t>(</a:t>
            </a:r>
            <a:r>
              <a:rPr lang="tr-TR" sz="3600" b="1" dirty="0" err="1" smtClean="0">
                <a:solidFill>
                  <a:srgbClr val="FF0000"/>
                </a:solidFill>
                <a:latin typeface="+mn-lt"/>
              </a:rPr>
              <a:t>Chi-square</a:t>
            </a:r>
            <a:r>
              <a:rPr lang="tr-TR" sz="3600" b="1" dirty="0" smtClean="0">
                <a:solidFill>
                  <a:srgbClr val="FF0000"/>
                </a:solidFill>
                <a:latin typeface="+mn-lt"/>
              </a:rPr>
              <a:t> Test)</a:t>
            </a:r>
            <a:r>
              <a:rPr lang="tr-TR" sz="2400" b="1" dirty="0">
                <a:solidFill>
                  <a:srgbClr val="FF0000"/>
                </a:solidFill>
                <a:latin typeface="+mn-lt"/>
              </a:rPr>
              <a:t/>
            </a:r>
            <a:br>
              <a:rPr lang="tr-TR" sz="2400" b="1" dirty="0">
                <a:solidFill>
                  <a:srgbClr val="FF0000"/>
                </a:solidFill>
                <a:latin typeface="+mn-lt"/>
              </a:rPr>
            </a:br>
            <a:r>
              <a:rPr lang="tr-TR" sz="2400" b="1" dirty="0" smtClean="0">
                <a:solidFill>
                  <a:srgbClr val="FF0000"/>
                </a:solidFill>
                <a:latin typeface="+mn-lt"/>
              </a:rPr>
              <a:t>(</a:t>
            </a:r>
            <a:r>
              <a:rPr lang="tr-TR" sz="2400" b="1" dirty="0">
                <a:solidFill>
                  <a:srgbClr val="FF0000"/>
                </a:solidFill>
                <a:latin typeface="+mn-lt"/>
              </a:rPr>
              <a:t>İki Yüzde Arasındaki Farkın Önemlilik Testi </a:t>
            </a:r>
            <a:r>
              <a:rPr lang="tr-TR" sz="2400" b="1" dirty="0" smtClean="0">
                <a:solidFill>
                  <a:srgbClr val="FF0000"/>
                </a:solidFill>
                <a:latin typeface="+mn-lt"/>
              </a:rPr>
              <a:t>)</a:t>
            </a:r>
            <a:endParaRPr lang="tr-TR" sz="2400" b="1" dirty="0">
              <a:solidFill>
                <a:srgbClr val="FF0000"/>
              </a:solidFill>
              <a:latin typeface="+mn-lt"/>
            </a:endParaRPr>
          </a:p>
        </p:txBody>
      </p:sp>
      <p:sp>
        <p:nvSpPr>
          <p:cNvPr id="3" name="İçerik Yer Tutucusu 2"/>
          <p:cNvSpPr>
            <a:spLocks noGrp="1"/>
          </p:cNvSpPr>
          <p:nvPr>
            <p:ph idx="1"/>
          </p:nvPr>
        </p:nvSpPr>
        <p:spPr>
          <a:xfrm>
            <a:off x="462708" y="1795749"/>
            <a:ext cx="11016868" cy="2425763"/>
          </a:xfrm>
        </p:spPr>
        <p:txBody>
          <a:bodyPr>
            <a:normAutofit fontScale="77500" lnSpcReduction="20000"/>
          </a:bodyPr>
          <a:lstStyle/>
          <a:p>
            <a:r>
              <a:rPr lang="tr-TR" altLang="tr-TR" b="1" dirty="0">
                <a:solidFill>
                  <a:srgbClr val="FF0000"/>
                </a:solidFill>
              </a:rPr>
              <a:t>Niteliksel olarak belirtilen </a:t>
            </a:r>
            <a:r>
              <a:rPr lang="tr-TR" b="1" dirty="0">
                <a:solidFill>
                  <a:srgbClr val="FF0000"/>
                </a:solidFill>
              </a:rPr>
              <a:t>veya niteliksel duruma getirilmiş</a:t>
            </a:r>
            <a:r>
              <a:rPr lang="tr-TR" b="1" dirty="0"/>
              <a:t> verilerin incelenmesinde kullanılır.</a:t>
            </a:r>
            <a:r>
              <a:rPr lang="tr-TR" altLang="tr-TR" b="1" dirty="0"/>
              <a:t> </a:t>
            </a:r>
          </a:p>
          <a:p>
            <a:r>
              <a:rPr lang="tr-TR" altLang="tr-TR" b="1" dirty="0"/>
              <a:t>Gözlenen ve beklenen frekanslar arasındaki farkın anlamlı olup olmadığı temeline dayanır.</a:t>
            </a:r>
          </a:p>
          <a:p>
            <a:r>
              <a:rPr lang="tr-TR" b="1" dirty="0"/>
              <a:t>Ki-kare Analizi, </a:t>
            </a:r>
            <a:r>
              <a:rPr lang="tr-TR" b="1" dirty="0" err="1"/>
              <a:t>isimsel</a:t>
            </a:r>
            <a:r>
              <a:rPr lang="tr-TR" b="1" dirty="0"/>
              <a:t> ya da sıralı ölçekli </a:t>
            </a:r>
            <a:r>
              <a:rPr lang="tr-TR" b="1" dirty="0" err="1"/>
              <a:t>tablolaştırılmış</a:t>
            </a:r>
            <a:r>
              <a:rPr lang="tr-TR" b="1" dirty="0"/>
              <a:t> verilerde, gruplar arasındaki farkın önem kontrolünü sağlayan bir yöntemdir. Analizlerde, iki değişkeni oluşturulan ve frekansları içeren çapraz tablolar oluşturulur.</a:t>
            </a:r>
          </a:p>
          <a:p>
            <a:r>
              <a:rPr lang="tr-TR" b="1" dirty="0"/>
              <a:t>Çapraz tablolar 2x2 </a:t>
            </a:r>
            <a:r>
              <a:rPr lang="tr-TR" b="1" dirty="0" smtClean="0"/>
              <a:t>veya </a:t>
            </a:r>
            <a:r>
              <a:rPr lang="tr-TR" b="1" dirty="0" err="1"/>
              <a:t>rxc</a:t>
            </a:r>
            <a:r>
              <a:rPr lang="tr-TR" b="1" dirty="0"/>
              <a:t> (r&gt;2 ya da c&gt;2) boyutlu olabilir.</a:t>
            </a:r>
          </a:p>
        </p:txBody>
      </p:sp>
      <p:graphicFrame>
        <p:nvGraphicFramePr>
          <p:cNvPr id="5" name="Group 42">
            <a:extLst>
              <a:ext uri="{FF2B5EF4-FFF2-40B4-BE49-F238E27FC236}">
                <a16:creationId xmlns:a16="http://schemas.microsoft.com/office/drawing/2014/main" xmlns="" id="{F4577CDD-14F5-49DC-A1BB-BD8AE300CFE5}"/>
              </a:ext>
            </a:extLst>
          </p:cNvPr>
          <p:cNvGraphicFramePr>
            <a:graphicFrameLocks/>
          </p:cNvGraphicFramePr>
          <p:nvPr>
            <p:extLst/>
          </p:nvPr>
        </p:nvGraphicFramePr>
        <p:xfrm>
          <a:off x="1976847" y="4765736"/>
          <a:ext cx="3457303" cy="1584550"/>
        </p:xfrm>
        <a:graphic>
          <a:graphicData uri="http://schemas.openxmlformats.org/drawingml/2006/table">
            <a:tbl>
              <a:tblPr>
                <a:tableStyleId>{793D81CF-94F2-401A-BA57-92F5A7B2D0C5}</a:tableStyleId>
              </a:tblPr>
              <a:tblGrid>
                <a:gridCol w="1152434">
                  <a:extLst>
                    <a:ext uri="{9D8B030D-6E8A-4147-A177-3AD203B41FA5}">
                      <a16:colId xmlns:a16="http://schemas.microsoft.com/office/drawing/2014/main" xmlns="" val="20000"/>
                    </a:ext>
                  </a:extLst>
                </a:gridCol>
                <a:gridCol w="1152435">
                  <a:extLst>
                    <a:ext uri="{9D8B030D-6E8A-4147-A177-3AD203B41FA5}">
                      <a16:colId xmlns:a16="http://schemas.microsoft.com/office/drawing/2014/main" xmlns="" val="20001"/>
                    </a:ext>
                  </a:extLst>
                </a:gridCol>
                <a:gridCol w="1152434">
                  <a:extLst>
                    <a:ext uri="{9D8B030D-6E8A-4147-A177-3AD203B41FA5}">
                      <a16:colId xmlns:a16="http://schemas.microsoft.com/office/drawing/2014/main" xmlns="" val="20002"/>
                    </a:ext>
                  </a:extLst>
                </a:gridCol>
              </a:tblGrid>
              <a:tr h="439951">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u="none" strike="noStrike" cap="none" normalizeH="0" baseline="0" dirty="0">
                          <a:ln>
                            <a:noFill/>
                          </a:ln>
                          <a:solidFill>
                            <a:srgbClr val="FF0000"/>
                          </a:solidFill>
                          <a:effectLst/>
                        </a:rPr>
                        <a:t>Hastalık durumu</a:t>
                      </a:r>
                      <a:endParaRPr kumimoji="0" lang="tr-TR" sz="1800" b="1" i="0" u="none" strike="noStrike" cap="none" normalizeH="0" baseline="0" dirty="0">
                        <a:ln>
                          <a:noFill/>
                        </a:ln>
                        <a:solidFill>
                          <a:srgbClr val="FF0000"/>
                        </a:solidFill>
                        <a:effectLst/>
                        <a:latin typeface="+mn-lt"/>
                      </a:endParaRPr>
                    </a:p>
                  </a:txBody>
                  <a:tcPr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u="none" strike="noStrike" cap="none" normalizeH="0" baseline="0" dirty="0">
                          <a:ln>
                            <a:noFill/>
                          </a:ln>
                          <a:effectLst/>
                        </a:rPr>
                        <a:t>Gebelik</a:t>
                      </a:r>
                      <a:endParaRPr kumimoji="0" lang="tr-TR" sz="1800" b="1" i="0" u="none" strike="noStrike" cap="none" normalizeH="0" baseline="0" dirty="0">
                        <a:ln>
                          <a:noFill/>
                        </a:ln>
                        <a:solidFill>
                          <a:schemeClr val="tx1"/>
                        </a:solidFill>
                        <a:effectLst/>
                        <a:latin typeface="+mn-lt"/>
                      </a:endParaRPr>
                    </a:p>
                  </a:txBody>
                  <a:tcPr horzOverflow="overflow"/>
                </a:tc>
                <a:tc hMerge="1">
                  <a:txBody>
                    <a:bodyPr/>
                    <a:lstStyle/>
                    <a:p>
                      <a:endParaRPr lang="tr-TR"/>
                    </a:p>
                  </a:txBody>
                  <a:tcPr/>
                </a:tc>
                <a:extLst>
                  <a:ext uri="{0D108BD9-81ED-4DB2-BD59-A6C34878D82A}">
                    <a16:rowId xmlns:a16="http://schemas.microsoft.com/office/drawing/2014/main" xmlns="" val="10000"/>
                  </a:ext>
                </a:extLst>
              </a:tr>
              <a:tr h="381533">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u="none" strike="noStrike" cap="none" normalizeH="0" baseline="0" dirty="0">
                          <a:ln>
                            <a:noFill/>
                          </a:ln>
                          <a:effectLst/>
                        </a:rPr>
                        <a:t>-</a:t>
                      </a:r>
                      <a:endParaRPr kumimoji="0" lang="tr-TR" sz="1800" b="1" i="0" u="none" strike="noStrike" cap="none" normalizeH="0" baseline="0" dirty="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u="none" strike="noStrike" cap="none" normalizeH="0" baseline="0" dirty="0">
                          <a:ln>
                            <a:noFill/>
                          </a:ln>
                          <a:effectLst/>
                        </a:rPr>
                        <a:t>+</a:t>
                      </a:r>
                      <a:endParaRPr kumimoji="0" lang="tr-TR" sz="1800" b="1" i="0" u="none" strike="noStrike" cap="none" normalizeH="0" baseline="0" dirty="0">
                        <a:ln>
                          <a:noFill/>
                        </a:ln>
                        <a:solidFill>
                          <a:schemeClr val="tx1"/>
                        </a:solidFill>
                        <a:effectLst/>
                        <a:latin typeface="+mn-lt"/>
                      </a:endParaRPr>
                    </a:p>
                  </a:txBody>
                  <a:tcPr horzOverflow="overflow"/>
                </a:tc>
                <a:extLst>
                  <a:ext uri="{0D108BD9-81ED-4DB2-BD59-A6C34878D82A}">
                    <a16:rowId xmlns:a16="http://schemas.microsoft.com/office/drawing/2014/main" xmlns="" val="10001"/>
                  </a:ext>
                </a:extLst>
              </a:tr>
              <a:tr h="3815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u="none" strike="noStrike" cap="none" normalizeH="0" baseline="0" dirty="0">
                          <a:ln>
                            <a:noFill/>
                          </a:ln>
                          <a:solidFill>
                            <a:srgbClr val="FF0000"/>
                          </a:solidFill>
                          <a:effectLst/>
                        </a:rPr>
                        <a:t>-</a:t>
                      </a:r>
                      <a:endParaRPr kumimoji="0" lang="tr-TR" sz="1800" b="1" i="0" u="none" strike="noStrike" cap="none" normalizeH="0" baseline="0" dirty="0">
                        <a:ln>
                          <a:noFill/>
                        </a:ln>
                        <a:solidFill>
                          <a:srgbClr val="FF0000"/>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u="none" strike="noStrike" cap="none" normalizeH="0" baseline="0">
                          <a:ln>
                            <a:noFill/>
                          </a:ln>
                          <a:effectLst/>
                        </a:rPr>
                        <a:t>20</a:t>
                      </a:r>
                      <a:endParaRPr kumimoji="0" lang="tr-TR" sz="1800" b="0" i="0" u="none" strike="noStrike" cap="none" normalizeH="0" baseline="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u="none" strike="noStrike" cap="none" normalizeH="0" baseline="0">
                          <a:ln>
                            <a:noFill/>
                          </a:ln>
                          <a:effectLst/>
                        </a:rPr>
                        <a:t>80</a:t>
                      </a:r>
                      <a:endParaRPr kumimoji="0" lang="tr-TR" sz="1800" b="0" i="0" u="none" strike="noStrike" cap="none" normalizeH="0" baseline="0">
                        <a:ln>
                          <a:noFill/>
                        </a:ln>
                        <a:solidFill>
                          <a:schemeClr val="tx1"/>
                        </a:solidFill>
                        <a:effectLst/>
                        <a:latin typeface="+mn-lt"/>
                      </a:endParaRPr>
                    </a:p>
                  </a:txBody>
                  <a:tcPr horzOverflow="overflow"/>
                </a:tc>
                <a:extLst>
                  <a:ext uri="{0D108BD9-81ED-4DB2-BD59-A6C34878D82A}">
                    <a16:rowId xmlns:a16="http://schemas.microsoft.com/office/drawing/2014/main" xmlns="" val="10002"/>
                  </a:ext>
                </a:extLst>
              </a:tr>
              <a:tr h="3815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u="none" strike="noStrike" cap="none" normalizeH="0" baseline="0" dirty="0">
                          <a:ln>
                            <a:noFill/>
                          </a:ln>
                          <a:solidFill>
                            <a:srgbClr val="FF0000"/>
                          </a:solidFill>
                          <a:effectLst/>
                        </a:rPr>
                        <a:t>+</a:t>
                      </a:r>
                      <a:endParaRPr kumimoji="0" lang="tr-TR" sz="1800" b="1" i="0" u="none" strike="noStrike" cap="none" normalizeH="0" baseline="0" dirty="0">
                        <a:ln>
                          <a:noFill/>
                        </a:ln>
                        <a:solidFill>
                          <a:srgbClr val="FF0000"/>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u="none" strike="noStrike" cap="none" normalizeH="0" baseline="0" dirty="0">
                          <a:ln>
                            <a:noFill/>
                          </a:ln>
                          <a:effectLst/>
                        </a:rPr>
                        <a:t>35</a:t>
                      </a:r>
                      <a:endParaRPr kumimoji="0" lang="tr-TR" sz="1800" b="0" i="0" u="none" strike="noStrike" cap="none" normalizeH="0" baseline="0" dirty="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u="none" strike="noStrike" cap="none" normalizeH="0" baseline="0" dirty="0">
                          <a:ln>
                            <a:noFill/>
                          </a:ln>
                          <a:effectLst/>
                        </a:rPr>
                        <a:t>65</a:t>
                      </a:r>
                      <a:endParaRPr kumimoji="0" lang="tr-TR" sz="1800" b="0" i="0" u="none" strike="noStrike" cap="none" normalizeH="0" baseline="0" dirty="0">
                        <a:ln>
                          <a:noFill/>
                        </a:ln>
                        <a:solidFill>
                          <a:schemeClr val="tx1"/>
                        </a:solidFill>
                        <a:effectLst/>
                        <a:latin typeface="+mn-lt"/>
                      </a:endParaRPr>
                    </a:p>
                  </a:txBody>
                  <a:tcPr horzOverflow="overflow"/>
                </a:tc>
                <a:extLst>
                  <a:ext uri="{0D108BD9-81ED-4DB2-BD59-A6C34878D82A}">
                    <a16:rowId xmlns:a16="http://schemas.microsoft.com/office/drawing/2014/main" xmlns="" val="10003"/>
                  </a:ext>
                </a:extLst>
              </a:tr>
            </a:tbl>
          </a:graphicData>
        </a:graphic>
      </p:graphicFrame>
      <p:graphicFrame>
        <p:nvGraphicFramePr>
          <p:cNvPr id="6" name="Group 109">
            <a:extLst>
              <a:ext uri="{FF2B5EF4-FFF2-40B4-BE49-F238E27FC236}">
                <a16:creationId xmlns:a16="http://schemas.microsoft.com/office/drawing/2014/main" xmlns="" id="{D7FFE79C-4CB1-415E-A0FF-DE8F495C9D3A}"/>
              </a:ext>
            </a:extLst>
          </p:cNvPr>
          <p:cNvGraphicFramePr>
            <a:graphicFrameLocks/>
          </p:cNvGraphicFramePr>
          <p:nvPr>
            <p:extLst/>
          </p:nvPr>
        </p:nvGraphicFramePr>
        <p:xfrm>
          <a:off x="6096000" y="4765735"/>
          <a:ext cx="4119154" cy="1584552"/>
        </p:xfrm>
        <a:graphic>
          <a:graphicData uri="http://schemas.openxmlformats.org/drawingml/2006/table">
            <a:tbl>
              <a:tblPr>
                <a:tableStyleId>{793D81CF-94F2-401A-BA57-92F5A7B2D0C5}</a:tableStyleId>
              </a:tblPr>
              <a:tblGrid>
                <a:gridCol w="1097372">
                  <a:extLst>
                    <a:ext uri="{9D8B030D-6E8A-4147-A177-3AD203B41FA5}">
                      <a16:colId xmlns:a16="http://schemas.microsoft.com/office/drawing/2014/main" xmlns="" val="20000"/>
                    </a:ext>
                  </a:extLst>
                </a:gridCol>
                <a:gridCol w="964876">
                  <a:extLst>
                    <a:ext uri="{9D8B030D-6E8A-4147-A177-3AD203B41FA5}">
                      <a16:colId xmlns:a16="http://schemas.microsoft.com/office/drawing/2014/main" xmlns="" val="20001"/>
                    </a:ext>
                  </a:extLst>
                </a:gridCol>
                <a:gridCol w="1025782">
                  <a:extLst>
                    <a:ext uri="{9D8B030D-6E8A-4147-A177-3AD203B41FA5}">
                      <a16:colId xmlns:a16="http://schemas.microsoft.com/office/drawing/2014/main" xmlns="" val="20002"/>
                    </a:ext>
                  </a:extLst>
                </a:gridCol>
                <a:gridCol w="1031124">
                  <a:extLst>
                    <a:ext uri="{9D8B030D-6E8A-4147-A177-3AD203B41FA5}">
                      <a16:colId xmlns:a16="http://schemas.microsoft.com/office/drawing/2014/main" xmlns="" val="20003"/>
                    </a:ext>
                  </a:extLst>
                </a:gridCol>
              </a:tblGrid>
              <a:tr h="305214">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u="none" strike="noStrike" cap="none" normalizeH="0" baseline="0" dirty="0">
                          <a:ln>
                            <a:noFill/>
                          </a:ln>
                          <a:effectLst/>
                        </a:rPr>
                        <a:t>Gebelik</a:t>
                      </a:r>
                      <a:endParaRPr kumimoji="0" lang="tr-TR" sz="2000" b="1" i="0" u="none" strike="noStrike" cap="none" normalizeH="0" baseline="0" dirty="0">
                        <a:ln>
                          <a:noFill/>
                        </a:ln>
                        <a:solidFill>
                          <a:schemeClr val="tx1"/>
                        </a:solidFill>
                        <a:effectLst/>
                        <a:latin typeface="Arial" charset="0"/>
                      </a:endParaRPr>
                    </a:p>
                  </a:txBody>
                  <a:tcPr marT="45669" marB="45669" horzOverflow="overflow"/>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u="none" strike="noStrike" cap="none" normalizeH="0" baseline="0" dirty="0">
                          <a:ln>
                            <a:noFill/>
                          </a:ln>
                          <a:solidFill>
                            <a:srgbClr val="FF0000"/>
                          </a:solidFill>
                          <a:effectLst/>
                        </a:rPr>
                        <a:t>VKS</a:t>
                      </a:r>
                      <a:endParaRPr kumimoji="0" lang="tr-TR" sz="2000" b="1" i="0" u="none" strike="noStrike" cap="none" normalizeH="0" baseline="0" dirty="0">
                        <a:ln>
                          <a:noFill/>
                        </a:ln>
                        <a:solidFill>
                          <a:srgbClr val="FF0000"/>
                        </a:solidFill>
                        <a:effectLst/>
                        <a:latin typeface="Arial" charset="0"/>
                      </a:endParaRPr>
                    </a:p>
                  </a:txBody>
                  <a:tcPr marT="45669" marB="45669" horzOverflow="overflow"/>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305214">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000" b="1" i="0" u="none" strike="noStrike" cap="none" normalizeH="0" baseline="0" dirty="0">
                        <a:ln>
                          <a:noFill/>
                        </a:ln>
                        <a:solidFill>
                          <a:schemeClr val="tx1"/>
                        </a:solidFill>
                        <a:effectLst/>
                        <a:latin typeface="Arial" charset="0"/>
                      </a:endParaRPr>
                    </a:p>
                  </a:txBody>
                  <a:tcPr marT="45669" marB="4566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u="none" strike="noStrike" cap="none" normalizeH="0" baseline="0">
                          <a:ln>
                            <a:noFill/>
                          </a:ln>
                          <a:solidFill>
                            <a:srgbClr val="FF0000"/>
                          </a:solidFill>
                          <a:effectLst/>
                        </a:rPr>
                        <a:t>İyi</a:t>
                      </a:r>
                      <a:endParaRPr kumimoji="0" lang="tr-TR" sz="2000" b="1" i="0" u="none" strike="noStrike" cap="none" normalizeH="0" baseline="0">
                        <a:ln>
                          <a:noFill/>
                        </a:ln>
                        <a:solidFill>
                          <a:srgbClr val="FF0000"/>
                        </a:solidFill>
                        <a:effectLst/>
                        <a:latin typeface="Arial" charset="0"/>
                      </a:endParaRPr>
                    </a:p>
                  </a:txBody>
                  <a:tcPr marT="45669" marB="4566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u="none" strike="noStrike" cap="none" normalizeH="0" baseline="0">
                          <a:ln>
                            <a:noFill/>
                          </a:ln>
                          <a:solidFill>
                            <a:srgbClr val="FF0000"/>
                          </a:solidFill>
                          <a:effectLst/>
                        </a:rPr>
                        <a:t>Orta</a:t>
                      </a:r>
                      <a:endParaRPr kumimoji="0" lang="tr-TR" sz="2000" b="1" i="0" u="none" strike="noStrike" cap="none" normalizeH="0" baseline="0">
                        <a:ln>
                          <a:noFill/>
                        </a:ln>
                        <a:solidFill>
                          <a:srgbClr val="FF0000"/>
                        </a:solidFill>
                        <a:effectLst/>
                        <a:latin typeface="Arial" charset="0"/>
                      </a:endParaRPr>
                    </a:p>
                  </a:txBody>
                  <a:tcPr marT="45669" marB="4566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u="none" strike="noStrike" cap="none" normalizeH="0" baseline="0" dirty="0">
                          <a:ln>
                            <a:noFill/>
                          </a:ln>
                          <a:solidFill>
                            <a:srgbClr val="FF0000"/>
                          </a:solidFill>
                          <a:effectLst/>
                        </a:rPr>
                        <a:t>Kötü</a:t>
                      </a:r>
                      <a:endParaRPr kumimoji="0" lang="tr-TR" sz="2000" b="1" i="0" u="none" strike="noStrike" cap="none" normalizeH="0" baseline="0" dirty="0">
                        <a:ln>
                          <a:noFill/>
                        </a:ln>
                        <a:solidFill>
                          <a:srgbClr val="FF0000"/>
                        </a:solidFill>
                        <a:effectLst/>
                        <a:latin typeface="Arial" charset="0"/>
                      </a:endParaRPr>
                    </a:p>
                  </a:txBody>
                  <a:tcPr marT="45669" marB="45669" horzOverflow="overflow"/>
                </a:tc>
                <a:extLst>
                  <a:ext uri="{0D108BD9-81ED-4DB2-BD59-A6C34878D82A}">
                    <a16:rowId xmlns:a16="http://schemas.microsoft.com/office/drawing/2014/main" xmlns="" val="10001"/>
                  </a:ext>
                </a:extLst>
              </a:tr>
              <a:tr h="3052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u="none" strike="noStrike" cap="none" normalizeH="0" baseline="0" dirty="0">
                          <a:ln>
                            <a:noFill/>
                          </a:ln>
                          <a:effectLst/>
                        </a:rPr>
                        <a:t>+</a:t>
                      </a:r>
                      <a:endParaRPr kumimoji="0" lang="tr-TR" sz="2000" b="1" i="0" u="none" strike="noStrike" cap="none" normalizeH="0" baseline="0" dirty="0">
                        <a:ln>
                          <a:noFill/>
                        </a:ln>
                        <a:solidFill>
                          <a:schemeClr val="tx1"/>
                        </a:solidFill>
                        <a:effectLst/>
                        <a:latin typeface="Arial" charset="0"/>
                      </a:endParaRPr>
                    </a:p>
                  </a:txBody>
                  <a:tcPr marT="45669" marB="4566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u="none" strike="noStrike" cap="none" normalizeH="0" baseline="0">
                          <a:ln>
                            <a:noFill/>
                          </a:ln>
                          <a:effectLst/>
                        </a:rPr>
                        <a:t>60</a:t>
                      </a:r>
                      <a:endParaRPr kumimoji="0" lang="tr-TR" sz="2000" b="0" i="0" u="none" strike="noStrike" cap="none" normalizeH="0" baseline="0">
                        <a:ln>
                          <a:noFill/>
                        </a:ln>
                        <a:solidFill>
                          <a:schemeClr val="tx1"/>
                        </a:solidFill>
                        <a:effectLst/>
                        <a:latin typeface="Arial" charset="0"/>
                      </a:endParaRPr>
                    </a:p>
                  </a:txBody>
                  <a:tcPr marT="45669" marB="4566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u="none" strike="noStrike" cap="none" normalizeH="0" baseline="0">
                          <a:ln>
                            <a:noFill/>
                          </a:ln>
                          <a:effectLst/>
                        </a:rPr>
                        <a:t>30</a:t>
                      </a:r>
                      <a:endParaRPr kumimoji="0" lang="tr-TR" sz="2000" b="0" i="0" u="none" strike="noStrike" cap="none" normalizeH="0" baseline="0">
                        <a:ln>
                          <a:noFill/>
                        </a:ln>
                        <a:solidFill>
                          <a:schemeClr val="tx1"/>
                        </a:solidFill>
                        <a:effectLst/>
                        <a:latin typeface="Arial" charset="0"/>
                      </a:endParaRPr>
                    </a:p>
                  </a:txBody>
                  <a:tcPr marT="45669" marB="4566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u="none" strike="noStrike" cap="none" normalizeH="0" baseline="0">
                          <a:ln>
                            <a:noFill/>
                          </a:ln>
                          <a:effectLst/>
                        </a:rPr>
                        <a:t>10</a:t>
                      </a:r>
                      <a:endParaRPr kumimoji="0" lang="tr-TR" sz="2000" b="0" i="0" u="none" strike="noStrike" cap="none" normalizeH="0" baseline="0">
                        <a:ln>
                          <a:noFill/>
                        </a:ln>
                        <a:solidFill>
                          <a:schemeClr val="tx1"/>
                        </a:solidFill>
                        <a:effectLst/>
                        <a:latin typeface="Arial" charset="0"/>
                      </a:endParaRPr>
                    </a:p>
                  </a:txBody>
                  <a:tcPr marT="45669" marB="45669" horzOverflow="overflow"/>
                </a:tc>
                <a:extLst>
                  <a:ext uri="{0D108BD9-81ED-4DB2-BD59-A6C34878D82A}">
                    <a16:rowId xmlns:a16="http://schemas.microsoft.com/office/drawing/2014/main" xmlns="" val="10002"/>
                  </a:ext>
                </a:extLst>
              </a:tr>
              <a:tr h="3052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u="none" strike="noStrike" cap="none" normalizeH="0" baseline="0" dirty="0">
                          <a:ln>
                            <a:noFill/>
                          </a:ln>
                          <a:effectLst/>
                        </a:rPr>
                        <a:t>-</a:t>
                      </a:r>
                      <a:endParaRPr kumimoji="0" lang="tr-TR" sz="2000" b="1" i="0" u="none" strike="noStrike" cap="none" normalizeH="0" baseline="0" dirty="0">
                        <a:ln>
                          <a:noFill/>
                        </a:ln>
                        <a:solidFill>
                          <a:schemeClr val="tx1"/>
                        </a:solidFill>
                        <a:effectLst/>
                        <a:latin typeface="Arial" charset="0"/>
                      </a:endParaRPr>
                    </a:p>
                  </a:txBody>
                  <a:tcPr marT="45669" marB="4566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u="none" strike="noStrike" cap="none" normalizeH="0" baseline="0" dirty="0">
                          <a:ln>
                            <a:noFill/>
                          </a:ln>
                          <a:effectLst/>
                        </a:rPr>
                        <a:t>30</a:t>
                      </a:r>
                      <a:endParaRPr kumimoji="0" lang="tr-TR" sz="2000" b="0" i="0" u="none" strike="noStrike" cap="none" normalizeH="0" baseline="0" dirty="0">
                        <a:ln>
                          <a:noFill/>
                        </a:ln>
                        <a:solidFill>
                          <a:schemeClr val="tx1"/>
                        </a:solidFill>
                        <a:effectLst/>
                        <a:latin typeface="Arial" charset="0"/>
                      </a:endParaRPr>
                    </a:p>
                  </a:txBody>
                  <a:tcPr marT="45669" marB="4566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u="none" strike="noStrike" cap="none" normalizeH="0" baseline="0">
                          <a:ln>
                            <a:noFill/>
                          </a:ln>
                          <a:effectLst/>
                        </a:rPr>
                        <a:t>30</a:t>
                      </a:r>
                      <a:endParaRPr kumimoji="0" lang="tr-TR" sz="2000" b="0" i="0" u="none" strike="noStrike" cap="none" normalizeH="0" baseline="0">
                        <a:ln>
                          <a:noFill/>
                        </a:ln>
                        <a:solidFill>
                          <a:schemeClr val="tx1"/>
                        </a:solidFill>
                        <a:effectLst/>
                        <a:latin typeface="Arial" charset="0"/>
                      </a:endParaRPr>
                    </a:p>
                  </a:txBody>
                  <a:tcPr marT="45669" marB="45669"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u="none" strike="noStrike" cap="none" normalizeH="0" baseline="0" dirty="0">
                          <a:ln>
                            <a:noFill/>
                          </a:ln>
                          <a:effectLst/>
                        </a:rPr>
                        <a:t>40</a:t>
                      </a:r>
                      <a:endParaRPr kumimoji="0" lang="tr-TR" sz="2000" b="0" i="0" u="none" strike="noStrike" cap="none" normalizeH="0" baseline="0" dirty="0">
                        <a:ln>
                          <a:noFill/>
                        </a:ln>
                        <a:solidFill>
                          <a:schemeClr val="tx1"/>
                        </a:solidFill>
                        <a:effectLst/>
                        <a:latin typeface="Arial" charset="0"/>
                      </a:endParaRPr>
                    </a:p>
                  </a:txBody>
                  <a:tcPr marT="45669" marB="45669" horzOverflow="overflow"/>
                </a:tc>
                <a:extLst>
                  <a:ext uri="{0D108BD9-81ED-4DB2-BD59-A6C34878D82A}">
                    <a16:rowId xmlns:a16="http://schemas.microsoft.com/office/drawing/2014/main" xmlns="" val="10003"/>
                  </a:ext>
                </a:extLst>
              </a:tr>
            </a:tbl>
          </a:graphicData>
        </a:graphic>
      </p:graphicFrame>
      <p:sp>
        <p:nvSpPr>
          <p:cNvPr id="4" name="Dikdörtgen 3">
            <a:extLst>
              <a:ext uri="{FF2B5EF4-FFF2-40B4-BE49-F238E27FC236}">
                <a16:creationId xmlns:a16="http://schemas.microsoft.com/office/drawing/2014/main" xmlns="" id="{6EC1E13B-E50D-467E-843C-910F8B878B68}"/>
              </a:ext>
            </a:extLst>
          </p:cNvPr>
          <p:cNvSpPr/>
          <p:nvPr/>
        </p:nvSpPr>
        <p:spPr>
          <a:xfrm>
            <a:off x="2605276" y="4265414"/>
            <a:ext cx="2307363" cy="369332"/>
          </a:xfrm>
          <a:prstGeom prst="rect">
            <a:avLst/>
          </a:prstGeom>
        </p:spPr>
        <p:txBody>
          <a:bodyPr wrap="none">
            <a:spAutoFit/>
          </a:bodyPr>
          <a:lstStyle/>
          <a:p>
            <a:r>
              <a:rPr lang="tr-TR" b="1" dirty="0">
                <a:solidFill>
                  <a:srgbClr val="FF0000"/>
                </a:solidFill>
                <a:effectLst>
                  <a:outerShdw blurRad="38100" dist="38100" dir="2700000" algn="tl">
                    <a:srgbClr val="000000">
                      <a:alpha val="43137"/>
                    </a:srgbClr>
                  </a:outerShdw>
                </a:effectLst>
              </a:rPr>
              <a:t>2x2 Çapraz tablolar</a:t>
            </a:r>
          </a:p>
        </p:txBody>
      </p:sp>
      <p:sp>
        <p:nvSpPr>
          <p:cNvPr id="8" name="Dikdörtgen 7">
            <a:extLst>
              <a:ext uri="{FF2B5EF4-FFF2-40B4-BE49-F238E27FC236}">
                <a16:creationId xmlns:a16="http://schemas.microsoft.com/office/drawing/2014/main" xmlns="" id="{C17C1E20-0EF9-4C5A-BDCC-AB822F39A9B1}"/>
              </a:ext>
            </a:extLst>
          </p:cNvPr>
          <p:cNvSpPr/>
          <p:nvPr/>
        </p:nvSpPr>
        <p:spPr>
          <a:xfrm>
            <a:off x="7355801" y="4352500"/>
            <a:ext cx="2307363" cy="369332"/>
          </a:xfrm>
          <a:prstGeom prst="rect">
            <a:avLst/>
          </a:prstGeom>
        </p:spPr>
        <p:txBody>
          <a:bodyPr wrap="none">
            <a:spAutoFit/>
          </a:bodyPr>
          <a:lstStyle/>
          <a:p>
            <a:r>
              <a:rPr lang="tr-TR" b="1" dirty="0">
                <a:solidFill>
                  <a:srgbClr val="FF0000"/>
                </a:solidFill>
                <a:effectLst>
                  <a:outerShdw blurRad="38100" dist="38100" dir="2700000" algn="tl">
                    <a:srgbClr val="000000">
                      <a:alpha val="43137"/>
                    </a:srgbClr>
                  </a:outerShdw>
                </a:effectLst>
              </a:rPr>
              <a:t>2x3 Çapraz tablolar</a:t>
            </a:r>
          </a:p>
        </p:txBody>
      </p:sp>
    </p:spTree>
    <p:extLst>
      <p:ext uri="{BB962C8B-B14F-4D97-AF65-F5344CB8AC3E}">
        <p14:creationId xmlns:p14="http://schemas.microsoft.com/office/powerpoint/2010/main" val="1350780414"/>
      </p:ext>
    </p:extLst>
  </p:cSld>
  <p:clrMapOvr>
    <a:masterClrMapping/>
  </p:clrMapOvr>
  <p:transition>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3BF8AEB-2DD6-4119-86F4-EB640C90DA67}"/>
              </a:ext>
            </a:extLst>
          </p:cNvPr>
          <p:cNvSpPr>
            <a:spLocks noGrp="1"/>
          </p:cNvSpPr>
          <p:nvPr>
            <p:ph type="title"/>
          </p:nvPr>
        </p:nvSpPr>
        <p:spPr>
          <a:xfrm>
            <a:off x="3083651" y="373836"/>
            <a:ext cx="6024699" cy="801823"/>
          </a:xfrm>
        </p:spPr>
        <p:txBody>
          <a:bodyPr/>
          <a:lstStyle/>
          <a:p>
            <a:r>
              <a:rPr lang="tr-TR" b="1" dirty="0">
                <a:solidFill>
                  <a:srgbClr val="FF0000"/>
                </a:solidFill>
                <a:effectLst>
                  <a:outerShdw blurRad="38100" dist="38100" dir="2700000" algn="tl">
                    <a:srgbClr val="000000">
                      <a:alpha val="43137"/>
                    </a:srgbClr>
                  </a:outerShdw>
                </a:effectLst>
              </a:rPr>
              <a:t>Ki-kare Testi Varsayımları</a:t>
            </a:r>
            <a:endParaRPr lang="tr-TR" dirty="0">
              <a:effectLst>
                <a:outerShdw blurRad="38100" dist="38100" dir="2700000" algn="tl">
                  <a:srgbClr val="000000">
                    <a:alpha val="43137"/>
                  </a:srgbClr>
                </a:outerShdw>
              </a:effectLst>
            </a:endParaRPr>
          </a:p>
        </p:txBody>
      </p:sp>
      <p:sp>
        <p:nvSpPr>
          <p:cNvPr id="3" name="İçerik Yer Tutucusu 2">
            <a:extLst>
              <a:ext uri="{FF2B5EF4-FFF2-40B4-BE49-F238E27FC236}">
                <a16:creationId xmlns:a16="http://schemas.microsoft.com/office/drawing/2014/main" xmlns="" id="{2D4FC91C-6D7E-45D3-94F7-05E9E19C27CB}"/>
              </a:ext>
            </a:extLst>
          </p:cNvPr>
          <p:cNvSpPr>
            <a:spLocks noGrp="1"/>
          </p:cNvSpPr>
          <p:nvPr>
            <p:ph idx="1"/>
          </p:nvPr>
        </p:nvSpPr>
        <p:spPr>
          <a:xfrm>
            <a:off x="506776" y="1987323"/>
            <a:ext cx="11171103" cy="4870677"/>
          </a:xfrm>
        </p:spPr>
        <p:txBody>
          <a:bodyPr>
            <a:normAutofit/>
          </a:bodyPr>
          <a:lstStyle/>
          <a:p>
            <a:pPr>
              <a:buFont typeface="Wingdings" panose="05000000000000000000" pitchFamily="2" charset="2"/>
              <a:buChar char="ü"/>
            </a:pPr>
            <a:r>
              <a:rPr lang="tr-TR" altLang="tr-TR" dirty="0"/>
              <a:t>Gruplar birbirinden bağımsız olmalıdır. </a:t>
            </a:r>
          </a:p>
          <a:p>
            <a:pPr>
              <a:buFont typeface="Wingdings" panose="05000000000000000000" pitchFamily="2" charset="2"/>
              <a:buChar char="ü"/>
            </a:pPr>
            <a:r>
              <a:rPr lang="tr-TR" dirty="0"/>
              <a:t>Oluşturulan çapraz tablolarda, </a:t>
            </a:r>
          </a:p>
          <a:p>
            <a:pPr marL="809625" indent="-182563"/>
            <a:r>
              <a:rPr lang="tr-TR" sz="2400" dirty="0">
                <a:solidFill>
                  <a:srgbClr val="FF0000"/>
                </a:solidFill>
              </a:rPr>
              <a:t> </a:t>
            </a:r>
            <a:r>
              <a:rPr lang="tr-TR" sz="2400" b="1" dirty="0">
                <a:solidFill>
                  <a:srgbClr val="FF0000"/>
                </a:solidFill>
              </a:rPr>
              <a:t>En küçük teorik frekans &gt; 25 </a:t>
            </a:r>
            <a:r>
              <a:rPr lang="tr-TR" sz="2400" dirty="0">
                <a:solidFill>
                  <a:srgbClr val="FF0000"/>
                </a:solidFill>
              </a:rPr>
              <a:t>ise </a:t>
            </a:r>
            <a:r>
              <a:rPr lang="tr-TR" b="1" dirty="0" err="1"/>
              <a:t>Pearson</a:t>
            </a:r>
            <a:r>
              <a:rPr lang="tr-TR" b="1" dirty="0"/>
              <a:t> Ki-kare Test</a:t>
            </a:r>
            <a:endParaRPr lang="tr-TR" sz="2400" b="1" dirty="0"/>
          </a:p>
          <a:p>
            <a:pPr marL="809625" indent="-182563"/>
            <a:r>
              <a:rPr lang="tr-TR" sz="2400" dirty="0">
                <a:solidFill>
                  <a:srgbClr val="FF0000"/>
                </a:solidFill>
              </a:rPr>
              <a:t> </a:t>
            </a:r>
            <a:r>
              <a:rPr lang="tr-TR" sz="2400" b="1" dirty="0">
                <a:solidFill>
                  <a:srgbClr val="FF0000"/>
                </a:solidFill>
              </a:rPr>
              <a:t>5&lt;En küçük teorik frekans &lt;25 </a:t>
            </a:r>
            <a:r>
              <a:rPr lang="tr-TR" sz="2400" dirty="0">
                <a:solidFill>
                  <a:srgbClr val="FF0000"/>
                </a:solidFill>
              </a:rPr>
              <a:t>ise </a:t>
            </a:r>
            <a:r>
              <a:rPr lang="tr-TR" b="1" dirty="0" err="1"/>
              <a:t>Yates</a:t>
            </a:r>
            <a:r>
              <a:rPr lang="tr-TR" b="1" dirty="0"/>
              <a:t> Ki-kare Test</a:t>
            </a:r>
          </a:p>
          <a:p>
            <a:pPr marL="809625" indent="-182563"/>
            <a:r>
              <a:rPr lang="tr-TR" sz="2400" dirty="0">
                <a:solidFill>
                  <a:srgbClr val="FF0000"/>
                </a:solidFill>
              </a:rPr>
              <a:t> </a:t>
            </a:r>
            <a:r>
              <a:rPr lang="tr-TR" sz="2400" b="1" dirty="0">
                <a:solidFill>
                  <a:srgbClr val="FF0000"/>
                </a:solidFill>
              </a:rPr>
              <a:t>En küçük teorik frekans &lt;5 </a:t>
            </a:r>
            <a:r>
              <a:rPr lang="tr-TR" sz="2400" dirty="0">
                <a:solidFill>
                  <a:srgbClr val="FF0000"/>
                </a:solidFill>
              </a:rPr>
              <a:t>ise </a:t>
            </a:r>
            <a:r>
              <a:rPr lang="tr-TR" b="1" dirty="0" err="1"/>
              <a:t>Fisher’s</a:t>
            </a:r>
            <a:r>
              <a:rPr lang="tr-TR" b="1" dirty="0"/>
              <a:t> </a:t>
            </a:r>
            <a:r>
              <a:rPr lang="tr-TR" b="1" dirty="0" err="1"/>
              <a:t>Exact</a:t>
            </a:r>
            <a:r>
              <a:rPr lang="tr-TR" b="1" dirty="0"/>
              <a:t> Test</a:t>
            </a:r>
          </a:p>
          <a:p>
            <a:pPr marL="357188" indent="-357188">
              <a:buFont typeface="Wingdings" panose="05000000000000000000" pitchFamily="2" charset="2"/>
              <a:buChar char="ü"/>
            </a:pPr>
            <a:r>
              <a:rPr lang="tr-TR" b="1" dirty="0"/>
              <a:t>Birden çok 5’den küçük teorik frekans varsa </a:t>
            </a:r>
            <a:r>
              <a:rPr lang="tr-TR" dirty="0"/>
              <a:t>d</a:t>
            </a:r>
            <a:r>
              <a:rPr lang="tr-TR" altLang="tr-TR" dirty="0"/>
              <a:t>enek sayısını arttırılmalı veya satırlar yada sütunlar birleştirilmelidir</a:t>
            </a:r>
            <a:endParaRPr lang="tr-TR" dirty="0"/>
          </a:p>
          <a:p>
            <a:pPr marL="809625" indent="-182563"/>
            <a:endParaRPr lang="tr-TR" sz="2400" b="1" dirty="0"/>
          </a:p>
          <a:p>
            <a:pPr marL="809625" indent="-182563"/>
            <a:endParaRPr lang="tr-TR" sz="2400" b="1" dirty="0"/>
          </a:p>
          <a:p>
            <a:endParaRPr lang="tr-TR" dirty="0"/>
          </a:p>
        </p:txBody>
      </p:sp>
    </p:spTree>
    <p:extLst>
      <p:ext uri="{BB962C8B-B14F-4D97-AF65-F5344CB8AC3E}">
        <p14:creationId xmlns:p14="http://schemas.microsoft.com/office/powerpoint/2010/main" val="2809314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11676" y="837758"/>
            <a:ext cx="9980613" cy="633413"/>
          </a:xfrm>
        </p:spPr>
        <p:txBody>
          <a:bodyPr>
            <a:noAutofit/>
          </a:bodyPr>
          <a:lstStyle/>
          <a:p>
            <a:pPr fontAlgn="auto">
              <a:spcAft>
                <a:spcPts val="0"/>
              </a:spcAft>
              <a:defRPr/>
            </a:pPr>
            <a:r>
              <a:rPr lang="tr-TR" sz="5400" b="1" dirty="0">
                <a:solidFill>
                  <a:schemeClr val="tx1">
                    <a:lumMod val="75000"/>
                    <a:lumOff val="25000"/>
                  </a:schemeClr>
                </a:solidFill>
                <a:latin typeface="+mn-lt"/>
              </a:rPr>
              <a:t>Ki </a:t>
            </a:r>
            <a:r>
              <a:rPr lang="tr-TR" sz="5400" b="1" dirty="0" smtClean="0">
                <a:solidFill>
                  <a:schemeClr val="tx1">
                    <a:lumMod val="75000"/>
                    <a:lumOff val="25000"/>
                  </a:schemeClr>
                </a:solidFill>
                <a:latin typeface="+mn-lt"/>
              </a:rPr>
              <a:t>-Kare testinin temel amacı</a:t>
            </a:r>
            <a:endParaRPr lang="tr-TR" sz="5400" b="1" dirty="0">
              <a:solidFill>
                <a:schemeClr val="tx1">
                  <a:lumMod val="75000"/>
                  <a:lumOff val="25000"/>
                </a:schemeClr>
              </a:solidFill>
              <a:latin typeface="+mn-lt"/>
            </a:endParaRPr>
          </a:p>
        </p:txBody>
      </p:sp>
      <p:graphicFrame>
        <p:nvGraphicFramePr>
          <p:cNvPr id="7" name="İçerik Yer Tutucusu 6"/>
          <p:cNvGraphicFramePr>
            <a:graphicFrameLocks noGrp="1"/>
          </p:cNvGraphicFramePr>
          <p:nvPr>
            <p:ph idx="1"/>
            <p:extLst/>
          </p:nvPr>
        </p:nvGraphicFramePr>
        <p:xfrm>
          <a:off x="3477155" y="3081326"/>
          <a:ext cx="4783015" cy="1185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Metin kutusu 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8600" y="3238500"/>
            <a:ext cx="4991100" cy="4102100"/>
          </a:xfrm>
          <a:prstGeom prst="rect">
            <a:avLst/>
          </a:prstGeom>
          <a:noFill/>
          <a:extLst>
            <a:ext uri="{909E8E84-426E-40DD-AFC4-6F175D3DCCD1}">
              <a14:hiddenFill xmlns:a14="http://schemas.microsoft.com/office/drawing/2010/main">
                <a:solidFill>
                  <a:srgbClr val="FFFFFF"/>
                </a:solidFill>
              </a14:hiddenFill>
            </a:ext>
          </a:extLst>
        </p:spPr>
      </p:pic>
      <p:sp>
        <p:nvSpPr>
          <p:cNvPr id="403463" name="Metin kutusu 7"/>
          <p:cNvSpPr txBox="1">
            <a:spLocks noChangeArrowheads="1"/>
          </p:cNvSpPr>
          <p:nvPr/>
        </p:nvSpPr>
        <p:spPr bwMode="auto">
          <a:xfrm>
            <a:off x="2526201" y="4754441"/>
            <a:ext cx="2071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eaLnBrk="1" hangingPunct="1"/>
            <a:r>
              <a:rPr lang="tr-TR" altLang="tr-TR" sz="2000" b="1" dirty="0" err="1">
                <a:latin typeface="Calibri" panose="020F0502020204030204" pitchFamily="34" charset="0"/>
              </a:rPr>
              <a:t>Chi</a:t>
            </a:r>
            <a:r>
              <a:rPr lang="tr-TR" altLang="tr-TR" sz="2000" b="1" dirty="0">
                <a:latin typeface="Calibri" panose="020F0502020204030204" pitchFamily="34" charset="0"/>
              </a:rPr>
              <a:t> </a:t>
            </a:r>
            <a:r>
              <a:rPr lang="tr-TR" altLang="tr-TR" sz="2000" b="1" dirty="0" err="1">
                <a:latin typeface="Calibri" panose="020F0502020204030204" pitchFamily="34" charset="0"/>
              </a:rPr>
              <a:t>Square</a:t>
            </a:r>
            <a:r>
              <a:rPr lang="tr-TR" altLang="tr-TR" sz="2000" b="1" dirty="0">
                <a:latin typeface="Calibri" panose="020F0502020204030204" pitchFamily="34" charset="0"/>
              </a:rPr>
              <a:t> = </a:t>
            </a:r>
          </a:p>
        </p:txBody>
      </p:sp>
      <p:sp>
        <p:nvSpPr>
          <p:cNvPr id="4" name="Dikdörtgen 3"/>
          <p:cNvSpPr/>
          <p:nvPr/>
        </p:nvSpPr>
        <p:spPr>
          <a:xfrm>
            <a:off x="679373" y="2093883"/>
            <a:ext cx="10723085" cy="830997"/>
          </a:xfrm>
          <a:prstGeom prst="rect">
            <a:avLst/>
          </a:prstGeom>
        </p:spPr>
        <p:txBody>
          <a:bodyPr wrap="square">
            <a:spAutoFit/>
          </a:bodyPr>
          <a:lstStyle/>
          <a:p>
            <a:r>
              <a:rPr lang="tr-TR" altLang="tr-TR" sz="2400" b="1" dirty="0"/>
              <a:t>Gözlenen ve beklenen frekanslar arasındaki farkın anlamlı olup olmadığı temeline dayanır.</a:t>
            </a:r>
          </a:p>
        </p:txBody>
      </p:sp>
      <p:pic>
        <p:nvPicPr>
          <p:cNvPr id="8" name="Picture 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8260170" y="4554918"/>
            <a:ext cx="2439344" cy="799095"/>
          </a:xfrm>
          <a:prstGeom prst="rect">
            <a:avLst/>
          </a:prstGeom>
          <a:noFill/>
        </p:spPr>
      </p:pic>
    </p:spTree>
    <p:extLst>
      <p:ext uri="{BB962C8B-B14F-4D97-AF65-F5344CB8AC3E}">
        <p14:creationId xmlns:p14="http://schemas.microsoft.com/office/powerpoint/2010/main" val="3557293119"/>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extLst/>
          </p:nvPr>
        </p:nvGraphicFramePr>
        <p:xfrm>
          <a:off x="2630131" y="2509638"/>
          <a:ext cx="6694644" cy="2114368"/>
        </p:xfrm>
        <a:graphic>
          <a:graphicData uri="http://schemas.openxmlformats.org/drawingml/2006/table">
            <a:tbl>
              <a:tblPr/>
              <a:tblGrid>
                <a:gridCol w="1673661">
                  <a:extLst>
                    <a:ext uri="{9D8B030D-6E8A-4147-A177-3AD203B41FA5}">
                      <a16:colId xmlns:a16="http://schemas.microsoft.com/office/drawing/2014/main" xmlns="" val="20000"/>
                    </a:ext>
                  </a:extLst>
                </a:gridCol>
                <a:gridCol w="1673661">
                  <a:extLst>
                    <a:ext uri="{9D8B030D-6E8A-4147-A177-3AD203B41FA5}">
                      <a16:colId xmlns:a16="http://schemas.microsoft.com/office/drawing/2014/main" xmlns="" val="20001"/>
                    </a:ext>
                  </a:extLst>
                </a:gridCol>
                <a:gridCol w="1839835">
                  <a:extLst>
                    <a:ext uri="{9D8B030D-6E8A-4147-A177-3AD203B41FA5}">
                      <a16:colId xmlns:a16="http://schemas.microsoft.com/office/drawing/2014/main" xmlns="" val="20002"/>
                    </a:ext>
                  </a:extLst>
                </a:gridCol>
                <a:gridCol w="1507487">
                  <a:extLst>
                    <a:ext uri="{9D8B030D-6E8A-4147-A177-3AD203B41FA5}">
                      <a16:colId xmlns:a16="http://schemas.microsoft.com/office/drawing/2014/main" xmlns="" val="20003"/>
                    </a:ext>
                  </a:extLst>
                </a:gridCol>
              </a:tblGrid>
              <a:tr h="879928">
                <a:tc>
                  <a:txBody>
                    <a:bodyPr/>
                    <a:lstStyle/>
                    <a:p>
                      <a:pPr algn="ctr">
                        <a:lnSpc>
                          <a:spcPct val="150000"/>
                        </a:lnSpc>
                        <a:spcAft>
                          <a:spcPts val="0"/>
                        </a:spcAft>
                      </a:pPr>
                      <a:r>
                        <a:rPr lang="tr-TR" sz="1800" b="1" dirty="0">
                          <a:latin typeface="Verdana"/>
                          <a:ea typeface="Times New Roman"/>
                        </a:rPr>
                        <a:t>İlaç</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İyileşen</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İyileşmeyen</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a:latin typeface="Verdana"/>
                          <a:ea typeface="Times New Roman"/>
                        </a:rPr>
                        <a:t>Toplam</a:t>
                      </a:r>
                      <a:endParaRPr lang="tr-TR"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11212">
                <a:tc>
                  <a:txBody>
                    <a:bodyPr/>
                    <a:lstStyle/>
                    <a:p>
                      <a:pPr algn="ctr">
                        <a:lnSpc>
                          <a:spcPct val="150000"/>
                        </a:lnSpc>
                        <a:spcAft>
                          <a:spcPts val="0"/>
                        </a:spcAft>
                      </a:pPr>
                      <a:r>
                        <a:rPr lang="tr-TR" sz="1800" b="1">
                          <a:latin typeface="Verdana"/>
                          <a:ea typeface="Times New Roman"/>
                        </a:rPr>
                        <a:t>Yeni</a:t>
                      </a:r>
                      <a:endParaRPr lang="tr-TR"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21</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27</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48</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11212">
                <a:tc>
                  <a:txBody>
                    <a:bodyPr/>
                    <a:lstStyle/>
                    <a:p>
                      <a:pPr algn="ctr">
                        <a:lnSpc>
                          <a:spcPct val="150000"/>
                        </a:lnSpc>
                        <a:spcAft>
                          <a:spcPts val="0"/>
                        </a:spcAft>
                      </a:pPr>
                      <a:r>
                        <a:rPr lang="tr-TR" sz="1800" b="1">
                          <a:latin typeface="Verdana"/>
                          <a:ea typeface="Times New Roman"/>
                        </a:rPr>
                        <a:t>Eski</a:t>
                      </a:r>
                      <a:endParaRPr lang="tr-TR"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11</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29</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40</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11212">
                <a:tc>
                  <a:txBody>
                    <a:bodyPr/>
                    <a:lstStyle/>
                    <a:p>
                      <a:pPr algn="ctr">
                        <a:lnSpc>
                          <a:spcPct val="150000"/>
                        </a:lnSpc>
                        <a:spcAft>
                          <a:spcPts val="0"/>
                        </a:spcAft>
                      </a:pPr>
                      <a:r>
                        <a:rPr lang="tr-TR" sz="1800" b="1">
                          <a:latin typeface="Verdana"/>
                          <a:ea typeface="Times New Roman"/>
                        </a:rPr>
                        <a:t>Toplam</a:t>
                      </a:r>
                      <a:endParaRPr lang="tr-TR"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a:latin typeface="Verdana"/>
                          <a:ea typeface="Times New Roman"/>
                        </a:rPr>
                        <a:t>32</a:t>
                      </a:r>
                      <a:endParaRPr lang="tr-TR"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56</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88</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4" name="Rectangle 1"/>
          <p:cNvSpPr>
            <a:spLocks noGrp="1" noChangeArrowheads="1"/>
          </p:cNvSpPr>
          <p:nvPr>
            <p:ph type="title"/>
          </p:nvPr>
        </p:nvSpPr>
        <p:spPr bwMode="auto">
          <a:xfrm>
            <a:off x="2583129" y="588953"/>
            <a:ext cx="6647974" cy="584775"/>
          </a:xfrm>
          <a:prstGeom prst="rect">
            <a:avLst/>
          </a:prstGeom>
          <a:noFill/>
          <a:ln w="9525">
            <a:noFill/>
            <a:miter lim="800000"/>
            <a:headEnd/>
            <a:tailEnd/>
          </a:ln>
          <a:effectLst/>
        </p:spPr>
        <p:txBody>
          <a:bodyPr vert="horz" wrap="none" lIns="91440" tIns="45720" rIns="91440" bIns="45720" numCol="1" rtlCol="0" anchor="ctr" anchorCtr="0" compatLnSpc="1">
            <a:prstTxWarp prst="textNoShape">
              <a:avLst/>
            </a:prstTxWarp>
            <a:spAutoFit/>
          </a:bodyPr>
          <a:lstStyle/>
          <a:p>
            <a:pPr algn="just">
              <a:lnSpc>
                <a:spcPct val="100000"/>
              </a:lnSpc>
            </a:pPr>
            <a:r>
              <a:rPr lang="tr-TR" sz="3200" b="1" dirty="0" smtClean="0">
                <a:solidFill>
                  <a:schemeClr val="tx1"/>
                </a:solidFill>
                <a:effectLst>
                  <a:outerShdw blurRad="38100" dist="38100" dir="2700000" algn="tl">
                    <a:srgbClr val="000000">
                      <a:alpha val="43137"/>
                    </a:srgbClr>
                  </a:outerShdw>
                </a:effectLst>
                <a:latin typeface="Verdana" pitchFamily="34" charset="0"/>
                <a:ea typeface="Times New Roman" pitchFamily="18" charset="0"/>
                <a:cs typeface="Arial" pitchFamily="34" charset="0"/>
              </a:rPr>
              <a:t>Ki-kare Testi Örnek Çözümü</a:t>
            </a:r>
            <a:endParaRPr lang="tr-TR" sz="12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13665" name="Rectangle 1"/>
          <p:cNvSpPr>
            <a:spLocks noChangeArrowheads="1"/>
          </p:cNvSpPr>
          <p:nvPr/>
        </p:nvSpPr>
        <p:spPr bwMode="auto">
          <a:xfrm>
            <a:off x="912248" y="1309864"/>
            <a:ext cx="10399923"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defTabSz="914400" eaLnBrk="1" hangingPunct="1"/>
            <a:r>
              <a:rPr lang="tr-TR" sz="2000" b="1" dirty="0">
                <a:latin typeface="Arial" pitchFamily="34" charset="0"/>
                <a:ea typeface="Times New Roman" pitchFamily="18" charset="0"/>
                <a:cs typeface="Arial" pitchFamily="34" charset="0"/>
              </a:rPr>
              <a:t>Örnek : </a:t>
            </a:r>
            <a:r>
              <a:rPr lang="tr-TR" sz="2000" dirty="0">
                <a:latin typeface="Arial" pitchFamily="34" charset="0"/>
                <a:ea typeface="Times New Roman" pitchFamily="18" charset="0"/>
                <a:cs typeface="Arial" pitchFamily="34" charset="0"/>
              </a:rPr>
              <a:t>Bir ilaç firması A hastalığına karşı yeni bir ilaç bulmuştur. Bir kısım hastayı bu ilaçla, bir kısım hastayı da eski ilaçla tedavi altına alarak kendi ilacının etkinliğini araştırmıştır. İyileşme yönünden eski ilaçla yeni ilaç arasında fark var mıdır?</a:t>
            </a:r>
            <a:endParaRPr lang="tr-TR" sz="1000" dirty="0">
              <a:latin typeface="Arial" pitchFamily="34" charset="0"/>
              <a:cs typeface="Arial" pitchFamily="34" charset="0"/>
            </a:endParaRPr>
          </a:p>
          <a:p>
            <a:pPr algn="just" defTabSz="914400"/>
            <a:endParaRPr lang="tr-TR" sz="2000" dirty="0">
              <a:latin typeface="Arial" pitchFamily="34" charset="0"/>
              <a:ea typeface="Times New Roman" pitchFamily="18" charset="0"/>
              <a:cs typeface="Arial" pitchFamily="34" charset="0"/>
            </a:endParaRPr>
          </a:p>
        </p:txBody>
      </p:sp>
      <p:sp>
        <p:nvSpPr>
          <p:cNvPr id="2" name="Dikdörtgen 1"/>
          <p:cNvSpPr/>
          <p:nvPr/>
        </p:nvSpPr>
        <p:spPr>
          <a:xfrm>
            <a:off x="969485" y="4896278"/>
            <a:ext cx="9507556" cy="1200329"/>
          </a:xfrm>
          <a:prstGeom prst="rect">
            <a:avLst/>
          </a:prstGeom>
        </p:spPr>
        <p:txBody>
          <a:bodyPr wrap="square">
            <a:spAutoFit/>
          </a:bodyPr>
          <a:lstStyle/>
          <a:p>
            <a:pPr algn="just"/>
            <a:r>
              <a:rPr lang="tr-TR" sz="2400" b="1" dirty="0" smtClean="0">
                <a:solidFill>
                  <a:srgbClr val="FF0000"/>
                </a:solidFill>
                <a:latin typeface="+mn-lt"/>
                <a:ea typeface="Times New Roman" pitchFamily="18" charset="0"/>
                <a:cs typeface="Arial" pitchFamily="34" charset="0"/>
              </a:rPr>
              <a:t>Hipotez</a:t>
            </a:r>
            <a:r>
              <a:rPr lang="tr-TR" sz="2400" b="1" dirty="0">
                <a:solidFill>
                  <a:srgbClr val="FF0000"/>
                </a:solidFill>
                <a:latin typeface="+mn-lt"/>
                <a:ea typeface="Times New Roman" pitchFamily="18" charset="0"/>
                <a:cs typeface="Arial" pitchFamily="34" charset="0"/>
              </a:rPr>
              <a:t>: </a:t>
            </a:r>
          </a:p>
          <a:p>
            <a:pPr algn="just"/>
            <a:r>
              <a:rPr lang="tr-TR" sz="2400" b="1" dirty="0" err="1">
                <a:latin typeface="+mn-lt"/>
                <a:ea typeface="Times New Roman" pitchFamily="18" charset="0"/>
                <a:cs typeface="Arial" pitchFamily="34" charset="0"/>
              </a:rPr>
              <a:t>Ho</a:t>
            </a:r>
            <a:r>
              <a:rPr lang="tr-TR" sz="2400" b="1" dirty="0">
                <a:latin typeface="+mn-lt"/>
                <a:ea typeface="Times New Roman" pitchFamily="18" charset="0"/>
                <a:cs typeface="Arial" pitchFamily="34" charset="0"/>
              </a:rPr>
              <a:t>: </a:t>
            </a:r>
            <a:r>
              <a:rPr lang="tr-TR" sz="2400" dirty="0" smtClean="0">
                <a:latin typeface="+mn-lt"/>
                <a:ea typeface="Times New Roman" pitchFamily="18" charset="0"/>
                <a:cs typeface="Arial" pitchFamily="34" charset="0"/>
              </a:rPr>
              <a:t>İyileştirme oranları </a:t>
            </a:r>
            <a:r>
              <a:rPr lang="tr-TR" sz="2400" dirty="0">
                <a:latin typeface="+mn-lt"/>
                <a:ea typeface="Times New Roman" pitchFamily="18" charset="0"/>
                <a:cs typeface="Arial" pitchFamily="34" charset="0"/>
              </a:rPr>
              <a:t>yönünden eski ilaçla yenisi arasında fark yoktur.</a:t>
            </a:r>
            <a:endParaRPr lang="tr-TR" sz="1050" dirty="0">
              <a:latin typeface="+mn-lt"/>
              <a:cs typeface="Arial" pitchFamily="34" charset="0"/>
            </a:endParaRPr>
          </a:p>
          <a:p>
            <a:pPr algn="just"/>
            <a:r>
              <a:rPr lang="tr-TR" sz="2400" b="1" dirty="0" smtClean="0">
                <a:latin typeface="+mn-lt"/>
                <a:ea typeface="Times New Roman" pitchFamily="18" charset="0"/>
                <a:cs typeface="Arial" pitchFamily="34" charset="0"/>
              </a:rPr>
              <a:t>H</a:t>
            </a:r>
            <a:r>
              <a:rPr lang="tr-TR" sz="2400" b="1" baseline="-25000" dirty="0" smtClean="0">
                <a:latin typeface="+mn-lt"/>
                <a:ea typeface="Times New Roman" pitchFamily="18" charset="0"/>
                <a:cs typeface="Arial" pitchFamily="34" charset="0"/>
              </a:rPr>
              <a:t>A</a:t>
            </a:r>
            <a:r>
              <a:rPr lang="tr-TR" sz="2400" b="1" dirty="0" smtClean="0">
                <a:latin typeface="+mn-lt"/>
                <a:ea typeface="Times New Roman" pitchFamily="18" charset="0"/>
                <a:cs typeface="Arial" pitchFamily="34" charset="0"/>
              </a:rPr>
              <a:t>: </a:t>
            </a:r>
            <a:r>
              <a:rPr lang="tr-TR" sz="2400" dirty="0">
                <a:latin typeface="+mn-lt"/>
                <a:ea typeface="Times New Roman" pitchFamily="18" charset="0"/>
                <a:cs typeface="Arial" pitchFamily="34" charset="0"/>
              </a:rPr>
              <a:t>İyileştirme </a:t>
            </a:r>
            <a:r>
              <a:rPr lang="tr-TR" sz="2400" dirty="0" smtClean="0">
                <a:latin typeface="+mn-lt"/>
                <a:ea typeface="Times New Roman" pitchFamily="18" charset="0"/>
                <a:cs typeface="Arial" pitchFamily="34" charset="0"/>
              </a:rPr>
              <a:t>oranları yönünden </a:t>
            </a:r>
            <a:r>
              <a:rPr lang="tr-TR" sz="2400" dirty="0">
                <a:latin typeface="+mn-lt"/>
                <a:ea typeface="Times New Roman" pitchFamily="18" charset="0"/>
                <a:cs typeface="Arial" pitchFamily="34" charset="0"/>
              </a:rPr>
              <a:t>eski ilaçla yenisi arasında fark vardır.</a:t>
            </a:r>
            <a:endParaRPr lang="tr-TR" sz="3600" dirty="0">
              <a:latin typeface="+mn-lt"/>
              <a:cs typeface="Arial" pitchFamily="34" charset="0"/>
            </a:endParaRPr>
          </a:p>
        </p:txBody>
      </p:sp>
    </p:spTree>
    <p:extLst>
      <p:ext uri="{BB962C8B-B14F-4D97-AF65-F5344CB8AC3E}">
        <p14:creationId xmlns:p14="http://schemas.microsoft.com/office/powerpoint/2010/main" val="1156650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4 İçerik Yer Tutucusu"/>
          <p:cNvGraphicFramePr>
            <a:graphicFrameLocks/>
          </p:cNvGraphicFramePr>
          <p:nvPr>
            <p:extLst/>
          </p:nvPr>
        </p:nvGraphicFramePr>
        <p:xfrm>
          <a:off x="1948609" y="3130543"/>
          <a:ext cx="6694644" cy="2937328"/>
        </p:xfrm>
        <a:graphic>
          <a:graphicData uri="http://schemas.openxmlformats.org/drawingml/2006/table">
            <a:tbl>
              <a:tblPr/>
              <a:tblGrid>
                <a:gridCol w="1673661">
                  <a:extLst>
                    <a:ext uri="{9D8B030D-6E8A-4147-A177-3AD203B41FA5}">
                      <a16:colId xmlns:a16="http://schemas.microsoft.com/office/drawing/2014/main" xmlns="" val="20000"/>
                    </a:ext>
                  </a:extLst>
                </a:gridCol>
                <a:gridCol w="1673661">
                  <a:extLst>
                    <a:ext uri="{9D8B030D-6E8A-4147-A177-3AD203B41FA5}">
                      <a16:colId xmlns:a16="http://schemas.microsoft.com/office/drawing/2014/main" xmlns="" val="20001"/>
                    </a:ext>
                  </a:extLst>
                </a:gridCol>
                <a:gridCol w="1839835">
                  <a:extLst>
                    <a:ext uri="{9D8B030D-6E8A-4147-A177-3AD203B41FA5}">
                      <a16:colId xmlns:a16="http://schemas.microsoft.com/office/drawing/2014/main" xmlns="" val="20002"/>
                    </a:ext>
                  </a:extLst>
                </a:gridCol>
                <a:gridCol w="1507487">
                  <a:extLst>
                    <a:ext uri="{9D8B030D-6E8A-4147-A177-3AD203B41FA5}">
                      <a16:colId xmlns:a16="http://schemas.microsoft.com/office/drawing/2014/main" xmlns="" val="20003"/>
                    </a:ext>
                  </a:extLst>
                </a:gridCol>
              </a:tblGrid>
              <a:tr h="879928">
                <a:tc>
                  <a:txBody>
                    <a:bodyPr/>
                    <a:lstStyle/>
                    <a:p>
                      <a:pPr algn="ctr">
                        <a:lnSpc>
                          <a:spcPct val="150000"/>
                        </a:lnSpc>
                        <a:spcAft>
                          <a:spcPts val="0"/>
                        </a:spcAft>
                      </a:pPr>
                      <a:r>
                        <a:rPr lang="tr-TR" sz="1800" b="1" dirty="0">
                          <a:latin typeface="Verdana"/>
                          <a:ea typeface="Times New Roman"/>
                        </a:rPr>
                        <a:t>İlaç</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İyileşen</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İyileşmeyen</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Toplam</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11212">
                <a:tc>
                  <a:txBody>
                    <a:bodyPr/>
                    <a:lstStyle/>
                    <a:p>
                      <a:pPr algn="ctr">
                        <a:lnSpc>
                          <a:spcPct val="150000"/>
                        </a:lnSpc>
                        <a:spcAft>
                          <a:spcPts val="0"/>
                        </a:spcAft>
                      </a:pPr>
                      <a:r>
                        <a:rPr lang="tr-TR" sz="1800" b="1">
                          <a:latin typeface="Verdana"/>
                          <a:ea typeface="Times New Roman"/>
                        </a:rPr>
                        <a:t>Yeni</a:t>
                      </a:r>
                      <a:endParaRPr lang="tr-TR"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21 </a:t>
                      </a:r>
                    </a:p>
                    <a:p>
                      <a:pPr algn="ctr">
                        <a:lnSpc>
                          <a:spcPct val="150000"/>
                        </a:lnSpc>
                        <a:spcAft>
                          <a:spcPts val="0"/>
                        </a:spcAft>
                      </a:pPr>
                      <a:r>
                        <a:rPr lang="tr-TR" sz="1800" b="1" dirty="0">
                          <a:solidFill>
                            <a:srgbClr val="FF0000"/>
                          </a:solidFill>
                          <a:latin typeface="Verdana"/>
                          <a:ea typeface="Times New Roman"/>
                        </a:rPr>
                        <a:t>( B1= 17,5)</a:t>
                      </a:r>
                      <a:endParaRPr lang="tr-TR" sz="1800" b="1" dirty="0">
                        <a:solidFill>
                          <a:srgbClr val="FF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27 </a:t>
                      </a:r>
                      <a:r>
                        <a:rPr lang="tr-TR" sz="1800" b="1" dirty="0">
                          <a:solidFill>
                            <a:srgbClr val="FF0000"/>
                          </a:solidFill>
                          <a:latin typeface="Verdana"/>
                          <a:ea typeface="Times New Roman"/>
                        </a:rPr>
                        <a:t>(B2=30,5)</a:t>
                      </a:r>
                      <a:endParaRPr lang="tr-TR" sz="1800" b="1" dirty="0">
                        <a:solidFill>
                          <a:srgbClr val="FF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48</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11212">
                <a:tc>
                  <a:txBody>
                    <a:bodyPr/>
                    <a:lstStyle/>
                    <a:p>
                      <a:pPr algn="ctr">
                        <a:lnSpc>
                          <a:spcPct val="150000"/>
                        </a:lnSpc>
                        <a:spcAft>
                          <a:spcPts val="0"/>
                        </a:spcAft>
                      </a:pPr>
                      <a:r>
                        <a:rPr lang="tr-TR" sz="1800" b="1">
                          <a:latin typeface="Verdana"/>
                          <a:ea typeface="Times New Roman"/>
                        </a:rPr>
                        <a:t>Eski</a:t>
                      </a:r>
                      <a:endParaRPr lang="tr-TR"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11</a:t>
                      </a:r>
                    </a:p>
                    <a:p>
                      <a:pPr algn="ctr">
                        <a:lnSpc>
                          <a:spcPct val="150000"/>
                        </a:lnSpc>
                        <a:spcAft>
                          <a:spcPts val="0"/>
                        </a:spcAft>
                      </a:pPr>
                      <a:r>
                        <a:rPr lang="tr-TR" sz="1800" b="1" dirty="0">
                          <a:latin typeface="Verdana"/>
                          <a:ea typeface="Times New Roman"/>
                        </a:rPr>
                        <a:t> </a:t>
                      </a:r>
                      <a:r>
                        <a:rPr lang="tr-TR" sz="1800" b="1" dirty="0">
                          <a:solidFill>
                            <a:srgbClr val="FF0000"/>
                          </a:solidFill>
                          <a:latin typeface="Verdana"/>
                          <a:ea typeface="Times New Roman"/>
                        </a:rPr>
                        <a:t>(B3=</a:t>
                      </a:r>
                      <a:r>
                        <a:rPr lang="tr-TR" sz="1800" b="1" baseline="0" dirty="0">
                          <a:solidFill>
                            <a:srgbClr val="FF0000"/>
                          </a:solidFill>
                          <a:latin typeface="Verdana"/>
                          <a:ea typeface="Times New Roman"/>
                        </a:rPr>
                        <a:t> </a:t>
                      </a:r>
                      <a:r>
                        <a:rPr lang="tr-TR" sz="1800" b="1" dirty="0">
                          <a:solidFill>
                            <a:srgbClr val="FF0000"/>
                          </a:solidFill>
                          <a:latin typeface="Verdana"/>
                          <a:ea typeface="Times New Roman"/>
                        </a:rPr>
                        <a:t>14,5)</a:t>
                      </a:r>
                      <a:endParaRPr lang="tr-TR" sz="1800" b="1" dirty="0">
                        <a:solidFill>
                          <a:srgbClr val="FF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29 </a:t>
                      </a:r>
                      <a:r>
                        <a:rPr lang="tr-TR" sz="1800" b="1" dirty="0">
                          <a:solidFill>
                            <a:srgbClr val="FF0000"/>
                          </a:solidFill>
                          <a:latin typeface="Verdana"/>
                          <a:ea typeface="Times New Roman"/>
                        </a:rPr>
                        <a:t>(B4=25,5)</a:t>
                      </a:r>
                      <a:endParaRPr lang="tr-TR" sz="1800" b="1" dirty="0">
                        <a:solidFill>
                          <a:srgbClr val="FF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40</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11212">
                <a:tc>
                  <a:txBody>
                    <a:bodyPr/>
                    <a:lstStyle/>
                    <a:p>
                      <a:pPr algn="ctr">
                        <a:lnSpc>
                          <a:spcPct val="150000"/>
                        </a:lnSpc>
                        <a:spcAft>
                          <a:spcPts val="0"/>
                        </a:spcAft>
                      </a:pPr>
                      <a:r>
                        <a:rPr lang="tr-TR" sz="1800" b="1">
                          <a:latin typeface="Verdana"/>
                          <a:ea typeface="Times New Roman"/>
                        </a:rPr>
                        <a:t>Toplam</a:t>
                      </a:r>
                      <a:endParaRPr lang="tr-TR"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a:latin typeface="Verdana"/>
                          <a:ea typeface="Times New Roman"/>
                        </a:rPr>
                        <a:t>32</a:t>
                      </a:r>
                      <a:endParaRPr lang="tr-TR"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56</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b="1" dirty="0">
                          <a:latin typeface="Verdana"/>
                          <a:ea typeface="Times New Roman"/>
                        </a:rPr>
                        <a:t>88</a:t>
                      </a:r>
                      <a:endParaRPr lang="tr-T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5" name="4 Metin kutusu"/>
          <p:cNvSpPr txBox="1"/>
          <p:nvPr/>
        </p:nvSpPr>
        <p:spPr>
          <a:xfrm>
            <a:off x="8714658" y="3660378"/>
            <a:ext cx="3160275" cy="1323439"/>
          </a:xfrm>
          <a:prstGeom prst="rect">
            <a:avLst/>
          </a:prstGeom>
          <a:noFill/>
        </p:spPr>
        <p:txBody>
          <a:bodyPr wrap="square" rtlCol="0">
            <a:spAutoFit/>
          </a:bodyPr>
          <a:lstStyle/>
          <a:p>
            <a:r>
              <a:rPr lang="tr-TR" sz="2000" b="1" dirty="0">
                <a:solidFill>
                  <a:srgbClr val="FF0000"/>
                </a:solidFill>
                <a:latin typeface="Arial" pitchFamily="34" charset="0"/>
                <a:cs typeface="Arial" pitchFamily="34" charset="0"/>
              </a:rPr>
              <a:t>B1= 48 x 32/88= 17,5</a:t>
            </a:r>
          </a:p>
          <a:p>
            <a:r>
              <a:rPr lang="tr-TR" sz="2000" b="1" dirty="0">
                <a:solidFill>
                  <a:srgbClr val="FF0000"/>
                </a:solidFill>
                <a:latin typeface="Arial" pitchFamily="34" charset="0"/>
                <a:cs typeface="Arial" pitchFamily="34" charset="0"/>
              </a:rPr>
              <a:t>B2 = 48 x 58/88= 30,5</a:t>
            </a:r>
          </a:p>
          <a:p>
            <a:r>
              <a:rPr lang="tr-TR" sz="2000" b="1" dirty="0">
                <a:solidFill>
                  <a:srgbClr val="FF0000"/>
                </a:solidFill>
                <a:latin typeface="Arial" pitchFamily="34" charset="0"/>
                <a:cs typeface="Arial" pitchFamily="34" charset="0"/>
              </a:rPr>
              <a:t>B3 = 40 x 32/ 88= 14,5</a:t>
            </a:r>
          </a:p>
          <a:p>
            <a:r>
              <a:rPr lang="tr-TR" sz="2000" b="1" dirty="0">
                <a:solidFill>
                  <a:srgbClr val="FF0000"/>
                </a:solidFill>
                <a:latin typeface="Arial" pitchFamily="34" charset="0"/>
                <a:cs typeface="Arial" pitchFamily="34" charset="0"/>
              </a:rPr>
              <a:t>B4 = 40 x 56/88 = 25,5</a:t>
            </a:r>
          </a:p>
        </p:txBody>
      </p:sp>
      <p:sp>
        <p:nvSpPr>
          <p:cNvPr id="6" name="2 İçerik Yer Tutucusu"/>
          <p:cNvSpPr>
            <a:spLocks noGrp="1"/>
          </p:cNvSpPr>
          <p:nvPr>
            <p:ph idx="1"/>
          </p:nvPr>
        </p:nvSpPr>
        <p:spPr>
          <a:xfrm>
            <a:off x="1772763" y="1643967"/>
            <a:ext cx="11138052" cy="2016411"/>
          </a:xfrm>
          <a:noFill/>
        </p:spPr>
        <p:txBody>
          <a:bodyPr>
            <a:normAutofit/>
          </a:bodyPr>
          <a:lstStyle/>
          <a:p>
            <a:pPr>
              <a:lnSpc>
                <a:spcPct val="100000"/>
              </a:lnSpc>
              <a:spcBef>
                <a:spcPts val="0"/>
              </a:spcBef>
              <a:spcAft>
                <a:spcPts val="0"/>
              </a:spcAft>
              <a:buNone/>
            </a:pPr>
            <a:r>
              <a:rPr lang="tr-TR" sz="1600" dirty="0" smtClean="0">
                <a:solidFill>
                  <a:srgbClr val="FF0000"/>
                </a:solidFill>
                <a:ea typeface="Times New Roman" pitchFamily="18" charset="0"/>
                <a:cs typeface="Arial" pitchFamily="34" charset="0"/>
              </a:rPr>
              <a:t>Beklenen </a:t>
            </a:r>
            <a:r>
              <a:rPr lang="tr-TR" sz="1600" dirty="0">
                <a:solidFill>
                  <a:srgbClr val="FF0000"/>
                </a:solidFill>
                <a:ea typeface="Times New Roman" pitchFamily="18" charset="0"/>
                <a:cs typeface="Arial" pitchFamily="34" charset="0"/>
              </a:rPr>
              <a:t>frekansların bulunması:</a:t>
            </a:r>
          </a:p>
          <a:p>
            <a:pPr>
              <a:lnSpc>
                <a:spcPct val="100000"/>
              </a:lnSpc>
              <a:spcBef>
                <a:spcPts val="0"/>
              </a:spcBef>
              <a:spcAft>
                <a:spcPts val="0"/>
              </a:spcAft>
              <a:buNone/>
            </a:pPr>
            <a:r>
              <a:rPr lang="tr-TR" sz="1600" dirty="0">
                <a:ea typeface="Times New Roman" pitchFamily="18" charset="0"/>
                <a:cs typeface="Arial" pitchFamily="34" charset="0"/>
              </a:rPr>
              <a:t>Her bir </a:t>
            </a:r>
            <a:r>
              <a:rPr lang="tr-TR" sz="1600" dirty="0" smtClean="0">
                <a:ea typeface="Times New Roman" pitchFamily="18" charset="0"/>
                <a:cs typeface="Arial" pitchFamily="34" charset="0"/>
              </a:rPr>
              <a:t>hücre </a:t>
            </a:r>
            <a:r>
              <a:rPr lang="tr-TR" sz="1600" dirty="0">
                <a:ea typeface="Times New Roman" pitchFamily="18" charset="0"/>
                <a:cs typeface="Arial" pitchFamily="34" charset="0"/>
              </a:rPr>
              <a:t>için orantı kurulur.</a:t>
            </a:r>
          </a:p>
          <a:p>
            <a:pPr marL="452438" indent="0">
              <a:lnSpc>
                <a:spcPct val="100000"/>
              </a:lnSpc>
              <a:spcBef>
                <a:spcPts val="0"/>
              </a:spcBef>
              <a:spcAft>
                <a:spcPts val="0"/>
              </a:spcAft>
              <a:buNone/>
            </a:pPr>
            <a:r>
              <a:rPr lang="tr-TR" sz="1600" b="1" i="1" dirty="0">
                <a:ea typeface="Times New Roman" pitchFamily="18" charset="0"/>
                <a:cs typeface="Arial" pitchFamily="34" charset="0"/>
              </a:rPr>
              <a:t>88 hastadan 32 hasta iyileşirse</a:t>
            </a:r>
          </a:p>
          <a:p>
            <a:pPr marL="452438" indent="0">
              <a:lnSpc>
                <a:spcPct val="100000"/>
              </a:lnSpc>
              <a:spcBef>
                <a:spcPts val="0"/>
              </a:spcBef>
              <a:spcAft>
                <a:spcPts val="0"/>
              </a:spcAft>
              <a:buNone/>
            </a:pPr>
            <a:r>
              <a:rPr lang="tr-TR" sz="1600" b="1" i="1" dirty="0">
                <a:ea typeface="Times New Roman" pitchFamily="18" charset="0"/>
                <a:cs typeface="Arial" pitchFamily="34" charset="0"/>
              </a:rPr>
              <a:t>48 hastadan  x  hasta iyileşir.</a:t>
            </a:r>
          </a:p>
          <a:p>
            <a:pPr>
              <a:lnSpc>
                <a:spcPct val="100000"/>
              </a:lnSpc>
              <a:spcBef>
                <a:spcPts val="0"/>
              </a:spcBef>
              <a:spcAft>
                <a:spcPts val="0"/>
              </a:spcAft>
              <a:buNone/>
            </a:pPr>
            <a:r>
              <a:rPr lang="tr-TR" sz="1600" dirty="0">
                <a:ea typeface="Times New Roman" pitchFamily="18" charset="0"/>
                <a:cs typeface="Arial" pitchFamily="34" charset="0"/>
              </a:rPr>
              <a:t>x</a:t>
            </a:r>
            <a:r>
              <a:rPr lang="tr-TR" sz="1600" dirty="0" smtClean="0">
                <a:ea typeface="Times New Roman" pitchFamily="18" charset="0"/>
                <a:cs typeface="Arial" pitchFamily="34" charset="0"/>
              </a:rPr>
              <a:t>= </a:t>
            </a:r>
            <a:r>
              <a:rPr lang="tr-TR" sz="1600" dirty="0">
                <a:ea typeface="Times New Roman" pitchFamily="18" charset="0"/>
                <a:cs typeface="Arial" pitchFamily="34" charset="0"/>
              </a:rPr>
              <a:t>48x32/88 = </a:t>
            </a:r>
            <a:r>
              <a:rPr lang="tr-TR" sz="1600" b="1" dirty="0">
                <a:ea typeface="Times New Roman" pitchFamily="18" charset="0"/>
                <a:cs typeface="Arial" pitchFamily="34" charset="0"/>
              </a:rPr>
              <a:t>17,5</a:t>
            </a:r>
            <a:r>
              <a:rPr lang="tr-TR" sz="1600" dirty="0">
                <a:ea typeface="Times New Roman" pitchFamily="18" charset="0"/>
                <a:cs typeface="Arial" pitchFamily="34" charset="0"/>
              </a:rPr>
              <a:t>   </a:t>
            </a:r>
            <a:r>
              <a:rPr lang="tr-TR" sz="1600" u="sng" dirty="0">
                <a:ea typeface="Times New Roman" pitchFamily="18" charset="0"/>
                <a:cs typeface="Arial" pitchFamily="34" charset="0"/>
              </a:rPr>
              <a:t>Bu değer yeni ilaçla </a:t>
            </a:r>
            <a:r>
              <a:rPr lang="tr-TR" sz="1600" u="sng" dirty="0" smtClean="0">
                <a:ea typeface="Times New Roman" pitchFamily="18" charset="0"/>
                <a:cs typeface="Arial" pitchFamily="34" charset="0"/>
              </a:rPr>
              <a:t>iyileşenlerin beklenen </a:t>
            </a:r>
            <a:r>
              <a:rPr lang="tr-TR" sz="1600" u="sng" dirty="0">
                <a:ea typeface="Times New Roman" pitchFamily="18" charset="0"/>
                <a:cs typeface="Arial" pitchFamily="34" charset="0"/>
              </a:rPr>
              <a:t>frekansıdır.</a:t>
            </a:r>
          </a:p>
        </p:txBody>
      </p:sp>
    </p:spTree>
    <p:extLst>
      <p:ext uri="{BB962C8B-B14F-4D97-AF65-F5344CB8AC3E}">
        <p14:creationId xmlns:p14="http://schemas.microsoft.com/office/powerpoint/2010/main" val="217682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377" y="174953"/>
            <a:ext cx="2772363" cy="792162"/>
          </a:xfrm>
        </p:spPr>
        <p:txBody>
          <a:bodyPr>
            <a:normAutofit/>
          </a:bodyPr>
          <a:lstStyle/>
          <a:p>
            <a:r>
              <a:rPr lang="tr-TR" sz="3200" b="1" dirty="0" smtClean="0">
                <a:solidFill>
                  <a:srgbClr val="FF0000"/>
                </a:solidFill>
                <a:latin typeface="+mn-lt"/>
              </a:rPr>
              <a:t>Test </a:t>
            </a:r>
            <a:r>
              <a:rPr lang="tr-TR" sz="3200" b="1" dirty="0">
                <a:solidFill>
                  <a:srgbClr val="FF0000"/>
                </a:solidFill>
                <a:latin typeface="+mn-lt"/>
              </a:rPr>
              <a:t>işlemleri</a:t>
            </a:r>
          </a:p>
        </p:txBody>
      </p:sp>
      <p:sp>
        <p:nvSpPr>
          <p:cNvPr id="115714"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eaLnBrk="1" hangingPunct="1"/>
            <a:endParaRPr lang="tr-TR">
              <a:latin typeface="Arial" pitchFamily="34" charset="0"/>
              <a:cs typeface="Arial" pitchFamily="34" charset="0"/>
            </a:endParaRPr>
          </a:p>
        </p:txBody>
      </p:sp>
      <p:pic>
        <p:nvPicPr>
          <p:cNvPr id="11571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77960" y="1217615"/>
            <a:ext cx="2439344" cy="799095"/>
          </a:xfrm>
          <a:prstGeom prst="rect">
            <a:avLst/>
          </a:prstGeom>
          <a:noFill/>
        </p:spPr>
      </p:pic>
      <p:sp>
        <p:nvSpPr>
          <p:cNvPr id="115716" name="Rectangle 4"/>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eaLnBrk="1" hangingPunct="1"/>
            <a:endParaRPr lang="tr-TR">
              <a:latin typeface="Arial" pitchFamily="34" charset="0"/>
              <a:cs typeface="Arial" pitchFamily="34" charset="0"/>
            </a:endParaRPr>
          </a:p>
        </p:txBody>
      </p:sp>
      <p:graphicFrame>
        <p:nvGraphicFramePr>
          <p:cNvPr id="9" name="8 Nesne"/>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11268" name="Denklem" r:id="rId4" imgW="114151" imgH="215619" progId="Equation.3">
                  <p:embed/>
                </p:oleObj>
              </mc:Choice>
              <mc:Fallback>
                <p:oleObj name="Denklem" r:id="rId4" imgW="114151" imgH="215619" progId="Equation.3">
                  <p:embed/>
                  <p:pic>
                    <p:nvPicPr>
                      <p:cNvPr id="9" name="8 Nes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8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5720" name="Rectangle 8"/>
          <p:cNvSpPr>
            <a:spLocks noChangeArrowheads="1"/>
          </p:cNvSpPr>
          <p:nvPr/>
        </p:nvSpPr>
        <p:spPr bwMode="auto">
          <a:xfrm>
            <a:off x="152400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4" name="13 Nesne"/>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11269" name="Denklem" r:id="rId6" imgW="114151" imgH="215619" progId="Equation.3">
                  <p:embed/>
                </p:oleObj>
              </mc:Choice>
              <mc:Fallback>
                <p:oleObj name="Denklem" r:id="rId6" imgW="114151" imgH="215619" progId="Equation.3">
                  <p:embed/>
                  <p:pic>
                    <p:nvPicPr>
                      <p:cNvPr id="14" name="13 Nes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8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5725" name="Picture 1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877960" y="2267211"/>
            <a:ext cx="9515184" cy="845390"/>
          </a:xfrm>
          <a:prstGeom prst="rect">
            <a:avLst/>
          </a:prstGeom>
          <a:noFill/>
        </p:spPr>
      </p:pic>
      <p:sp>
        <p:nvSpPr>
          <p:cNvPr id="115727" name="Rectangle 15"/>
          <p:cNvSpPr>
            <a:spLocks noChangeArrowheads="1"/>
          </p:cNvSpPr>
          <p:nvPr/>
        </p:nvSpPr>
        <p:spPr bwMode="auto">
          <a:xfrm>
            <a:off x="152400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15728" name="Rectangle 16"/>
          <p:cNvSpPr>
            <a:spLocks noChangeArrowheads="1"/>
          </p:cNvSpPr>
          <p:nvPr/>
        </p:nvSpPr>
        <p:spPr bwMode="auto">
          <a:xfrm>
            <a:off x="1524000" y="8630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0" name="1 Başlık"/>
          <p:cNvSpPr txBox="1">
            <a:spLocks/>
          </p:cNvSpPr>
          <p:nvPr/>
        </p:nvSpPr>
        <p:spPr>
          <a:xfrm>
            <a:off x="426268" y="3547918"/>
            <a:ext cx="7499350" cy="1243619"/>
          </a:xfrm>
          <a:prstGeom prst="rect">
            <a:avLst/>
          </a:prstGeom>
        </p:spPr>
        <p:txBody>
          <a:bodyPr anchor="ctr">
            <a:normAutofit/>
          </a:bodyPr>
          <a:lstStyle/>
          <a:p>
            <a:pPr defTabSz="914400">
              <a:defRPr/>
            </a:pPr>
            <a:r>
              <a:rPr lang="tr-TR" sz="3200" b="1" dirty="0" smtClean="0">
                <a:solidFill>
                  <a:srgbClr val="FF0000"/>
                </a:solidFill>
                <a:effectLst>
                  <a:outerShdw blurRad="50000" dist="30000" dir="5400000" algn="tl" rotWithShape="0">
                    <a:srgbClr val="000000">
                      <a:alpha val="30000"/>
                    </a:srgbClr>
                  </a:outerShdw>
                </a:effectLst>
                <a:latin typeface="+mn-lt"/>
                <a:cs typeface="Arial" pitchFamily="34" charset="0"/>
              </a:rPr>
              <a:t>Yanılma </a:t>
            </a:r>
            <a:r>
              <a:rPr lang="tr-TR" sz="3200" b="1" dirty="0">
                <a:solidFill>
                  <a:srgbClr val="FF0000"/>
                </a:solidFill>
                <a:effectLst>
                  <a:outerShdw blurRad="50000" dist="30000" dir="5400000" algn="tl" rotWithShape="0">
                    <a:srgbClr val="000000">
                      <a:alpha val="30000"/>
                    </a:srgbClr>
                  </a:outerShdw>
                </a:effectLst>
                <a:latin typeface="+mn-lt"/>
                <a:cs typeface="Arial" pitchFamily="34" charset="0"/>
              </a:rPr>
              <a:t>olasılığı: </a:t>
            </a:r>
            <a:r>
              <a:rPr lang="el-GR" sz="3200" b="1" dirty="0">
                <a:effectLst>
                  <a:outerShdw blurRad="50000" dist="30000" dir="5400000" algn="tl" rotWithShape="0">
                    <a:srgbClr val="000000">
                      <a:alpha val="30000"/>
                    </a:srgbClr>
                  </a:outerShdw>
                </a:effectLst>
                <a:latin typeface="+mn-lt"/>
                <a:cs typeface="Arial"/>
              </a:rPr>
              <a:t>α</a:t>
            </a:r>
            <a:r>
              <a:rPr lang="tr-TR" sz="3200" b="1" dirty="0">
                <a:effectLst>
                  <a:outerShdw blurRad="50000" dist="30000" dir="5400000" algn="tl" rotWithShape="0">
                    <a:srgbClr val="000000">
                      <a:alpha val="30000"/>
                    </a:srgbClr>
                  </a:outerShdw>
                </a:effectLst>
                <a:latin typeface="+mn-lt"/>
                <a:cs typeface="Arial"/>
              </a:rPr>
              <a:t>=0,05 seçilir.</a:t>
            </a:r>
            <a:endParaRPr lang="tr-TR" sz="3200" b="1" dirty="0">
              <a:effectLst>
                <a:outerShdw blurRad="50000" dist="30000" dir="5400000" algn="tl" rotWithShape="0">
                  <a:srgbClr val="000000">
                    <a:alpha val="30000"/>
                  </a:srgbClr>
                </a:outerShdw>
              </a:effectLst>
              <a:latin typeface="+mn-lt"/>
              <a:cs typeface="Arial" pitchFamily="34" charset="0"/>
            </a:endParaRPr>
          </a:p>
          <a:p>
            <a:pPr defTabSz="914400">
              <a:defRPr/>
            </a:pPr>
            <a:endParaRPr lang="tr-TR" sz="3200" b="1" dirty="0">
              <a:solidFill>
                <a:srgbClr val="FF0000"/>
              </a:solidFill>
              <a:effectLst>
                <a:outerShdw blurRad="50000" dist="30000" dir="5400000" algn="tl" rotWithShape="0">
                  <a:srgbClr val="000000">
                    <a:alpha val="30000"/>
                  </a:srgbClr>
                </a:outerShdw>
              </a:effectLst>
              <a:latin typeface="+mn-lt"/>
              <a:cs typeface="Arial" pitchFamily="34" charset="0"/>
            </a:endParaRPr>
          </a:p>
        </p:txBody>
      </p:sp>
      <p:sp>
        <p:nvSpPr>
          <p:cNvPr id="22" name="1 Başlık"/>
          <p:cNvSpPr txBox="1">
            <a:spLocks/>
          </p:cNvSpPr>
          <p:nvPr/>
        </p:nvSpPr>
        <p:spPr>
          <a:xfrm>
            <a:off x="1331876" y="4486177"/>
            <a:ext cx="7499350" cy="1631576"/>
          </a:xfrm>
          <a:prstGeom prst="rect">
            <a:avLst/>
          </a:prstGeom>
        </p:spPr>
        <p:txBody>
          <a:bodyPr anchor="ctr">
            <a:normAutofit/>
          </a:bodyPr>
          <a:lstStyle/>
          <a:p>
            <a:pPr defTabSz="914400">
              <a:defRPr/>
            </a:pPr>
            <a:r>
              <a:rPr lang="tr-TR" sz="2400" b="1" dirty="0" smtClean="0">
                <a:solidFill>
                  <a:srgbClr val="FF0000"/>
                </a:solidFill>
                <a:effectLst>
                  <a:outerShdw blurRad="50000" dist="30000" dir="5400000" algn="tl" rotWithShape="0">
                    <a:srgbClr val="000000">
                      <a:alpha val="30000"/>
                    </a:srgbClr>
                  </a:outerShdw>
                </a:effectLst>
                <a:cs typeface="+mj-cs"/>
              </a:rPr>
              <a:t>Serbestlik </a:t>
            </a:r>
            <a:r>
              <a:rPr lang="tr-TR" sz="2400" b="1" dirty="0">
                <a:solidFill>
                  <a:srgbClr val="FF0000"/>
                </a:solidFill>
                <a:effectLst>
                  <a:outerShdw blurRad="50000" dist="30000" dir="5400000" algn="tl" rotWithShape="0">
                    <a:srgbClr val="000000">
                      <a:alpha val="30000"/>
                    </a:srgbClr>
                  </a:outerShdw>
                </a:effectLst>
                <a:cs typeface="+mj-cs"/>
              </a:rPr>
              <a:t>derecesi: </a:t>
            </a:r>
          </a:p>
          <a:p>
            <a:pPr defTabSz="914400">
              <a:defRPr/>
            </a:pPr>
            <a:r>
              <a:rPr lang="tr-TR" sz="2400" dirty="0">
                <a:solidFill>
                  <a:srgbClr val="FF0000"/>
                </a:solidFill>
                <a:effectLst>
                  <a:outerShdw blurRad="50000" dist="30000" dir="5400000" algn="tl" rotWithShape="0">
                    <a:srgbClr val="000000">
                      <a:alpha val="30000"/>
                    </a:srgbClr>
                  </a:outerShdw>
                </a:effectLst>
                <a:latin typeface="+mj-lt"/>
                <a:cs typeface="+mj-cs"/>
              </a:rPr>
              <a:t>	</a:t>
            </a:r>
            <a:r>
              <a:rPr lang="tr-TR" sz="2400" dirty="0" err="1">
                <a:effectLst>
                  <a:outerShdw blurRad="50000" dist="30000" dir="5400000" algn="tl" rotWithShape="0">
                    <a:srgbClr val="000000">
                      <a:alpha val="30000"/>
                    </a:srgbClr>
                  </a:outerShdw>
                </a:effectLst>
                <a:latin typeface="Arial" pitchFamily="34" charset="0"/>
                <a:cs typeface="Arial" pitchFamily="34" charset="0"/>
              </a:rPr>
              <a:t>Sd</a:t>
            </a:r>
            <a:r>
              <a:rPr lang="tr-TR" sz="2400" dirty="0">
                <a:effectLst>
                  <a:outerShdw blurRad="50000" dist="30000" dir="5400000" algn="tl" rotWithShape="0">
                    <a:srgbClr val="000000">
                      <a:alpha val="30000"/>
                    </a:srgbClr>
                  </a:outerShdw>
                </a:effectLst>
                <a:latin typeface="Arial" pitchFamily="34" charset="0"/>
                <a:cs typeface="Arial" pitchFamily="34" charset="0"/>
              </a:rPr>
              <a:t>=(satır </a:t>
            </a:r>
            <a:r>
              <a:rPr lang="tr-TR" sz="2400" dirty="0" smtClean="0">
                <a:effectLst>
                  <a:outerShdw blurRad="50000" dist="30000" dir="5400000" algn="tl" rotWithShape="0">
                    <a:srgbClr val="000000">
                      <a:alpha val="30000"/>
                    </a:srgbClr>
                  </a:outerShdw>
                </a:effectLst>
                <a:latin typeface="Arial" pitchFamily="34" charset="0"/>
                <a:cs typeface="Arial" pitchFamily="34" charset="0"/>
              </a:rPr>
              <a:t>sayısı-1)x(sütun </a:t>
            </a:r>
            <a:r>
              <a:rPr lang="tr-TR" sz="2400" dirty="0">
                <a:effectLst>
                  <a:outerShdw blurRad="50000" dist="30000" dir="5400000" algn="tl" rotWithShape="0">
                    <a:srgbClr val="000000">
                      <a:alpha val="30000"/>
                    </a:srgbClr>
                  </a:outerShdw>
                </a:effectLst>
                <a:latin typeface="Arial" pitchFamily="34" charset="0"/>
                <a:cs typeface="Arial" pitchFamily="34" charset="0"/>
              </a:rPr>
              <a:t>sayısı-1)</a:t>
            </a:r>
          </a:p>
          <a:p>
            <a:pPr defTabSz="914400">
              <a:defRPr/>
            </a:pPr>
            <a:r>
              <a:rPr lang="tr-TR" sz="2400" dirty="0">
                <a:effectLst>
                  <a:outerShdw blurRad="50000" dist="30000" dir="5400000" algn="tl" rotWithShape="0">
                    <a:srgbClr val="000000">
                      <a:alpha val="30000"/>
                    </a:srgbClr>
                  </a:outerShdw>
                </a:effectLst>
                <a:latin typeface="Arial" pitchFamily="34" charset="0"/>
                <a:cs typeface="Arial" pitchFamily="34" charset="0"/>
              </a:rPr>
              <a:t>	</a:t>
            </a:r>
            <a:r>
              <a:rPr lang="tr-TR" sz="2400" dirty="0" err="1">
                <a:effectLst>
                  <a:outerShdw blurRad="50000" dist="30000" dir="5400000" algn="tl" rotWithShape="0">
                    <a:srgbClr val="000000">
                      <a:alpha val="30000"/>
                    </a:srgbClr>
                  </a:outerShdw>
                </a:effectLst>
                <a:latin typeface="Arial" pitchFamily="34" charset="0"/>
                <a:cs typeface="Arial" pitchFamily="34" charset="0"/>
              </a:rPr>
              <a:t>Sd</a:t>
            </a:r>
            <a:r>
              <a:rPr lang="tr-TR" sz="2400" dirty="0">
                <a:effectLst>
                  <a:outerShdw blurRad="50000" dist="30000" dir="5400000" algn="tl" rotWithShape="0">
                    <a:srgbClr val="000000">
                      <a:alpha val="30000"/>
                    </a:srgbClr>
                  </a:outerShdw>
                </a:effectLst>
                <a:latin typeface="Arial" pitchFamily="34" charset="0"/>
                <a:cs typeface="Arial" pitchFamily="34" charset="0"/>
              </a:rPr>
              <a:t>= (2-1)x(2-1)=1</a:t>
            </a:r>
          </a:p>
          <a:p>
            <a:pPr defTabSz="914400">
              <a:defRPr/>
            </a:pPr>
            <a:endParaRPr lang="tr-TR" sz="2400" dirty="0">
              <a:solidFill>
                <a:srgbClr val="FF0000"/>
              </a:solidFill>
              <a:effectLst>
                <a:outerShdw blurRad="50000" dist="30000" dir="5400000" algn="tl" rotWithShape="0">
                  <a:srgbClr val="000000">
                    <a:alpha val="30000"/>
                  </a:srgbClr>
                </a:outerShdw>
              </a:effectLst>
              <a:latin typeface="Arial" pitchFamily="34" charset="0"/>
              <a:cs typeface="Arial" pitchFamily="34" charset="0"/>
            </a:endParaRPr>
          </a:p>
        </p:txBody>
      </p:sp>
    </p:spTree>
    <p:extLst>
      <p:ext uri="{BB962C8B-B14F-4D97-AF65-F5344CB8AC3E}">
        <p14:creationId xmlns:p14="http://schemas.microsoft.com/office/powerpoint/2010/main" val="3377341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473724" y="274638"/>
            <a:ext cx="10774497" cy="1455550"/>
          </a:xfrm>
          <a:prstGeom prst="rect">
            <a:avLst/>
          </a:prstGeom>
        </p:spPr>
        <p:txBody>
          <a:bodyPr anchor="ctr">
            <a:normAutofit/>
          </a:bodyPr>
          <a:lstStyle/>
          <a:p>
            <a:pPr defTabSz="914400">
              <a:defRPr/>
            </a:pPr>
            <a:r>
              <a:rPr lang="tr-TR" sz="3200" dirty="0" smtClean="0">
                <a:solidFill>
                  <a:srgbClr val="FF0000"/>
                </a:solidFill>
                <a:effectLst>
                  <a:outerShdw blurRad="50000" dist="30000" dir="5400000" algn="tl" rotWithShape="0">
                    <a:srgbClr val="000000">
                      <a:alpha val="30000"/>
                    </a:srgbClr>
                  </a:outerShdw>
                </a:effectLst>
                <a:latin typeface="+mn-lt"/>
                <a:cs typeface="Arial" pitchFamily="34" charset="0"/>
              </a:rPr>
              <a:t>Tablo </a:t>
            </a:r>
            <a:r>
              <a:rPr lang="tr-TR" sz="3200" dirty="0">
                <a:solidFill>
                  <a:srgbClr val="FF0000"/>
                </a:solidFill>
                <a:effectLst>
                  <a:outerShdw blurRad="50000" dist="30000" dir="5400000" algn="tl" rotWithShape="0">
                    <a:srgbClr val="000000">
                      <a:alpha val="30000"/>
                    </a:srgbClr>
                  </a:outerShdw>
                </a:effectLst>
                <a:latin typeface="+mn-lt"/>
                <a:cs typeface="Arial" pitchFamily="34" charset="0"/>
              </a:rPr>
              <a:t>değerinin bulunması : </a:t>
            </a:r>
          </a:p>
          <a:p>
            <a:pPr defTabSz="914400">
              <a:defRPr/>
            </a:pPr>
            <a:r>
              <a:rPr lang="tr-TR" sz="2400" dirty="0">
                <a:effectLst>
                  <a:outerShdw blurRad="50000" dist="30000" dir="5400000" algn="tl" rotWithShape="0">
                    <a:srgbClr val="000000">
                      <a:alpha val="30000"/>
                    </a:srgbClr>
                  </a:outerShdw>
                </a:effectLst>
                <a:latin typeface="+mn-lt"/>
                <a:cs typeface="Arial"/>
              </a:rPr>
              <a:t>	</a:t>
            </a:r>
            <a:r>
              <a:rPr lang="tr-TR" sz="2400" dirty="0" smtClean="0">
                <a:effectLst>
                  <a:outerShdw blurRad="50000" dist="30000" dir="5400000" algn="tl" rotWithShape="0">
                    <a:srgbClr val="000000">
                      <a:alpha val="30000"/>
                    </a:srgbClr>
                  </a:outerShdw>
                </a:effectLst>
                <a:latin typeface="+mn-lt"/>
                <a:cs typeface="Arial"/>
              </a:rPr>
              <a:t>	</a:t>
            </a:r>
            <a:r>
              <a:rPr lang="el-GR" sz="2400" b="1" dirty="0" smtClean="0">
                <a:latin typeface="+mn-lt"/>
                <a:cs typeface="Arial"/>
              </a:rPr>
              <a:t>α</a:t>
            </a:r>
            <a:r>
              <a:rPr lang="tr-TR" sz="2400" b="1" dirty="0">
                <a:latin typeface="+mn-lt"/>
                <a:cs typeface="Arial"/>
              </a:rPr>
              <a:t>=0,05 düzeyinde </a:t>
            </a:r>
            <a:r>
              <a:rPr lang="tr-TR" sz="2400" b="1" dirty="0" err="1">
                <a:latin typeface="+mn-lt"/>
                <a:cs typeface="Arial"/>
              </a:rPr>
              <a:t>Sd</a:t>
            </a:r>
            <a:r>
              <a:rPr lang="tr-TR" sz="2400" b="1" dirty="0">
                <a:latin typeface="+mn-lt"/>
                <a:cs typeface="Arial"/>
              </a:rPr>
              <a:t>=1   </a:t>
            </a:r>
          </a:p>
          <a:p>
            <a:pPr eaLnBrk="0" hangingPunct="0"/>
            <a:r>
              <a:rPr lang="tr-TR" sz="2400" b="1" dirty="0">
                <a:latin typeface="+mn-lt"/>
                <a:cs typeface="Arial"/>
              </a:rPr>
              <a:t>	</a:t>
            </a:r>
            <a:r>
              <a:rPr lang="tr-TR" sz="2400" b="1" dirty="0" smtClean="0">
                <a:latin typeface="+mn-lt"/>
                <a:cs typeface="Arial"/>
              </a:rPr>
              <a:t>			X</a:t>
            </a:r>
            <a:r>
              <a:rPr lang="tr-TR" sz="2400" b="1" baseline="30000" dirty="0" smtClean="0">
                <a:latin typeface="+mn-lt"/>
                <a:cs typeface="Arial"/>
              </a:rPr>
              <a:t>2</a:t>
            </a:r>
            <a:r>
              <a:rPr lang="tr-TR" sz="2400" b="1" dirty="0" smtClean="0">
                <a:latin typeface="+mn-lt"/>
                <a:cs typeface="Arial"/>
              </a:rPr>
              <a:t> </a:t>
            </a:r>
            <a:r>
              <a:rPr lang="tr-TR" sz="2400" b="1" dirty="0">
                <a:latin typeface="+mn-lt"/>
                <a:cs typeface="Arial"/>
              </a:rPr>
              <a:t>tablo değeri </a:t>
            </a:r>
            <a:r>
              <a:rPr lang="tr-TR" sz="2800" b="1" u="sng" dirty="0">
                <a:latin typeface="+mn-lt"/>
                <a:cs typeface="Arial"/>
              </a:rPr>
              <a:t>3,841</a:t>
            </a:r>
            <a:r>
              <a:rPr lang="tr-TR" sz="2400" b="1" dirty="0">
                <a:latin typeface="+mn-lt"/>
                <a:cs typeface="Arial"/>
              </a:rPr>
              <a:t>   </a:t>
            </a:r>
            <a:endParaRPr lang="tr-TR" sz="2400" dirty="0">
              <a:latin typeface="+mn-lt"/>
            </a:endParaRPr>
          </a:p>
          <a:p>
            <a:pPr defTabSz="914400">
              <a:defRPr/>
            </a:pPr>
            <a:endParaRPr lang="tr-TR" sz="2400" b="1" dirty="0">
              <a:latin typeface="+mn-lt"/>
              <a:cs typeface="Arial" pitchFamily="34" charset="0"/>
            </a:endParaRPr>
          </a:p>
        </p:txBody>
      </p:sp>
      <p:sp>
        <p:nvSpPr>
          <p:cNvPr id="5" name="1 Başlık"/>
          <p:cNvSpPr txBox="1">
            <a:spLocks/>
          </p:cNvSpPr>
          <p:nvPr/>
        </p:nvSpPr>
        <p:spPr>
          <a:xfrm>
            <a:off x="473724" y="1929787"/>
            <a:ext cx="11248223" cy="1698893"/>
          </a:xfrm>
          <a:prstGeom prst="rect">
            <a:avLst/>
          </a:prstGeom>
        </p:spPr>
        <p:txBody>
          <a:bodyPr anchor="ctr">
            <a:normAutofit/>
          </a:bodyPr>
          <a:lstStyle/>
          <a:p>
            <a:pPr defTabSz="914400">
              <a:defRPr/>
            </a:pPr>
            <a:r>
              <a:rPr lang="tr-TR" sz="3800" dirty="0" smtClean="0">
                <a:solidFill>
                  <a:srgbClr val="FF0000"/>
                </a:solidFill>
                <a:effectLst>
                  <a:outerShdw blurRad="50000" dist="30000" dir="5400000" algn="tl" rotWithShape="0">
                    <a:srgbClr val="000000">
                      <a:alpha val="30000"/>
                    </a:srgbClr>
                  </a:outerShdw>
                </a:effectLst>
                <a:latin typeface="+mn-lt"/>
                <a:cs typeface="Arial" pitchFamily="34" charset="0"/>
              </a:rPr>
              <a:t>Karar</a:t>
            </a:r>
            <a:endParaRPr lang="tr-TR" sz="3800" dirty="0">
              <a:solidFill>
                <a:srgbClr val="FF0000"/>
              </a:solidFill>
              <a:effectLst>
                <a:outerShdw blurRad="50000" dist="30000" dir="5400000" algn="tl" rotWithShape="0">
                  <a:srgbClr val="000000">
                    <a:alpha val="30000"/>
                  </a:srgbClr>
                </a:outerShdw>
              </a:effectLst>
              <a:latin typeface="+mn-lt"/>
              <a:cs typeface="Arial" pitchFamily="34" charset="0"/>
            </a:endParaRPr>
          </a:p>
          <a:p>
            <a:pPr defTabSz="914400">
              <a:defRPr/>
            </a:pPr>
            <a:r>
              <a:rPr lang="tr-TR" sz="2800" dirty="0">
                <a:effectLst>
                  <a:outerShdw blurRad="50000" dist="30000" dir="5400000" algn="tl" rotWithShape="0">
                    <a:srgbClr val="000000">
                      <a:alpha val="30000"/>
                    </a:srgbClr>
                  </a:outerShdw>
                </a:effectLst>
                <a:latin typeface="+mn-lt"/>
                <a:cs typeface="Arial"/>
              </a:rPr>
              <a:t>	</a:t>
            </a:r>
            <a:endParaRPr lang="tr-TR" sz="2800" b="1" dirty="0">
              <a:latin typeface="+mn-lt"/>
              <a:cs typeface="Arial"/>
            </a:endParaRPr>
          </a:p>
          <a:p>
            <a:pPr eaLnBrk="0" hangingPunct="0"/>
            <a:r>
              <a:rPr lang="tr-TR" sz="2800" b="1" dirty="0">
                <a:latin typeface="+mn-lt"/>
                <a:cs typeface="Arial"/>
              </a:rPr>
              <a:t>X</a:t>
            </a:r>
            <a:r>
              <a:rPr lang="tr-TR" sz="2800" b="1" baseline="30000" dirty="0">
                <a:latin typeface="+mn-lt"/>
                <a:cs typeface="Arial"/>
              </a:rPr>
              <a:t>2</a:t>
            </a:r>
            <a:r>
              <a:rPr lang="tr-TR" sz="2800" b="1" dirty="0">
                <a:latin typeface="+mn-lt"/>
                <a:cs typeface="Arial"/>
              </a:rPr>
              <a:t> tablo değeri = 3,841 </a:t>
            </a:r>
            <a:r>
              <a:rPr lang="tr-TR" sz="3800" b="1" dirty="0">
                <a:effectLst>
                  <a:outerShdw blurRad="38100" dist="38100" dir="2700000" algn="tl">
                    <a:srgbClr val="000000">
                      <a:alpha val="43137"/>
                    </a:srgbClr>
                  </a:outerShdw>
                </a:effectLst>
                <a:latin typeface="+mn-lt"/>
                <a:cs typeface="Arial"/>
              </a:rPr>
              <a:t>&gt; </a:t>
            </a:r>
            <a:r>
              <a:rPr lang="tr-TR" sz="2800" b="1" dirty="0">
                <a:latin typeface="+mn-lt"/>
                <a:cs typeface="Arial"/>
              </a:rPr>
              <a:t> X</a:t>
            </a:r>
            <a:r>
              <a:rPr lang="tr-TR" sz="2800" b="1" baseline="30000" dirty="0">
                <a:latin typeface="+mn-lt"/>
                <a:cs typeface="Arial"/>
              </a:rPr>
              <a:t>2</a:t>
            </a:r>
            <a:r>
              <a:rPr lang="tr-TR" sz="2800" b="1" dirty="0">
                <a:latin typeface="+mn-lt"/>
                <a:cs typeface="Arial"/>
              </a:rPr>
              <a:t> hesap </a:t>
            </a:r>
            <a:r>
              <a:rPr lang="tr-TR" sz="2800" b="1" dirty="0" smtClean="0">
                <a:latin typeface="+mn-lt"/>
                <a:cs typeface="Arial"/>
              </a:rPr>
              <a:t>değeri=2,427              </a:t>
            </a:r>
            <a:r>
              <a:rPr lang="tr-TR" sz="2800" b="1" dirty="0" err="1" smtClean="0">
                <a:solidFill>
                  <a:srgbClr val="FF0000"/>
                </a:solidFill>
                <a:effectLst>
                  <a:outerShdw blurRad="38100" dist="38100" dir="2700000" algn="tl">
                    <a:srgbClr val="000000">
                      <a:alpha val="43137"/>
                    </a:srgbClr>
                  </a:outerShdw>
                </a:effectLst>
                <a:latin typeface="+mn-lt"/>
                <a:cs typeface="Arial"/>
              </a:rPr>
              <a:t>Ho</a:t>
            </a:r>
            <a:r>
              <a:rPr lang="tr-TR" sz="2800" b="1" dirty="0" smtClean="0">
                <a:solidFill>
                  <a:srgbClr val="FF0000"/>
                </a:solidFill>
                <a:effectLst>
                  <a:outerShdw blurRad="38100" dist="38100" dir="2700000" algn="tl">
                    <a:srgbClr val="000000">
                      <a:alpha val="43137"/>
                    </a:srgbClr>
                  </a:outerShdw>
                </a:effectLst>
                <a:latin typeface="+mn-lt"/>
                <a:cs typeface="Arial"/>
              </a:rPr>
              <a:t> </a:t>
            </a:r>
            <a:r>
              <a:rPr lang="tr-TR" sz="2800" b="1" dirty="0">
                <a:solidFill>
                  <a:srgbClr val="FF0000"/>
                </a:solidFill>
                <a:effectLst>
                  <a:outerShdw blurRad="38100" dist="38100" dir="2700000" algn="tl">
                    <a:srgbClr val="000000">
                      <a:alpha val="43137"/>
                    </a:srgbClr>
                  </a:outerShdw>
                </a:effectLst>
                <a:latin typeface="+mn-lt"/>
                <a:cs typeface="Arial"/>
              </a:rPr>
              <a:t>kabul edilir. </a:t>
            </a:r>
            <a:endParaRPr lang="tr-TR" sz="2800" dirty="0">
              <a:solidFill>
                <a:srgbClr val="FF0000"/>
              </a:solidFill>
              <a:effectLst>
                <a:outerShdw blurRad="38100" dist="38100" dir="2700000" algn="tl">
                  <a:srgbClr val="000000">
                    <a:alpha val="43137"/>
                  </a:srgbClr>
                </a:outerShdw>
              </a:effectLst>
              <a:latin typeface="+mn-lt"/>
            </a:endParaRPr>
          </a:p>
          <a:p>
            <a:pPr defTabSz="914400">
              <a:defRPr/>
            </a:pPr>
            <a:endParaRPr lang="tr-TR" sz="2400" b="1" dirty="0">
              <a:latin typeface="Arial" pitchFamily="34" charset="0"/>
              <a:cs typeface="Arial" pitchFamily="34" charset="0"/>
            </a:endParaRPr>
          </a:p>
        </p:txBody>
      </p:sp>
      <p:sp>
        <p:nvSpPr>
          <p:cNvPr id="7" name="1 Başlık"/>
          <p:cNvSpPr txBox="1">
            <a:spLocks/>
          </p:cNvSpPr>
          <p:nvPr/>
        </p:nvSpPr>
        <p:spPr>
          <a:xfrm>
            <a:off x="1740877" y="4220308"/>
            <a:ext cx="9981068" cy="2147468"/>
          </a:xfrm>
          <a:prstGeom prst="rect">
            <a:avLst/>
          </a:prstGeom>
        </p:spPr>
        <p:txBody>
          <a:bodyPr anchor="ctr">
            <a:noAutofit/>
          </a:bodyPr>
          <a:lstStyle/>
          <a:p>
            <a:pPr defTabSz="914400">
              <a:defRPr/>
            </a:pPr>
            <a:r>
              <a:rPr lang="tr-TR" sz="3600" dirty="0" smtClean="0">
                <a:solidFill>
                  <a:srgbClr val="FF0000"/>
                </a:solidFill>
                <a:effectLst>
                  <a:outerShdw blurRad="50000" dist="30000" dir="5400000" algn="tl" rotWithShape="0">
                    <a:srgbClr val="000000">
                      <a:alpha val="30000"/>
                    </a:srgbClr>
                  </a:outerShdw>
                </a:effectLst>
                <a:latin typeface="+mn-lt"/>
                <a:cs typeface="Arial" pitchFamily="34" charset="0"/>
              </a:rPr>
              <a:t>Yorum</a:t>
            </a:r>
            <a:endParaRPr lang="tr-TR" sz="3600" dirty="0">
              <a:solidFill>
                <a:srgbClr val="FF0000"/>
              </a:solidFill>
              <a:effectLst>
                <a:outerShdw blurRad="50000" dist="30000" dir="5400000" algn="tl" rotWithShape="0">
                  <a:srgbClr val="000000">
                    <a:alpha val="30000"/>
                  </a:srgbClr>
                </a:outerShdw>
              </a:effectLst>
              <a:latin typeface="+mn-lt"/>
              <a:cs typeface="Arial" pitchFamily="34" charset="0"/>
            </a:endParaRPr>
          </a:p>
          <a:p>
            <a:pPr defTabSz="914400">
              <a:defRPr/>
            </a:pPr>
            <a:r>
              <a:rPr lang="tr-TR" sz="2800" dirty="0">
                <a:effectLst>
                  <a:outerShdw blurRad="50000" dist="30000" dir="5400000" algn="tl" rotWithShape="0">
                    <a:srgbClr val="000000">
                      <a:alpha val="30000"/>
                    </a:srgbClr>
                  </a:outerShdw>
                </a:effectLst>
                <a:latin typeface="+mn-lt"/>
                <a:cs typeface="Arial"/>
              </a:rPr>
              <a:t>	</a:t>
            </a:r>
            <a:endParaRPr lang="tr-TR" sz="2800" b="1" dirty="0">
              <a:latin typeface="+mn-lt"/>
              <a:cs typeface="Arial"/>
            </a:endParaRPr>
          </a:p>
          <a:p>
            <a:pPr eaLnBrk="0" hangingPunct="0"/>
            <a:r>
              <a:rPr lang="tr-TR" sz="2800" b="1" dirty="0">
                <a:latin typeface="+mn-lt"/>
                <a:cs typeface="Arial"/>
              </a:rPr>
              <a:t>İyileştirme yönünden eski ilaçla yeni ilaç arasında fark bulunmamaktadır.</a:t>
            </a:r>
          </a:p>
          <a:p>
            <a:pPr defTabSz="914400">
              <a:defRPr/>
            </a:pPr>
            <a:endParaRPr lang="tr-TR" sz="2800" b="1" dirty="0">
              <a:latin typeface="+mn-lt"/>
              <a:cs typeface="Arial" pitchFamily="34" charset="0"/>
            </a:endParaRPr>
          </a:p>
        </p:txBody>
      </p:sp>
      <p:sp>
        <p:nvSpPr>
          <p:cNvPr id="2" name="Sağ Ok 1"/>
          <p:cNvSpPr/>
          <p:nvPr/>
        </p:nvSpPr>
        <p:spPr>
          <a:xfrm>
            <a:off x="8646545" y="2640446"/>
            <a:ext cx="638979" cy="39660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43662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Metin kutusu 2"/>
          <p:cNvSpPr txBox="1">
            <a:spLocks noChangeArrowheads="1"/>
          </p:cNvSpPr>
          <p:nvPr/>
        </p:nvSpPr>
        <p:spPr bwMode="auto">
          <a:xfrm>
            <a:off x="5880100" y="927100"/>
            <a:ext cx="586263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algn="just" eaLnBrk="1" hangingPunct="1"/>
            <a:r>
              <a:rPr lang="tr-TR" altLang="tr-TR" sz="2400" dirty="0">
                <a:latin typeface="Calibri" panose="020F0502020204030204" pitchFamily="34" charset="0"/>
              </a:rPr>
              <a:t>Bir araştırmacı, Kars yöresinde farklı ırklar yönünden köpeklerde </a:t>
            </a:r>
            <a:r>
              <a:rPr lang="tr-TR" altLang="tr-TR" sz="2400" dirty="0" err="1">
                <a:latin typeface="Calibri" panose="020F0502020204030204" pitchFamily="34" charset="0"/>
              </a:rPr>
              <a:t>Neospora</a:t>
            </a:r>
            <a:r>
              <a:rPr lang="tr-TR" altLang="tr-TR" sz="2400" dirty="0">
                <a:latin typeface="Calibri" panose="020F0502020204030204" pitchFamily="34" charset="0"/>
              </a:rPr>
              <a:t> </a:t>
            </a:r>
            <a:r>
              <a:rPr lang="tr-TR" altLang="tr-TR" sz="2400" dirty="0" err="1">
                <a:latin typeface="Calibri" panose="020F0502020204030204" pitchFamily="34" charset="0"/>
              </a:rPr>
              <a:t>caninum</a:t>
            </a:r>
            <a:r>
              <a:rPr lang="tr-TR" altLang="tr-TR" sz="2400" dirty="0">
                <a:latin typeface="Calibri" panose="020F0502020204030204" pitchFamily="34" charset="0"/>
              </a:rPr>
              <a:t> ‘un yaygınlığını belirlemek için toplam 12 köyde rastgele örnekleme yöntemiyle dışkı örneği topluyor. N. </a:t>
            </a:r>
            <a:r>
              <a:rPr lang="tr-TR" altLang="tr-TR" sz="2400" dirty="0" err="1">
                <a:latin typeface="Calibri" panose="020F0502020204030204" pitchFamily="34" charset="0"/>
              </a:rPr>
              <a:t>caninum</a:t>
            </a:r>
            <a:r>
              <a:rPr lang="tr-TR" altLang="tr-TR" sz="2400" dirty="0">
                <a:latin typeface="Calibri" panose="020F0502020204030204" pitchFamily="34" charset="0"/>
              </a:rPr>
              <a:t> antikorlarını ortaya </a:t>
            </a:r>
            <a:r>
              <a:rPr lang="tr-TR" altLang="tr-TR" sz="2400" dirty="0" smtClean="0">
                <a:latin typeface="Calibri" panose="020F0502020204030204" pitchFamily="34" charset="0"/>
              </a:rPr>
              <a:t>koymak (</a:t>
            </a:r>
            <a:r>
              <a:rPr lang="tr-TR" altLang="tr-TR" sz="2400" dirty="0" err="1" smtClean="0">
                <a:latin typeface="Calibri" panose="020F0502020204030204" pitchFamily="34" charset="0"/>
              </a:rPr>
              <a:t>seropozitiflik</a:t>
            </a:r>
            <a:r>
              <a:rPr lang="tr-TR" altLang="tr-TR" sz="2400" dirty="0" smtClean="0">
                <a:latin typeface="Calibri" panose="020F0502020204030204" pitchFamily="34" charset="0"/>
              </a:rPr>
              <a:t>) </a:t>
            </a:r>
            <a:r>
              <a:rPr lang="tr-TR" altLang="tr-TR" sz="2400" dirty="0">
                <a:latin typeface="Calibri" panose="020F0502020204030204" pitchFamily="34" charset="0"/>
              </a:rPr>
              <a:t>için ticari kitler (IFAT) kullanıldı. </a:t>
            </a:r>
            <a:r>
              <a:rPr lang="tr-TR" altLang="tr-TR" sz="2400" dirty="0" smtClean="0">
                <a:latin typeface="Calibri" panose="020F0502020204030204" pitchFamily="34" charset="0"/>
              </a:rPr>
              <a:t>Seropozitiflik </a:t>
            </a:r>
            <a:r>
              <a:rPr lang="tr-TR" altLang="tr-TR" sz="2400" dirty="0">
                <a:latin typeface="Calibri" panose="020F0502020204030204" pitchFamily="34" charset="0"/>
              </a:rPr>
              <a:t>yönünden ırklar arasında anlamlı bir farklılık var mıdır?</a:t>
            </a:r>
          </a:p>
        </p:txBody>
      </p:sp>
      <p:pic>
        <p:nvPicPr>
          <p:cNvPr id="407556" name="Resim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1563688"/>
            <a:ext cx="528320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7557" name="Metin kutusu 5"/>
          <p:cNvSpPr txBox="1">
            <a:spLocks noChangeArrowheads="1"/>
          </p:cNvSpPr>
          <p:nvPr/>
        </p:nvSpPr>
        <p:spPr bwMode="auto">
          <a:xfrm>
            <a:off x="554860" y="4107141"/>
            <a:ext cx="3178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eaLnBrk="1" hangingPunct="1"/>
            <a:r>
              <a:rPr lang="tr-TR" altLang="tr-TR" dirty="0">
                <a:solidFill>
                  <a:srgbClr val="FF0000"/>
                </a:solidFill>
                <a:latin typeface="Calibri" panose="020F0502020204030204" pitchFamily="34" charset="0"/>
              </a:rPr>
              <a:t>Veri Seti &gt; </a:t>
            </a:r>
            <a:r>
              <a:rPr lang="tr-TR" altLang="tr-TR" dirty="0" err="1">
                <a:solidFill>
                  <a:srgbClr val="FF0000"/>
                </a:solidFill>
                <a:latin typeface="Calibri" panose="020F0502020204030204" pitchFamily="34" charset="0"/>
              </a:rPr>
              <a:t>Neospora-kikare.omv</a:t>
            </a:r>
            <a:endParaRPr lang="tr-TR" altLang="tr-TR" dirty="0">
              <a:solidFill>
                <a:srgbClr val="FF0000"/>
              </a:solidFill>
              <a:latin typeface="Calibri" panose="020F0502020204030204" pitchFamily="34" charset="0"/>
            </a:endParaRPr>
          </a:p>
        </p:txBody>
      </p:sp>
      <p:sp>
        <p:nvSpPr>
          <p:cNvPr id="8" name="Başlık 1"/>
          <p:cNvSpPr txBox="1">
            <a:spLocks noChangeArrowheads="1"/>
          </p:cNvSpPr>
          <p:nvPr/>
        </p:nvSpPr>
        <p:spPr bwMode="auto">
          <a:xfrm>
            <a:off x="1105646" y="118007"/>
            <a:ext cx="9921875" cy="5473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lvl1pPr algn="l" rtl="0" fontAlgn="base">
              <a:lnSpc>
                <a:spcPct val="90000"/>
              </a:lnSpc>
              <a:spcBef>
                <a:spcPct val="0"/>
              </a:spcBef>
              <a:spcAft>
                <a:spcPct val="0"/>
              </a:spcAft>
              <a:defRPr sz="2800" kern="1200">
                <a:solidFill>
                  <a:schemeClr val="tx1"/>
                </a:solidFill>
                <a:latin typeface="+mj-lt"/>
                <a:ea typeface="+mj-ea"/>
                <a:cs typeface="+mj-cs"/>
              </a:defRPr>
            </a:lvl1pPr>
            <a:lvl2pPr algn="l" rtl="0" fontAlgn="base">
              <a:lnSpc>
                <a:spcPct val="90000"/>
              </a:lnSpc>
              <a:spcBef>
                <a:spcPct val="0"/>
              </a:spcBef>
              <a:spcAft>
                <a:spcPct val="0"/>
              </a:spcAft>
              <a:defRPr sz="2800">
                <a:solidFill>
                  <a:schemeClr val="tx1"/>
                </a:solidFill>
                <a:latin typeface="Plantagenet Cherokee" pitchFamily="18" charset="-79"/>
              </a:defRPr>
            </a:lvl2pPr>
            <a:lvl3pPr algn="l" rtl="0" fontAlgn="base">
              <a:lnSpc>
                <a:spcPct val="90000"/>
              </a:lnSpc>
              <a:spcBef>
                <a:spcPct val="0"/>
              </a:spcBef>
              <a:spcAft>
                <a:spcPct val="0"/>
              </a:spcAft>
              <a:defRPr sz="2800">
                <a:solidFill>
                  <a:schemeClr val="tx1"/>
                </a:solidFill>
                <a:latin typeface="Plantagenet Cherokee" pitchFamily="18" charset="-79"/>
              </a:defRPr>
            </a:lvl3pPr>
            <a:lvl4pPr algn="l" rtl="0" fontAlgn="base">
              <a:lnSpc>
                <a:spcPct val="90000"/>
              </a:lnSpc>
              <a:spcBef>
                <a:spcPct val="0"/>
              </a:spcBef>
              <a:spcAft>
                <a:spcPct val="0"/>
              </a:spcAft>
              <a:defRPr sz="2800">
                <a:solidFill>
                  <a:schemeClr val="tx1"/>
                </a:solidFill>
                <a:latin typeface="Plantagenet Cherokee" pitchFamily="18" charset="-79"/>
              </a:defRPr>
            </a:lvl4pPr>
            <a:lvl5pPr algn="l" rtl="0" fontAlgn="base">
              <a:lnSpc>
                <a:spcPct val="90000"/>
              </a:lnSpc>
              <a:spcBef>
                <a:spcPct val="0"/>
              </a:spcBef>
              <a:spcAft>
                <a:spcPct val="0"/>
              </a:spcAft>
              <a:defRPr sz="2800">
                <a:solidFill>
                  <a:schemeClr val="tx1"/>
                </a:solidFill>
                <a:latin typeface="Plantagenet Cherokee" pitchFamily="18" charset="-79"/>
              </a:defRPr>
            </a:lvl5pPr>
            <a:lvl6pPr marL="457200" algn="l" rtl="0" fontAlgn="base">
              <a:lnSpc>
                <a:spcPct val="90000"/>
              </a:lnSpc>
              <a:spcBef>
                <a:spcPct val="0"/>
              </a:spcBef>
              <a:spcAft>
                <a:spcPct val="0"/>
              </a:spcAft>
              <a:defRPr sz="2800">
                <a:solidFill>
                  <a:schemeClr val="tx1"/>
                </a:solidFill>
                <a:latin typeface="Plantagenet Cherokee" pitchFamily="18" charset="-79"/>
              </a:defRPr>
            </a:lvl6pPr>
            <a:lvl7pPr marL="914400" algn="l" rtl="0" fontAlgn="base">
              <a:lnSpc>
                <a:spcPct val="90000"/>
              </a:lnSpc>
              <a:spcBef>
                <a:spcPct val="0"/>
              </a:spcBef>
              <a:spcAft>
                <a:spcPct val="0"/>
              </a:spcAft>
              <a:defRPr sz="2800">
                <a:solidFill>
                  <a:schemeClr val="tx1"/>
                </a:solidFill>
                <a:latin typeface="Plantagenet Cherokee" pitchFamily="18" charset="-79"/>
              </a:defRPr>
            </a:lvl7pPr>
            <a:lvl8pPr marL="1371600" algn="l" rtl="0" fontAlgn="base">
              <a:lnSpc>
                <a:spcPct val="90000"/>
              </a:lnSpc>
              <a:spcBef>
                <a:spcPct val="0"/>
              </a:spcBef>
              <a:spcAft>
                <a:spcPct val="0"/>
              </a:spcAft>
              <a:defRPr sz="2800">
                <a:solidFill>
                  <a:schemeClr val="tx1"/>
                </a:solidFill>
                <a:latin typeface="Plantagenet Cherokee" pitchFamily="18" charset="-79"/>
              </a:defRPr>
            </a:lvl8pPr>
            <a:lvl9pPr marL="1828800" algn="l" rtl="0" fontAlgn="base">
              <a:lnSpc>
                <a:spcPct val="90000"/>
              </a:lnSpc>
              <a:spcBef>
                <a:spcPct val="0"/>
              </a:spcBef>
              <a:spcAft>
                <a:spcPct val="0"/>
              </a:spcAft>
              <a:defRPr sz="2800">
                <a:solidFill>
                  <a:schemeClr val="tx1"/>
                </a:solidFill>
                <a:latin typeface="Plantagenet Cherokee" pitchFamily="18" charset="-79"/>
              </a:defRPr>
            </a:lvl9pPr>
          </a:lstStyle>
          <a:p>
            <a:pPr algn="ctr" defTabSz="914400" eaLnBrk="1" hangingPunct="1"/>
            <a:r>
              <a:rPr lang="tr-TR" altLang="tr-TR" sz="3600" b="1" dirty="0" smtClean="0">
                <a:latin typeface="Calibri" panose="020F0502020204030204" pitchFamily="34" charset="0"/>
                <a:cs typeface="Calibri" panose="020F0502020204030204" pitchFamily="34" charset="0"/>
              </a:rPr>
              <a:t>Ki-Kare Testi  Uygulama 1 </a:t>
            </a:r>
          </a:p>
        </p:txBody>
      </p:sp>
      <p:sp>
        <p:nvSpPr>
          <p:cNvPr id="9" name="Dikdörtgen 8"/>
          <p:cNvSpPr/>
          <p:nvPr/>
        </p:nvSpPr>
        <p:spPr>
          <a:xfrm>
            <a:off x="4149970" y="4749661"/>
            <a:ext cx="7406286" cy="1200329"/>
          </a:xfrm>
          <a:prstGeom prst="rect">
            <a:avLst/>
          </a:prstGeom>
        </p:spPr>
        <p:txBody>
          <a:bodyPr wrap="square">
            <a:spAutoFit/>
          </a:bodyPr>
          <a:lstStyle/>
          <a:p>
            <a:pPr algn="just"/>
            <a:r>
              <a:rPr lang="tr-TR" b="1" dirty="0" err="1" smtClean="0">
                <a:latin typeface="+mn-lt"/>
                <a:ea typeface="Times New Roman" pitchFamily="18" charset="0"/>
                <a:cs typeface="Arial" pitchFamily="34" charset="0"/>
              </a:rPr>
              <a:t>Ho</a:t>
            </a:r>
            <a:r>
              <a:rPr lang="tr-TR" b="1" dirty="0">
                <a:latin typeface="+mn-lt"/>
                <a:ea typeface="Times New Roman" pitchFamily="18" charset="0"/>
                <a:cs typeface="Arial" pitchFamily="34" charset="0"/>
              </a:rPr>
              <a:t>: </a:t>
            </a:r>
            <a:r>
              <a:rPr lang="tr-TR" dirty="0" smtClean="0">
                <a:latin typeface="+mn-lt"/>
                <a:ea typeface="Times New Roman" pitchFamily="18" charset="0"/>
                <a:cs typeface="Arial" pitchFamily="34" charset="0"/>
              </a:rPr>
              <a:t>Seropozitiflik oranları </a:t>
            </a:r>
            <a:r>
              <a:rPr lang="tr-TR" dirty="0">
                <a:latin typeface="+mn-lt"/>
                <a:ea typeface="Times New Roman" pitchFamily="18" charset="0"/>
                <a:cs typeface="Arial" pitchFamily="34" charset="0"/>
              </a:rPr>
              <a:t>yönünden </a:t>
            </a:r>
            <a:r>
              <a:rPr lang="tr-TR" dirty="0" smtClean="0">
                <a:latin typeface="+mn-lt"/>
                <a:ea typeface="Times New Roman" pitchFamily="18" charset="0"/>
                <a:cs typeface="Arial" pitchFamily="34" charset="0"/>
              </a:rPr>
              <a:t>saf ve melez ırklar arasında </a:t>
            </a:r>
            <a:r>
              <a:rPr lang="tr-TR" dirty="0">
                <a:latin typeface="+mn-lt"/>
                <a:ea typeface="Times New Roman" pitchFamily="18" charset="0"/>
                <a:cs typeface="Arial" pitchFamily="34" charset="0"/>
              </a:rPr>
              <a:t>fark yoktur.</a:t>
            </a:r>
            <a:endParaRPr lang="tr-TR" dirty="0">
              <a:latin typeface="+mn-lt"/>
              <a:cs typeface="Arial" pitchFamily="34" charset="0"/>
            </a:endParaRPr>
          </a:p>
          <a:p>
            <a:pPr algn="just"/>
            <a:r>
              <a:rPr lang="tr-TR" b="1" dirty="0" smtClean="0">
                <a:latin typeface="+mn-lt"/>
                <a:ea typeface="Times New Roman" pitchFamily="18" charset="0"/>
                <a:cs typeface="Arial" pitchFamily="34" charset="0"/>
              </a:rPr>
              <a:t>H</a:t>
            </a:r>
            <a:r>
              <a:rPr lang="tr-TR" b="1" baseline="-25000" dirty="0" smtClean="0">
                <a:latin typeface="+mn-lt"/>
                <a:ea typeface="Times New Roman" pitchFamily="18" charset="0"/>
                <a:cs typeface="Arial" pitchFamily="34" charset="0"/>
              </a:rPr>
              <a:t>A</a:t>
            </a:r>
            <a:r>
              <a:rPr lang="tr-TR" b="1" dirty="0" smtClean="0">
                <a:latin typeface="+mn-lt"/>
                <a:ea typeface="Times New Roman" pitchFamily="18" charset="0"/>
                <a:cs typeface="Arial" pitchFamily="34" charset="0"/>
              </a:rPr>
              <a:t>: </a:t>
            </a:r>
            <a:r>
              <a:rPr lang="tr-TR" dirty="0">
                <a:latin typeface="+mn-lt"/>
                <a:ea typeface="Times New Roman" pitchFamily="18" charset="0"/>
                <a:cs typeface="Arial" pitchFamily="34" charset="0"/>
              </a:rPr>
              <a:t>Seropozitiflik oranları yönünden saf ve melez ırklar arasında fark </a:t>
            </a:r>
            <a:r>
              <a:rPr lang="tr-TR" dirty="0" smtClean="0">
                <a:latin typeface="+mn-lt"/>
                <a:ea typeface="Times New Roman" pitchFamily="18" charset="0"/>
                <a:cs typeface="Arial" pitchFamily="34" charset="0"/>
              </a:rPr>
              <a:t>vardır</a:t>
            </a:r>
            <a:r>
              <a:rPr lang="tr-TR" dirty="0">
                <a:latin typeface="+mn-lt"/>
                <a:ea typeface="Times New Roman" pitchFamily="18" charset="0"/>
                <a:cs typeface="Arial" pitchFamily="34" charset="0"/>
              </a:rPr>
              <a:t>.</a:t>
            </a:r>
            <a:endParaRPr lang="tr-TR" dirty="0">
              <a:latin typeface="+mn-lt"/>
              <a:cs typeface="Arial" pitchFamily="34" charset="0"/>
            </a:endParaRPr>
          </a:p>
        </p:txBody>
      </p:sp>
      <p:sp>
        <p:nvSpPr>
          <p:cNvPr id="10" name="Metin kutusu 9"/>
          <p:cNvSpPr txBox="1"/>
          <p:nvPr/>
        </p:nvSpPr>
        <p:spPr>
          <a:xfrm>
            <a:off x="6066582" y="4107141"/>
            <a:ext cx="1603375" cy="5238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eaLnBrk="1" fontAlgn="auto" hangingPunct="1">
              <a:spcBef>
                <a:spcPts val="0"/>
              </a:spcBef>
              <a:spcAft>
                <a:spcPts val="0"/>
              </a:spcAft>
              <a:defRPr/>
            </a:pPr>
            <a:r>
              <a:rPr lang="tr-TR" sz="2800" dirty="0"/>
              <a:t>Hipotez?</a:t>
            </a:r>
          </a:p>
        </p:txBody>
      </p:sp>
    </p:spTree>
    <p:extLst>
      <p:ext uri="{BB962C8B-B14F-4D97-AF65-F5344CB8AC3E}">
        <p14:creationId xmlns:p14="http://schemas.microsoft.com/office/powerpoint/2010/main" val="3385770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3627" y="1078943"/>
            <a:ext cx="10604665" cy="1737929"/>
          </a:xfrm>
        </p:spPr>
        <p:txBody>
          <a:bodyPr>
            <a:normAutofit/>
          </a:bodyPr>
          <a:lstStyle/>
          <a:p>
            <a:pPr algn="ctr"/>
            <a:r>
              <a:rPr lang="tr-TR" sz="4000" b="1" dirty="0" smtClean="0">
                <a:solidFill>
                  <a:srgbClr val="FF0000"/>
                </a:solidFill>
                <a:latin typeface="+mn-lt"/>
                <a:cs typeface="Times New Roman" panose="02020603050405020304" pitchFamily="18" charset="0"/>
              </a:rPr>
              <a:t>STUDENT </a:t>
            </a:r>
            <a:r>
              <a:rPr lang="tr-TR" sz="4000" b="1" dirty="0">
                <a:solidFill>
                  <a:srgbClr val="FF0000"/>
                </a:solidFill>
                <a:latin typeface="+mn-lt"/>
                <a:cs typeface="Times New Roman" panose="02020603050405020304" pitchFamily="18" charset="0"/>
              </a:rPr>
              <a:t>T </a:t>
            </a:r>
            <a:r>
              <a:rPr lang="tr-TR" sz="4000" b="1" dirty="0" smtClean="0">
                <a:solidFill>
                  <a:srgbClr val="FF0000"/>
                </a:solidFill>
                <a:latin typeface="+mn-lt"/>
                <a:cs typeface="Times New Roman" panose="02020603050405020304" pitchFamily="18" charset="0"/>
              </a:rPr>
              <a:t>TEST</a:t>
            </a:r>
            <a:r>
              <a:rPr lang="tr-TR" sz="4000" b="1" dirty="0">
                <a:latin typeface="+mn-lt"/>
              </a:rPr>
              <a:t/>
            </a:r>
            <a:br>
              <a:rPr lang="tr-TR" sz="4000" b="1" dirty="0">
                <a:latin typeface="+mn-lt"/>
              </a:rPr>
            </a:br>
            <a:endParaRPr lang="tr-TR" sz="4000" b="1" dirty="0">
              <a:solidFill>
                <a:srgbClr val="FF0000"/>
              </a:solidFill>
              <a:latin typeface="+mn-lt"/>
              <a:cs typeface="Times New Roman" panose="02020603050405020304" pitchFamily="18" charset="0"/>
            </a:endParaRPr>
          </a:p>
        </p:txBody>
      </p:sp>
      <p:sp>
        <p:nvSpPr>
          <p:cNvPr id="3" name="İçerik Yer Tutucusu 2"/>
          <p:cNvSpPr>
            <a:spLocks noGrp="1"/>
          </p:cNvSpPr>
          <p:nvPr>
            <p:ph idx="1"/>
          </p:nvPr>
        </p:nvSpPr>
        <p:spPr>
          <a:xfrm>
            <a:off x="570016" y="1868558"/>
            <a:ext cx="11032176" cy="4286206"/>
          </a:xfrm>
        </p:spPr>
        <p:txBody>
          <a:bodyPr>
            <a:normAutofit/>
          </a:bodyPr>
          <a:lstStyle/>
          <a:p>
            <a:pPr algn="just">
              <a:buFont typeface="Wingdings" panose="05000000000000000000" pitchFamily="2" charset="2"/>
              <a:buChar char="Ø"/>
            </a:pPr>
            <a:r>
              <a:rPr lang="tr-TR" sz="2400" dirty="0"/>
              <a:t>Birbirinden </a:t>
            </a:r>
            <a:r>
              <a:rPr lang="tr-TR" sz="2400" b="1" dirty="0">
                <a:solidFill>
                  <a:srgbClr val="FF0000"/>
                </a:solidFill>
              </a:rPr>
              <a:t>bağımsız olarak </a:t>
            </a:r>
            <a:r>
              <a:rPr lang="tr-TR" sz="2400" dirty="0"/>
              <a:t>popülasyondan çekilen </a:t>
            </a:r>
            <a:r>
              <a:rPr lang="tr-TR" sz="2400" b="1" dirty="0">
                <a:solidFill>
                  <a:srgbClr val="FF0000"/>
                </a:solidFill>
                <a:effectLst>
                  <a:outerShdw blurRad="38100" dist="38100" dir="2700000" algn="tl">
                    <a:srgbClr val="000000">
                      <a:alpha val="43137"/>
                    </a:srgbClr>
                  </a:outerShdw>
                </a:effectLst>
              </a:rPr>
              <a:t>iki</a:t>
            </a:r>
            <a:r>
              <a:rPr lang="tr-TR" sz="2400" dirty="0"/>
              <a:t> örneklem ortalaması arasındaki farkın önemliliğini test etmek için kullanılır. </a:t>
            </a:r>
          </a:p>
          <a:p>
            <a:pPr algn="just">
              <a:buFont typeface="Wingdings" panose="05000000000000000000" pitchFamily="2" charset="2"/>
              <a:buChar char="Ø"/>
            </a:pPr>
            <a:r>
              <a:rPr lang="tr-TR" sz="2400" dirty="0"/>
              <a:t>Yani bağımsız iki örneklem ortalaması arasındaki farkın önem kontrolü t testi istatistiği ile yapılır.</a:t>
            </a:r>
          </a:p>
          <a:p>
            <a:endParaRPr lang="tr-TR" sz="2800" dirty="0"/>
          </a:p>
          <a:p>
            <a:endParaRPr lang="tr-TR" sz="2800" dirty="0"/>
          </a:p>
          <a:p>
            <a:endParaRPr lang="tr-TR" sz="2400" dirty="0"/>
          </a:p>
          <a:p>
            <a:endParaRPr lang="tr-TR" sz="2800" dirty="0"/>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2475" y="3754315"/>
            <a:ext cx="3153485" cy="27066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6356" y="3754315"/>
            <a:ext cx="3062370" cy="27066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26933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t="4726" r="71563" b="57989"/>
          <a:stretch/>
        </p:blipFill>
        <p:spPr>
          <a:xfrm>
            <a:off x="6126383" y="706839"/>
            <a:ext cx="5961838" cy="4396987"/>
          </a:xfrm>
          <a:prstGeom prst="rect">
            <a:avLst/>
          </a:prstGeom>
        </p:spPr>
      </p:pic>
      <p:sp>
        <p:nvSpPr>
          <p:cNvPr id="5" name="Başlık 1"/>
          <p:cNvSpPr txBox="1">
            <a:spLocks noChangeArrowheads="1"/>
          </p:cNvSpPr>
          <p:nvPr/>
        </p:nvSpPr>
        <p:spPr bwMode="auto">
          <a:xfrm>
            <a:off x="477235" y="183175"/>
            <a:ext cx="998061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lvl1pPr algn="l" rtl="0" fontAlgn="base">
              <a:lnSpc>
                <a:spcPct val="90000"/>
              </a:lnSpc>
              <a:spcBef>
                <a:spcPct val="0"/>
              </a:spcBef>
              <a:spcAft>
                <a:spcPct val="0"/>
              </a:spcAft>
              <a:defRPr sz="2800" kern="1200">
                <a:solidFill>
                  <a:schemeClr val="tx1"/>
                </a:solidFill>
                <a:latin typeface="+mj-lt"/>
                <a:ea typeface="+mj-ea"/>
                <a:cs typeface="+mj-cs"/>
              </a:defRPr>
            </a:lvl1pPr>
            <a:lvl2pPr algn="l" rtl="0" fontAlgn="base">
              <a:lnSpc>
                <a:spcPct val="90000"/>
              </a:lnSpc>
              <a:spcBef>
                <a:spcPct val="0"/>
              </a:spcBef>
              <a:spcAft>
                <a:spcPct val="0"/>
              </a:spcAft>
              <a:defRPr sz="2800">
                <a:solidFill>
                  <a:schemeClr val="tx1"/>
                </a:solidFill>
                <a:latin typeface="Plantagenet Cherokee" pitchFamily="18" charset="-79"/>
              </a:defRPr>
            </a:lvl2pPr>
            <a:lvl3pPr algn="l" rtl="0" fontAlgn="base">
              <a:lnSpc>
                <a:spcPct val="90000"/>
              </a:lnSpc>
              <a:spcBef>
                <a:spcPct val="0"/>
              </a:spcBef>
              <a:spcAft>
                <a:spcPct val="0"/>
              </a:spcAft>
              <a:defRPr sz="2800">
                <a:solidFill>
                  <a:schemeClr val="tx1"/>
                </a:solidFill>
                <a:latin typeface="Plantagenet Cherokee" pitchFamily="18" charset="-79"/>
              </a:defRPr>
            </a:lvl3pPr>
            <a:lvl4pPr algn="l" rtl="0" fontAlgn="base">
              <a:lnSpc>
                <a:spcPct val="90000"/>
              </a:lnSpc>
              <a:spcBef>
                <a:spcPct val="0"/>
              </a:spcBef>
              <a:spcAft>
                <a:spcPct val="0"/>
              </a:spcAft>
              <a:defRPr sz="2800">
                <a:solidFill>
                  <a:schemeClr val="tx1"/>
                </a:solidFill>
                <a:latin typeface="Plantagenet Cherokee" pitchFamily="18" charset="-79"/>
              </a:defRPr>
            </a:lvl4pPr>
            <a:lvl5pPr algn="l" rtl="0" fontAlgn="base">
              <a:lnSpc>
                <a:spcPct val="90000"/>
              </a:lnSpc>
              <a:spcBef>
                <a:spcPct val="0"/>
              </a:spcBef>
              <a:spcAft>
                <a:spcPct val="0"/>
              </a:spcAft>
              <a:defRPr sz="2800">
                <a:solidFill>
                  <a:schemeClr val="tx1"/>
                </a:solidFill>
                <a:latin typeface="Plantagenet Cherokee" pitchFamily="18" charset="-79"/>
              </a:defRPr>
            </a:lvl5pPr>
            <a:lvl6pPr marL="457200" algn="l" rtl="0" fontAlgn="base">
              <a:lnSpc>
                <a:spcPct val="90000"/>
              </a:lnSpc>
              <a:spcBef>
                <a:spcPct val="0"/>
              </a:spcBef>
              <a:spcAft>
                <a:spcPct val="0"/>
              </a:spcAft>
              <a:defRPr sz="2800">
                <a:solidFill>
                  <a:schemeClr val="tx1"/>
                </a:solidFill>
                <a:latin typeface="Plantagenet Cherokee" pitchFamily="18" charset="-79"/>
              </a:defRPr>
            </a:lvl6pPr>
            <a:lvl7pPr marL="914400" algn="l" rtl="0" fontAlgn="base">
              <a:lnSpc>
                <a:spcPct val="90000"/>
              </a:lnSpc>
              <a:spcBef>
                <a:spcPct val="0"/>
              </a:spcBef>
              <a:spcAft>
                <a:spcPct val="0"/>
              </a:spcAft>
              <a:defRPr sz="2800">
                <a:solidFill>
                  <a:schemeClr val="tx1"/>
                </a:solidFill>
                <a:latin typeface="Plantagenet Cherokee" pitchFamily="18" charset="-79"/>
              </a:defRPr>
            </a:lvl7pPr>
            <a:lvl8pPr marL="1371600" algn="l" rtl="0" fontAlgn="base">
              <a:lnSpc>
                <a:spcPct val="90000"/>
              </a:lnSpc>
              <a:spcBef>
                <a:spcPct val="0"/>
              </a:spcBef>
              <a:spcAft>
                <a:spcPct val="0"/>
              </a:spcAft>
              <a:defRPr sz="2800">
                <a:solidFill>
                  <a:schemeClr val="tx1"/>
                </a:solidFill>
                <a:latin typeface="Plantagenet Cherokee" pitchFamily="18" charset="-79"/>
              </a:defRPr>
            </a:lvl8pPr>
            <a:lvl9pPr marL="1828800" algn="l" rtl="0" fontAlgn="base">
              <a:lnSpc>
                <a:spcPct val="90000"/>
              </a:lnSpc>
              <a:spcBef>
                <a:spcPct val="0"/>
              </a:spcBef>
              <a:spcAft>
                <a:spcPct val="0"/>
              </a:spcAft>
              <a:defRPr sz="2800">
                <a:solidFill>
                  <a:schemeClr val="tx1"/>
                </a:solidFill>
                <a:latin typeface="Plantagenet Cherokee" pitchFamily="18" charset="-79"/>
              </a:defRPr>
            </a:lvl9pPr>
          </a:lstStyle>
          <a:p>
            <a:pPr defTabSz="914400" eaLnBrk="1" hangingPunct="1"/>
            <a:r>
              <a:rPr lang="tr-TR" altLang="tr-TR" sz="3600" b="1" dirty="0" smtClean="0">
                <a:latin typeface="+mn-lt"/>
              </a:rPr>
              <a:t>Test istatistiğinin seçimi</a:t>
            </a:r>
          </a:p>
        </p:txBody>
      </p:sp>
      <p:sp>
        <p:nvSpPr>
          <p:cNvPr id="6" name="Oval 5"/>
          <p:cNvSpPr/>
          <p:nvPr/>
        </p:nvSpPr>
        <p:spPr>
          <a:xfrm>
            <a:off x="9432758" y="3003082"/>
            <a:ext cx="2050181" cy="712270"/>
          </a:xfrm>
          <a:prstGeom prst="ellipse">
            <a:avLst/>
          </a:prstGeom>
          <a:noFill/>
          <a:ln w="539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tr-TR"/>
          </a:p>
        </p:txBody>
      </p:sp>
      <p:sp>
        <p:nvSpPr>
          <p:cNvPr id="8" name="Metin kutusu 1"/>
          <p:cNvSpPr txBox="1">
            <a:spLocks noChangeArrowheads="1"/>
          </p:cNvSpPr>
          <p:nvPr/>
        </p:nvSpPr>
        <p:spPr bwMode="auto">
          <a:xfrm>
            <a:off x="477235" y="1559364"/>
            <a:ext cx="7381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eaLnBrk="1" hangingPunct="1"/>
            <a:r>
              <a:rPr lang="tr-TR" altLang="tr-TR" sz="2000" dirty="0" err="1">
                <a:latin typeface="Calibri" panose="020F0502020204030204" pitchFamily="34" charset="0"/>
              </a:rPr>
              <a:t>Analyses</a:t>
            </a:r>
            <a:r>
              <a:rPr lang="tr-TR" altLang="tr-TR" sz="2000" dirty="0">
                <a:latin typeface="Calibri" panose="020F0502020204030204" pitchFamily="34" charset="0"/>
              </a:rPr>
              <a:t> &gt; </a:t>
            </a:r>
            <a:r>
              <a:rPr lang="tr-TR" altLang="tr-TR" sz="2000" dirty="0" err="1">
                <a:latin typeface="Calibri" panose="020F0502020204030204" pitchFamily="34" charset="0"/>
              </a:rPr>
              <a:t>Frequencies</a:t>
            </a:r>
            <a:r>
              <a:rPr lang="tr-TR" altLang="tr-TR" sz="2000" dirty="0">
                <a:latin typeface="Calibri" panose="020F0502020204030204" pitchFamily="34" charset="0"/>
              </a:rPr>
              <a:t> &gt; </a:t>
            </a:r>
            <a:r>
              <a:rPr lang="tr-TR" altLang="tr-TR" sz="2000" dirty="0" err="1">
                <a:latin typeface="Calibri" panose="020F0502020204030204" pitchFamily="34" charset="0"/>
              </a:rPr>
              <a:t>Contingency</a:t>
            </a:r>
            <a:r>
              <a:rPr lang="tr-TR" altLang="tr-TR" sz="2000" dirty="0">
                <a:latin typeface="Calibri" panose="020F0502020204030204" pitchFamily="34" charset="0"/>
              </a:rPr>
              <a:t> </a:t>
            </a:r>
            <a:r>
              <a:rPr lang="tr-TR" altLang="tr-TR" sz="2000" dirty="0" err="1">
                <a:latin typeface="Calibri" panose="020F0502020204030204" pitchFamily="34" charset="0"/>
              </a:rPr>
              <a:t>Tables</a:t>
            </a:r>
            <a:r>
              <a:rPr lang="tr-TR" altLang="tr-TR" sz="2000" dirty="0">
                <a:latin typeface="Calibri" panose="020F0502020204030204" pitchFamily="34" charset="0"/>
              </a:rPr>
              <a:t> </a:t>
            </a:r>
            <a:r>
              <a:rPr lang="tr-TR" altLang="tr-TR" sz="2000" dirty="0" smtClean="0">
                <a:latin typeface="Calibri" panose="020F0502020204030204" pitchFamily="34" charset="0"/>
              </a:rPr>
              <a:t>&gt;</a:t>
            </a:r>
          </a:p>
          <a:p>
            <a:pPr eaLnBrk="1" hangingPunct="1"/>
            <a:r>
              <a:rPr lang="tr-TR" altLang="tr-TR" sz="2000" dirty="0" smtClean="0">
                <a:latin typeface="Calibri" panose="020F0502020204030204" pitchFamily="34" charset="0"/>
              </a:rPr>
              <a:t> </a:t>
            </a:r>
            <a:r>
              <a:rPr lang="tr-TR" altLang="tr-TR" sz="2000" dirty="0" err="1">
                <a:latin typeface="Calibri" panose="020F0502020204030204" pitchFamily="34" charset="0"/>
              </a:rPr>
              <a:t>Independent</a:t>
            </a:r>
            <a:r>
              <a:rPr lang="tr-TR" altLang="tr-TR" sz="2000" dirty="0">
                <a:latin typeface="Calibri" panose="020F0502020204030204" pitchFamily="34" charset="0"/>
              </a:rPr>
              <a:t> </a:t>
            </a:r>
            <a:r>
              <a:rPr lang="tr-TR" altLang="tr-TR" sz="2000" dirty="0" err="1">
                <a:latin typeface="Calibri" panose="020F0502020204030204" pitchFamily="34" charset="0"/>
              </a:rPr>
              <a:t>Samples</a:t>
            </a:r>
            <a:endParaRPr lang="tr-TR" altLang="tr-TR" sz="2000" dirty="0">
              <a:latin typeface="Calibri" panose="020F0502020204030204" pitchFamily="34" charset="0"/>
            </a:endParaRPr>
          </a:p>
        </p:txBody>
      </p:sp>
    </p:spTree>
    <p:extLst>
      <p:ext uri="{BB962C8B-B14F-4D97-AF65-F5344CB8AC3E}">
        <p14:creationId xmlns:p14="http://schemas.microsoft.com/office/powerpoint/2010/main" val="463331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8579" name="Resi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44" y="720190"/>
            <a:ext cx="3990605" cy="603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8580" name="Resi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1368" y="456282"/>
            <a:ext cx="4337050"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Yuvarlatılmış Dikdörtgen 5"/>
          <p:cNvSpPr/>
          <p:nvPr/>
        </p:nvSpPr>
        <p:spPr>
          <a:xfrm>
            <a:off x="7245847" y="4911981"/>
            <a:ext cx="793750" cy="746125"/>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408582" name="Metin kutusu 6"/>
          <p:cNvSpPr txBox="1">
            <a:spLocks noChangeArrowheads="1"/>
          </p:cNvSpPr>
          <p:nvPr/>
        </p:nvSpPr>
        <p:spPr bwMode="auto">
          <a:xfrm>
            <a:off x="4197014" y="5956181"/>
            <a:ext cx="7944804" cy="615553"/>
          </a:xfrm>
          <a:prstGeom prst="rect">
            <a:avLst/>
          </a:prstGeom>
          <a:solidFill>
            <a:srgbClr val="FFFF00"/>
          </a:solidFill>
          <a:ln>
            <a:noFill/>
          </a:ln>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eaLnBrk="1" hangingPunct="1"/>
            <a:r>
              <a:rPr lang="tr-TR" altLang="tr-TR" sz="1600" b="1" dirty="0" smtClean="0">
                <a:latin typeface="+mn-lt"/>
              </a:rPr>
              <a:t>Yorum: </a:t>
            </a:r>
            <a:r>
              <a:rPr lang="tr-TR" sz="1600" b="1" dirty="0" smtClean="0">
                <a:latin typeface="+mn-lt"/>
                <a:ea typeface="Times New Roman" pitchFamily="18" charset="0"/>
                <a:cs typeface="Arial" pitchFamily="34" charset="0"/>
              </a:rPr>
              <a:t>Seropozitiflik </a:t>
            </a:r>
            <a:r>
              <a:rPr lang="tr-TR" sz="1600" b="1" dirty="0">
                <a:latin typeface="+mn-lt"/>
                <a:ea typeface="Times New Roman" pitchFamily="18" charset="0"/>
                <a:cs typeface="Arial" pitchFamily="34" charset="0"/>
              </a:rPr>
              <a:t>oranları yönünden saf ve melez ırklar arasında fark vardır</a:t>
            </a:r>
            <a:r>
              <a:rPr lang="tr-TR" sz="1600" dirty="0">
                <a:ea typeface="Times New Roman" pitchFamily="18" charset="0"/>
                <a:cs typeface="Arial" pitchFamily="34" charset="0"/>
              </a:rPr>
              <a:t>.</a:t>
            </a:r>
            <a:endParaRPr lang="tr-TR" sz="1600" dirty="0">
              <a:cs typeface="Arial" pitchFamily="34" charset="0"/>
            </a:endParaRPr>
          </a:p>
          <a:p>
            <a:pPr eaLnBrk="1" hangingPunct="1"/>
            <a:r>
              <a:rPr lang="tr-TR" altLang="tr-TR" dirty="0" smtClean="0">
                <a:latin typeface="Calibri" panose="020F0502020204030204" pitchFamily="34" charset="0"/>
              </a:rPr>
              <a:t> </a:t>
            </a:r>
            <a:endParaRPr lang="tr-TR" altLang="tr-TR" dirty="0">
              <a:latin typeface="Calibri" panose="020F0502020204030204" pitchFamily="34" charset="0"/>
            </a:endParaRPr>
          </a:p>
        </p:txBody>
      </p:sp>
      <p:sp>
        <p:nvSpPr>
          <p:cNvPr id="9" name="Başlık 1"/>
          <p:cNvSpPr txBox="1">
            <a:spLocks noChangeArrowheads="1"/>
          </p:cNvSpPr>
          <p:nvPr/>
        </p:nvSpPr>
        <p:spPr>
          <a:xfrm>
            <a:off x="2908969" y="69909"/>
            <a:ext cx="6554578" cy="616695"/>
          </a:xfrm>
          <a:prstGeom prst="rect">
            <a:avLst/>
          </a:prstGeom>
        </p:spPr>
        <p:txBody>
          <a:bodyPr/>
          <a:lstStyle>
            <a:lvl1pPr algn="l" rtl="0" fontAlgn="base">
              <a:lnSpc>
                <a:spcPct val="90000"/>
              </a:lnSpc>
              <a:spcBef>
                <a:spcPct val="0"/>
              </a:spcBef>
              <a:spcAft>
                <a:spcPct val="0"/>
              </a:spcAft>
              <a:defRPr sz="2800" kern="1200">
                <a:solidFill>
                  <a:schemeClr val="tx1"/>
                </a:solidFill>
                <a:latin typeface="+mj-lt"/>
                <a:ea typeface="+mj-ea"/>
                <a:cs typeface="+mj-cs"/>
              </a:defRPr>
            </a:lvl1pPr>
            <a:lvl2pPr algn="l" rtl="0" fontAlgn="base">
              <a:lnSpc>
                <a:spcPct val="90000"/>
              </a:lnSpc>
              <a:spcBef>
                <a:spcPct val="0"/>
              </a:spcBef>
              <a:spcAft>
                <a:spcPct val="0"/>
              </a:spcAft>
              <a:defRPr sz="2800">
                <a:solidFill>
                  <a:schemeClr val="tx1"/>
                </a:solidFill>
                <a:latin typeface="Plantagenet Cherokee" pitchFamily="18" charset="-79"/>
              </a:defRPr>
            </a:lvl2pPr>
            <a:lvl3pPr algn="l" rtl="0" fontAlgn="base">
              <a:lnSpc>
                <a:spcPct val="90000"/>
              </a:lnSpc>
              <a:spcBef>
                <a:spcPct val="0"/>
              </a:spcBef>
              <a:spcAft>
                <a:spcPct val="0"/>
              </a:spcAft>
              <a:defRPr sz="2800">
                <a:solidFill>
                  <a:schemeClr val="tx1"/>
                </a:solidFill>
                <a:latin typeface="Plantagenet Cherokee" pitchFamily="18" charset="-79"/>
              </a:defRPr>
            </a:lvl3pPr>
            <a:lvl4pPr algn="l" rtl="0" fontAlgn="base">
              <a:lnSpc>
                <a:spcPct val="90000"/>
              </a:lnSpc>
              <a:spcBef>
                <a:spcPct val="0"/>
              </a:spcBef>
              <a:spcAft>
                <a:spcPct val="0"/>
              </a:spcAft>
              <a:defRPr sz="2800">
                <a:solidFill>
                  <a:schemeClr val="tx1"/>
                </a:solidFill>
                <a:latin typeface="Plantagenet Cherokee" pitchFamily="18" charset="-79"/>
              </a:defRPr>
            </a:lvl4pPr>
            <a:lvl5pPr algn="l" rtl="0" fontAlgn="base">
              <a:lnSpc>
                <a:spcPct val="90000"/>
              </a:lnSpc>
              <a:spcBef>
                <a:spcPct val="0"/>
              </a:spcBef>
              <a:spcAft>
                <a:spcPct val="0"/>
              </a:spcAft>
              <a:defRPr sz="2800">
                <a:solidFill>
                  <a:schemeClr val="tx1"/>
                </a:solidFill>
                <a:latin typeface="Plantagenet Cherokee" pitchFamily="18" charset="-79"/>
              </a:defRPr>
            </a:lvl5pPr>
            <a:lvl6pPr marL="457200" algn="l" rtl="0" fontAlgn="base">
              <a:lnSpc>
                <a:spcPct val="90000"/>
              </a:lnSpc>
              <a:spcBef>
                <a:spcPct val="0"/>
              </a:spcBef>
              <a:spcAft>
                <a:spcPct val="0"/>
              </a:spcAft>
              <a:defRPr sz="2800">
                <a:solidFill>
                  <a:schemeClr val="tx1"/>
                </a:solidFill>
                <a:latin typeface="Plantagenet Cherokee" pitchFamily="18" charset="-79"/>
              </a:defRPr>
            </a:lvl6pPr>
            <a:lvl7pPr marL="914400" algn="l" rtl="0" fontAlgn="base">
              <a:lnSpc>
                <a:spcPct val="90000"/>
              </a:lnSpc>
              <a:spcBef>
                <a:spcPct val="0"/>
              </a:spcBef>
              <a:spcAft>
                <a:spcPct val="0"/>
              </a:spcAft>
              <a:defRPr sz="2800">
                <a:solidFill>
                  <a:schemeClr val="tx1"/>
                </a:solidFill>
                <a:latin typeface="Plantagenet Cherokee" pitchFamily="18" charset="-79"/>
              </a:defRPr>
            </a:lvl7pPr>
            <a:lvl8pPr marL="1371600" algn="l" rtl="0" fontAlgn="base">
              <a:lnSpc>
                <a:spcPct val="90000"/>
              </a:lnSpc>
              <a:spcBef>
                <a:spcPct val="0"/>
              </a:spcBef>
              <a:spcAft>
                <a:spcPct val="0"/>
              </a:spcAft>
              <a:defRPr sz="2800">
                <a:solidFill>
                  <a:schemeClr val="tx1"/>
                </a:solidFill>
                <a:latin typeface="Plantagenet Cherokee" pitchFamily="18" charset="-79"/>
              </a:defRPr>
            </a:lvl8pPr>
            <a:lvl9pPr marL="1828800" algn="l" rtl="0" fontAlgn="base">
              <a:lnSpc>
                <a:spcPct val="90000"/>
              </a:lnSpc>
              <a:spcBef>
                <a:spcPct val="0"/>
              </a:spcBef>
              <a:spcAft>
                <a:spcPct val="0"/>
              </a:spcAft>
              <a:defRPr sz="2800">
                <a:solidFill>
                  <a:schemeClr val="tx1"/>
                </a:solidFill>
                <a:latin typeface="Plantagenet Cherokee" pitchFamily="18" charset="-79"/>
              </a:defRPr>
            </a:lvl9pPr>
          </a:lstStyle>
          <a:p>
            <a:pPr defTabSz="914400" eaLnBrk="1" hangingPunct="1"/>
            <a:r>
              <a:rPr lang="tr-TR" altLang="tr-TR" b="1" dirty="0" smtClean="0">
                <a:latin typeface="Calibri" panose="020F0502020204030204" pitchFamily="34" charset="0"/>
                <a:cs typeface="Calibri" panose="020F0502020204030204" pitchFamily="34" charset="0"/>
              </a:rPr>
              <a:t>İstatistiksel Karar ve Yorum</a:t>
            </a:r>
          </a:p>
        </p:txBody>
      </p:sp>
      <p:sp>
        <p:nvSpPr>
          <p:cNvPr id="11" name="Metin kutusu 8"/>
          <p:cNvSpPr txBox="1">
            <a:spLocks noChangeArrowheads="1"/>
          </p:cNvSpPr>
          <p:nvPr/>
        </p:nvSpPr>
        <p:spPr bwMode="auto">
          <a:xfrm>
            <a:off x="8822794" y="5022884"/>
            <a:ext cx="2866102" cy="646331"/>
          </a:xfrm>
          <a:prstGeom prst="rect">
            <a:avLst/>
          </a:prstGeom>
          <a:solidFill>
            <a:srgbClr val="FFFF00"/>
          </a:solidFill>
          <a:ln>
            <a:noFill/>
          </a:ln>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eaLnBrk="1" hangingPunct="1"/>
            <a:r>
              <a:rPr lang="tr-TR" altLang="tr-TR" b="1" dirty="0" smtClean="0">
                <a:latin typeface="Euphemia" pitchFamily="34" charset="0"/>
              </a:rPr>
              <a:t>P&lt;0.05 oldu için, H</a:t>
            </a:r>
            <a:r>
              <a:rPr lang="tr-TR" altLang="tr-TR" b="1" baseline="-25000" dirty="0" smtClean="0">
                <a:latin typeface="Euphemia" pitchFamily="34" charset="0"/>
              </a:rPr>
              <a:t>0</a:t>
            </a:r>
            <a:r>
              <a:rPr lang="tr-TR" altLang="tr-TR" b="1" dirty="0" smtClean="0">
                <a:latin typeface="Euphemia" pitchFamily="34" charset="0"/>
              </a:rPr>
              <a:t> </a:t>
            </a:r>
            <a:r>
              <a:rPr lang="tr-TR" altLang="tr-TR" b="1" dirty="0" err="1" smtClean="0">
                <a:latin typeface="Euphemia" pitchFamily="34" charset="0"/>
              </a:rPr>
              <a:t>red</a:t>
            </a:r>
            <a:r>
              <a:rPr lang="tr-TR" altLang="tr-TR" b="1" dirty="0" smtClean="0">
                <a:latin typeface="Euphemia" pitchFamily="34" charset="0"/>
              </a:rPr>
              <a:t> edilir</a:t>
            </a:r>
            <a:endParaRPr lang="tr-TR" altLang="tr-TR" dirty="0">
              <a:latin typeface="Euphemia" pitchFamily="34" charset="0"/>
            </a:endParaRPr>
          </a:p>
        </p:txBody>
      </p:sp>
      <p:cxnSp>
        <p:nvCxnSpPr>
          <p:cNvPr id="5" name="Düz Ok Bağlayıcısı 4"/>
          <p:cNvCxnSpPr/>
          <p:nvPr/>
        </p:nvCxnSpPr>
        <p:spPr>
          <a:xfrm>
            <a:off x="8218583" y="5207550"/>
            <a:ext cx="462709"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228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Dikdörtgen 2"/>
          <p:cNvSpPr>
            <a:spLocks noChangeArrowheads="1"/>
          </p:cNvSpPr>
          <p:nvPr/>
        </p:nvSpPr>
        <p:spPr bwMode="auto">
          <a:xfrm>
            <a:off x="5803633" y="915591"/>
            <a:ext cx="6096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algn="just" eaLnBrk="1" hangingPunct="1"/>
            <a:r>
              <a:rPr lang="tr-TR" altLang="tr-TR" sz="2400" b="1" dirty="0">
                <a:latin typeface="Calibri" panose="020F0502020204030204" pitchFamily="34" charset="0"/>
              </a:rPr>
              <a:t>Bir araştırmacı, köpeklerde kalça anomalilerinin tedavisinde kullanılan iki farklı yöntemin (tedavi A'ya karşı tedavi B) etkinliğini karşılaştırmak istiyor. İzlemden sonra sonuçları iyileşmiş veya iyileşmemiş olarak kaydediyor. </a:t>
            </a:r>
          </a:p>
        </p:txBody>
      </p:sp>
      <p:pic>
        <p:nvPicPr>
          <p:cNvPr id="409605" name="Resim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346" y="1347992"/>
            <a:ext cx="4623108" cy="208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06" name="Metin kutusu 6"/>
          <p:cNvSpPr txBox="1">
            <a:spLocks noChangeArrowheads="1"/>
          </p:cNvSpPr>
          <p:nvPr/>
        </p:nvSpPr>
        <p:spPr bwMode="auto">
          <a:xfrm>
            <a:off x="676631" y="3926955"/>
            <a:ext cx="34343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eaLnBrk="1" hangingPunct="1"/>
            <a:r>
              <a:rPr lang="tr-TR" altLang="tr-TR" dirty="0">
                <a:latin typeface="Calibri" panose="020F0502020204030204" pitchFamily="34" charset="0"/>
              </a:rPr>
              <a:t>Veri Girişini </a:t>
            </a:r>
            <a:r>
              <a:rPr lang="tr-TR" altLang="tr-TR" dirty="0" err="1">
                <a:latin typeface="Calibri" panose="020F0502020204030204" pitchFamily="34" charset="0"/>
              </a:rPr>
              <a:t>JAMOVI’de</a:t>
            </a:r>
            <a:r>
              <a:rPr lang="tr-TR" altLang="tr-TR" dirty="0">
                <a:latin typeface="Calibri" panose="020F0502020204030204" pitchFamily="34" charset="0"/>
              </a:rPr>
              <a:t> </a:t>
            </a:r>
            <a:r>
              <a:rPr lang="tr-TR" altLang="tr-TR" dirty="0" smtClean="0">
                <a:latin typeface="Calibri" panose="020F0502020204030204" pitchFamily="34" charset="0"/>
              </a:rPr>
              <a:t>elle </a:t>
            </a:r>
            <a:r>
              <a:rPr lang="tr-TR" altLang="tr-TR" dirty="0">
                <a:latin typeface="Calibri" panose="020F0502020204030204" pitchFamily="34" charset="0"/>
              </a:rPr>
              <a:t>yapın…</a:t>
            </a:r>
          </a:p>
        </p:txBody>
      </p:sp>
      <p:sp>
        <p:nvSpPr>
          <p:cNvPr id="9" name="Başlık 1"/>
          <p:cNvSpPr txBox="1">
            <a:spLocks noChangeArrowheads="1"/>
          </p:cNvSpPr>
          <p:nvPr/>
        </p:nvSpPr>
        <p:spPr bwMode="auto">
          <a:xfrm>
            <a:off x="1105646" y="118007"/>
            <a:ext cx="9921875" cy="5473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lvl1pPr algn="l" rtl="0" fontAlgn="base">
              <a:lnSpc>
                <a:spcPct val="90000"/>
              </a:lnSpc>
              <a:spcBef>
                <a:spcPct val="0"/>
              </a:spcBef>
              <a:spcAft>
                <a:spcPct val="0"/>
              </a:spcAft>
              <a:defRPr sz="2800" kern="1200">
                <a:solidFill>
                  <a:schemeClr val="tx1"/>
                </a:solidFill>
                <a:latin typeface="+mj-lt"/>
                <a:ea typeface="+mj-ea"/>
                <a:cs typeface="+mj-cs"/>
              </a:defRPr>
            </a:lvl1pPr>
            <a:lvl2pPr algn="l" rtl="0" fontAlgn="base">
              <a:lnSpc>
                <a:spcPct val="90000"/>
              </a:lnSpc>
              <a:spcBef>
                <a:spcPct val="0"/>
              </a:spcBef>
              <a:spcAft>
                <a:spcPct val="0"/>
              </a:spcAft>
              <a:defRPr sz="2800">
                <a:solidFill>
                  <a:schemeClr val="tx1"/>
                </a:solidFill>
                <a:latin typeface="Plantagenet Cherokee" pitchFamily="18" charset="-79"/>
              </a:defRPr>
            </a:lvl2pPr>
            <a:lvl3pPr algn="l" rtl="0" fontAlgn="base">
              <a:lnSpc>
                <a:spcPct val="90000"/>
              </a:lnSpc>
              <a:spcBef>
                <a:spcPct val="0"/>
              </a:spcBef>
              <a:spcAft>
                <a:spcPct val="0"/>
              </a:spcAft>
              <a:defRPr sz="2800">
                <a:solidFill>
                  <a:schemeClr val="tx1"/>
                </a:solidFill>
                <a:latin typeface="Plantagenet Cherokee" pitchFamily="18" charset="-79"/>
              </a:defRPr>
            </a:lvl3pPr>
            <a:lvl4pPr algn="l" rtl="0" fontAlgn="base">
              <a:lnSpc>
                <a:spcPct val="90000"/>
              </a:lnSpc>
              <a:spcBef>
                <a:spcPct val="0"/>
              </a:spcBef>
              <a:spcAft>
                <a:spcPct val="0"/>
              </a:spcAft>
              <a:defRPr sz="2800">
                <a:solidFill>
                  <a:schemeClr val="tx1"/>
                </a:solidFill>
                <a:latin typeface="Plantagenet Cherokee" pitchFamily="18" charset="-79"/>
              </a:defRPr>
            </a:lvl4pPr>
            <a:lvl5pPr algn="l" rtl="0" fontAlgn="base">
              <a:lnSpc>
                <a:spcPct val="90000"/>
              </a:lnSpc>
              <a:spcBef>
                <a:spcPct val="0"/>
              </a:spcBef>
              <a:spcAft>
                <a:spcPct val="0"/>
              </a:spcAft>
              <a:defRPr sz="2800">
                <a:solidFill>
                  <a:schemeClr val="tx1"/>
                </a:solidFill>
                <a:latin typeface="Plantagenet Cherokee" pitchFamily="18" charset="-79"/>
              </a:defRPr>
            </a:lvl5pPr>
            <a:lvl6pPr marL="457200" algn="l" rtl="0" fontAlgn="base">
              <a:lnSpc>
                <a:spcPct val="90000"/>
              </a:lnSpc>
              <a:spcBef>
                <a:spcPct val="0"/>
              </a:spcBef>
              <a:spcAft>
                <a:spcPct val="0"/>
              </a:spcAft>
              <a:defRPr sz="2800">
                <a:solidFill>
                  <a:schemeClr val="tx1"/>
                </a:solidFill>
                <a:latin typeface="Plantagenet Cherokee" pitchFamily="18" charset="-79"/>
              </a:defRPr>
            </a:lvl6pPr>
            <a:lvl7pPr marL="914400" algn="l" rtl="0" fontAlgn="base">
              <a:lnSpc>
                <a:spcPct val="90000"/>
              </a:lnSpc>
              <a:spcBef>
                <a:spcPct val="0"/>
              </a:spcBef>
              <a:spcAft>
                <a:spcPct val="0"/>
              </a:spcAft>
              <a:defRPr sz="2800">
                <a:solidFill>
                  <a:schemeClr val="tx1"/>
                </a:solidFill>
                <a:latin typeface="Plantagenet Cherokee" pitchFamily="18" charset="-79"/>
              </a:defRPr>
            </a:lvl7pPr>
            <a:lvl8pPr marL="1371600" algn="l" rtl="0" fontAlgn="base">
              <a:lnSpc>
                <a:spcPct val="90000"/>
              </a:lnSpc>
              <a:spcBef>
                <a:spcPct val="0"/>
              </a:spcBef>
              <a:spcAft>
                <a:spcPct val="0"/>
              </a:spcAft>
              <a:defRPr sz="2800">
                <a:solidFill>
                  <a:schemeClr val="tx1"/>
                </a:solidFill>
                <a:latin typeface="Plantagenet Cherokee" pitchFamily="18" charset="-79"/>
              </a:defRPr>
            </a:lvl8pPr>
            <a:lvl9pPr marL="1828800" algn="l" rtl="0" fontAlgn="base">
              <a:lnSpc>
                <a:spcPct val="90000"/>
              </a:lnSpc>
              <a:spcBef>
                <a:spcPct val="0"/>
              </a:spcBef>
              <a:spcAft>
                <a:spcPct val="0"/>
              </a:spcAft>
              <a:defRPr sz="2800">
                <a:solidFill>
                  <a:schemeClr val="tx1"/>
                </a:solidFill>
                <a:latin typeface="Plantagenet Cherokee" pitchFamily="18" charset="-79"/>
              </a:defRPr>
            </a:lvl9pPr>
          </a:lstStyle>
          <a:p>
            <a:pPr algn="ctr" defTabSz="914400" eaLnBrk="1" hangingPunct="1"/>
            <a:r>
              <a:rPr lang="tr-TR" altLang="tr-TR" sz="3600" b="1" dirty="0" smtClean="0">
                <a:latin typeface="Calibri" panose="020F0502020204030204" pitchFamily="34" charset="0"/>
                <a:cs typeface="Calibri" panose="020F0502020204030204" pitchFamily="34" charset="0"/>
              </a:rPr>
              <a:t>Ki-Kare Testi  Uygulama 2 </a:t>
            </a:r>
          </a:p>
        </p:txBody>
      </p:sp>
      <p:sp>
        <p:nvSpPr>
          <p:cNvPr id="10" name="Dikdörtgen 9"/>
          <p:cNvSpPr/>
          <p:nvPr/>
        </p:nvSpPr>
        <p:spPr>
          <a:xfrm>
            <a:off x="5990115" y="4430221"/>
            <a:ext cx="5676155" cy="1323439"/>
          </a:xfrm>
          <a:prstGeom prst="rect">
            <a:avLst/>
          </a:prstGeom>
        </p:spPr>
        <p:txBody>
          <a:bodyPr wrap="square">
            <a:spAutoFit/>
          </a:bodyPr>
          <a:lstStyle/>
          <a:p>
            <a:pPr algn="just"/>
            <a:r>
              <a:rPr lang="tr-TR" sz="2000" b="1" dirty="0" err="1" smtClean="0">
                <a:latin typeface="+mn-lt"/>
                <a:ea typeface="Times New Roman" pitchFamily="18" charset="0"/>
                <a:cs typeface="Arial" pitchFamily="34" charset="0"/>
              </a:rPr>
              <a:t>Ho</a:t>
            </a:r>
            <a:r>
              <a:rPr lang="tr-TR" sz="2000" b="1" dirty="0">
                <a:latin typeface="+mn-lt"/>
                <a:ea typeface="Times New Roman" pitchFamily="18" charset="0"/>
                <a:cs typeface="Arial" pitchFamily="34" charset="0"/>
              </a:rPr>
              <a:t>: </a:t>
            </a:r>
            <a:r>
              <a:rPr lang="tr-TR" sz="2000" dirty="0" smtClean="0">
                <a:latin typeface="+mn-lt"/>
                <a:ea typeface="Times New Roman" pitchFamily="18" charset="0"/>
                <a:cs typeface="Arial" pitchFamily="34" charset="0"/>
              </a:rPr>
              <a:t>İyileşme oranları </a:t>
            </a:r>
            <a:r>
              <a:rPr lang="tr-TR" sz="2000" dirty="0">
                <a:latin typeface="+mn-lt"/>
                <a:ea typeface="Times New Roman" pitchFamily="18" charset="0"/>
                <a:cs typeface="Arial" pitchFamily="34" charset="0"/>
              </a:rPr>
              <a:t>yönünden </a:t>
            </a:r>
            <a:r>
              <a:rPr lang="tr-TR" sz="2000" dirty="0" smtClean="0">
                <a:latin typeface="+mn-lt"/>
                <a:ea typeface="Times New Roman" pitchFamily="18" charset="0"/>
                <a:cs typeface="Arial" pitchFamily="34" charset="0"/>
              </a:rPr>
              <a:t>tedavi yöntemleri arasında </a:t>
            </a:r>
            <a:r>
              <a:rPr lang="tr-TR" sz="2000" dirty="0">
                <a:latin typeface="+mn-lt"/>
                <a:ea typeface="Times New Roman" pitchFamily="18" charset="0"/>
                <a:cs typeface="Arial" pitchFamily="34" charset="0"/>
              </a:rPr>
              <a:t>fark yoktur.</a:t>
            </a:r>
            <a:endParaRPr lang="tr-TR" sz="1000" dirty="0">
              <a:latin typeface="+mn-lt"/>
              <a:cs typeface="Arial" pitchFamily="34" charset="0"/>
            </a:endParaRPr>
          </a:p>
          <a:p>
            <a:pPr algn="just"/>
            <a:r>
              <a:rPr lang="tr-TR" sz="2000" b="1" dirty="0" smtClean="0">
                <a:latin typeface="+mn-lt"/>
                <a:ea typeface="Times New Roman" pitchFamily="18" charset="0"/>
                <a:cs typeface="Arial" pitchFamily="34" charset="0"/>
              </a:rPr>
              <a:t>H</a:t>
            </a:r>
            <a:r>
              <a:rPr lang="tr-TR" sz="2000" b="1" baseline="-25000" dirty="0" smtClean="0">
                <a:latin typeface="+mn-lt"/>
                <a:ea typeface="Times New Roman" pitchFamily="18" charset="0"/>
                <a:cs typeface="Arial" pitchFamily="34" charset="0"/>
              </a:rPr>
              <a:t>A</a:t>
            </a:r>
            <a:r>
              <a:rPr lang="tr-TR" sz="2000" b="1" dirty="0" smtClean="0">
                <a:latin typeface="+mn-lt"/>
                <a:ea typeface="Times New Roman" pitchFamily="18" charset="0"/>
                <a:cs typeface="Arial" pitchFamily="34" charset="0"/>
              </a:rPr>
              <a:t>: </a:t>
            </a:r>
            <a:r>
              <a:rPr lang="tr-TR" sz="2000" dirty="0">
                <a:latin typeface="+mn-lt"/>
                <a:ea typeface="Times New Roman" pitchFamily="18" charset="0"/>
                <a:cs typeface="Arial" pitchFamily="34" charset="0"/>
              </a:rPr>
              <a:t>İyileşme oranları yönünden tedavi yöntemleri arasında fark </a:t>
            </a:r>
            <a:r>
              <a:rPr lang="tr-TR" sz="2000" dirty="0" smtClean="0">
                <a:latin typeface="+mn-lt"/>
                <a:ea typeface="Times New Roman" pitchFamily="18" charset="0"/>
                <a:cs typeface="Arial" pitchFamily="34" charset="0"/>
              </a:rPr>
              <a:t>vardır</a:t>
            </a:r>
            <a:r>
              <a:rPr lang="tr-TR" sz="2000" dirty="0">
                <a:latin typeface="+mn-lt"/>
                <a:ea typeface="Times New Roman" pitchFamily="18" charset="0"/>
                <a:cs typeface="Arial" pitchFamily="34" charset="0"/>
              </a:rPr>
              <a:t>.</a:t>
            </a:r>
            <a:endParaRPr lang="tr-TR" sz="3200" dirty="0">
              <a:latin typeface="+mn-lt"/>
              <a:cs typeface="Arial" pitchFamily="34" charset="0"/>
            </a:endParaRPr>
          </a:p>
        </p:txBody>
      </p:sp>
      <p:sp>
        <p:nvSpPr>
          <p:cNvPr id="11" name="Metin kutusu 10"/>
          <p:cNvSpPr txBox="1"/>
          <p:nvPr/>
        </p:nvSpPr>
        <p:spPr>
          <a:xfrm>
            <a:off x="6066583" y="3563029"/>
            <a:ext cx="1603375" cy="5238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eaLnBrk="1" fontAlgn="auto" hangingPunct="1">
              <a:spcBef>
                <a:spcPts val="0"/>
              </a:spcBef>
              <a:spcAft>
                <a:spcPts val="0"/>
              </a:spcAft>
              <a:defRPr/>
            </a:pPr>
            <a:r>
              <a:rPr lang="tr-TR" sz="2800" dirty="0"/>
              <a:t>Hipotez?</a:t>
            </a:r>
          </a:p>
        </p:txBody>
      </p:sp>
    </p:spTree>
    <p:extLst>
      <p:ext uri="{BB962C8B-B14F-4D97-AF65-F5344CB8AC3E}">
        <p14:creationId xmlns:p14="http://schemas.microsoft.com/office/powerpoint/2010/main" val="2754411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25" name="Resim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4354" y="915013"/>
            <a:ext cx="4692171" cy="5238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26" name="Metin kutusu 2"/>
          <p:cNvSpPr txBox="1">
            <a:spLocks noChangeArrowheads="1"/>
          </p:cNvSpPr>
          <p:nvPr/>
        </p:nvSpPr>
        <p:spPr bwMode="auto">
          <a:xfrm>
            <a:off x="361281" y="5561310"/>
            <a:ext cx="10945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eaLnBrk="1" hangingPunct="1"/>
            <a:r>
              <a:rPr lang="tr-TR" altLang="tr-TR" b="1" dirty="0">
                <a:latin typeface="Calibri" panose="020F0502020204030204" pitchFamily="34" charset="0"/>
              </a:rPr>
              <a:t>YORUM? </a:t>
            </a:r>
          </a:p>
        </p:txBody>
      </p:sp>
      <p:sp>
        <p:nvSpPr>
          <p:cNvPr id="410627" name="Metin kutusu 3"/>
          <p:cNvSpPr txBox="1">
            <a:spLocks noChangeArrowheads="1"/>
          </p:cNvSpPr>
          <p:nvPr/>
        </p:nvSpPr>
        <p:spPr bwMode="auto">
          <a:xfrm>
            <a:off x="318782" y="791476"/>
            <a:ext cx="5592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eaLnBrk="1" hangingPunct="1"/>
            <a:r>
              <a:rPr lang="tr-TR" altLang="tr-TR" sz="2000" dirty="0" err="1">
                <a:latin typeface="Calibri" panose="020F0502020204030204" pitchFamily="34" charset="0"/>
              </a:rPr>
              <a:t>Analyses</a:t>
            </a:r>
            <a:r>
              <a:rPr lang="tr-TR" altLang="tr-TR" sz="2000" dirty="0">
                <a:latin typeface="Calibri" panose="020F0502020204030204" pitchFamily="34" charset="0"/>
              </a:rPr>
              <a:t> &gt; </a:t>
            </a:r>
            <a:r>
              <a:rPr lang="tr-TR" altLang="tr-TR" sz="2000" dirty="0" err="1">
                <a:latin typeface="Calibri" panose="020F0502020204030204" pitchFamily="34" charset="0"/>
              </a:rPr>
              <a:t>Frequencies</a:t>
            </a:r>
            <a:r>
              <a:rPr lang="tr-TR" altLang="tr-TR" sz="2000" dirty="0">
                <a:latin typeface="Calibri" panose="020F0502020204030204" pitchFamily="34" charset="0"/>
              </a:rPr>
              <a:t> &gt; </a:t>
            </a:r>
            <a:r>
              <a:rPr lang="tr-TR" altLang="tr-TR" sz="2000" dirty="0" err="1">
                <a:latin typeface="Calibri" panose="020F0502020204030204" pitchFamily="34" charset="0"/>
              </a:rPr>
              <a:t>Contingency</a:t>
            </a:r>
            <a:r>
              <a:rPr lang="tr-TR" altLang="tr-TR" sz="2000" dirty="0">
                <a:latin typeface="Calibri" panose="020F0502020204030204" pitchFamily="34" charset="0"/>
              </a:rPr>
              <a:t> </a:t>
            </a:r>
            <a:r>
              <a:rPr lang="tr-TR" altLang="tr-TR" sz="2000" dirty="0" err="1">
                <a:latin typeface="Calibri" panose="020F0502020204030204" pitchFamily="34" charset="0"/>
              </a:rPr>
              <a:t>Tables</a:t>
            </a:r>
            <a:r>
              <a:rPr lang="tr-TR" altLang="tr-TR" sz="2000" dirty="0">
                <a:latin typeface="Calibri" panose="020F0502020204030204" pitchFamily="34" charset="0"/>
              </a:rPr>
              <a:t> &gt; </a:t>
            </a:r>
            <a:r>
              <a:rPr lang="tr-TR" altLang="tr-TR" sz="2000" dirty="0" err="1">
                <a:latin typeface="Calibri" panose="020F0502020204030204" pitchFamily="34" charset="0"/>
              </a:rPr>
              <a:t>Independent</a:t>
            </a:r>
            <a:r>
              <a:rPr lang="tr-TR" altLang="tr-TR" sz="2000" dirty="0">
                <a:latin typeface="Calibri" panose="020F0502020204030204" pitchFamily="34" charset="0"/>
              </a:rPr>
              <a:t> </a:t>
            </a:r>
            <a:r>
              <a:rPr lang="tr-TR" altLang="tr-TR" sz="2000" dirty="0" err="1">
                <a:latin typeface="Calibri" panose="020F0502020204030204" pitchFamily="34" charset="0"/>
              </a:rPr>
              <a:t>Samples</a:t>
            </a:r>
            <a:endParaRPr lang="tr-TR" altLang="tr-TR" sz="2000" dirty="0">
              <a:latin typeface="Calibri" panose="020F0502020204030204" pitchFamily="34" charset="0"/>
            </a:endParaRPr>
          </a:p>
        </p:txBody>
      </p:sp>
      <p:sp>
        <p:nvSpPr>
          <p:cNvPr id="410628" name="Metin kutusu 4"/>
          <p:cNvSpPr txBox="1">
            <a:spLocks noChangeArrowheads="1"/>
          </p:cNvSpPr>
          <p:nvPr/>
        </p:nvSpPr>
        <p:spPr bwMode="auto">
          <a:xfrm>
            <a:off x="361281" y="1588637"/>
            <a:ext cx="1924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eaLnBrk="1" hangingPunct="1"/>
            <a:r>
              <a:rPr lang="tr-TR" altLang="tr-TR" dirty="0" err="1">
                <a:latin typeface="Calibri" panose="020F0502020204030204" pitchFamily="34" charset="0"/>
              </a:rPr>
              <a:t>Row</a:t>
            </a:r>
            <a:r>
              <a:rPr lang="tr-TR" altLang="tr-TR" dirty="0">
                <a:latin typeface="Calibri" panose="020F0502020204030204" pitchFamily="34" charset="0"/>
              </a:rPr>
              <a:t> -</a:t>
            </a:r>
            <a:r>
              <a:rPr lang="tr-TR" altLang="tr-TR" dirty="0">
                <a:latin typeface="Calibri" panose="020F0502020204030204" pitchFamily="34" charset="0"/>
                <a:sym typeface="Wingdings" panose="05000000000000000000" pitchFamily="2" charset="2"/>
              </a:rPr>
              <a:t> Tedavi</a:t>
            </a:r>
          </a:p>
          <a:p>
            <a:pPr eaLnBrk="1" hangingPunct="1"/>
            <a:r>
              <a:rPr lang="tr-TR" altLang="tr-TR" dirty="0" err="1">
                <a:latin typeface="Calibri" panose="020F0502020204030204" pitchFamily="34" charset="0"/>
                <a:sym typeface="Wingdings" panose="05000000000000000000" pitchFamily="2" charset="2"/>
              </a:rPr>
              <a:t>Column</a:t>
            </a:r>
            <a:r>
              <a:rPr lang="tr-TR" altLang="tr-TR" dirty="0">
                <a:latin typeface="Calibri" panose="020F0502020204030204" pitchFamily="34" charset="0"/>
                <a:sym typeface="Wingdings" panose="05000000000000000000" pitchFamily="2" charset="2"/>
              </a:rPr>
              <a:t> --&gt; Durum</a:t>
            </a:r>
          </a:p>
          <a:p>
            <a:pPr eaLnBrk="1" hangingPunct="1"/>
            <a:r>
              <a:rPr lang="tr-TR" altLang="tr-TR" dirty="0" err="1">
                <a:latin typeface="Calibri" panose="020F0502020204030204" pitchFamily="34" charset="0"/>
                <a:sym typeface="Wingdings" panose="05000000000000000000" pitchFamily="2" charset="2"/>
              </a:rPr>
              <a:t>Count</a:t>
            </a:r>
            <a:r>
              <a:rPr lang="tr-TR" altLang="tr-TR" dirty="0">
                <a:latin typeface="Calibri" panose="020F0502020204030204" pitchFamily="34" charset="0"/>
                <a:sym typeface="Wingdings" panose="05000000000000000000" pitchFamily="2" charset="2"/>
              </a:rPr>
              <a:t>  Frekans</a:t>
            </a:r>
          </a:p>
          <a:p>
            <a:pPr eaLnBrk="1" hangingPunct="1"/>
            <a:endParaRPr lang="tr-TR" altLang="tr-TR" dirty="0">
              <a:latin typeface="Calibri" panose="020F0502020204030204" pitchFamily="34" charset="0"/>
            </a:endParaRPr>
          </a:p>
        </p:txBody>
      </p:sp>
      <p:sp>
        <p:nvSpPr>
          <p:cNvPr id="6" name="Çentikli Sağ Ok 5"/>
          <p:cNvSpPr/>
          <p:nvPr/>
        </p:nvSpPr>
        <p:spPr>
          <a:xfrm>
            <a:off x="5311145" y="2354230"/>
            <a:ext cx="965353" cy="164354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7" name="Yuvarlatılmış Dikdörtgen 6"/>
          <p:cNvSpPr/>
          <p:nvPr/>
        </p:nvSpPr>
        <p:spPr>
          <a:xfrm>
            <a:off x="10238036" y="5392030"/>
            <a:ext cx="792163" cy="373062"/>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9" name="Başlık 1"/>
          <p:cNvSpPr txBox="1">
            <a:spLocks noChangeArrowheads="1"/>
          </p:cNvSpPr>
          <p:nvPr/>
        </p:nvSpPr>
        <p:spPr bwMode="auto">
          <a:xfrm>
            <a:off x="477235" y="183175"/>
            <a:ext cx="998061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lvl1pPr algn="l" rtl="0" fontAlgn="base">
              <a:lnSpc>
                <a:spcPct val="90000"/>
              </a:lnSpc>
              <a:spcBef>
                <a:spcPct val="0"/>
              </a:spcBef>
              <a:spcAft>
                <a:spcPct val="0"/>
              </a:spcAft>
              <a:defRPr sz="2800" kern="1200">
                <a:solidFill>
                  <a:schemeClr val="tx1"/>
                </a:solidFill>
                <a:latin typeface="+mj-lt"/>
                <a:ea typeface="+mj-ea"/>
                <a:cs typeface="+mj-cs"/>
              </a:defRPr>
            </a:lvl1pPr>
            <a:lvl2pPr algn="l" rtl="0" fontAlgn="base">
              <a:lnSpc>
                <a:spcPct val="90000"/>
              </a:lnSpc>
              <a:spcBef>
                <a:spcPct val="0"/>
              </a:spcBef>
              <a:spcAft>
                <a:spcPct val="0"/>
              </a:spcAft>
              <a:defRPr sz="2800">
                <a:solidFill>
                  <a:schemeClr val="tx1"/>
                </a:solidFill>
                <a:latin typeface="Plantagenet Cherokee" pitchFamily="18" charset="-79"/>
              </a:defRPr>
            </a:lvl2pPr>
            <a:lvl3pPr algn="l" rtl="0" fontAlgn="base">
              <a:lnSpc>
                <a:spcPct val="90000"/>
              </a:lnSpc>
              <a:spcBef>
                <a:spcPct val="0"/>
              </a:spcBef>
              <a:spcAft>
                <a:spcPct val="0"/>
              </a:spcAft>
              <a:defRPr sz="2800">
                <a:solidFill>
                  <a:schemeClr val="tx1"/>
                </a:solidFill>
                <a:latin typeface="Plantagenet Cherokee" pitchFamily="18" charset="-79"/>
              </a:defRPr>
            </a:lvl3pPr>
            <a:lvl4pPr algn="l" rtl="0" fontAlgn="base">
              <a:lnSpc>
                <a:spcPct val="90000"/>
              </a:lnSpc>
              <a:spcBef>
                <a:spcPct val="0"/>
              </a:spcBef>
              <a:spcAft>
                <a:spcPct val="0"/>
              </a:spcAft>
              <a:defRPr sz="2800">
                <a:solidFill>
                  <a:schemeClr val="tx1"/>
                </a:solidFill>
                <a:latin typeface="Plantagenet Cherokee" pitchFamily="18" charset="-79"/>
              </a:defRPr>
            </a:lvl4pPr>
            <a:lvl5pPr algn="l" rtl="0" fontAlgn="base">
              <a:lnSpc>
                <a:spcPct val="90000"/>
              </a:lnSpc>
              <a:spcBef>
                <a:spcPct val="0"/>
              </a:spcBef>
              <a:spcAft>
                <a:spcPct val="0"/>
              </a:spcAft>
              <a:defRPr sz="2800">
                <a:solidFill>
                  <a:schemeClr val="tx1"/>
                </a:solidFill>
                <a:latin typeface="Plantagenet Cherokee" pitchFamily="18" charset="-79"/>
              </a:defRPr>
            </a:lvl5pPr>
            <a:lvl6pPr marL="457200" algn="l" rtl="0" fontAlgn="base">
              <a:lnSpc>
                <a:spcPct val="90000"/>
              </a:lnSpc>
              <a:spcBef>
                <a:spcPct val="0"/>
              </a:spcBef>
              <a:spcAft>
                <a:spcPct val="0"/>
              </a:spcAft>
              <a:defRPr sz="2800">
                <a:solidFill>
                  <a:schemeClr val="tx1"/>
                </a:solidFill>
                <a:latin typeface="Plantagenet Cherokee" pitchFamily="18" charset="-79"/>
              </a:defRPr>
            </a:lvl6pPr>
            <a:lvl7pPr marL="914400" algn="l" rtl="0" fontAlgn="base">
              <a:lnSpc>
                <a:spcPct val="90000"/>
              </a:lnSpc>
              <a:spcBef>
                <a:spcPct val="0"/>
              </a:spcBef>
              <a:spcAft>
                <a:spcPct val="0"/>
              </a:spcAft>
              <a:defRPr sz="2800">
                <a:solidFill>
                  <a:schemeClr val="tx1"/>
                </a:solidFill>
                <a:latin typeface="Plantagenet Cherokee" pitchFamily="18" charset="-79"/>
              </a:defRPr>
            </a:lvl7pPr>
            <a:lvl8pPr marL="1371600" algn="l" rtl="0" fontAlgn="base">
              <a:lnSpc>
                <a:spcPct val="90000"/>
              </a:lnSpc>
              <a:spcBef>
                <a:spcPct val="0"/>
              </a:spcBef>
              <a:spcAft>
                <a:spcPct val="0"/>
              </a:spcAft>
              <a:defRPr sz="2800">
                <a:solidFill>
                  <a:schemeClr val="tx1"/>
                </a:solidFill>
                <a:latin typeface="Plantagenet Cherokee" pitchFamily="18" charset="-79"/>
              </a:defRPr>
            </a:lvl8pPr>
            <a:lvl9pPr marL="1828800" algn="l" rtl="0" fontAlgn="base">
              <a:lnSpc>
                <a:spcPct val="90000"/>
              </a:lnSpc>
              <a:spcBef>
                <a:spcPct val="0"/>
              </a:spcBef>
              <a:spcAft>
                <a:spcPct val="0"/>
              </a:spcAft>
              <a:defRPr sz="2800">
                <a:solidFill>
                  <a:schemeClr val="tx1"/>
                </a:solidFill>
                <a:latin typeface="Plantagenet Cherokee" pitchFamily="18" charset="-79"/>
              </a:defRPr>
            </a:lvl9pPr>
          </a:lstStyle>
          <a:p>
            <a:pPr defTabSz="914400" eaLnBrk="1" hangingPunct="1"/>
            <a:endParaRPr lang="tr-TR" altLang="tr-TR" sz="3600" b="1" dirty="0" smtClean="0">
              <a:latin typeface="+mn-lt"/>
            </a:endParaRPr>
          </a:p>
        </p:txBody>
      </p:sp>
      <p:sp>
        <p:nvSpPr>
          <p:cNvPr id="10" name="Başlık 1"/>
          <p:cNvSpPr txBox="1">
            <a:spLocks noChangeArrowheads="1"/>
          </p:cNvSpPr>
          <p:nvPr/>
        </p:nvSpPr>
        <p:spPr>
          <a:xfrm>
            <a:off x="1231900" y="240746"/>
            <a:ext cx="9959247" cy="616695"/>
          </a:xfrm>
          <a:prstGeom prst="rect">
            <a:avLst/>
          </a:prstGeom>
        </p:spPr>
        <p:txBody>
          <a:bodyPr/>
          <a:lstStyle>
            <a:lvl1pPr algn="l" rtl="0" fontAlgn="base">
              <a:lnSpc>
                <a:spcPct val="90000"/>
              </a:lnSpc>
              <a:spcBef>
                <a:spcPct val="0"/>
              </a:spcBef>
              <a:spcAft>
                <a:spcPct val="0"/>
              </a:spcAft>
              <a:defRPr sz="2800" kern="1200">
                <a:solidFill>
                  <a:schemeClr val="tx1"/>
                </a:solidFill>
                <a:latin typeface="+mj-lt"/>
                <a:ea typeface="+mj-ea"/>
                <a:cs typeface="+mj-cs"/>
              </a:defRPr>
            </a:lvl1pPr>
            <a:lvl2pPr algn="l" rtl="0" fontAlgn="base">
              <a:lnSpc>
                <a:spcPct val="90000"/>
              </a:lnSpc>
              <a:spcBef>
                <a:spcPct val="0"/>
              </a:spcBef>
              <a:spcAft>
                <a:spcPct val="0"/>
              </a:spcAft>
              <a:defRPr sz="2800">
                <a:solidFill>
                  <a:schemeClr val="tx1"/>
                </a:solidFill>
                <a:latin typeface="Plantagenet Cherokee" pitchFamily="18" charset="-79"/>
              </a:defRPr>
            </a:lvl2pPr>
            <a:lvl3pPr algn="l" rtl="0" fontAlgn="base">
              <a:lnSpc>
                <a:spcPct val="90000"/>
              </a:lnSpc>
              <a:spcBef>
                <a:spcPct val="0"/>
              </a:spcBef>
              <a:spcAft>
                <a:spcPct val="0"/>
              </a:spcAft>
              <a:defRPr sz="2800">
                <a:solidFill>
                  <a:schemeClr val="tx1"/>
                </a:solidFill>
                <a:latin typeface="Plantagenet Cherokee" pitchFamily="18" charset="-79"/>
              </a:defRPr>
            </a:lvl3pPr>
            <a:lvl4pPr algn="l" rtl="0" fontAlgn="base">
              <a:lnSpc>
                <a:spcPct val="90000"/>
              </a:lnSpc>
              <a:spcBef>
                <a:spcPct val="0"/>
              </a:spcBef>
              <a:spcAft>
                <a:spcPct val="0"/>
              </a:spcAft>
              <a:defRPr sz="2800">
                <a:solidFill>
                  <a:schemeClr val="tx1"/>
                </a:solidFill>
                <a:latin typeface="Plantagenet Cherokee" pitchFamily="18" charset="-79"/>
              </a:defRPr>
            </a:lvl4pPr>
            <a:lvl5pPr algn="l" rtl="0" fontAlgn="base">
              <a:lnSpc>
                <a:spcPct val="90000"/>
              </a:lnSpc>
              <a:spcBef>
                <a:spcPct val="0"/>
              </a:spcBef>
              <a:spcAft>
                <a:spcPct val="0"/>
              </a:spcAft>
              <a:defRPr sz="2800">
                <a:solidFill>
                  <a:schemeClr val="tx1"/>
                </a:solidFill>
                <a:latin typeface="Plantagenet Cherokee" pitchFamily="18" charset="-79"/>
              </a:defRPr>
            </a:lvl5pPr>
            <a:lvl6pPr marL="457200" algn="l" rtl="0" fontAlgn="base">
              <a:lnSpc>
                <a:spcPct val="90000"/>
              </a:lnSpc>
              <a:spcBef>
                <a:spcPct val="0"/>
              </a:spcBef>
              <a:spcAft>
                <a:spcPct val="0"/>
              </a:spcAft>
              <a:defRPr sz="2800">
                <a:solidFill>
                  <a:schemeClr val="tx1"/>
                </a:solidFill>
                <a:latin typeface="Plantagenet Cherokee" pitchFamily="18" charset="-79"/>
              </a:defRPr>
            </a:lvl6pPr>
            <a:lvl7pPr marL="914400" algn="l" rtl="0" fontAlgn="base">
              <a:lnSpc>
                <a:spcPct val="90000"/>
              </a:lnSpc>
              <a:spcBef>
                <a:spcPct val="0"/>
              </a:spcBef>
              <a:spcAft>
                <a:spcPct val="0"/>
              </a:spcAft>
              <a:defRPr sz="2800">
                <a:solidFill>
                  <a:schemeClr val="tx1"/>
                </a:solidFill>
                <a:latin typeface="Plantagenet Cherokee" pitchFamily="18" charset="-79"/>
              </a:defRPr>
            </a:lvl7pPr>
            <a:lvl8pPr marL="1371600" algn="l" rtl="0" fontAlgn="base">
              <a:lnSpc>
                <a:spcPct val="90000"/>
              </a:lnSpc>
              <a:spcBef>
                <a:spcPct val="0"/>
              </a:spcBef>
              <a:spcAft>
                <a:spcPct val="0"/>
              </a:spcAft>
              <a:defRPr sz="2800">
                <a:solidFill>
                  <a:schemeClr val="tx1"/>
                </a:solidFill>
                <a:latin typeface="Plantagenet Cherokee" pitchFamily="18" charset="-79"/>
              </a:defRPr>
            </a:lvl8pPr>
            <a:lvl9pPr marL="1828800" algn="l" rtl="0" fontAlgn="base">
              <a:lnSpc>
                <a:spcPct val="90000"/>
              </a:lnSpc>
              <a:spcBef>
                <a:spcPct val="0"/>
              </a:spcBef>
              <a:spcAft>
                <a:spcPct val="0"/>
              </a:spcAft>
              <a:defRPr sz="2800">
                <a:solidFill>
                  <a:schemeClr val="tx1"/>
                </a:solidFill>
                <a:latin typeface="Plantagenet Cherokee" pitchFamily="18" charset="-79"/>
              </a:defRPr>
            </a:lvl9pPr>
          </a:lstStyle>
          <a:p>
            <a:pPr defTabSz="914400" eaLnBrk="1" hangingPunct="1"/>
            <a:r>
              <a:rPr lang="tr-TR" altLang="tr-TR" b="1" dirty="0">
                <a:latin typeface="+mn-lt"/>
              </a:rPr>
              <a:t>Test istatistiğinin seçimi </a:t>
            </a:r>
            <a:r>
              <a:rPr lang="tr-TR" altLang="tr-TR" b="1" dirty="0" smtClean="0">
                <a:latin typeface="+mn-lt"/>
              </a:rPr>
              <a:t>- </a:t>
            </a:r>
            <a:r>
              <a:rPr lang="tr-TR" altLang="tr-TR" b="1" dirty="0" smtClean="0">
                <a:latin typeface="Calibri" panose="020F0502020204030204" pitchFamily="34" charset="0"/>
                <a:cs typeface="Calibri" panose="020F0502020204030204" pitchFamily="34" charset="0"/>
              </a:rPr>
              <a:t>İstatistiksel Karar ve Yorum</a:t>
            </a:r>
          </a:p>
        </p:txBody>
      </p:sp>
      <p:pic>
        <p:nvPicPr>
          <p:cNvPr id="3" name="Resim 2"/>
          <p:cNvPicPr>
            <a:picLocks noChangeAspect="1"/>
          </p:cNvPicPr>
          <p:nvPr/>
        </p:nvPicPr>
        <p:blipFill rotWithShape="1">
          <a:blip r:embed="rId3"/>
          <a:srcRect l="13" t="51526" r="72832" b="19293"/>
          <a:stretch/>
        </p:blipFill>
        <p:spPr>
          <a:xfrm>
            <a:off x="318782" y="2645568"/>
            <a:ext cx="4098982" cy="2477765"/>
          </a:xfrm>
          <a:prstGeom prst="rect">
            <a:avLst/>
          </a:prstGeom>
        </p:spPr>
      </p:pic>
      <p:sp>
        <p:nvSpPr>
          <p:cNvPr id="4" name="Dikdörtgen 3"/>
          <p:cNvSpPr/>
          <p:nvPr/>
        </p:nvSpPr>
        <p:spPr>
          <a:xfrm>
            <a:off x="1682792" y="4709577"/>
            <a:ext cx="4910832" cy="307777"/>
          </a:xfrm>
          <a:prstGeom prst="rect">
            <a:avLst/>
          </a:prstGeom>
          <a:solidFill>
            <a:srgbClr val="FFFF00"/>
          </a:solidFill>
        </p:spPr>
        <p:txBody>
          <a:bodyPr wrap="none">
            <a:spAutoFit/>
          </a:bodyPr>
          <a:lstStyle/>
          <a:p>
            <a:pPr marL="809625" indent="-182563"/>
            <a:r>
              <a:rPr lang="tr-TR" sz="1400" dirty="0">
                <a:solidFill>
                  <a:srgbClr val="FF0000"/>
                </a:solidFill>
              </a:rPr>
              <a:t> </a:t>
            </a:r>
            <a:r>
              <a:rPr lang="tr-TR" sz="1400" b="1" dirty="0">
                <a:solidFill>
                  <a:srgbClr val="FF0000"/>
                </a:solidFill>
              </a:rPr>
              <a:t>En küçük teorik frekans &lt;5 </a:t>
            </a:r>
            <a:r>
              <a:rPr lang="tr-TR" sz="1400" dirty="0">
                <a:solidFill>
                  <a:srgbClr val="FF0000"/>
                </a:solidFill>
              </a:rPr>
              <a:t>ise </a:t>
            </a:r>
            <a:r>
              <a:rPr lang="tr-TR" sz="1400" b="1" dirty="0" err="1"/>
              <a:t>Fisher’s</a:t>
            </a:r>
            <a:r>
              <a:rPr lang="tr-TR" sz="1400" b="1" dirty="0"/>
              <a:t> </a:t>
            </a:r>
            <a:r>
              <a:rPr lang="tr-TR" sz="1400" b="1" dirty="0" err="1"/>
              <a:t>Exact</a:t>
            </a:r>
            <a:r>
              <a:rPr lang="tr-TR" sz="1400" b="1" dirty="0"/>
              <a:t> Test</a:t>
            </a:r>
          </a:p>
        </p:txBody>
      </p:sp>
      <p:cxnSp>
        <p:nvCxnSpPr>
          <p:cNvPr id="8" name="Düz Ok Bağlayıcısı 7"/>
          <p:cNvCxnSpPr/>
          <p:nvPr/>
        </p:nvCxnSpPr>
        <p:spPr>
          <a:xfrm>
            <a:off x="1455811" y="3759696"/>
            <a:ext cx="829520" cy="82332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p:nvPr/>
        </p:nvCxnSpPr>
        <p:spPr>
          <a:xfrm flipH="1">
            <a:off x="5950217" y="3382840"/>
            <a:ext cx="3043485" cy="132673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7934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297"/>
            <a:ext cx="12192000" cy="531812"/>
          </a:xfrm>
          <a:solidFill>
            <a:srgbClr val="FFFF00"/>
          </a:solidFill>
        </p:spPr>
        <p:txBody>
          <a:bodyPr>
            <a:noAutofit/>
          </a:bodyPr>
          <a:lstStyle/>
          <a:p>
            <a:pPr algn="ctr" fontAlgn="auto">
              <a:spcAft>
                <a:spcPts val="0"/>
              </a:spcAft>
              <a:defRPr/>
            </a:pPr>
            <a:r>
              <a:rPr lang="en-US" sz="3200" b="1" dirty="0" smtClean="0">
                <a:solidFill>
                  <a:schemeClr val="tx1">
                    <a:lumMod val="75000"/>
                    <a:lumOff val="25000"/>
                  </a:schemeClr>
                </a:solidFill>
              </a:rPr>
              <a:t>UYGULAMA</a:t>
            </a:r>
            <a:r>
              <a:rPr lang="tr-TR" sz="3200" b="1" dirty="0" smtClean="0">
                <a:solidFill>
                  <a:schemeClr val="tx1">
                    <a:lumMod val="75000"/>
                    <a:lumOff val="25000"/>
                  </a:schemeClr>
                </a:solidFill>
              </a:rPr>
              <a:t> 1</a:t>
            </a:r>
            <a:r>
              <a:rPr lang="en-US" sz="3200" b="1" dirty="0" smtClean="0">
                <a:solidFill>
                  <a:schemeClr val="tx1">
                    <a:lumMod val="75000"/>
                    <a:lumOff val="25000"/>
                  </a:schemeClr>
                </a:solidFill>
              </a:rPr>
              <a:t> </a:t>
            </a:r>
            <a:endParaRPr lang="en-US" sz="3200" b="1" dirty="0">
              <a:solidFill>
                <a:schemeClr val="tx1">
                  <a:lumMod val="75000"/>
                  <a:lumOff val="25000"/>
                </a:schemeClr>
              </a:solidFill>
            </a:endParaRPr>
          </a:p>
        </p:txBody>
      </p:sp>
      <p:sp>
        <p:nvSpPr>
          <p:cNvPr id="254978" name="TextBox 3"/>
          <p:cNvSpPr txBox="1">
            <a:spLocks noChangeArrowheads="1"/>
          </p:cNvSpPr>
          <p:nvPr/>
        </p:nvSpPr>
        <p:spPr bwMode="auto">
          <a:xfrm>
            <a:off x="361950" y="797843"/>
            <a:ext cx="1114266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Bir çalışmada yeni geliştirilen bir ilacın kolesterol üzerine etkisi inceleniyor. Çalışmada yer alan bireylere ilişkin aşağıdaki bilgiler toplanıyor.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254979" name="Resim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6427" y="1582646"/>
            <a:ext cx="5465062" cy="4700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980" name="Dikdörtgen 2"/>
          <p:cNvSpPr>
            <a:spLocks noChangeArrowheads="1"/>
          </p:cNvSpPr>
          <p:nvPr/>
        </p:nvSpPr>
        <p:spPr bwMode="auto">
          <a:xfrm>
            <a:off x="493713" y="3105150"/>
            <a:ext cx="6096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B) Kolesterol ölçümlerine ilişkin tanımlayıcı istatistikleri hesaplayınız. </a:t>
            </a: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54981" name="Dikdörtgen 4"/>
          <p:cNvSpPr>
            <a:spLocks noChangeArrowheads="1"/>
          </p:cNvSpPr>
          <p:nvPr/>
        </p:nvSpPr>
        <p:spPr bwMode="auto">
          <a:xfrm>
            <a:off x="493713" y="2543175"/>
            <a:ext cx="232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 Veri Girişini yapınız. </a:t>
            </a:r>
            <a:endParaRPr kumimoji="0" lang="en-US"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54982" name="Dikdörtgen 6"/>
          <p:cNvSpPr>
            <a:spLocks noChangeArrowheads="1"/>
          </p:cNvSpPr>
          <p:nvPr/>
        </p:nvSpPr>
        <p:spPr bwMode="auto">
          <a:xfrm>
            <a:off x="493713" y="3944938"/>
            <a:ext cx="609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 Grup ve Cinsiyete göre Kolesterol ölçümlerine ilişkin tanımlayıcı istatistikleri hesaplayınız</a:t>
            </a:r>
          </a:p>
        </p:txBody>
      </p:sp>
      <p:sp>
        <p:nvSpPr>
          <p:cNvPr id="3" name="Slayt Numarası Yer Tutucus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FDE86-E561-4EEF-8050-9EDD66501439}" type="slidenum">
              <a:rPr kumimoji="0" lang="tr-TR" alt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tr-TR" alt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403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20061"/>
            <a:ext cx="7037388" cy="504825"/>
          </a:xfrm>
          <a:solidFill>
            <a:srgbClr val="FFFF00"/>
          </a:solidFill>
        </p:spPr>
        <p:txBody>
          <a:bodyPr>
            <a:normAutofit fontScale="90000"/>
          </a:bodyPr>
          <a:lstStyle/>
          <a:p>
            <a:pPr fontAlgn="auto">
              <a:spcAft>
                <a:spcPts val="0"/>
              </a:spcAft>
              <a:defRPr/>
            </a:pPr>
            <a:r>
              <a:rPr lang="tr-TR" sz="3200" b="1" u="sng" dirty="0">
                <a:solidFill>
                  <a:schemeClr val="tx1">
                    <a:lumMod val="75000"/>
                    <a:lumOff val="25000"/>
                  </a:schemeClr>
                </a:solidFill>
                <a:latin typeface="+mn-lt"/>
              </a:rPr>
              <a:t>ÇÖZÜM: </a:t>
            </a:r>
            <a:r>
              <a:rPr lang="tr-TR" sz="3200" b="1" u="sng" dirty="0" smtClean="0">
                <a:solidFill>
                  <a:schemeClr val="tx1">
                    <a:lumMod val="75000"/>
                    <a:lumOff val="25000"/>
                  </a:schemeClr>
                </a:solidFill>
                <a:latin typeface="+mn-lt"/>
              </a:rPr>
              <a:t>A) Veri </a:t>
            </a:r>
            <a:r>
              <a:rPr lang="tr-TR" sz="3200" b="1" u="sng" dirty="0">
                <a:solidFill>
                  <a:schemeClr val="tx1">
                    <a:lumMod val="75000"/>
                    <a:lumOff val="25000"/>
                  </a:schemeClr>
                </a:solidFill>
                <a:latin typeface="+mn-lt"/>
              </a:rPr>
              <a:t>Girişi</a:t>
            </a:r>
          </a:p>
        </p:txBody>
      </p:sp>
      <p:pic>
        <p:nvPicPr>
          <p:cNvPr id="256002" name="İçerik Yer Tutucusu 6"/>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3792538"/>
            <a:ext cx="3581400" cy="3079750"/>
          </a:xfrm>
        </p:spPr>
      </p:pic>
      <p:pic>
        <p:nvPicPr>
          <p:cNvPr id="256003" name="Resim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5325" y="-12700"/>
            <a:ext cx="515620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04" name="Resim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7388" y="2468563"/>
            <a:ext cx="5154612"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05" name="Resim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7388" y="4684713"/>
            <a:ext cx="5154612"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06" name="Resim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 y="641350"/>
            <a:ext cx="3581400"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Eğri Bağlayıcı 8"/>
          <p:cNvCxnSpPr>
            <a:cxnSpLocks/>
          </p:cNvCxnSpPr>
          <p:nvPr/>
        </p:nvCxnSpPr>
        <p:spPr>
          <a:xfrm flipH="1">
            <a:off x="3578225" y="2157413"/>
            <a:ext cx="727075" cy="3270250"/>
          </a:xfrm>
          <a:prstGeom prst="curvedConnector3">
            <a:avLst>
              <a:gd name="adj1" fmla="val -116667"/>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7105650" y="119063"/>
            <a:ext cx="858838" cy="473075"/>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p:cNvSpPr/>
          <p:nvPr/>
        </p:nvSpPr>
        <p:spPr>
          <a:xfrm>
            <a:off x="931863" y="520700"/>
            <a:ext cx="858837" cy="473075"/>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6010" name="Metin kutusu 2"/>
          <p:cNvSpPr txBox="1">
            <a:spLocks noChangeArrowheads="1"/>
          </p:cNvSpPr>
          <p:nvPr/>
        </p:nvSpPr>
        <p:spPr bwMode="auto">
          <a:xfrm>
            <a:off x="6613525" y="757238"/>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a:t>
            </a:r>
          </a:p>
        </p:txBody>
      </p:sp>
      <p:sp>
        <p:nvSpPr>
          <p:cNvPr id="256011" name="Metin kutusu 11"/>
          <p:cNvSpPr txBox="1">
            <a:spLocks noChangeArrowheads="1"/>
          </p:cNvSpPr>
          <p:nvPr/>
        </p:nvSpPr>
        <p:spPr bwMode="auto">
          <a:xfrm>
            <a:off x="6613525" y="2403475"/>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a:t>
            </a:r>
          </a:p>
        </p:txBody>
      </p:sp>
      <p:sp>
        <p:nvSpPr>
          <p:cNvPr id="256012" name="Metin kutusu 12"/>
          <p:cNvSpPr txBox="1">
            <a:spLocks noChangeArrowheads="1"/>
          </p:cNvSpPr>
          <p:nvPr/>
        </p:nvSpPr>
        <p:spPr bwMode="auto">
          <a:xfrm>
            <a:off x="6575425" y="4684713"/>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3</a:t>
            </a:r>
          </a:p>
        </p:txBody>
      </p:sp>
      <p:sp>
        <p:nvSpPr>
          <p:cNvPr id="14" name="Oval 13"/>
          <p:cNvSpPr/>
          <p:nvPr/>
        </p:nvSpPr>
        <p:spPr>
          <a:xfrm>
            <a:off x="8996363" y="641350"/>
            <a:ext cx="2471737" cy="1236663"/>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ayt Numarası Yer Tutucus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FDE86-E561-4EEF-8050-9EDD66501439}" type="slidenum">
              <a:rPr kumimoji="0" lang="tr-TR" alt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tr-TR" alt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5227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0" y="44451"/>
            <a:ext cx="12192000" cy="547687"/>
          </a:xfrm>
          <a:solidFill>
            <a:srgbClr val="FFFF00"/>
          </a:solidFill>
        </p:spPr>
        <p:txBody>
          <a:bodyPr>
            <a:noAutofit/>
          </a:bodyPr>
          <a:lstStyle/>
          <a:p>
            <a:pPr fontAlgn="auto">
              <a:spcAft>
                <a:spcPts val="0"/>
              </a:spcAft>
              <a:defRPr/>
            </a:pPr>
            <a:r>
              <a:rPr lang="tr-TR" sz="2800" b="1" dirty="0">
                <a:solidFill>
                  <a:schemeClr val="tx1">
                    <a:lumMod val="75000"/>
                    <a:lumOff val="25000"/>
                  </a:schemeClr>
                </a:solidFill>
                <a:latin typeface="+mn-lt"/>
              </a:rPr>
              <a:t>B</a:t>
            </a:r>
            <a:r>
              <a:rPr lang="tr-TR" sz="2800" b="1" dirty="0" smtClean="0">
                <a:solidFill>
                  <a:schemeClr val="tx1">
                    <a:lumMod val="75000"/>
                    <a:lumOff val="25000"/>
                  </a:schemeClr>
                </a:solidFill>
                <a:latin typeface="+mn-lt"/>
              </a:rPr>
              <a:t>) </a:t>
            </a:r>
            <a:r>
              <a:rPr lang="tr-TR" sz="2800" b="1" dirty="0">
                <a:solidFill>
                  <a:schemeClr val="tx1">
                    <a:lumMod val="75000"/>
                    <a:lumOff val="25000"/>
                  </a:schemeClr>
                </a:solidFill>
                <a:latin typeface="+mn-lt"/>
              </a:rPr>
              <a:t>Kolesterol ölçümlerine </a:t>
            </a:r>
            <a:r>
              <a:rPr lang="tr-TR" sz="2800" b="1" dirty="0" smtClean="0">
                <a:solidFill>
                  <a:schemeClr val="tx1">
                    <a:lumMod val="75000"/>
                    <a:lumOff val="25000"/>
                  </a:schemeClr>
                </a:solidFill>
                <a:latin typeface="+mn-lt"/>
              </a:rPr>
              <a:t>ilişkin tanımlayıcı istatistikleri hesaplayınız.</a:t>
            </a:r>
            <a:endParaRPr lang="tr-TR" sz="2800" b="1" dirty="0">
              <a:solidFill>
                <a:schemeClr val="tx1">
                  <a:lumMod val="75000"/>
                  <a:lumOff val="25000"/>
                </a:schemeClr>
              </a:solidFill>
              <a:latin typeface="+mn-lt"/>
            </a:endParaRPr>
          </a:p>
        </p:txBody>
      </p:sp>
      <p:pic>
        <p:nvPicPr>
          <p:cNvPr id="257026" name="Resi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897" y="578098"/>
            <a:ext cx="5924510" cy="3417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27" name="Resim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6363" y="4068383"/>
            <a:ext cx="5907044"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28" name="Resim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 y="3040063"/>
            <a:ext cx="3967163"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29" name="Resim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350" y="738188"/>
            <a:ext cx="2152650" cy="232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30" name="Resim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700" y="5303838"/>
            <a:ext cx="395605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139700" y="1178050"/>
            <a:ext cx="1095334" cy="1009402"/>
          </a:xfrm>
          <a:prstGeom prst="ellipse">
            <a:avLst/>
          </a:prstGeom>
          <a:solidFill>
            <a:schemeClr val="accent1">
              <a:alpha val="10000"/>
            </a:schemeClr>
          </a:solidFill>
          <a:ln w="4762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p:cNvSpPr/>
          <p:nvPr/>
        </p:nvSpPr>
        <p:spPr>
          <a:xfrm>
            <a:off x="2286000" y="3420094"/>
            <a:ext cx="825502" cy="793131"/>
          </a:xfrm>
          <a:prstGeom prst="ellipse">
            <a:avLst/>
          </a:prstGeom>
          <a:solidFill>
            <a:schemeClr val="accent1">
              <a:alpha val="10000"/>
            </a:schemeClr>
          </a:solidFill>
          <a:ln w="3492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 name="Düz Ok Bağlayıcısı 3"/>
          <p:cNvCxnSpPr>
            <a:endCxn id="257026" idx="1"/>
          </p:cNvCxnSpPr>
          <p:nvPr/>
        </p:nvCxnSpPr>
        <p:spPr>
          <a:xfrm flipV="1">
            <a:off x="3979886" y="2286709"/>
            <a:ext cx="989011" cy="3167524"/>
          </a:xfrm>
          <a:prstGeom prst="straightConnector1">
            <a:avLst/>
          </a:prstGeom>
          <a:ln w="50800">
            <a:tailEnd type="triangle"/>
          </a:ln>
        </p:spPr>
        <p:style>
          <a:lnRef idx="1">
            <a:schemeClr val="accent2"/>
          </a:lnRef>
          <a:fillRef idx="0">
            <a:schemeClr val="accent2"/>
          </a:fillRef>
          <a:effectRef idx="0">
            <a:schemeClr val="accent2"/>
          </a:effectRef>
          <a:fontRef idx="minor">
            <a:schemeClr val="tx1"/>
          </a:fontRef>
        </p:style>
      </p:cxnSp>
      <p:cxnSp>
        <p:nvCxnSpPr>
          <p:cNvPr id="13" name="Düz Ok Bağlayıcısı 12"/>
          <p:cNvCxnSpPr>
            <a:endCxn id="257027" idx="1"/>
          </p:cNvCxnSpPr>
          <p:nvPr/>
        </p:nvCxnSpPr>
        <p:spPr>
          <a:xfrm flipV="1">
            <a:off x="3852888" y="5158202"/>
            <a:ext cx="1133475" cy="58340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 name="Slayt Numarası Yer Tutucus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FDE86-E561-4EEF-8050-9EDD66501439}" type="slidenum">
              <a:rPr kumimoji="0" lang="tr-TR" alt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tr-TR" alt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9183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49" name="Resi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85205"/>
            <a:ext cx="3752850" cy="609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050" name="Resi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80" y="2076073"/>
            <a:ext cx="3851666" cy="415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051" name="Resim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1904" y="1804988"/>
            <a:ext cx="4033837"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Başlık 1"/>
          <p:cNvSpPr txBox="1">
            <a:spLocks/>
          </p:cNvSpPr>
          <p:nvPr/>
        </p:nvSpPr>
        <p:spPr>
          <a:xfrm>
            <a:off x="0" y="44451"/>
            <a:ext cx="12192000" cy="547687"/>
          </a:xfrm>
          <a:prstGeom prst="rect">
            <a:avLst/>
          </a:prstGeom>
          <a:solidFill>
            <a:srgbClr val="FFFF00"/>
          </a:solidFill>
        </p:spPr>
        <p:txBody>
          <a:bodyPr vert="horz" lIns="91440" tIns="45720" rIns="91440" bIns="45720" rtlCol="0" anchor="b">
            <a:noAutofit/>
          </a:bodyPr>
          <a:lst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anose="020F0302020204030204" pitchFamily="34" charset="0"/>
              </a:defRPr>
            </a:lvl2pPr>
            <a:lvl3pPr algn="l" rtl="0" fontAlgn="base">
              <a:lnSpc>
                <a:spcPct val="85000"/>
              </a:lnSpc>
              <a:spcBef>
                <a:spcPct val="0"/>
              </a:spcBef>
              <a:spcAft>
                <a:spcPct val="0"/>
              </a:spcAft>
              <a:defRPr sz="4800">
                <a:solidFill>
                  <a:srgbClr val="404040"/>
                </a:solidFill>
                <a:latin typeface="Calibri Light" panose="020F0302020204030204" pitchFamily="34" charset="0"/>
              </a:defRPr>
            </a:lvl3pPr>
            <a:lvl4pPr algn="l" rtl="0" fontAlgn="base">
              <a:lnSpc>
                <a:spcPct val="85000"/>
              </a:lnSpc>
              <a:spcBef>
                <a:spcPct val="0"/>
              </a:spcBef>
              <a:spcAft>
                <a:spcPct val="0"/>
              </a:spcAft>
              <a:defRPr sz="4800">
                <a:solidFill>
                  <a:srgbClr val="404040"/>
                </a:solidFill>
                <a:latin typeface="Calibri Light" panose="020F0302020204030204" pitchFamily="34" charset="0"/>
              </a:defRPr>
            </a:lvl4pPr>
            <a:lvl5pPr algn="l" rtl="0"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tr-TR" sz="2800" b="1" i="0" u="none" strike="noStrike" kern="1200" cap="none" spc="-50" normalizeH="0" baseline="0" noProof="0" smtClean="0">
                <a:ln>
                  <a:noFill/>
                </a:ln>
                <a:solidFill>
                  <a:prstClr val="black">
                    <a:lumMod val="75000"/>
                    <a:lumOff val="25000"/>
                  </a:prstClr>
                </a:solidFill>
                <a:effectLst/>
                <a:uLnTx/>
                <a:uFillTx/>
                <a:latin typeface="Calibri" panose="020F0502020204030204"/>
                <a:ea typeface="+mj-ea"/>
                <a:cs typeface="+mj-cs"/>
              </a:rPr>
              <a:t>B) Kolesterol ölçümlerine ilişkin tanımlayıcı istatistikleri hesaplayınız.</a:t>
            </a:r>
            <a:endParaRPr kumimoji="0" lang="tr-TR" sz="2800" b="1" i="0" u="none" strike="noStrike" kern="1200" cap="none" spc="-50" normalizeH="0" baseline="0" noProof="0" dirty="0">
              <a:ln>
                <a:noFill/>
              </a:ln>
              <a:solidFill>
                <a:prstClr val="black">
                  <a:lumMod val="75000"/>
                  <a:lumOff val="25000"/>
                </a:prstClr>
              </a:solidFill>
              <a:effectLst/>
              <a:uLnTx/>
              <a:uFillTx/>
              <a:latin typeface="Calibri" panose="020F0502020204030204"/>
              <a:ea typeface="+mj-ea"/>
              <a:cs typeface="+mj-cs"/>
            </a:endParaRPr>
          </a:p>
        </p:txBody>
      </p:sp>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FDE86-E561-4EEF-8050-9EDD66501439}" type="slidenum">
              <a:rPr kumimoji="0" lang="tr-TR" alt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tr-TR" alt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407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7463"/>
            <a:ext cx="12192000" cy="482600"/>
          </a:xfrm>
          <a:solidFill>
            <a:srgbClr val="FFFF00"/>
          </a:solidFill>
        </p:spPr>
        <p:txBody>
          <a:bodyPr>
            <a:noAutofit/>
          </a:bodyPr>
          <a:lstStyle/>
          <a:p>
            <a:pPr fontAlgn="auto">
              <a:spcAft>
                <a:spcPts val="0"/>
              </a:spcAft>
              <a:defRPr/>
            </a:pPr>
            <a:r>
              <a:rPr lang="tr-TR" sz="2400" b="1" dirty="0">
                <a:solidFill>
                  <a:schemeClr val="tx1">
                    <a:lumMod val="75000"/>
                    <a:lumOff val="25000"/>
                  </a:schemeClr>
                </a:solidFill>
                <a:latin typeface="+mn-lt"/>
              </a:rPr>
              <a:t>C</a:t>
            </a:r>
            <a:r>
              <a:rPr lang="tr-TR" sz="2400" b="1" dirty="0" smtClean="0">
                <a:solidFill>
                  <a:schemeClr val="tx1">
                    <a:lumMod val="75000"/>
                    <a:lumOff val="25000"/>
                  </a:schemeClr>
                </a:solidFill>
                <a:latin typeface="+mn-lt"/>
              </a:rPr>
              <a:t>) </a:t>
            </a:r>
            <a:r>
              <a:rPr lang="tr-TR" sz="2400" b="1" dirty="0">
                <a:solidFill>
                  <a:schemeClr val="tx1">
                    <a:lumMod val="75000"/>
                    <a:lumOff val="25000"/>
                  </a:schemeClr>
                </a:solidFill>
                <a:latin typeface="+mn-lt"/>
              </a:rPr>
              <a:t>G</a:t>
            </a:r>
            <a:r>
              <a:rPr lang="tr-TR" sz="2400" b="1" dirty="0" smtClean="0">
                <a:solidFill>
                  <a:schemeClr val="tx1">
                    <a:lumMod val="75000"/>
                    <a:lumOff val="25000"/>
                  </a:schemeClr>
                </a:solidFill>
                <a:latin typeface="+mn-lt"/>
              </a:rPr>
              <a:t>rup ve cinsiyete göre kolesterol ölçümlerine ilişkin tanımlayıcı istatistikleri hesaplayınız</a:t>
            </a:r>
            <a:endParaRPr lang="tr-TR" sz="2400" b="1" dirty="0">
              <a:solidFill>
                <a:schemeClr val="tx1">
                  <a:lumMod val="75000"/>
                  <a:lumOff val="25000"/>
                </a:schemeClr>
              </a:solidFill>
              <a:latin typeface="+mn-lt"/>
            </a:endParaRPr>
          </a:p>
        </p:txBody>
      </p:sp>
      <p:pic>
        <p:nvPicPr>
          <p:cNvPr id="259074" name="İçerik Yer Tutucusu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573088"/>
            <a:ext cx="4002088" cy="6283325"/>
          </a:xfrm>
        </p:spPr>
      </p:pic>
      <p:pic>
        <p:nvPicPr>
          <p:cNvPr id="259075" name="Resi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3675" y="500063"/>
            <a:ext cx="2824637" cy="635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76" name="Resim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5088" y="635000"/>
            <a:ext cx="5776912"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2001838" y="1782763"/>
            <a:ext cx="1444625" cy="944562"/>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ayt Numarası Yer Tutucus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224C4E-7006-4182-A29A-78E6CFF559E9}" type="slidenum">
              <a:rPr kumimoji="0" lang="tr-TR" alt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tr-TR" alt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306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İçerik Yer Tutucusu 2"/>
          <p:cNvSpPr>
            <a:spLocks noGrp="1" noChangeArrowheads="1"/>
          </p:cNvSpPr>
          <p:nvPr>
            <p:ph idx="4294967295"/>
          </p:nvPr>
        </p:nvSpPr>
        <p:spPr>
          <a:xfrm>
            <a:off x="238124" y="922338"/>
            <a:ext cx="5141397" cy="5214937"/>
          </a:xfrm>
        </p:spPr>
        <p:txBody>
          <a:bodyPr>
            <a:normAutofit fontScale="92500" lnSpcReduction="10000"/>
          </a:bodyPr>
          <a:lstStyle/>
          <a:p>
            <a:pPr algn="just"/>
            <a:r>
              <a:rPr lang="tr-TR" altLang="tr-TR" dirty="0" err="1" smtClean="0"/>
              <a:t>Broylerde</a:t>
            </a:r>
            <a:r>
              <a:rPr lang="tr-TR" altLang="tr-TR" dirty="0" smtClean="0"/>
              <a:t> </a:t>
            </a:r>
            <a:r>
              <a:rPr lang="tr-TR" altLang="tr-TR" dirty="0" err="1" smtClean="0"/>
              <a:t>rasyona</a:t>
            </a:r>
            <a:r>
              <a:rPr lang="tr-TR" altLang="tr-TR" dirty="0" smtClean="0"/>
              <a:t> ilave edilen </a:t>
            </a:r>
            <a:r>
              <a:rPr lang="tr-TR" altLang="tr-TR" dirty="0" err="1" smtClean="0"/>
              <a:t>prebiyotik</a:t>
            </a:r>
            <a:r>
              <a:rPr lang="tr-TR" altLang="tr-TR" dirty="0" smtClean="0"/>
              <a:t> ve </a:t>
            </a:r>
            <a:r>
              <a:rPr lang="tr-TR" altLang="tr-TR" dirty="0" err="1" smtClean="0"/>
              <a:t>probiyotiğin</a:t>
            </a:r>
            <a:r>
              <a:rPr lang="tr-TR" altLang="tr-TR" dirty="0" smtClean="0"/>
              <a:t> </a:t>
            </a:r>
            <a:r>
              <a:rPr lang="tr-TR" altLang="tr-TR" dirty="0" err="1" smtClean="0"/>
              <a:t>epitel</a:t>
            </a:r>
            <a:r>
              <a:rPr lang="tr-TR" altLang="tr-TR" dirty="0" smtClean="0"/>
              <a:t> doku üzerine etkisinin incelendiği bir çalışma için 18 </a:t>
            </a:r>
            <a:r>
              <a:rPr lang="tr-TR" altLang="tr-TR" dirty="0" err="1" smtClean="0"/>
              <a:t>broyleri</a:t>
            </a:r>
            <a:r>
              <a:rPr lang="tr-TR" altLang="tr-TR" dirty="0" smtClean="0"/>
              <a:t> kontrol, </a:t>
            </a:r>
            <a:r>
              <a:rPr lang="tr-TR" altLang="tr-TR" dirty="0" err="1" smtClean="0"/>
              <a:t>prebiyotik</a:t>
            </a:r>
            <a:r>
              <a:rPr lang="tr-TR" altLang="tr-TR" dirty="0" smtClean="0"/>
              <a:t> ve </a:t>
            </a:r>
            <a:r>
              <a:rPr lang="tr-TR" altLang="tr-TR" dirty="0" err="1" smtClean="0"/>
              <a:t>probiyotik</a:t>
            </a:r>
            <a:r>
              <a:rPr lang="tr-TR" altLang="tr-TR" dirty="0" smtClean="0"/>
              <a:t> gruplarına ayrılıyor. 42. günde hayvanlar kesilerek barsak dokuları çıkarılıyor ve 3 farklı bölgeden kesitler alınarak </a:t>
            </a:r>
            <a:r>
              <a:rPr lang="tr-TR" altLang="tr-TR" dirty="0" err="1" smtClean="0"/>
              <a:t>villus</a:t>
            </a:r>
            <a:r>
              <a:rPr lang="tr-TR" altLang="tr-TR" dirty="0" smtClean="0"/>
              <a:t> yükseklikleri ölçülüyor. Çalışmadan elde edilen veriler tabloda sunulmuştur. Verileri JAMOVİ paket programına giriniz ve her bir grup, dokuya ilişkin tanımlayıcı istatistikleri hesaplayınız. </a:t>
            </a:r>
          </a:p>
        </p:txBody>
      </p:sp>
      <p:pic>
        <p:nvPicPr>
          <p:cNvPr id="260099" name="Resi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383" y="530225"/>
            <a:ext cx="6472237" cy="560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0" y="-17297"/>
            <a:ext cx="12192000" cy="531812"/>
          </a:xfrm>
          <a:prstGeom prst="rect">
            <a:avLst/>
          </a:prstGeom>
          <a:solidFill>
            <a:srgbClr val="FFFF00"/>
          </a:solidFill>
        </p:spPr>
        <p:txBody>
          <a:bodyPr vert="horz" lIns="91440" tIns="45720" rIns="91440" bIns="45720" rtlCol="0" anchor="b">
            <a:noAutofit/>
          </a:bodyPr>
          <a:lst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anose="020F0302020204030204" pitchFamily="34" charset="0"/>
              </a:defRPr>
            </a:lvl2pPr>
            <a:lvl3pPr algn="l" rtl="0" fontAlgn="base">
              <a:lnSpc>
                <a:spcPct val="85000"/>
              </a:lnSpc>
              <a:spcBef>
                <a:spcPct val="0"/>
              </a:spcBef>
              <a:spcAft>
                <a:spcPct val="0"/>
              </a:spcAft>
              <a:defRPr sz="4800">
                <a:solidFill>
                  <a:srgbClr val="404040"/>
                </a:solidFill>
                <a:latin typeface="Calibri Light" panose="020F0302020204030204" pitchFamily="34" charset="0"/>
              </a:defRPr>
            </a:lvl3pPr>
            <a:lvl4pPr algn="l" rtl="0" fontAlgn="base">
              <a:lnSpc>
                <a:spcPct val="85000"/>
              </a:lnSpc>
              <a:spcBef>
                <a:spcPct val="0"/>
              </a:spcBef>
              <a:spcAft>
                <a:spcPct val="0"/>
              </a:spcAft>
              <a:defRPr sz="4800">
                <a:solidFill>
                  <a:srgbClr val="404040"/>
                </a:solidFill>
                <a:latin typeface="Calibri Light" panose="020F0302020204030204" pitchFamily="34" charset="0"/>
              </a:defRPr>
            </a:lvl4pPr>
            <a:lvl5pPr algn="l" rtl="0"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3200" b="1" i="0" u="none" strike="noStrike" kern="1200" cap="none" spc="-50" normalizeH="0" baseline="0" noProof="0" dirty="0" smtClean="0">
                <a:ln>
                  <a:noFill/>
                </a:ln>
                <a:solidFill>
                  <a:prstClr val="black">
                    <a:lumMod val="75000"/>
                    <a:lumOff val="25000"/>
                  </a:prstClr>
                </a:solidFill>
                <a:effectLst/>
                <a:uLnTx/>
                <a:uFillTx/>
                <a:latin typeface="Calibri Light" panose="020F0302020204030204"/>
                <a:ea typeface="+mj-ea"/>
                <a:cs typeface="+mj-cs"/>
              </a:rPr>
              <a:t>UYGULAMA</a:t>
            </a:r>
            <a:r>
              <a:rPr kumimoji="0" lang="tr-TR" sz="3200" b="1" i="0" u="none" strike="noStrike" kern="1200" cap="none" spc="-50" normalizeH="0" baseline="0" noProof="0" dirty="0" smtClean="0">
                <a:ln>
                  <a:noFill/>
                </a:ln>
                <a:solidFill>
                  <a:prstClr val="black">
                    <a:lumMod val="75000"/>
                    <a:lumOff val="25000"/>
                  </a:prstClr>
                </a:solidFill>
                <a:effectLst/>
                <a:uLnTx/>
                <a:uFillTx/>
                <a:latin typeface="Calibri Light" panose="020F0302020204030204"/>
                <a:ea typeface="+mj-ea"/>
                <a:cs typeface="+mj-cs"/>
              </a:rPr>
              <a:t> 2</a:t>
            </a:r>
            <a:r>
              <a:rPr kumimoji="0" lang="en-US" sz="3200" b="1" i="0" u="none" strike="noStrike" kern="1200" cap="none" spc="-50" normalizeH="0" baseline="0" noProof="0" dirty="0" smtClean="0">
                <a:ln>
                  <a:noFill/>
                </a:ln>
                <a:solidFill>
                  <a:prstClr val="black">
                    <a:lumMod val="75000"/>
                    <a:lumOff val="25000"/>
                  </a:prstClr>
                </a:solidFill>
                <a:effectLst/>
                <a:uLnTx/>
                <a:uFillTx/>
                <a:latin typeface="Calibri Light" panose="020F0302020204030204"/>
                <a:ea typeface="+mj-ea"/>
                <a:cs typeface="+mj-cs"/>
              </a:rPr>
              <a:t> </a:t>
            </a:r>
            <a:endParaRPr kumimoji="0" lang="en-US" sz="3200" b="1" i="0" u="none" strike="noStrike" kern="1200" cap="none" spc="-50" normalizeH="0" baseline="0" noProof="0" dirty="0">
              <a:ln>
                <a:noFill/>
              </a:ln>
              <a:solidFill>
                <a:prstClr val="black">
                  <a:lumMod val="75000"/>
                  <a:lumOff val="25000"/>
                </a:prstClr>
              </a:solidFill>
              <a:effectLst/>
              <a:uLnTx/>
              <a:uFillTx/>
              <a:latin typeface="Calibri Light" panose="020F0302020204030204"/>
              <a:ea typeface="+mj-ea"/>
              <a:cs typeface="+mj-cs"/>
            </a:endParaRPr>
          </a:p>
        </p:txBody>
      </p:sp>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FDE86-E561-4EEF-8050-9EDD66501439}" type="slidenum">
              <a:rPr kumimoji="0" lang="tr-TR" alt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tr-TR" alt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2840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1239572"/>
            <a:ext cx="8911687" cy="1280890"/>
          </a:xfrm>
        </p:spPr>
        <p:txBody>
          <a:bodyPr/>
          <a:lstStyle/>
          <a:p>
            <a:r>
              <a:rPr lang="tr-TR" dirty="0"/>
              <a:t>Serbestlik Derecesi</a:t>
            </a:r>
            <a:br>
              <a:rPr lang="tr-TR" dirty="0"/>
            </a:br>
            <a:endParaRPr lang="tr-TR" dirty="0"/>
          </a:p>
        </p:txBody>
      </p:sp>
      <p:sp>
        <p:nvSpPr>
          <p:cNvPr id="3" name="İçerik Yer Tutucusu 2"/>
          <p:cNvSpPr>
            <a:spLocks noGrp="1"/>
          </p:cNvSpPr>
          <p:nvPr>
            <p:ph idx="1"/>
          </p:nvPr>
        </p:nvSpPr>
        <p:spPr/>
        <p:txBody>
          <a:bodyPr/>
          <a:lstStyle/>
          <a:p>
            <a:pPr marL="0" indent="0">
              <a:buNone/>
            </a:pPr>
            <a:r>
              <a:rPr lang="tr-TR" dirty="0" smtClean="0"/>
              <a:t>•</a:t>
            </a:r>
            <a:r>
              <a:rPr lang="tr-TR" dirty="0"/>
              <a:t>Serbestlik derecesi bir değişkene ilişkin elde edilen puanların değişiklik gösterebilme serbestliği olarak ifade edilebilir</a:t>
            </a:r>
            <a:r>
              <a:rPr lang="tr-TR" dirty="0" smtClean="0"/>
              <a:t>.</a:t>
            </a:r>
            <a:endParaRPr lang="tr-TR" dirty="0"/>
          </a:p>
          <a:p>
            <a:pPr marL="0" indent="0">
              <a:buNone/>
            </a:pPr>
            <a:r>
              <a:rPr lang="tr-TR" dirty="0"/>
              <a:t>•Serbestlik derecesi toplam gözlem sayısından serbestçe değişiklik göstermeyen puan sayısının çıkartılması ise bulunur.</a:t>
            </a:r>
          </a:p>
          <a:p>
            <a:pPr marL="0" indent="0">
              <a:buNone/>
            </a:pPr>
            <a:r>
              <a:rPr lang="tr-TR" dirty="0"/>
              <a:t>•Örneğin örneklem ortalamasına dayalı olarak evren ortalamasını tahmin edildiği durumlarda serbestlik derecesi n-1 yani örneklem büyüklüğünden 1 çıkarılarak bulunur.</a:t>
            </a:r>
          </a:p>
          <a:p>
            <a:endParaRPr lang="tr-TR" dirty="0"/>
          </a:p>
        </p:txBody>
      </p:sp>
    </p:spTree>
    <p:extLst>
      <p:ext uri="{BB962C8B-B14F-4D97-AF65-F5344CB8AC3E}">
        <p14:creationId xmlns:p14="http://schemas.microsoft.com/office/powerpoint/2010/main" val="20602792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7215188" y="247650"/>
            <a:ext cx="2638425" cy="463550"/>
          </a:xfrm>
        </p:spPr>
        <p:txBody>
          <a:bodyPr>
            <a:noAutofit/>
          </a:bodyPr>
          <a:lstStyle/>
          <a:p>
            <a:pPr fontAlgn="auto">
              <a:spcAft>
                <a:spcPts val="0"/>
              </a:spcAft>
              <a:defRPr/>
            </a:pPr>
            <a:r>
              <a:rPr lang="tr-TR" sz="3200" dirty="0">
                <a:solidFill>
                  <a:schemeClr val="tx1">
                    <a:lumMod val="75000"/>
                    <a:lumOff val="25000"/>
                  </a:schemeClr>
                </a:solidFill>
              </a:rPr>
              <a:t>ÇÖZÜM</a:t>
            </a:r>
          </a:p>
        </p:txBody>
      </p:sp>
      <p:pic>
        <p:nvPicPr>
          <p:cNvPr id="261122" name="İçerik Yer Tutucusu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298950" y="22225"/>
            <a:ext cx="2638425" cy="6835775"/>
          </a:xfrm>
        </p:spPr>
      </p:pic>
      <p:pic>
        <p:nvPicPr>
          <p:cNvPr id="261123" name="Resi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305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124" name="Resim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000" y="2044700"/>
            <a:ext cx="55880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2152650" y="247650"/>
            <a:ext cx="1444625" cy="944563"/>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p:cNvSpPr/>
          <p:nvPr/>
        </p:nvSpPr>
        <p:spPr>
          <a:xfrm>
            <a:off x="2143125" y="1393825"/>
            <a:ext cx="1444625" cy="944563"/>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ayt Numarası Yer Tutucus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FDE86-E561-4EEF-8050-9EDD66501439}" type="slidenum">
              <a:rPr kumimoji="0" lang="tr-TR" alt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tr-TR" alt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971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Yer Tutucusu 7"/>
          <p:cNvSpPr>
            <a:spLocks noGrp="1"/>
          </p:cNvSpPr>
          <p:nvPr>
            <p:ph type="body" idx="1"/>
          </p:nvPr>
        </p:nvSpPr>
        <p:spPr>
          <a:xfrm>
            <a:off x="1096963" y="4676775"/>
            <a:ext cx="10071100" cy="655638"/>
          </a:xfrm>
        </p:spPr>
        <p:txBody>
          <a:bodyPr rtlCol="0">
            <a:normAutofit fontScale="92500" lnSpcReduction="10000"/>
          </a:bodyPr>
          <a:lstStyle/>
          <a:p>
            <a:pPr fontAlgn="auto">
              <a:defRPr/>
            </a:pPr>
            <a:r>
              <a:rPr lang="tr-TR" sz="1800" dirty="0"/>
              <a:t>FARKLI KAYNAKTAN VERİ GİRİŞİ</a:t>
            </a:r>
          </a:p>
          <a:p>
            <a:pPr fontAlgn="auto">
              <a:defRPr/>
            </a:pPr>
            <a:r>
              <a:rPr lang="tr-TR" sz="1800" dirty="0"/>
              <a:t>COMPUTE &amp; TRANSFORM KOMUTLARI</a:t>
            </a:r>
          </a:p>
        </p:txBody>
      </p:sp>
      <p:sp>
        <p:nvSpPr>
          <p:cNvPr id="6" name="Slayt Numarası Yer Tutucusu 5"/>
          <p:cNvSpPr>
            <a:spLocks noGrp="1"/>
          </p:cNvSpPr>
          <p:nvPr>
            <p:ph type="sldNum" sz="quarter" idx="12"/>
          </p:nvPr>
        </p:nvSpPr>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8F430C6-1A80-4BFA-A49E-FC8AC65D1D00}" type="slidenum">
              <a:rPr kumimoji="0" lang="tr-TR" altLang="tr-T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tr-TR" altLang="tr-T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9" name="Text Placeholder 4"/>
          <p:cNvSpPr txBox="1">
            <a:spLocks/>
          </p:cNvSpPr>
          <p:nvPr/>
        </p:nvSpPr>
        <p:spPr>
          <a:xfrm>
            <a:off x="841375" y="881856"/>
            <a:ext cx="10131425" cy="458788"/>
          </a:xfrm>
          <a:prstGeom prst="rect">
            <a:avLst/>
          </a:prstGeom>
        </p:spPr>
        <p:txBody>
          <a:bodyP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en-US" sz="2400" b="0" i="0" u="none" strike="noStrike" kern="1200" cap="all" spc="200" normalizeH="0" baseline="0" noProof="0" dirty="0">
                <a:ln>
                  <a:noFill/>
                </a:ln>
                <a:solidFill>
                  <a:srgbClr val="637052"/>
                </a:solidFill>
                <a:effectLst/>
                <a:uLnTx/>
                <a:uFillTx/>
                <a:latin typeface="Calibri Light" panose="020F0302020204030204"/>
                <a:ea typeface="+mn-ea"/>
                <a:cs typeface="+mn-cs"/>
              </a:rPr>
              <a:t>8. HAFTA</a:t>
            </a: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88900"/>
            <a:ext cx="1054100" cy="20447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0" y="0"/>
            <a:ext cx="1054100" cy="2032000"/>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5"/>
          <a:stretch>
            <a:fillRect/>
          </a:stretch>
        </p:blipFill>
        <p:spPr>
          <a:xfrm>
            <a:off x="9522330" y="4468896"/>
            <a:ext cx="2099427" cy="1575644"/>
          </a:xfrm>
          <a:prstGeom prst="rect">
            <a:avLst/>
          </a:prstGeom>
        </p:spPr>
      </p:pic>
      <p:sp>
        <p:nvSpPr>
          <p:cNvPr id="12" name="Başlık 6"/>
          <p:cNvSpPr txBox="1">
            <a:spLocks/>
          </p:cNvSpPr>
          <p:nvPr/>
        </p:nvSpPr>
        <p:spPr>
          <a:xfrm>
            <a:off x="2340109" y="1519834"/>
            <a:ext cx="7323962" cy="2553184"/>
          </a:xfrm>
          <a:prstGeom prst="rect">
            <a:avLst/>
          </a:prstGeom>
        </p:spPr>
        <p:txBody>
          <a:bodyPr vert="horz" lIns="91440" tIns="45720" rIns="91440" bIns="45720" rtlCol="0" anchor="b" anchorCtr="0">
            <a:noAutofit/>
          </a:bodyPr>
          <a:lstStyle>
            <a:lvl1pPr algn="l" rtl="0" fontAlgn="base">
              <a:lnSpc>
                <a:spcPct val="85000"/>
              </a:lnSpc>
              <a:spcBef>
                <a:spcPct val="0"/>
              </a:spcBef>
              <a:spcAft>
                <a:spcPct val="0"/>
              </a:spcAft>
              <a:defRPr sz="8000" b="0" kern="1200" spc="-50">
                <a:solidFill>
                  <a:schemeClr val="tx1">
                    <a:lumMod val="85000"/>
                    <a:lumOff val="15000"/>
                  </a:schemeClr>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anose="020F0302020204030204" pitchFamily="34" charset="0"/>
              </a:defRPr>
            </a:lvl2pPr>
            <a:lvl3pPr algn="l" rtl="0" fontAlgn="base">
              <a:lnSpc>
                <a:spcPct val="85000"/>
              </a:lnSpc>
              <a:spcBef>
                <a:spcPct val="0"/>
              </a:spcBef>
              <a:spcAft>
                <a:spcPct val="0"/>
              </a:spcAft>
              <a:defRPr sz="4800">
                <a:solidFill>
                  <a:srgbClr val="404040"/>
                </a:solidFill>
                <a:latin typeface="Calibri Light" panose="020F0302020204030204" pitchFamily="34" charset="0"/>
              </a:defRPr>
            </a:lvl3pPr>
            <a:lvl4pPr algn="l" rtl="0" fontAlgn="base">
              <a:lnSpc>
                <a:spcPct val="85000"/>
              </a:lnSpc>
              <a:spcBef>
                <a:spcPct val="0"/>
              </a:spcBef>
              <a:spcAft>
                <a:spcPct val="0"/>
              </a:spcAft>
              <a:defRPr sz="4800">
                <a:solidFill>
                  <a:srgbClr val="404040"/>
                </a:solidFill>
                <a:latin typeface="Calibri Light" panose="020F0302020204030204" pitchFamily="34" charset="0"/>
              </a:defRPr>
            </a:lvl4pPr>
            <a:lvl5pPr algn="l" rtl="0"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tr-TR" sz="6600" b="1" i="0" u="none" strike="noStrike" kern="1200" cap="none" spc="-50" normalizeH="0" baseline="0" noProof="0" dirty="0" smtClean="0">
                <a:ln>
                  <a:noFill/>
                </a:ln>
                <a:solidFill>
                  <a:prstClr val="black">
                    <a:lumMod val="85000"/>
                    <a:lumOff val="15000"/>
                  </a:prstClr>
                </a:solidFill>
                <a:effectLst/>
                <a:uLnTx/>
                <a:uFillTx/>
                <a:latin typeface="Calibri Light" panose="020F0302020204030204"/>
                <a:ea typeface="+mj-ea"/>
                <a:cs typeface="+mj-cs"/>
              </a:rPr>
              <a:t>JAMOVİ </a:t>
            </a:r>
            <a:r>
              <a:rPr kumimoji="0" lang="tr-TR" sz="6600" b="0" i="0" u="none" strike="noStrike" kern="1200" cap="none" spc="-50" normalizeH="0" baseline="0" noProof="0" dirty="0" smtClean="0">
                <a:ln>
                  <a:noFill/>
                </a:ln>
                <a:solidFill>
                  <a:prstClr val="black">
                    <a:lumMod val="85000"/>
                    <a:lumOff val="15000"/>
                  </a:prstClr>
                </a:solidFill>
                <a:effectLst/>
                <a:uLnTx/>
                <a:uFillTx/>
                <a:latin typeface="Calibri Light" panose="020F0302020204030204"/>
                <a:ea typeface="+mj-ea"/>
                <a:cs typeface="+mj-cs"/>
              </a:rPr>
              <a:t/>
            </a:r>
            <a:br>
              <a:rPr kumimoji="0" lang="tr-TR" sz="6600" b="0" i="0" u="none" strike="noStrike" kern="1200" cap="none" spc="-50" normalizeH="0" baseline="0" noProof="0" dirty="0" smtClean="0">
                <a:ln>
                  <a:noFill/>
                </a:ln>
                <a:solidFill>
                  <a:prstClr val="black">
                    <a:lumMod val="85000"/>
                    <a:lumOff val="15000"/>
                  </a:prstClr>
                </a:solidFill>
                <a:effectLst/>
                <a:uLnTx/>
                <a:uFillTx/>
                <a:latin typeface="Calibri Light" panose="020F0302020204030204"/>
                <a:ea typeface="+mj-ea"/>
                <a:cs typeface="+mj-cs"/>
              </a:rPr>
            </a:br>
            <a:r>
              <a:rPr kumimoji="0" lang="tr-TR" sz="6600" b="0" i="0" u="none" strike="noStrike" kern="1200" cap="none" spc="-50" normalizeH="0" baseline="0" noProof="0" dirty="0" smtClean="0">
                <a:ln>
                  <a:noFill/>
                </a:ln>
                <a:solidFill>
                  <a:prstClr val="black">
                    <a:lumMod val="85000"/>
                    <a:lumOff val="15000"/>
                  </a:prstClr>
                </a:solidFill>
                <a:effectLst/>
                <a:uLnTx/>
                <a:uFillTx/>
                <a:latin typeface="Calibri Light" panose="020F0302020204030204"/>
                <a:ea typeface="+mj-ea"/>
                <a:cs typeface="+mj-cs"/>
              </a:rPr>
              <a:t>Paket Programına Giriş</a:t>
            </a:r>
            <a:endParaRPr kumimoji="0" lang="tr-TR" sz="6600" b="0" i="0" u="none" strike="noStrike" kern="1200" cap="none" spc="-50" normalizeH="0" baseline="0" noProof="0" dirty="0">
              <a:ln>
                <a:noFill/>
              </a:ln>
              <a:solidFill>
                <a:prstClr val="black">
                  <a:lumMod val="85000"/>
                  <a:lumOff val="1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451727584"/>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18834" y="282081"/>
            <a:ext cx="10058400" cy="727322"/>
          </a:xfrm>
        </p:spPr>
        <p:txBody>
          <a:bodyPr/>
          <a:lstStyle/>
          <a:p>
            <a:pPr fontAlgn="auto">
              <a:spcAft>
                <a:spcPts val="0"/>
              </a:spcAft>
              <a:defRPr/>
            </a:pPr>
            <a:r>
              <a:rPr lang="tr-TR" dirty="0">
                <a:solidFill>
                  <a:schemeClr val="tx1">
                    <a:lumMod val="75000"/>
                    <a:lumOff val="25000"/>
                  </a:schemeClr>
                </a:solidFill>
              </a:rPr>
              <a:t>1- Farklı Kaynaktan Veri </a:t>
            </a:r>
            <a:r>
              <a:rPr lang="tr-TR" dirty="0" smtClean="0">
                <a:solidFill>
                  <a:schemeClr val="tx1">
                    <a:lumMod val="75000"/>
                    <a:lumOff val="25000"/>
                  </a:schemeClr>
                </a:solidFill>
              </a:rPr>
              <a:t>Alınması</a:t>
            </a:r>
            <a:endParaRPr lang="tr-TR" dirty="0">
              <a:solidFill>
                <a:schemeClr val="tx1">
                  <a:lumMod val="75000"/>
                  <a:lumOff val="25000"/>
                </a:schemeClr>
              </a:solidFill>
            </a:endParaRPr>
          </a:p>
        </p:txBody>
      </p:sp>
      <p:sp>
        <p:nvSpPr>
          <p:cNvPr id="264194" name="İçerik Yer Tutucusu 2"/>
          <p:cNvSpPr>
            <a:spLocks noGrp="1" noChangeArrowheads="1"/>
          </p:cNvSpPr>
          <p:nvPr>
            <p:ph idx="1"/>
          </p:nvPr>
        </p:nvSpPr>
        <p:spPr/>
        <p:txBody>
          <a:bodyPr/>
          <a:lstStyle/>
          <a:p>
            <a:pPr marL="0" indent="0">
              <a:buFont typeface="Calibri" panose="020F0502020204030204" pitchFamily="34" charset="0"/>
              <a:buNone/>
            </a:pPr>
            <a:r>
              <a:rPr lang="tr-TR" altLang="tr-TR" sz="2800" dirty="0" err="1" smtClean="0"/>
              <a:t>Jamovi’ye</a:t>
            </a:r>
            <a:r>
              <a:rPr lang="tr-TR" altLang="tr-TR" sz="2800" dirty="0" smtClean="0"/>
              <a:t> farklı kaynaklarda oluşturduğunuz verileri aktarabilirsiniz. </a:t>
            </a:r>
          </a:p>
          <a:p>
            <a:pPr marL="0" indent="0">
              <a:buFont typeface="Calibri" panose="020F0502020204030204" pitchFamily="34" charset="0"/>
              <a:buNone/>
            </a:pPr>
            <a:endParaRPr lang="tr-TR" altLang="tr-TR" sz="2800" dirty="0" smtClean="0"/>
          </a:p>
          <a:p>
            <a:pPr marL="0" indent="0">
              <a:buFont typeface="Calibri" panose="020F0502020204030204" pitchFamily="34" charset="0"/>
              <a:buNone/>
            </a:pPr>
            <a:endParaRPr lang="tr-TR" altLang="tr-TR" dirty="0" smtClean="0"/>
          </a:p>
        </p:txBody>
      </p:sp>
      <p:pic>
        <p:nvPicPr>
          <p:cNvPr id="264195" name="Resi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3048" y="2714625"/>
            <a:ext cx="502285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196" name="Metin kutusu 4"/>
          <p:cNvSpPr txBox="1">
            <a:spLocks noChangeArrowheads="1"/>
          </p:cNvSpPr>
          <p:nvPr/>
        </p:nvSpPr>
        <p:spPr bwMode="auto">
          <a:xfrm>
            <a:off x="1096963" y="2407949"/>
            <a:ext cx="14998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Ör. Excel </a:t>
            </a:r>
          </a:p>
        </p:txBody>
      </p:sp>
      <p:sp>
        <p:nvSpPr>
          <p:cNvPr id="264197" name="Metin kutusu 5"/>
          <p:cNvSpPr txBox="1">
            <a:spLocks noChangeArrowheads="1"/>
          </p:cNvSpPr>
          <p:nvPr/>
        </p:nvSpPr>
        <p:spPr bwMode="auto">
          <a:xfrm>
            <a:off x="9361488" y="5608638"/>
            <a:ext cx="22671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Veri Seti &gt; </a:t>
            </a:r>
            <a:r>
              <a:rPr kumimoji="0" lang="tr-TR" altLang="tr-TR"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ti-verisi.xlsx</a:t>
            </a:r>
            <a:endParaRPr kumimoji="0" lang="tr-TR" altLang="tr-T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 name="Slayt Numarası Yer Tutucus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224C4E-7006-4182-A29A-78E6CFF559E9}" type="slidenum">
              <a:rPr kumimoji="0" lang="tr-TR" alt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tr-TR" alt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70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02797" y="249381"/>
            <a:ext cx="3810866" cy="479095"/>
          </a:xfrm>
          <a:solidFill>
            <a:srgbClr val="FFFF00"/>
          </a:solidFill>
        </p:spPr>
        <p:txBody>
          <a:bodyPr>
            <a:normAutofit fontScale="90000"/>
          </a:bodyPr>
          <a:lstStyle/>
          <a:p>
            <a:pPr fontAlgn="auto">
              <a:spcAft>
                <a:spcPts val="0"/>
              </a:spcAft>
              <a:defRPr/>
            </a:pPr>
            <a:r>
              <a:rPr lang="tr-TR" sz="3200" dirty="0" smtClean="0">
                <a:solidFill>
                  <a:schemeClr val="tx1">
                    <a:lumMod val="75000"/>
                    <a:lumOff val="25000"/>
                  </a:schemeClr>
                </a:solidFill>
              </a:rPr>
              <a:t>Excel’den veri aktarımı</a:t>
            </a:r>
            <a:endParaRPr lang="tr-TR" sz="3200" dirty="0">
              <a:solidFill>
                <a:schemeClr val="tx1">
                  <a:lumMod val="75000"/>
                  <a:lumOff val="25000"/>
                </a:schemeClr>
              </a:solidFill>
            </a:endParaRPr>
          </a:p>
        </p:txBody>
      </p:sp>
      <p:pic>
        <p:nvPicPr>
          <p:cNvPr id="265218" name="Resi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13" y="942316"/>
            <a:ext cx="2688870" cy="4855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219" name="Resi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3269" y="942316"/>
            <a:ext cx="4719781" cy="4888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220" name="Resim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2980" y="942316"/>
            <a:ext cx="3785833" cy="4855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201613" y="942316"/>
            <a:ext cx="499031" cy="435222"/>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p:cNvSpPr/>
          <p:nvPr/>
        </p:nvSpPr>
        <p:spPr>
          <a:xfrm>
            <a:off x="3135169" y="2902797"/>
            <a:ext cx="971550" cy="668338"/>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p:cNvSpPr/>
          <p:nvPr/>
        </p:nvSpPr>
        <p:spPr>
          <a:xfrm>
            <a:off x="7048644" y="1038988"/>
            <a:ext cx="971550" cy="669925"/>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p:cNvSpPr/>
          <p:nvPr/>
        </p:nvSpPr>
        <p:spPr>
          <a:xfrm>
            <a:off x="11400049" y="5272294"/>
            <a:ext cx="688764" cy="668338"/>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ayt Numarası Yer Tutucus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224C4E-7006-4182-A29A-78E6CFF559E9}" type="slidenum">
              <a:rPr kumimoji="0" lang="tr-TR" alt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tr-TR" alt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69945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588963" y="3429000"/>
            <a:ext cx="4159250" cy="412750"/>
          </a:xfrm>
        </p:spPr>
        <p:txBody>
          <a:bodyPr>
            <a:noAutofit/>
          </a:bodyPr>
          <a:lstStyle/>
          <a:p>
            <a:pPr algn="ctr" fontAlgn="auto">
              <a:spcAft>
                <a:spcPts val="0"/>
              </a:spcAft>
              <a:defRPr/>
            </a:pPr>
            <a:r>
              <a:rPr lang="tr-TR" sz="3600" dirty="0">
                <a:solidFill>
                  <a:schemeClr val="tx1">
                    <a:lumMod val="75000"/>
                    <a:lumOff val="25000"/>
                  </a:schemeClr>
                </a:solidFill>
              </a:rPr>
              <a:t>Oluşturulan JAMOVİ dosyasının ön izlemesi</a:t>
            </a:r>
          </a:p>
        </p:txBody>
      </p:sp>
      <p:pic>
        <p:nvPicPr>
          <p:cNvPr id="266242" name="Resim 3"/>
          <p:cNvPicPr>
            <a:picLocks noChangeAspect="1" noChangeArrowheads="1"/>
          </p:cNvPicPr>
          <p:nvPr/>
        </p:nvPicPr>
        <p:blipFill>
          <a:blip r:embed="rId2">
            <a:extLst>
              <a:ext uri="{28A0092B-C50C-407E-A947-70E740481C1C}">
                <a14:useLocalDpi xmlns:a14="http://schemas.microsoft.com/office/drawing/2010/main" val="0"/>
              </a:ext>
            </a:extLst>
          </a:blip>
          <a:srcRect r="47562"/>
          <a:stretch>
            <a:fillRect/>
          </a:stretch>
        </p:blipFill>
        <p:spPr bwMode="auto">
          <a:xfrm>
            <a:off x="6774406" y="83127"/>
            <a:ext cx="2213525" cy="613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Şeritli Sağ Ok 2"/>
          <p:cNvSpPr/>
          <p:nvPr/>
        </p:nvSpPr>
        <p:spPr>
          <a:xfrm>
            <a:off x="5070475" y="3028950"/>
            <a:ext cx="944563" cy="42545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FDE86-E561-4EEF-8050-9EDD66501439}" type="slidenum">
              <a:rPr kumimoji="0" lang="tr-TR" alt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tr-TR" alt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8648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825080" y="314325"/>
            <a:ext cx="3662363" cy="641350"/>
          </a:xfrm>
          <a:solidFill>
            <a:srgbClr val="FFFF00"/>
          </a:solidFill>
        </p:spPr>
        <p:txBody>
          <a:bodyPr>
            <a:noAutofit/>
          </a:bodyPr>
          <a:lstStyle/>
          <a:p>
            <a:pPr fontAlgn="auto">
              <a:spcAft>
                <a:spcPts val="0"/>
              </a:spcAft>
              <a:defRPr/>
            </a:pPr>
            <a:r>
              <a:rPr lang="tr-TR" sz="3600" dirty="0" err="1">
                <a:solidFill>
                  <a:schemeClr val="tx1">
                    <a:lumMod val="75000"/>
                    <a:lumOff val="25000"/>
                  </a:schemeClr>
                </a:solidFill>
              </a:rPr>
              <a:t>Compute</a:t>
            </a:r>
            <a:r>
              <a:rPr lang="tr-TR" sz="3600" dirty="0">
                <a:solidFill>
                  <a:schemeClr val="tx1">
                    <a:lumMod val="75000"/>
                    <a:lumOff val="25000"/>
                  </a:schemeClr>
                </a:solidFill>
              </a:rPr>
              <a:t> </a:t>
            </a:r>
            <a:r>
              <a:rPr lang="tr-TR" sz="3600" dirty="0" smtClean="0">
                <a:solidFill>
                  <a:schemeClr val="tx1">
                    <a:lumMod val="75000"/>
                    <a:lumOff val="25000"/>
                  </a:schemeClr>
                </a:solidFill>
              </a:rPr>
              <a:t>Komutu</a:t>
            </a:r>
            <a:endParaRPr lang="tr-TR" sz="3600" dirty="0">
              <a:solidFill>
                <a:schemeClr val="tx1">
                  <a:lumMod val="75000"/>
                  <a:lumOff val="25000"/>
                </a:schemeClr>
              </a:solidFill>
            </a:endParaRPr>
          </a:p>
        </p:txBody>
      </p:sp>
      <p:sp>
        <p:nvSpPr>
          <p:cNvPr id="267266" name="İçerik Yer Tutucusu 2"/>
          <p:cNvSpPr>
            <a:spLocks noGrp="1" noChangeArrowheads="1"/>
          </p:cNvSpPr>
          <p:nvPr>
            <p:ph idx="1"/>
          </p:nvPr>
        </p:nvSpPr>
        <p:spPr>
          <a:xfrm>
            <a:off x="3190873" y="4552557"/>
            <a:ext cx="4930775" cy="406400"/>
          </a:xfrm>
        </p:spPr>
        <p:txBody>
          <a:bodyPr>
            <a:normAutofit fontScale="62500" lnSpcReduction="20000"/>
          </a:bodyPr>
          <a:lstStyle/>
          <a:p>
            <a:r>
              <a:rPr lang="tr-TR" altLang="tr-TR" b="1" dirty="0" smtClean="0"/>
              <a:t>Canlı Ağırlık = 5,93  * Göğüs Çevresi – 512,39 </a:t>
            </a:r>
          </a:p>
        </p:txBody>
      </p:sp>
      <p:sp>
        <p:nvSpPr>
          <p:cNvPr id="267267" name="Metin kutusu 3"/>
          <p:cNvSpPr txBox="1">
            <a:spLocks noChangeArrowheads="1"/>
          </p:cNvSpPr>
          <p:nvPr/>
        </p:nvSpPr>
        <p:spPr bwMode="auto">
          <a:xfrm>
            <a:off x="280080" y="2385319"/>
            <a:ext cx="120132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0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1- Göğüs Çevresi </a:t>
            </a:r>
            <a:r>
              <a:rPr kumimoji="0" lang="tr-TR" altLang="tr-TR" sz="2000" b="1" i="0" u="sng"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değişkeninden </a:t>
            </a:r>
            <a:r>
              <a:rPr kumimoji="0" lang="tr-TR" altLang="tr-TR" sz="20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aşağıda yer alan formül yardımıyla hayvanların Canlı Ağırlıklarını </a:t>
            </a:r>
            <a:r>
              <a:rPr kumimoji="0" lang="tr-TR" altLang="tr-TR" sz="2000" b="1" i="0" u="sng"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hesaplayalım. </a:t>
            </a:r>
            <a:endParaRPr kumimoji="0" lang="tr-TR" altLang="tr-TR" sz="20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67268" name="Metin kutusu 9"/>
          <p:cNvSpPr txBox="1">
            <a:spLocks noChangeArrowheads="1"/>
          </p:cNvSpPr>
          <p:nvPr/>
        </p:nvSpPr>
        <p:spPr bwMode="auto">
          <a:xfrm>
            <a:off x="1192960" y="1179934"/>
            <a:ext cx="98600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400" b="1" i="0" u="none" strike="noStrike" kern="1200" cap="none" spc="0" normalizeH="0" baseline="0" noProof="0" dirty="0" smtClean="0">
                <a:ln>
                  <a:noFill/>
                </a:ln>
                <a:solidFill>
                  <a:srgbClr val="637052"/>
                </a:solidFill>
                <a:effectLst/>
                <a:uLnTx/>
                <a:uFillTx/>
                <a:latin typeface="Calibri" panose="020F0502020204030204" pitchFamily="34" charset="0"/>
                <a:ea typeface="+mn-ea"/>
                <a:cs typeface="+mn-cs"/>
              </a:rPr>
              <a:t>Hesaplama yoluyla yeni bir değişken oluşturulmak istenildiğinde kullanılır.</a:t>
            </a:r>
            <a:endParaRPr kumimoji="0" lang="tr-TR" altLang="tr-TR" sz="2400" b="1" i="0" u="none" strike="noStrike" kern="1200" cap="none" spc="0" normalizeH="0" baseline="0" noProof="0" dirty="0">
              <a:ln>
                <a:noFill/>
              </a:ln>
              <a:solidFill>
                <a:srgbClr val="637052"/>
              </a:solidFill>
              <a:effectLst/>
              <a:uLnTx/>
              <a:uFillTx/>
              <a:latin typeface="Calibri" panose="020F0502020204030204" pitchFamily="34" charset="0"/>
              <a:ea typeface="+mn-ea"/>
              <a:cs typeface="+mn-cs"/>
            </a:endParaRPr>
          </a:p>
        </p:txBody>
      </p:sp>
      <p:sp>
        <p:nvSpPr>
          <p:cNvPr id="7" name="Rounded Rectangle 9"/>
          <p:cNvSpPr/>
          <p:nvPr/>
        </p:nvSpPr>
        <p:spPr>
          <a:xfrm>
            <a:off x="2885703" y="4329370"/>
            <a:ext cx="5302167" cy="852775"/>
          </a:xfrm>
          <a:prstGeom prst="roundRect">
            <a:avLst/>
          </a:prstGeom>
          <a:solidFill>
            <a:srgbClr val="C0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224C4E-7006-4182-A29A-78E6CFF559E9}" type="slidenum">
              <a:rPr kumimoji="0" lang="tr-TR" alt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tr-TR" alt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54957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3355975" y="119578"/>
            <a:ext cx="5207000" cy="504825"/>
          </a:xfrm>
          <a:solidFill>
            <a:srgbClr val="FFFF00"/>
          </a:solidFill>
        </p:spPr>
        <p:txBody>
          <a:bodyPr>
            <a:noAutofit/>
          </a:bodyPr>
          <a:lstStyle/>
          <a:p>
            <a:pPr fontAlgn="auto">
              <a:spcAft>
                <a:spcPts val="0"/>
              </a:spcAft>
              <a:defRPr/>
            </a:pPr>
            <a:r>
              <a:rPr lang="tr-TR" sz="3600" dirty="0">
                <a:solidFill>
                  <a:schemeClr val="tx1">
                    <a:lumMod val="75000"/>
                    <a:lumOff val="25000"/>
                  </a:schemeClr>
                </a:solidFill>
              </a:rPr>
              <a:t>JAMOVI- </a:t>
            </a:r>
            <a:r>
              <a:rPr lang="tr-TR" sz="3600" dirty="0" err="1">
                <a:solidFill>
                  <a:schemeClr val="tx1">
                    <a:lumMod val="75000"/>
                    <a:lumOff val="25000"/>
                  </a:schemeClr>
                </a:solidFill>
              </a:rPr>
              <a:t>Compute</a:t>
            </a:r>
            <a:r>
              <a:rPr lang="tr-TR" sz="3600" dirty="0">
                <a:solidFill>
                  <a:schemeClr val="tx1">
                    <a:lumMod val="75000"/>
                    <a:lumOff val="25000"/>
                  </a:schemeClr>
                </a:solidFill>
              </a:rPr>
              <a:t> komutu</a:t>
            </a:r>
          </a:p>
        </p:txBody>
      </p:sp>
      <p:pic>
        <p:nvPicPr>
          <p:cNvPr id="268291" name="Resi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2733675"/>
            <a:ext cx="3454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292" name="Resi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684213"/>
            <a:ext cx="5207000"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293" name="Resim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0075" y="666750"/>
            <a:ext cx="651192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294" name="Resim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8288" y="2047875"/>
            <a:ext cx="3405187"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295" name="Resim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8288" y="1543050"/>
            <a:ext cx="33464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296" name="Resim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5100" y="684213"/>
            <a:ext cx="47196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297" name="Resim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15544" y="2793485"/>
            <a:ext cx="4100512" cy="38999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Oval 10"/>
          <p:cNvSpPr/>
          <p:nvPr/>
        </p:nvSpPr>
        <p:spPr>
          <a:xfrm>
            <a:off x="1974850" y="2530475"/>
            <a:ext cx="882650" cy="668338"/>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p:cNvSpPr/>
          <p:nvPr/>
        </p:nvSpPr>
        <p:spPr>
          <a:xfrm>
            <a:off x="1533525" y="1550988"/>
            <a:ext cx="2401888" cy="447675"/>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p:cNvSpPr/>
          <p:nvPr/>
        </p:nvSpPr>
        <p:spPr>
          <a:xfrm>
            <a:off x="7618413" y="1503363"/>
            <a:ext cx="269875" cy="544512"/>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Düz Bağlayıcı 14"/>
          <p:cNvCxnSpPr/>
          <p:nvPr/>
        </p:nvCxnSpPr>
        <p:spPr>
          <a:xfrm>
            <a:off x="8035925" y="1790700"/>
            <a:ext cx="2632075" cy="0"/>
          </a:xfrm>
          <a:prstGeom prst="line">
            <a:avLst/>
          </a:prstGeom>
        </p:spPr>
        <p:style>
          <a:lnRef idx="1">
            <a:schemeClr val="accent1"/>
          </a:lnRef>
          <a:fillRef idx="0">
            <a:schemeClr val="accent1"/>
          </a:fillRef>
          <a:effectRef idx="0">
            <a:schemeClr val="accent1"/>
          </a:effectRef>
          <a:fontRef idx="minor">
            <a:schemeClr val="tx1"/>
          </a:fontRef>
        </p:style>
      </p:cxnSp>
      <p:sp>
        <p:nvSpPr>
          <p:cNvPr id="268302" name="Metin kutusu 15"/>
          <p:cNvSpPr txBox="1">
            <a:spLocks noChangeArrowheads="1"/>
          </p:cNvSpPr>
          <p:nvPr/>
        </p:nvSpPr>
        <p:spPr bwMode="auto">
          <a:xfrm>
            <a:off x="517526" y="825500"/>
            <a:ext cx="274637" cy="369888"/>
          </a:xfrm>
          <a:prstGeom prst="rect">
            <a:avLst/>
          </a:prstGeom>
          <a:solidFill>
            <a:srgbClr val="FFFF00"/>
          </a:solidFill>
          <a:ln>
            <a:noFill/>
          </a:ln>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a:t>
            </a:r>
          </a:p>
        </p:txBody>
      </p:sp>
      <p:sp>
        <p:nvSpPr>
          <p:cNvPr id="268303" name="Metin kutusu 16"/>
          <p:cNvSpPr txBox="1">
            <a:spLocks noChangeArrowheads="1"/>
          </p:cNvSpPr>
          <p:nvPr/>
        </p:nvSpPr>
        <p:spPr bwMode="auto">
          <a:xfrm>
            <a:off x="5959475" y="827088"/>
            <a:ext cx="273050" cy="368300"/>
          </a:xfrm>
          <a:prstGeom prst="rect">
            <a:avLst/>
          </a:prstGeom>
          <a:solidFill>
            <a:srgbClr val="FFFF00"/>
          </a:solidFill>
          <a:ln>
            <a:noFill/>
          </a:ln>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a:t>
            </a:r>
          </a:p>
        </p:txBody>
      </p:sp>
      <p:sp>
        <p:nvSpPr>
          <p:cNvPr id="268304" name="Metin kutusu 17"/>
          <p:cNvSpPr txBox="1">
            <a:spLocks noChangeArrowheads="1"/>
          </p:cNvSpPr>
          <p:nvPr/>
        </p:nvSpPr>
        <p:spPr bwMode="auto">
          <a:xfrm>
            <a:off x="4183867" y="3109397"/>
            <a:ext cx="274638" cy="369888"/>
          </a:xfrm>
          <a:prstGeom prst="rect">
            <a:avLst/>
          </a:prstGeom>
          <a:solidFill>
            <a:srgbClr val="FFFF00"/>
          </a:solidFill>
          <a:ln>
            <a:noFill/>
          </a:ln>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3</a:t>
            </a:r>
          </a:p>
        </p:txBody>
      </p:sp>
      <p:sp>
        <p:nvSpPr>
          <p:cNvPr id="3" name="Slayt Numarası Yer Tutucus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FDE86-E561-4EEF-8050-9EDD66501439}" type="slidenum">
              <a:rPr kumimoji="0" lang="tr-TR" alt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tr-TR" alt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0527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160338" y="151607"/>
            <a:ext cx="5549900" cy="598488"/>
          </a:xfrm>
          <a:solidFill>
            <a:srgbClr val="FFFF00"/>
          </a:solidFill>
        </p:spPr>
        <p:txBody>
          <a:bodyPr>
            <a:normAutofit fontScale="90000"/>
          </a:bodyPr>
          <a:lstStyle/>
          <a:p>
            <a:pPr fontAlgn="auto">
              <a:spcAft>
                <a:spcPts val="0"/>
              </a:spcAft>
              <a:defRPr/>
            </a:pPr>
            <a:r>
              <a:rPr lang="tr-TR" sz="4000" dirty="0" err="1">
                <a:solidFill>
                  <a:schemeClr val="tx1">
                    <a:lumMod val="75000"/>
                    <a:lumOff val="25000"/>
                  </a:schemeClr>
                </a:solidFill>
              </a:rPr>
              <a:t>Recode</a:t>
            </a:r>
            <a:r>
              <a:rPr lang="tr-TR" sz="4000" dirty="0">
                <a:solidFill>
                  <a:schemeClr val="tx1">
                    <a:lumMod val="75000"/>
                    <a:lumOff val="25000"/>
                  </a:schemeClr>
                </a:solidFill>
              </a:rPr>
              <a:t> (</a:t>
            </a:r>
            <a:r>
              <a:rPr lang="tr-TR" sz="4000" dirty="0" err="1">
                <a:solidFill>
                  <a:schemeClr val="tx1">
                    <a:lumMod val="75000"/>
                    <a:lumOff val="25000"/>
                  </a:schemeClr>
                </a:solidFill>
              </a:rPr>
              <a:t>transform</a:t>
            </a:r>
            <a:r>
              <a:rPr lang="tr-TR" sz="4000" dirty="0">
                <a:solidFill>
                  <a:schemeClr val="tx1">
                    <a:lumMod val="75000"/>
                    <a:lumOff val="25000"/>
                  </a:schemeClr>
                </a:solidFill>
              </a:rPr>
              <a:t>) Komutu</a:t>
            </a:r>
          </a:p>
        </p:txBody>
      </p:sp>
      <p:sp>
        <p:nvSpPr>
          <p:cNvPr id="269314" name="İçerik Yer Tutucusu 2"/>
          <p:cNvSpPr>
            <a:spLocks noGrp="1" noChangeArrowheads="1"/>
          </p:cNvSpPr>
          <p:nvPr>
            <p:ph idx="4294967295"/>
          </p:nvPr>
        </p:nvSpPr>
        <p:spPr>
          <a:xfrm>
            <a:off x="558800" y="835820"/>
            <a:ext cx="11087224" cy="742950"/>
          </a:xfrm>
        </p:spPr>
        <p:txBody>
          <a:bodyPr>
            <a:normAutofit fontScale="92500" lnSpcReduction="10000"/>
          </a:bodyPr>
          <a:lstStyle/>
          <a:p>
            <a:r>
              <a:rPr lang="tr-TR" altLang="tr-TR" b="1" u="sng" dirty="0" smtClean="0"/>
              <a:t>2- Canlı ağırlıklarına göre hayvanları normal (&lt;500kg) ve besili (&gt;=500 kg)  şeklinde iki gruba ayırın</a:t>
            </a:r>
          </a:p>
        </p:txBody>
      </p:sp>
      <p:pic>
        <p:nvPicPr>
          <p:cNvPr id="269315" name="Resim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2063"/>
            <a:ext cx="4471988"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316" name="Resim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9313" y="1262063"/>
            <a:ext cx="5646737"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317" name="Resim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3250" y="1931988"/>
            <a:ext cx="294798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318" name="Resim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9113" y="2849563"/>
            <a:ext cx="380047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319" name="Resim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337" y="3701103"/>
            <a:ext cx="5677569" cy="319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320" name="Resim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2531" y="4271448"/>
            <a:ext cx="5913437"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1128713" y="2981325"/>
            <a:ext cx="2401887" cy="447675"/>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p:cNvSpPr/>
          <p:nvPr/>
        </p:nvSpPr>
        <p:spPr>
          <a:xfrm>
            <a:off x="6483350" y="1974850"/>
            <a:ext cx="1365250" cy="260350"/>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p:cNvSpPr/>
          <p:nvPr/>
        </p:nvSpPr>
        <p:spPr>
          <a:xfrm>
            <a:off x="6183313" y="2230438"/>
            <a:ext cx="1174750" cy="260350"/>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Düz Ok Bağlayıcısı 14"/>
          <p:cNvCxnSpPr>
            <a:stCxn id="12" idx="6"/>
            <a:endCxn id="269317" idx="1"/>
          </p:cNvCxnSpPr>
          <p:nvPr/>
        </p:nvCxnSpPr>
        <p:spPr>
          <a:xfrm>
            <a:off x="7848600" y="2105025"/>
            <a:ext cx="374650" cy="298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a:stCxn id="13" idx="6"/>
          </p:cNvCxnSpPr>
          <p:nvPr/>
        </p:nvCxnSpPr>
        <p:spPr>
          <a:xfrm>
            <a:off x="7358063" y="2360613"/>
            <a:ext cx="781050" cy="1068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9109075" y="3594100"/>
            <a:ext cx="1978025" cy="198438"/>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p:cNvSpPr/>
          <p:nvPr/>
        </p:nvSpPr>
        <p:spPr>
          <a:xfrm>
            <a:off x="9239250" y="2587625"/>
            <a:ext cx="1976438" cy="196850"/>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9328" name="Metin kutusu 9"/>
          <p:cNvSpPr txBox="1">
            <a:spLocks noChangeArrowheads="1"/>
          </p:cNvSpPr>
          <p:nvPr/>
        </p:nvSpPr>
        <p:spPr bwMode="auto">
          <a:xfrm>
            <a:off x="174707" y="1393826"/>
            <a:ext cx="301625" cy="369888"/>
          </a:xfrm>
          <a:prstGeom prst="rect">
            <a:avLst/>
          </a:prstGeom>
          <a:solidFill>
            <a:srgbClr val="FFFF00"/>
          </a:solidFill>
          <a:ln>
            <a:noFill/>
          </a:ln>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a:t>
            </a:r>
          </a:p>
        </p:txBody>
      </p:sp>
      <p:sp>
        <p:nvSpPr>
          <p:cNvPr id="269329" name="Metin kutusu 19"/>
          <p:cNvSpPr txBox="1">
            <a:spLocks noChangeArrowheads="1"/>
          </p:cNvSpPr>
          <p:nvPr/>
        </p:nvSpPr>
        <p:spPr bwMode="auto">
          <a:xfrm>
            <a:off x="4769717" y="1367632"/>
            <a:ext cx="301625" cy="369888"/>
          </a:xfrm>
          <a:prstGeom prst="rect">
            <a:avLst/>
          </a:prstGeom>
          <a:solidFill>
            <a:srgbClr val="FFFF00"/>
          </a:solidFill>
          <a:ln>
            <a:noFill/>
          </a:ln>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a:t>
            </a:r>
          </a:p>
        </p:txBody>
      </p:sp>
      <p:sp>
        <p:nvSpPr>
          <p:cNvPr id="269330" name="Metin kutusu 20"/>
          <p:cNvSpPr txBox="1">
            <a:spLocks noChangeArrowheads="1"/>
          </p:cNvSpPr>
          <p:nvPr/>
        </p:nvSpPr>
        <p:spPr bwMode="auto">
          <a:xfrm>
            <a:off x="8320087" y="2436813"/>
            <a:ext cx="301625" cy="368300"/>
          </a:xfrm>
          <a:prstGeom prst="rect">
            <a:avLst/>
          </a:prstGeom>
          <a:solidFill>
            <a:srgbClr val="FFFF00"/>
          </a:solidFill>
          <a:ln>
            <a:noFill/>
          </a:ln>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3</a:t>
            </a:r>
          </a:p>
        </p:txBody>
      </p:sp>
      <p:sp>
        <p:nvSpPr>
          <p:cNvPr id="269331" name="Metin kutusu 21"/>
          <p:cNvSpPr txBox="1">
            <a:spLocks noChangeArrowheads="1"/>
          </p:cNvSpPr>
          <p:nvPr/>
        </p:nvSpPr>
        <p:spPr bwMode="auto">
          <a:xfrm>
            <a:off x="8353219" y="3331215"/>
            <a:ext cx="301625" cy="369887"/>
          </a:xfrm>
          <a:prstGeom prst="rect">
            <a:avLst/>
          </a:prstGeom>
          <a:solidFill>
            <a:srgbClr val="FFFF00"/>
          </a:solidFill>
          <a:ln>
            <a:noFill/>
          </a:ln>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4</a:t>
            </a:r>
          </a:p>
        </p:txBody>
      </p:sp>
      <p:sp>
        <p:nvSpPr>
          <p:cNvPr id="269332" name="Metin kutusu 22"/>
          <p:cNvSpPr txBox="1">
            <a:spLocks noChangeArrowheads="1"/>
          </p:cNvSpPr>
          <p:nvPr/>
        </p:nvSpPr>
        <p:spPr bwMode="auto">
          <a:xfrm>
            <a:off x="48149" y="3718823"/>
            <a:ext cx="303213" cy="369887"/>
          </a:xfrm>
          <a:prstGeom prst="rect">
            <a:avLst/>
          </a:prstGeom>
          <a:solidFill>
            <a:srgbClr val="FFFF00"/>
          </a:solidFill>
          <a:ln>
            <a:noFill/>
          </a:ln>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5</a:t>
            </a:r>
          </a:p>
        </p:txBody>
      </p:sp>
      <p:cxnSp>
        <p:nvCxnSpPr>
          <p:cNvPr id="16" name="Düz Ok Bağlayıcısı 15"/>
          <p:cNvCxnSpPr/>
          <p:nvPr/>
        </p:nvCxnSpPr>
        <p:spPr>
          <a:xfrm>
            <a:off x="4245310" y="4213079"/>
            <a:ext cx="2743200" cy="127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Metin kutusu 9"/>
          <p:cNvSpPr txBox="1">
            <a:spLocks noChangeArrowheads="1"/>
          </p:cNvSpPr>
          <p:nvPr/>
        </p:nvSpPr>
        <p:spPr bwMode="auto">
          <a:xfrm>
            <a:off x="5741006" y="65941"/>
            <a:ext cx="64509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400" b="1" i="0" u="none" strike="noStrike" kern="1200" cap="none" spc="0" normalizeH="0" baseline="0" noProof="0" dirty="0">
                <a:ln>
                  <a:noFill/>
                </a:ln>
                <a:solidFill>
                  <a:srgbClr val="637052"/>
                </a:solidFill>
                <a:effectLst/>
                <a:uLnTx/>
                <a:uFillTx/>
                <a:latin typeface="Calibri" panose="020F0502020204030204" pitchFamily="34" charset="0"/>
                <a:ea typeface="+mn-ea"/>
                <a:cs typeface="+mn-cs"/>
              </a:rPr>
              <a:t>B</a:t>
            </a:r>
            <a:r>
              <a:rPr kumimoji="0" lang="tr-TR" altLang="tr-TR" sz="2400" b="1" i="0" u="none" strike="noStrike" kern="1200" cap="none" spc="0" normalizeH="0" baseline="0" noProof="0" dirty="0" smtClean="0">
                <a:ln>
                  <a:noFill/>
                </a:ln>
                <a:solidFill>
                  <a:srgbClr val="637052"/>
                </a:solidFill>
                <a:effectLst/>
                <a:uLnTx/>
                <a:uFillTx/>
                <a:latin typeface="Calibri" panose="020F0502020204030204" pitchFamily="34" charset="0"/>
                <a:ea typeface="+mn-ea"/>
                <a:cs typeface="+mn-cs"/>
              </a:rPr>
              <a:t>ir değişkeni farklı özellikte (kategori) yeni bir forma dönüştürmek istenildiğinde kullanılır.</a:t>
            </a:r>
            <a:endParaRPr kumimoji="0" lang="tr-TR" altLang="tr-TR" sz="2400" b="1" i="0" u="none" strike="noStrike" kern="1200" cap="none" spc="0" normalizeH="0" baseline="0" noProof="0" dirty="0">
              <a:ln>
                <a:noFill/>
              </a:ln>
              <a:solidFill>
                <a:srgbClr val="637052"/>
              </a:solidFill>
              <a:effectLst/>
              <a:uLnTx/>
              <a:uFillTx/>
              <a:latin typeface="Calibri" panose="020F0502020204030204" pitchFamily="34" charset="0"/>
              <a:ea typeface="+mn-ea"/>
              <a:cs typeface="+mn-cs"/>
            </a:endParaRPr>
          </a:p>
        </p:txBody>
      </p:sp>
      <p:sp>
        <p:nvSpPr>
          <p:cNvPr id="3" name="Slayt Numarası Yer Tutucus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FDE86-E561-4EEF-8050-9EDD66501439}" type="slidenum">
              <a:rPr kumimoji="0" lang="tr-TR" alt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tr-TR" alt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57205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48817" y="558140"/>
            <a:ext cx="10058400" cy="691697"/>
          </a:xfrm>
        </p:spPr>
        <p:txBody>
          <a:bodyPr>
            <a:normAutofit fontScale="90000"/>
          </a:bodyPr>
          <a:lstStyle/>
          <a:p>
            <a:pPr fontAlgn="auto">
              <a:spcAft>
                <a:spcPts val="0"/>
              </a:spcAft>
              <a:defRPr/>
            </a:pPr>
            <a:r>
              <a:rPr lang="tr-TR" dirty="0">
                <a:solidFill>
                  <a:schemeClr val="tx1">
                    <a:lumMod val="75000"/>
                    <a:lumOff val="25000"/>
                  </a:schemeClr>
                </a:solidFill>
              </a:rPr>
              <a:t>Sonuç:</a:t>
            </a:r>
          </a:p>
        </p:txBody>
      </p:sp>
      <p:pic>
        <p:nvPicPr>
          <p:cNvPr id="271362" name="Resi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711" y="558140"/>
            <a:ext cx="8132763" cy="589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ayt Numarası Yer Tutucus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224C4E-7006-4182-A29A-78E6CFF559E9}" type="slidenum">
              <a:rPr kumimoji="0" lang="tr-TR" alt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tr-TR" alt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9978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858" y="96231"/>
            <a:ext cx="3728852" cy="645968"/>
          </a:xfrm>
          <a:solidFill>
            <a:srgbClr val="FFFF00"/>
          </a:solidFill>
        </p:spPr>
        <p:txBody>
          <a:bodyPr>
            <a:normAutofit fontScale="90000"/>
          </a:bodyPr>
          <a:lstStyle/>
          <a:p>
            <a:pPr fontAlgn="auto">
              <a:spcAft>
                <a:spcPts val="0"/>
              </a:spcAft>
              <a:defRPr/>
            </a:pPr>
            <a:r>
              <a:rPr lang="tr-TR" dirty="0" err="1">
                <a:solidFill>
                  <a:schemeClr val="tx1">
                    <a:lumMod val="75000"/>
                    <a:lumOff val="25000"/>
                  </a:schemeClr>
                </a:solidFill>
              </a:rPr>
              <a:t>Filter</a:t>
            </a:r>
            <a:r>
              <a:rPr lang="tr-TR" dirty="0">
                <a:solidFill>
                  <a:schemeClr val="tx1">
                    <a:lumMod val="75000"/>
                    <a:lumOff val="25000"/>
                  </a:schemeClr>
                </a:solidFill>
              </a:rPr>
              <a:t> komutu</a:t>
            </a:r>
          </a:p>
        </p:txBody>
      </p:sp>
      <p:pic>
        <p:nvPicPr>
          <p:cNvPr id="272386" name="İçerik Yer Tutucusu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8138" y="1837837"/>
            <a:ext cx="6423442" cy="1092113"/>
          </a:xfrm>
        </p:spPr>
      </p:pic>
      <p:pic>
        <p:nvPicPr>
          <p:cNvPr id="272387" name="Resi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0" y="835025"/>
            <a:ext cx="4275137"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388" name="Metin kutusu 5"/>
          <p:cNvSpPr txBox="1">
            <a:spLocks noChangeArrowheads="1"/>
          </p:cNvSpPr>
          <p:nvPr/>
        </p:nvSpPr>
        <p:spPr bwMode="auto">
          <a:xfrm>
            <a:off x="104858" y="936075"/>
            <a:ext cx="68779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Besi Durumu </a:t>
            </a:r>
            <a:r>
              <a:rPr kumimoji="0" lang="tr-TR" altLang="tr-TR"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&lt;500 (1</a:t>
            </a:r>
            <a:r>
              <a:rPr kumimoji="0" lang="tr-TR" altLang="tr-TR"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olan hayvanları seçmek istediğimizi düşünelim</a:t>
            </a:r>
            <a:r>
              <a:rPr kumimoji="0" lang="tr-TR" altLang="tr-TR"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a:t>
            </a:r>
            <a:endParaRPr kumimoji="0" lang="tr-TR" altLang="tr-TR"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272389" name="Resim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3225800"/>
            <a:ext cx="5238750" cy="322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390" name="Resim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4550" y="3013075"/>
            <a:ext cx="4852988"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4841876" y="2137569"/>
            <a:ext cx="735012" cy="725488"/>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p:cNvSpPr/>
          <p:nvPr/>
        </p:nvSpPr>
        <p:spPr>
          <a:xfrm>
            <a:off x="882279" y="1624343"/>
            <a:ext cx="735013" cy="723900"/>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609600" y="3429000"/>
            <a:ext cx="2460625" cy="473075"/>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p:cNvSpPr/>
          <p:nvPr/>
        </p:nvSpPr>
        <p:spPr>
          <a:xfrm>
            <a:off x="6927850" y="2736850"/>
            <a:ext cx="1370013" cy="3709988"/>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Metin kutusu 9"/>
          <p:cNvSpPr txBox="1">
            <a:spLocks noChangeArrowheads="1"/>
          </p:cNvSpPr>
          <p:nvPr/>
        </p:nvSpPr>
        <p:spPr bwMode="auto">
          <a:xfrm>
            <a:off x="3994944" y="22226"/>
            <a:ext cx="80525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400" b="1" i="0" u="none" strike="noStrike" kern="1200" cap="none" spc="0" normalizeH="0" baseline="0" noProof="0" dirty="0">
                <a:ln>
                  <a:noFill/>
                </a:ln>
                <a:solidFill>
                  <a:srgbClr val="637052"/>
                </a:solidFill>
                <a:effectLst/>
                <a:uLnTx/>
                <a:uFillTx/>
                <a:latin typeface="Calibri" panose="020F0502020204030204" pitchFamily="34" charset="0"/>
                <a:ea typeface="+mn-ea"/>
                <a:cs typeface="+mn-cs"/>
              </a:rPr>
              <a:t>B</a:t>
            </a:r>
            <a:r>
              <a:rPr kumimoji="0" lang="tr-TR" altLang="tr-TR" sz="2400" b="1" i="0" u="none" strike="noStrike" kern="1200" cap="none" spc="0" normalizeH="0" baseline="0" noProof="0" dirty="0" smtClean="0">
                <a:ln>
                  <a:noFill/>
                </a:ln>
                <a:solidFill>
                  <a:srgbClr val="637052"/>
                </a:solidFill>
                <a:effectLst/>
                <a:uLnTx/>
                <a:uFillTx/>
                <a:latin typeface="Calibri" panose="020F0502020204030204" pitchFamily="34" charset="0"/>
                <a:ea typeface="+mn-ea"/>
                <a:cs typeface="+mn-cs"/>
              </a:rPr>
              <a:t>ir değişkeni istediğimiz kategoriye göre seçme (</a:t>
            </a:r>
            <a:r>
              <a:rPr kumimoji="0" lang="tr-TR" altLang="tr-TR" sz="2400" b="1" i="0" u="none" strike="noStrike" kern="1200" cap="none" spc="0" normalizeH="0" baseline="0" noProof="0" dirty="0" err="1" smtClean="0">
                <a:ln>
                  <a:noFill/>
                </a:ln>
                <a:solidFill>
                  <a:srgbClr val="637052"/>
                </a:solidFill>
                <a:effectLst/>
                <a:uLnTx/>
                <a:uFillTx/>
                <a:latin typeface="Calibri" panose="020F0502020204030204" pitchFamily="34" charset="0"/>
                <a:ea typeface="+mn-ea"/>
                <a:cs typeface="+mn-cs"/>
              </a:rPr>
              <a:t>fitreleme</a:t>
            </a:r>
            <a:r>
              <a:rPr kumimoji="0" lang="tr-TR" altLang="tr-TR" sz="2400" b="1" i="0" u="none" strike="noStrike" kern="1200" cap="none" spc="0" normalizeH="0" baseline="0" noProof="0" dirty="0" smtClean="0">
                <a:ln>
                  <a:noFill/>
                </a:ln>
                <a:solidFill>
                  <a:srgbClr val="637052"/>
                </a:solidFill>
                <a:effectLst/>
                <a:uLnTx/>
                <a:uFillTx/>
                <a:latin typeface="Calibri" panose="020F0502020204030204" pitchFamily="34" charset="0"/>
                <a:ea typeface="+mn-ea"/>
                <a:cs typeface="+mn-cs"/>
              </a:rPr>
              <a:t> ) işlemi için kullanılır.</a:t>
            </a:r>
            <a:endParaRPr kumimoji="0" lang="tr-TR" altLang="tr-TR" sz="2400" b="1" i="0" u="none" strike="noStrike" kern="1200" cap="none" spc="0" normalizeH="0" baseline="0" noProof="0" dirty="0">
              <a:ln>
                <a:noFill/>
              </a:ln>
              <a:solidFill>
                <a:srgbClr val="637052"/>
              </a:solidFill>
              <a:effectLst/>
              <a:uLnTx/>
              <a:uFillTx/>
              <a:latin typeface="Calibri" panose="020F0502020204030204" pitchFamily="34" charset="0"/>
              <a:ea typeface="+mn-ea"/>
              <a:cs typeface="+mn-cs"/>
            </a:endParaRPr>
          </a:p>
        </p:txBody>
      </p:sp>
      <p:sp>
        <p:nvSpPr>
          <p:cNvPr id="3" name="Slayt Numarası Yer Tutucus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224C4E-7006-4182-A29A-78E6CFF559E9}" type="slidenum">
              <a:rPr kumimoji="0" lang="tr-TR" alt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tr-TR" alt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7390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algn="just">
              <a:buFont typeface="Wingdings" panose="05000000000000000000" pitchFamily="2" charset="2"/>
              <a:buChar char="ü"/>
            </a:pPr>
            <a:r>
              <a:rPr lang="tr-TR" dirty="0" smtClean="0"/>
              <a:t>Örneğin öğrenciden her birinin sırayla aşağıdaki balonlardan bir tanesini seçmesi isteniyor. İlk öğrenci istediği renkteki balonu seçebilir. İkinci öğrenci geri  kalan balonlardan istediğini seçebilir. Bu ta ki 7. öğrenciye kadar devam eder. Çünkü sıra 7.öğrenciye geldiğinde seçebileceği tek renk bir balon kalmıştır ve değişkenlik serbestliği yoktur. Bu nedenle böyle bir durumda, </a:t>
            </a:r>
          </a:p>
          <a:p>
            <a:pPr algn="just">
              <a:buFont typeface="Wingdings" panose="05000000000000000000" pitchFamily="2" charset="2"/>
              <a:buChar char="ü"/>
            </a:pPr>
            <a:r>
              <a:rPr lang="tr-TR" b="1" dirty="0" smtClean="0"/>
              <a:t>serbestlik derecesi= </a:t>
            </a:r>
            <a:r>
              <a:rPr lang="tr-TR" dirty="0" smtClean="0"/>
              <a:t>7(toplam gözlem sayısı)1(değişkenlik gösterebilme serbestliği olmayan gözlem sayısı</a:t>
            </a:r>
            <a:r>
              <a:rPr lang="tr-TR" dirty="0"/>
              <a:t>)=</a:t>
            </a:r>
            <a:r>
              <a:rPr lang="tr-TR" dirty="0" smtClean="0"/>
              <a:t>6 olur</a:t>
            </a:r>
            <a:r>
              <a:rPr lang="tr-TR" dirty="0"/>
              <a:t>.</a:t>
            </a:r>
          </a:p>
        </p:txBody>
      </p:sp>
    </p:spTree>
    <p:extLst>
      <p:ext uri="{BB962C8B-B14F-4D97-AF65-F5344CB8AC3E}">
        <p14:creationId xmlns:p14="http://schemas.microsoft.com/office/powerpoint/2010/main" val="5319530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0038" y="273050"/>
            <a:ext cx="3203183" cy="576263"/>
          </a:xfrm>
          <a:solidFill>
            <a:srgbClr val="FFFF00"/>
          </a:solidFill>
        </p:spPr>
        <p:txBody>
          <a:bodyPr>
            <a:normAutofit fontScale="90000"/>
          </a:bodyPr>
          <a:lstStyle/>
          <a:p>
            <a:pPr fontAlgn="auto">
              <a:spcAft>
                <a:spcPts val="0"/>
              </a:spcAft>
              <a:defRPr/>
            </a:pPr>
            <a:r>
              <a:rPr lang="tr-TR" dirty="0" err="1">
                <a:solidFill>
                  <a:schemeClr val="tx1">
                    <a:lumMod val="75000"/>
                    <a:lumOff val="25000"/>
                  </a:schemeClr>
                </a:solidFill>
              </a:rPr>
              <a:t>Filter</a:t>
            </a:r>
            <a:r>
              <a:rPr lang="tr-TR" dirty="0">
                <a:solidFill>
                  <a:schemeClr val="tx1">
                    <a:lumMod val="75000"/>
                    <a:lumOff val="25000"/>
                  </a:schemeClr>
                </a:solidFill>
              </a:rPr>
              <a:t> Komutu</a:t>
            </a:r>
          </a:p>
        </p:txBody>
      </p:sp>
      <p:sp>
        <p:nvSpPr>
          <p:cNvPr id="273410" name="İçerik Yer Tutucusu 2"/>
          <p:cNvSpPr>
            <a:spLocks noGrp="1" noChangeArrowheads="1"/>
          </p:cNvSpPr>
          <p:nvPr>
            <p:ph idx="1"/>
          </p:nvPr>
        </p:nvSpPr>
        <p:spPr>
          <a:xfrm>
            <a:off x="512763" y="1011238"/>
            <a:ext cx="5141912" cy="685800"/>
          </a:xfrm>
        </p:spPr>
        <p:txBody>
          <a:bodyPr>
            <a:normAutofit fontScale="70000" lnSpcReduction="20000"/>
          </a:bodyPr>
          <a:lstStyle/>
          <a:p>
            <a:r>
              <a:rPr lang="tr-TR" altLang="tr-TR" b="1" dirty="0" smtClean="0"/>
              <a:t>Besi Durumu &lt;500 (1) ve Göğüs çevresi 134 cm’den büyük olanları seçmek istersek…</a:t>
            </a:r>
          </a:p>
        </p:txBody>
      </p:sp>
      <p:pic>
        <p:nvPicPr>
          <p:cNvPr id="273411" name="Resi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1860550"/>
            <a:ext cx="6361112" cy="432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412" name="Resi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9738" y="-3175"/>
            <a:ext cx="54022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5959475" y="2595563"/>
            <a:ext cx="407988" cy="474662"/>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ayt Numarası Yer Tutucus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224C4E-7006-4182-A29A-78E6CFF559E9}" type="slidenum">
              <a:rPr kumimoji="0" lang="tr-TR" alt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tr-TR" alt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13323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39700" y="541909"/>
            <a:ext cx="5040503" cy="461962"/>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panose="020F0502020204030204"/>
                <a:ea typeface="+mn-ea"/>
                <a:cs typeface="+mn-cs"/>
              </a:rPr>
              <a:t>VERİ GİRİŞİ &amp; TEMEL FONKSİYONLAR </a:t>
            </a:r>
          </a:p>
        </p:txBody>
      </p:sp>
      <p:graphicFrame>
        <p:nvGraphicFramePr>
          <p:cNvPr id="5" name="Tablo 4"/>
          <p:cNvGraphicFramePr>
            <a:graphicFrameLocks noGrp="1"/>
          </p:cNvGraphicFramePr>
          <p:nvPr/>
        </p:nvGraphicFramePr>
        <p:xfrm>
          <a:off x="139700" y="1031875"/>
          <a:ext cx="7278689" cy="4289429"/>
        </p:xfrm>
        <a:graphic>
          <a:graphicData uri="http://schemas.openxmlformats.org/drawingml/2006/table">
            <a:tbl>
              <a:tblPr firstRow="1" firstCol="1" bandRow="1">
                <a:tableStyleId>{F5AB1C69-6EDB-4FF4-983F-18BD219EF322}</a:tableStyleId>
              </a:tblPr>
              <a:tblGrid>
                <a:gridCol w="637919">
                  <a:extLst>
                    <a:ext uri="{9D8B030D-6E8A-4147-A177-3AD203B41FA5}">
                      <a16:colId xmlns:a16="http://schemas.microsoft.com/office/drawing/2014/main" xmlns="" val="20000"/>
                    </a:ext>
                  </a:extLst>
                </a:gridCol>
                <a:gridCol w="565853">
                  <a:extLst>
                    <a:ext uri="{9D8B030D-6E8A-4147-A177-3AD203B41FA5}">
                      <a16:colId xmlns:a16="http://schemas.microsoft.com/office/drawing/2014/main" xmlns="" val="20001"/>
                    </a:ext>
                  </a:extLst>
                </a:gridCol>
                <a:gridCol w="619236">
                  <a:extLst>
                    <a:ext uri="{9D8B030D-6E8A-4147-A177-3AD203B41FA5}">
                      <a16:colId xmlns:a16="http://schemas.microsoft.com/office/drawing/2014/main" xmlns="" val="20002"/>
                    </a:ext>
                  </a:extLst>
                </a:gridCol>
                <a:gridCol w="941781">
                  <a:extLst>
                    <a:ext uri="{9D8B030D-6E8A-4147-A177-3AD203B41FA5}">
                      <a16:colId xmlns:a16="http://schemas.microsoft.com/office/drawing/2014/main" xmlns="" val="20003"/>
                    </a:ext>
                  </a:extLst>
                </a:gridCol>
                <a:gridCol w="783840">
                  <a:extLst>
                    <a:ext uri="{9D8B030D-6E8A-4147-A177-3AD203B41FA5}">
                      <a16:colId xmlns:a16="http://schemas.microsoft.com/office/drawing/2014/main" xmlns="" val="20004"/>
                    </a:ext>
                  </a:extLst>
                </a:gridCol>
                <a:gridCol w="922147">
                  <a:extLst>
                    <a:ext uri="{9D8B030D-6E8A-4147-A177-3AD203B41FA5}">
                      <a16:colId xmlns:a16="http://schemas.microsoft.com/office/drawing/2014/main" xmlns="" val="20005"/>
                    </a:ext>
                  </a:extLst>
                </a:gridCol>
                <a:gridCol w="922480">
                  <a:extLst>
                    <a:ext uri="{9D8B030D-6E8A-4147-A177-3AD203B41FA5}">
                      <a16:colId xmlns:a16="http://schemas.microsoft.com/office/drawing/2014/main" xmlns="" val="20006"/>
                    </a:ext>
                  </a:extLst>
                </a:gridCol>
                <a:gridCol w="641866">
                  <a:extLst>
                    <a:ext uri="{9D8B030D-6E8A-4147-A177-3AD203B41FA5}">
                      <a16:colId xmlns:a16="http://schemas.microsoft.com/office/drawing/2014/main" xmlns="" val="20007"/>
                    </a:ext>
                  </a:extLst>
                </a:gridCol>
                <a:gridCol w="606426">
                  <a:extLst>
                    <a:ext uri="{9D8B030D-6E8A-4147-A177-3AD203B41FA5}">
                      <a16:colId xmlns:a16="http://schemas.microsoft.com/office/drawing/2014/main" xmlns="" val="20008"/>
                    </a:ext>
                  </a:extLst>
                </a:gridCol>
                <a:gridCol w="637141">
                  <a:extLst>
                    <a:ext uri="{9D8B030D-6E8A-4147-A177-3AD203B41FA5}">
                      <a16:colId xmlns:a16="http://schemas.microsoft.com/office/drawing/2014/main" xmlns="" val="20009"/>
                    </a:ext>
                  </a:extLst>
                </a:gridCol>
              </a:tblGrid>
              <a:tr h="629057">
                <a:tc>
                  <a:txBody>
                    <a:bodyPr/>
                    <a:lstStyle/>
                    <a:p>
                      <a:pPr algn="ctr">
                        <a:lnSpc>
                          <a:spcPct val="115000"/>
                        </a:lnSpc>
                        <a:spcAft>
                          <a:spcPts val="0"/>
                        </a:spcAft>
                      </a:pPr>
                      <a:r>
                        <a:rPr lang="tr-TR" sz="1600" dirty="0">
                          <a:effectLst/>
                        </a:rPr>
                        <a:t>Hasta </a:t>
                      </a:r>
                      <a:r>
                        <a:rPr lang="tr-TR" sz="1600" dirty="0" err="1">
                          <a:effectLst/>
                        </a:rPr>
                        <a:t>no</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tc>
                <a:tc>
                  <a:txBody>
                    <a:bodyPr/>
                    <a:lstStyle/>
                    <a:p>
                      <a:pPr algn="ctr">
                        <a:lnSpc>
                          <a:spcPct val="115000"/>
                        </a:lnSpc>
                        <a:spcAft>
                          <a:spcPts val="0"/>
                        </a:spcAft>
                      </a:pPr>
                      <a:r>
                        <a:rPr lang="tr-TR" sz="1600" dirty="0">
                          <a:effectLst/>
                        </a:rPr>
                        <a:t>KKH</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tc>
                <a:tc>
                  <a:txBody>
                    <a:bodyPr/>
                    <a:lstStyle/>
                    <a:p>
                      <a:pPr algn="ctr">
                        <a:lnSpc>
                          <a:spcPct val="115000"/>
                        </a:lnSpc>
                        <a:spcAft>
                          <a:spcPts val="0"/>
                        </a:spcAft>
                      </a:pPr>
                      <a:r>
                        <a:rPr lang="tr-TR" sz="1600">
                          <a:effectLst/>
                        </a:rPr>
                        <a:t>Yaş</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tc>
                <a:tc>
                  <a:txBody>
                    <a:bodyPr/>
                    <a:lstStyle/>
                    <a:p>
                      <a:pPr algn="ctr">
                        <a:lnSpc>
                          <a:spcPct val="115000"/>
                        </a:lnSpc>
                        <a:spcAft>
                          <a:spcPts val="0"/>
                        </a:spcAft>
                      </a:pPr>
                      <a:r>
                        <a:rPr lang="tr-TR" sz="1600" dirty="0">
                          <a:effectLst/>
                        </a:rPr>
                        <a:t>Cinsiyet</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tc>
                <a:tc>
                  <a:txBody>
                    <a:bodyPr/>
                    <a:lstStyle/>
                    <a:p>
                      <a:pPr algn="ctr">
                        <a:lnSpc>
                          <a:spcPct val="115000"/>
                        </a:lnSpc>
                        <a:spcAft>
                          <a:spcPts val="0"/>
                        </a:spcAft>
                      </a:pPr>
                      <a:r>
                        <a:rPr lang="tr-TR" sz="1600" dirty="0">
                          <a:effectLst/>
                        </a:rPr>
                        <a:t>Sigara</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tc>
                <a:tc>
                  <a:txBody>
                    <a:bodyPr/>
                    <a:lstStyle/>
                    <a:p>
                      <a:pPr algn="ctr">
                        <a:lnSpc>
                          <a:spcPct val="115000"/>
                        </a:lnSpc>
                        <a:spcAft>
                          <a:spcPts val="0"/>
                        </a:spcAft>
                      </a:pPr>
                      <a:r>
                        <a:rPr lang="tr-TR" sz="1600" dirty="0">
                          <a:effectLst/>
                        </a:rPr>
                        <a:t>Bel Çevresi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tc>
                <a:tc>
                  <a:txBody>
                    <a:bodyPr/>
                    <a:lstStyle/>
                    <a:p>
                      <a:pPr algn="ctr">
                        <a:lnSpc>
                          <a:spcPct val="115000"/>
                        </a:lnSpc>
                        <a:spcAft>
                          <a:spcPts val="0"/>
                        </a:spcAft>
                      </a:pPr>
                      <a:r>
                        <a:rPr lang="tr-TR" sz="1600" dirty="0">
                          <a:effectLst/>
                        </a:rPr>
                        <a:t>Kolesterol</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tc>
                <a:tc>
                  <a:txBody>
                    <a:bodyPr/>
                    <a:lstStyle/>
                    <a:p>
                      <a:pPr algn="ctr">
                        <a:lnSpc>
                          <a:spcPct val="115000"/>
                        </a:lnSpc>
                        <a:spcAft>
                          <a:spcPts val="0"/>
                        </a:spcAft>
                      </a:pPr>
                      <a:r>
                        <a:rPr lang="tr-TR" sz="1600" dirty="0">
                          <a:effectLst/>
                        </a:rPr>
                        <a:t>AKŞ</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tc>
                <a:tc>
                  <a:txBody>
                    <a:bodyPr/>
                    <a:lstStyle/>
                    <a:p>
                      <a:pPr algn="ctr">
                        <a:lnSpc>
                          <a:spcPct val="115000"/>
                        </a:lnSpc>
                        <a:spcAft>
                          <a:spcPts val="0"/>
                        </a:spcAft>
                      </a:pPr>
                      <a:r>
                        <a:rPr lang="tr-TR" sz="1600" dirty="0">
                          <a:effectLst/>
                        </a:rPr>
                        <a:t>Boy</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tc>
                <a:tc>
                  <a:txBody>
                    <a:bodyPr/>
                    <a:lstStyle/>
                    <a:p>
                      <a:pPr algn="ctr">
                        <a:lnSpc>
                          <a:spcPct val="115000"/>
                        </a:lnSpc>
                        <a:spcAft>
                          <a:spcPts val="0"/>
                        </a:spcAft>
                      </a:pPr>
                      <a:r>
                        <a:rPr lang="tr-TR" sz="1600" dirty="0">
                          <a:effectLst/>
                        </a:rPr>
                        <a:t>Kilo</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tc>
                <a:extLst>
                  <a:ext uri="{0D108BD9-81ED-4DB2-BD59-A6C34878D82A}">
                    <a16:rowId xmlns:a16="http://schemas.microsoft.com/office/drawing/2014/main" xmlns="" val="10000"/>
                  </a:ext>
                </a:extLst>
              </a:tr>
              <a:tr h="305031">
                <a:tc>
                  <a:txBody>
                    <a:bodyPr/>
                    <a:lstStyle/>
                    <a:p>
                      <a:pPr algn="ctr">
                        <a:lnSpc>
                          <a:spcPct val="115000"/>
                        </a:lnSpc>
                        <a:spcAft>
                          <a:spcPts val="0"/>
                        </a:spcAft>
                      </a:pPr>
                      <a:r>
                        <a:rPr lang="tr-TR" sz="1600">
                          <a:effectLst/>
                        </a:rPr>
                        <a:t>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tc>
                <a:tc>
                  <a:txBody>
                    <a:bodyPr/>
                    <a:lstStyle/>
                    <a:p>
                      <a:pPr algn="ctr">
                        <a:lnSpc>
                          <a:spcPct val="115000"/>
                        </a:lnSpc>
                        <a:spcAft>
                          <a:spcPts val="0"/>
                        </a:spcAft>
                      </a:pPr>
                      <a:r>
                        <a:rPr lang="tr-TR" sz="1600" dirty="0">
                          <a:effectLst/>
                        </a:rPr>
                        <a:t>Var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dirty="0">
                          <a:effectLst/>
                        </a:rPr>
                        <a:t>56</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dirty="0">
                          <a:effectLst/>
                        </a:rPr>
                        <a:t>Erkek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Evet</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98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175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98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171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78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extLst>
                  <a:ext uri="{0D108BD9-81ED-4DB2-BD59-A6C34878D82A}">
                    <a16:rowId xmlns:a16="http://schemas.microsoft.com/office/drawing/2014/main" xmlns="" val="10001"/>
                  </a:ext>
                </a:extLst>
              </a:tr>
              <a:tr h="305031">
                <a:tc>
                  <a:txBody>
                    <a:bodyPr/>
                    <a:lstStyle/>
                    <a:p>
                      <a:pPr algn="ctr">
                        <a:lnSpc>
                          <a:spcPct val="115000"/>
                        </a:lnSpc>
                        <a:spcAft>
                          <a:spcPts val="0"/>
                        </a:spcAft>
                      </a:pPr>
                      <a:r>
                        <a:rPr lang="tr-TR" sz="1600" dirty="0">
                          <a:effectLst/>
                        </a:rPr>
                        <a:t>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tc>
                <a:tc>
                  <a:txBody>
                    <a:bodyPr/>
                    <a:lstStyle/>
                    <a:p>
                      <a:pPr algn="ctr">
                        <a:lnSpc>
                          <a:spcPct val="115000"/>
                        </a:lnSpc>
                        <a:spcAft>
                          <a:spcPts val="0"/>
                        </a:spcAft>
                      </a:pPr>
                      <a:r>
                        <a:rPr lang="tr-TR" sz="1600">
                          <a:effectLst/>
                        </a:rPr>
                        <a:t>Var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54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Erkek</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Hayır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105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dirty="0">
                          <a:effectLst/>
                        </a:rPr>
                        <a:t>225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99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174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98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extLst>
                  <a:ext uri="{0D108BD9-81ED-4DB2-BD59-A6C34878D82A}">
                    <a16:rowId xmlns:a16="http://schemas.microsoft.com/office/drawing/2014/main" xmlns="" val="10002"/>
                  </a:ext>
                </a:extLst>
              </a:tr>
              <a:tr h="305031">
                <a:tc>
                  <a:txBody>
                    <a:bodyPr/>
                    <a:lstStyle/>
                    <a:p>
                      <a:pPr algn="ctr">
                        <a:lnSpc>
                          <a:spcPct val="115000"/>
                        </a:lnSpc>
                        <a:spcAft>
                          <a:spcPts val="0"/>
                        </a:spcAft>
                      </a:pPr>
                      <a:r>
                        <a:rPr lang="tr-TR" sz="1600">
                          <a:effectLst/>
                        </a:rPr>
                        <a:t>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tc>
                <a:tc>
                  <a:txBody>
                    <a:bodyPr/>
                    <a:lstStyle/>
                    <a:p>
                      <a:pPr algn="ctr">
                        <a:lnSpc>
                          <a:spcPct val="115000"/>
                        </a:lnSpc>
                        <a:spcAft>
                          <a:spcPts val="0"/>
                        </a:spcAft>
                      </a:pPr>
                      <a:r>
                        <a:rPr lang="tr-TR" sz="1600">
                          <a:effectLst/>
                        </a:rPr>
                        <a:t>Var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57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Kadın</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Evet</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106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232</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dirty="0">
                          <a:effectLst/>
                        </a:rPr>
                        <a:t>106</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167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99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extLst>
                  <a:ext uri="{0D108BD9-81ED-4DB2-BD59-A6C34878D82A}">
                    <a16:rowId xmlns:a16="http://schemas.microsoft.com/office/drawing/2014/main" xmlns="" val="10003"/>
                  </a:ext>
                </a:extLst>
              </a:tr>
              <a:tr h="305031">
                <a:tc>
                  <a:txBody>
                    <a:bodyPr/>
                    <a:lstStyle/>
                    <a:p>
                      <a:pPr algn="ctr">
                        <a:lnSpc>
                          <a:spcPct val="115000"/>
                        </a:lnSpc>
                        <a:spcAft>
                          <a:spcPts val="0"/>
                        </a:spcAft>
                      </a:pPr>
                      <a:r>
                        <a:rPr lang="tr-TR" sz="1600" dirty="0">
                          <a:effectLst/>
                        </a:rPr>
                        <a:t>4</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tc>
                <a:tc>
                  <a:txBody>
                    <a:bodyPr/>
                    <a:lstStyle/>
                    <a:p>
                      <a:pPr algn="ctr">
                        <a:lnSpc>
                          <a:spcPct val="115000"/>
                        </a:lnSpc>
                        <a:spcAft>
                          <a:spcPts val="0"/>
                        </a:spcAft>
                      </a:pPr>
                      <a:r>
                        <a:rPr lang="tr-TR" sz="1600">
                          <a:effectLst/>
                        </a:rPr>
                        <a:t>Var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58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Erkek</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Hayır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103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156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dirty="0">
                          <a:effectLst/>
                        </a:rPr>
                        <a:t>115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dirty="0">
                          <a:effectLst/>
                        </a:rPr>
                        <a:t>177</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95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extLst>
                  <a:ext uri="{0D108BD9-81ED-4DB2-BD59-A6C34878D82A}">
                    <a16:rowId xmlns:a16="http://schemas.microsoft.com/office/drawing/2014/main" xmlns="" val="10004"/>
                  </a:ext>
                </a:extLst>
              </a:tr>
              <a:tr h="305031">
                <a:tc>
                  <a:txBody>
                    <a:bodyPr/>
                    <a:lstStyle/>
                    <a:p>
                      <a:pPr algn="ctr">
                        <a:lnSpc>
                          <a:spcPct val="115000"/>
                        </a:lnSpc>
                        <a:spcAft>
                          <a:spcPts val="0"/>
                        </a:spcAft>
                      </a:pPr>
                      <a:r>
                        <a:rPr lang="tr-TR" sz="1600" dirty="0">
                          <a:effectLst/>
                        </a:rPr>
                        <a:t>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tc>
                <a:tc>
                  <a:txBody>
                    <a:bodyPr/>
                    <a:lstStyle/>
                    <a:p>
                      <a:pPr algn="ctr">
                        <a:lnSpc>
                          <a:spcPct val="115000"/>
                        </a:lnSpc>
                        <a:spcAft>
                          <a:spcPts val="0"/>
                        </a:spcAft>
                      </a:pPr>
                      <a:r>
                        <a:rPr lang="tr-TR" sz="1600">
                          <a:effectLst/>
                        </a:rPr>
                        <a:t>Var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53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Erkek</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Evet</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99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dirty="0">
                          <a:effectLst/>
                        </a:rPr>
                        <a:t>171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101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187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81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extLst>
                  <a:ext uri="{0D108BD9-81ED-4DB2-BD59-A6C34878D82A}">
                    <a16:rowId xmlns:a16="http://schemas.microsoft.com/office/drawing/2014/main" xmlns="" val="10005"/>
                  </a:ext>
                </a:extLst>
              </a:tr>
              <a:tr h="305031">
                <a:tc>
                  <a:txBody>
                    <a:bodyPr/>
                    <a:lstStyle/>
                    <a:p>
                      <a:pPr algn="ctr">
                        <a:lnSpc>
                          <a:spcPct val="115000"/>
                        </a:lnSpc>
                        <a:spcAft>
                          <a:spcPts val="0"/>
                        </a:spcAft>
                      </a:pPr>
                      <a:r>
                        <a:rPr lang="tr-TR" sz="1600" dirty="0">
                          <a:effectLst/>
                        </a:rPr>
                        <a:t>6</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tc>
                <a:tc>
                  <a:txBody>
                    <a:bodyPr/>
                    <a:lstStyle/>
                    <a:p>
                      <a:pPr algn="ctr">
                        <a:lnSpc>
                          <a:spcPct val="115000"/>
                        </a:lnSpc>
                        <a:spcAft>
                          <a:spcPts val="0"/>
                        </a:spcAft>
                      </a:pPr>
                      <a:r>
                        <a:rPr lang="tr-TR" sz="1600">
                          <a:effectLst/>
                        </a:rPr>
                        <a:t>Var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55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Kadın</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Evet</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92</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191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111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161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76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extLst>
                  <a:ext uri="{0D108BD9-81ED-4DB2-BD59-A6C34878D82A}">
                    <a16:rowId xmlns:a16="http://schemas.microsoft.com/office/drawing/2014/main" xmlns="" val="10006"/>
                  </a:ext>
                </a:extLst>
              </a:tr>
              <a:tr h="305031">
                <a:tc>
                  <a:txBody>
                    <a:bodyPr/>
                    <a:lstStyle/>
                    <a:p>
                      <a:pPr algn="ctr">
                        <a:lnSpc>
                          <a:spcPct val="115000"/>
                        </a:lnSpc>
                        <a:spcAft>
                          <a:spcPts val="0"/>
                        </a:spcAft>
                      </a:pPr>
                      <a:r>
                        <a:rPr lang="tr-TR" sz="1600" dirty="0">
                          <a:effectLst/>
                        </a:rPr>
                        <a:t>7</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tc>
                <a:tc>
                  <a:txBody>
                    <a:bodyPr/>
                    <a:lstStyle/>
                    <a:p>
                      <a:pPr algn="ctr">
                        <a:lnSpc>
                          <a:spcPct val="115000"/>
                        </a:lnSpc>
                        <a:spcAft>
                          <a:spcPts val="0"/>
                        </a:spcAft>
                      </a:pPr>
                      <a:r>
                        <a:rPr lang="tr-TR" sz="1600">
                          <a:effectLst/>
                        </a:rPr>
                        <a:t>Yok</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55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Erkek</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Hayır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95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193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97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dirty="0">
                          <a:effectLst/>
                        </a:rPr>
                        <a:t>156</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75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extLst>
                  <a:ext uri="{0D108BD9-81ED-4DB2-BD59-A6C34878D82A}">
                    <a16:rowId xmlns:a16="http://schemas.microsoft.com/office/drawing/2014/main" xmlns="" val="10007"/>
                  </a:ext>
                </a:extLst>
              </a:tr>
              <a:tr h="305031">
                <a:tc>
                  <a:txBody>
                    <a:bodyPr/>
                    <a:lstStyle/>
                    <a:p>
                      <a:pPr algn="ctr">
                        <a:lnSpc>
                          <a:spcPct val="115000"/>
                        </a:lnSpc>
                        <a:spcAft>
                          <a:spcPts val="0"/>
                        </a:spcAft>
                      </a:pPr>
                      <a:r>
                        <a:rPr lang="tr-TR" sz="1600" dirty="0">
                          <a:effectLst/>
                        </a:rPr>
                        <a:t>8</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tc>
                <a:tc>
                  <a:txBody>
                    <a:bodyPr/>
                    <a:lstStyle/>
                    <a:p>
                      <a:pPr algn="ctr">
                        <a:lnSpc>
                          <a:spcPct val="115000"/>
                        </a:lnSpc>
                        <a:spcAft>
                          <a:spcPts val="0"/>
                        </a:spcAft>
                      </a:pPr>
                      <a:r>
                        <a:rPr lang="tr-TR" sz="1600">
                          <a:effectLst/>
                        </a:rPr>
                        <a:t>Yok</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56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Erkek</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Hayır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93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188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78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176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dirty="0">
                          <a:effectLst/>
                        </a:rPr>
                        <a:t>69</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extLst>
                  <a:ext uri="{0D108BD9-81ED-4DB2-BD59-A6C34878D82A}">
                    <a16:rowId xmlns:a16="http://schemas.microsoft.com/office/drawing/2014/main" xmlns="" val="10008"/>
                  </a:ext>
                </a:extLst>
              </a:tr>
              <a:tr h="305031">
                <a:tc>
                  <a:txBody>
                    <a:bodyPr/>
                    <a:lstStyle/>
                    <a:p>
                      <a:pPr algn="ctr">
                        <a:lnSpc>
                          <a:spcPct val="115000"/>
                        </a:lnSpc>
                        <a:spcAft>
                          <a:spcPts val="0"/>
                        </a:spcAft>
                      </a:pPr>
                      <a:r>
                        <a:rPr lang="tr-TR" sz="1600" dirty="0">
                          <a:effectLst/>
                        </a:rPr>
                        <a:t>9</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tc>
                <a:tc>
                  <a:txBody>
                    <a:bodyPr/>
                    <a:lstStyle/>
                    <a:p>
                      <a:pPr algn="ctr">
                        <a:lnSpc>
                          <a:spcPct val="115000"/>
                        </a:lnSpc>
                        <a:spcAft>
                          <a:spcPts val="0"/>
                        </a:spcAft>
                      </a:pPr>
                      <a:r>
                        <a:rPr lang="tr-TR" sz="1600">
                          <a:effectLst/>
                        </a:rPr>
                        <a:t>Yok</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56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Kadın</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Evet</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91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173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89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169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dirty="0">
                          <a:effectLst/>
                        </a:rPr>
                        <a:t>72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extLst>
                  <a:ext uri="{0D108BD9-81ED-4DB2-BD59-A6C34878D82A}">
                    <a16:rowId xmlns:a16="http://schemas.microsoft.com/office/drawing/2014/main" xmlns="" val="10009"/>
                  </a:ext>
                </a:extLst>
              </a:tr>
              <a:tr h="305031">
                <a:tc>
                  <a:txBody>
                    <a:bodyPr/>
                    <a:lstStyle/>
                    <a:p>
                      <a:pPr algn="ctr">
                        <a:lnSpc>
                          <a:spcPct val="115000"/>
                        </a:lnSpc>
                        <a:spcAft>
                          <a:spcPts val="0"/>
                        </a:spcAft>
                      </a:pPr>
                      <a:r>
                        <a:rPr lang="tr-TR" sz="1600" dirty="0">
                          <a:effectLst/>
                        </a:rPr>
                        <a:t>10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tc>
                <a:tc>
                  <a:txBody>
                    <a:bodyPr/>
                    <a:lstStyle/>
                    <a:p>
                      <a:pPr algn="ctr">
                        <a:lnSpc>
                          <a:spcPct val="115000"/>
                        </a:lnSpc>
                        <a:spcAft>
                          <a:spcPts val="0"/>
                        </a:spcAft>
                      </a:pPr>
                      <a:r>
                        <a:rPr lang="tr-TR" sz="1600">
                          <a:effectLst/>
                        </a:rPr>
                        <a:t>Yok</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58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Erkek</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Hayır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99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dirty="0">
                          <a:effectLst/>
                        </a:rPr>
                        <a:t>171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98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dirty="0">
                          <a:effectLst/>
                        </a:rPr>
                        <a:t>189</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89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extLst>
                  <a:ext uri="{0D108BD9-81ED-4DB2-BD59-A6C34878D82A}">
                    <a16:rowId xmlns:a16="http://schemas.microsoft.com/office/drawing/2014/main" xmlns="" val="10010"/>
                  </a:ext>
                </a:extLst>
              </a:tr>
              <a:tr h="305031">
                <a:tc>
                  <a:txBody>
                    <a:bodyPr/>
                    <a:lstStyle/>
                    <a:p>
                      <a:pPr algn="ctr">
                        <a:lnSpc>
                          <a:spcPct val="115000"/>
                        </a:lnSpc>
                        <a:spcAft>
                          <a:spcPts val="0"/>
                        </a:spcAft>
                      </a:pPr>
                      <a:r>
                        <a:rPr lang="tr-TR" sz="1600" dirty="0">
                          <a:effectLst/>
                        </a:rPr>
                        <a:t>11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tc>
                <a:tc>
                  <a:txBody>
                    <a:bodyPr/>
                    <a:lstStyle/>
                    <a:p>
                      <a:pPr algn="ctr">
                        <a:lnSpc>
                          <a:spcPct val="115000"/>
                        </a:lnSpc>
                        <a:spcAft>
                          <a:spcPts val="0"/>
                        </a:spcAft>
                      </a:pPr>
                      <a:r>
                        <a:rPr lang="tr-TR" sz="1600">
                          <a:effectLst/>
                        </a:rPr>
                        <a:t>Yok</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53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Kadın</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Hayır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98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168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88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dirty="0">
                          <a:effectLst/>
                        </a:rPr>
                        <a:t>171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dirty="0">
                          <a:effectLst/>
                        </a:rPr>
                        <a:t>72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extLst>
                  <a:ext uri="{0D108BD9-81ED-4DB2-BD59-A6C34878D82A}">
                    <a16:rowId xmlns:a16="http://schemas.microsoft.com/office/drawing/2014/main" xmlns="" val="10011"/>
                  </a:ext>
                </a:extLst>
              </a:tr>
              <a:tr h="305031">
                <a:tc>
                  <a:txBody>
                    <a:bodyPr/>
                    <a:lstStyle/>
                    <a:p>
                      <a:pPr algn="ctr">
                        <a:lnSpc>
                          <a:spcPct val="115000"/>
                        </a:lnSpc>
                        <a:spcAft>
                          <a:spcPts val="0"/>
                        </a:spcAft>
                      </a:pPr>
                      <a:r>
                        <a:rPr lang="tr-TR" sz="1600" dirty="0">
                          <a:effectLst/>
                        </a:rPr>
                        <a:t>12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nchor="ctr"/>
                </a:tc>
                <a:tc>
                  <a:txBody>
                    <a:bodyPr/>
                    <a:lstStyle/>
                    <a:p>
                      <a:pPr algn="ctr">
                        <a:lnSpc>
                          <a:spcPct val="115000"/>
                        </a:lnSpc>
                        <a:spcAft>
                          <a:spcPts val="0"/>
                        </a:spcAft>
                      </a:pPr>
                      <a:r>
                        <a:rPr lang="tr-TR" sz="1600">
                          <a:effectLst/>
                        </a:rPr>
                        <a:t>Yok</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57</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dirty="0">
                          <a:effectLst/>
                        </a:rPr>
                        <a:t>Erkek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dirty="0">
                          <a:effectLst/>
                        </a:rPr>
                        <a:t>Hayır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dirty="0">
                          <a:effectLst/>
                        </a:rPr>
                        <a:t>91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156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a:effectLst/>
                        </a:rPr>
                        <a:t>102</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dirty="0">
                          <a:effectLst/>
                        </a:rPr>
                        <a:t>169</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tc>
                  <a:txBody>
                    <a:bodyPr/>
                    <a:lstStyle/>
                    <a:p>
                      <a:pPr algn="ctr">
                        <a:lnSpc>
                          <a:spcPct val="115000"/>
                        </a:lnSpc>
                        <a:spcAft>
                          <a:spcPts val="0"/>
                        </a:spcAft>
                      </a:pPr>
                      <a:r>
                        <a:rPr lang="tr-TR" sz="1600" dirty="0">
                          <a:effectLst/>
                        </a:rPr>
                        <a:t>81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6" marR="68586" marT="0" marB="0"/>
                </a:tc>
                <a:extLst>
                  <a:ext uri="{0D108BD9-81ED-4DB2-BD59-A6C34878D82A}">
                    <a16:rowId xmlns:a16="http://schemas.microsoft.com/office/drawing/2014/main" xmlns="" val="10012"/>
                  </a:ext>
                </a:extLst>
              </a:tr>
            </a:tbl>
          </a:graphicData>
        </a:graphic>
      </p:graphicFrame>
      <p:sp>
        <p:nvSpPr>
          <p:cNvPr id="6" name="Dikdörtgen 5"/>
          <p:cNvSpPr/>
          <p:nvPr/>
        </p:nvSpPr>
        <p:spPr>
          <a:xfrm>
            <a:off x="7418388" y="498986"/>
            <a:ext cx="4629150" cy="6186309"/>
          </a:xfrm>
          <a:prstGeom prst="rect">
            <a:avLst/>
          </a:prstGeom>
        </p:spPr>
        <p:txBody>
          <a:bodyPr>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Yanda verilen tabloyu JAMOVİ programına </a:t>
            </a:r>
            <a:r>
              <a:rPr kumimoji="0" lang="tr-TR"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girin.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JAMOVI programına girdiğiniz değişkenler için gerekli tanımlamaları yapın.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1" i="0" u="sng" strike="noStrike" kern="1200" cap="none" spc="0" normalizeH="0" baseline="0" noProof="0" dirty="0" smtClean="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1" i="0" u="sng" strike="noStrike" kern="1200" cap="none" spc="0" normalizeH="0" baseline="0" noProof="0" dirty="0" smtClean="0">
                <a:ln>
                  <a:noFill/>
                </a:ln>
                <a:solidFill>
                  <a:srgbClr val="000000"/>
                </a:solidFill>
                <a:effectLst/>
                <a:uLnTx/>
                <a:uFillTx/>
                <a:latin typeface="Calibri" panose="020F0502020204030204"/>
                <a:ea typeface="+mn-ea"/>
                <a:cs typeface="+mn-cs"/>
              </a:rPr>
              <a:t>UYGULAMA </a:t>
            </a:r>
            <a:r>
              <a:rPr kumimoji="0" lang="tr-TR" sz="1800" b="1" i="0" u="sng" strike="noStrike" kern="1200" cap="none" spc="0" normalizeH="0" baseline="0" noProof="0" dirty="0">
                <a:ln>
                  <a:noFill/>
                </a:ln>
                <a:solidFill>
                  <a:srgbClr val="000000"/>
                </a:solidFill>
                <a:effectLst/>
                <a:uLnTx/>
                <a:uFillTx/>
                <a:latin typeface="Calibri" panose="020F0502020204030204"/>
                <a:ea typeface="+mn-ea"/>
                <a:cs typeface="+mn-cs"/>
              </a:rPr>
              <a:t>SORULARI:</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charset="2"/>
              <a:buChar char="Ø"/>
              <a:tabLst/>
              <a:defRPr/>
            </a:pP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1- Her bir </a:t>
            </a:r>
            <a:r>
              <a:rPr kumimoji="0" lang="tr-TR" sz="1800" b="0" i="0" u="sng" strike="noStrike" kern="1200" cap="none" spc="0" normalizeH="0" baseline="0" noProof="0" dirty="0">
                <a:ln>
                  <a:noFill/>
                </a:ln>
                <a:solidFill>
                  <a:srgbClr val="000000"/>
                </a:solidFill>
                <a:effectLst/>
                <a:uLnTx/>
                <a:uFillTx/>
                <a:latin typeface="Calibri" panose="020F0502020204030204"/>
                <a:ea typeface="+mn-ea"/>
                <a:cs typeface="+mn-cs"/>
              </a:rPr>
              <a:t>sürekli değişkene</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 ait tanımlayıcı istatistikleri hesaplayın.</a:t>
            </a:r>
          </a:p>
          <a:p>
            <a:pPr marL="285750" marR="0" lvl="0" indent="-285750" algn="just" defTabSz="914400" rtl="0" eaLnBrk="1" fontAlgn="auto" latinLnBrk="0" hangingPunct="1">
              <a:lnSpc>
                <a:spcPct val="100000"/>
              </a:lnSpc>
              <a:spcBef>
                <a:spcPts val="0"/>
              </a:spcBef>
              <a:spcAft>
                <a:spcPts val="0"/>
              </a:spcAft>
              <a:buClrTx/>
              <a:buSzTx/>
              <a:buFont typeface="Wingdings" charset="2"/>
              <a:buChar char="Ø"/>
              <a:tabLst/>
              <a:defRPr/>
            </a:pPr>
            <a:r>
              <a:rPr kumimoji="0" lang="tr-TR" sz="1800" b="1" i="0" u="sng" strike="noStrike" kern="1200" cap="none" spc="0" normalizeH="0" baseline="0" noProof="0" dirty="0">
                <a:ln>
                  <a:noFill/>
                </a:ln>
                <a:solidFill>
                  <a:srgbClr val="C00000"/>
                </a:solidFill>
                <a:effectLst/>
                <a:uLnTx/>
                <a:uFillTx/>
                <a:latin typeface="Calibri" panose="020F0502020204030204"/>
                <a:ea typeface="+mn-ea"/>
                <a:cs typeface="+mn-cs"/>
              </a:rPr>
              <a:t>2- Hasta ve Sağlıklılar için ayrı ayrı olmak üzere</a:t>
            </a:r>
            <a:r>
              <a:rPr kumimoji="0" lang="tr-TR" sz="18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tr-TR" sz="1800" b="0" i="0" u="sng" strike="noStrike" kern="1200" cap="none" spc="0" normalizeH="0" baseline="0" noProof="0" dirty="0">
                <a:ln>
                  <a:noFill/>
                </a:ln>
                <a:solidFill>
                  <a:srgbClr val="000000"/>
                </a:solidFill>
                <a:effectLst/>
                <a:uLnTx/>
                <a:uFillTx/>
                <a:latin typeface="Calibri" panose="020F0502020204030204"/>
                <a:ea typeface="+mn-ea"/>
                <a:cs typeface="+mn-cs"/>
              </a:rPr>
              <a:t>her bir sürekli değişkene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ait tanımlayıcı istatistikleri yapın.</a:t>
            </a:r>
          </a:p>
          <a:p>
            <a:pPr marL="285750" marR="0" lvl="0" indent="-285750" algn="just" defTabSz="914400" rtl="0" eaLnBrk="1" fontAlgn="auto" latinLnBrk="0" hangingPunct="1">
              <a:lnSpc>
                <a:spcPct val="100000"/>
              </a:lnSpc>
              <a:spcBef>
                <a:spcPts val="0"/>
              </a:spcBef>
              <a:spcAft>
                <a:spcPts val="0"/>
              </a:spcAft>
              <a:buClrTx/>
              <a:buSzTx/>
              <a:buFont typeface="Wingdings" charset="2"/>
              <a:buChar char="Ø"/>
              <a:tabLst/>
              <a:defRPr/>
            </a:pP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3- Vücut Kitle indeksini hesaplayın.</a:t>
            </a:r>
          </a:p>
          <a:p>
            <a:pPr marL="285750" marR="0" lvl="0" indent="-285750" algn="just" defTabSz="914400" rtl="0" eaLnBrk="1" fontAlgn="auto" latinLnBrk="0" hangingPunct="1">
              <a:lnSpc>
                <a:spcPct val="100000"/>
              </a:lnSpc>
              <a:spcBef>
                <a:spcPts val="0"/>
              </a:spcBef>
              <a:spcAft>
                <a:spcPts val="0"/>
              </a:spcAft>
              <a:buClrTx/>
              <a:buSzTx/>
              <a:buFont typeface="Wingdings" charset="2"/>
              <a:buChar char="Ø"/>
              <a:tabLst/>
              <a:defRPr/>
            </a:pP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4- Hesaplanan Vücut Kitle indeksi değerlerini normal (≤25) ve yüksek (&gt;25) olarak </a:t>
            </a:r>
            <a:r>
              <a:rPr kumimoji="0" lang="tr-TR"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sınıflayınız.</a:t>
            </a:r>
            <a:endPar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charset="2"/>
              <a:buChar char="Ø"/>
              <a:tabLst/>
              <a:defRPr/>
            </a:pP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5- VKI yüksek sınıfta olanların kolesterol ölçümüne ilişkin ortalama ve </a:t>
            </a:r>
            <a:r>
              <a:rPr kumimoji="0" lang="tr-TR" sz="1800" b="0" i="0" u="none" strike="noStrike" kern="1200" cap="none" spc="0" normalizeH="0" baseline="0" noProof="0" dirty="0" err="1">
                <a:ln>
                  <a:noFill/>
                </a:ln>
                <a:solidFill>
                  <a:srgbClr val="000000"/>
                </a:solidFill>
                <a:effectLst/>
                <a:uLnTx/>
                <a:uFillTx/>
                <a:latin typeface="Calibri" panose="020F0502020204030204"/>
                <a:ea typeface="+mn-ea"/>
                <a:cs typeface="+mn-cs"/>
              </a:rPr>
              <a:t>std</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 sapmayı hesaplayın.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74591" name="Dikdörtgen 6"/>
          <p:cNvSpPr>
            <a:spLocks noChangeArrowheads="1"/>
          </p:cNvSpPr>
          <p:nvPr/>
        </p:nvSpPr>
        <p:spPr bwMode="auto">
          <a:xfrm>
            <a:off x="190500" y="5651500"/>
            <a:ext cx="42703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tr-TR" altLang="tr-TR" sz="16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KKH: Koroner Kalp Hastalığı, AKŞ: Açlık Kan Şekeri</a:t>
            </a:r>
          </a:p>
        </p:txBody>
      </p:sp>
      <p:sp>
        <p:nvSpPr>
          <p:cNvPr id="8" name="Slayt Numarası Yer Tutucusu 7"/>
          <p:cNvSpPr>
            <a:spLocks noGrp="1"/>
          </p:cNvSpPr>
          <p:nvPr>
            <p:ph type="sldNum" sz="quarter" idx="12"/>
          </p:nvPr>
        </p:nvSpPr>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DAA838C-F7DB-4410-96DA-6CA6D1A60CAB}" type="slidenum">
              <a:rPr kumimoji="0" lang="tr-TR" altLang="tr-T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tr-TR" altLang="tr-T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9" name="Metin kutusu 8"/>
          <p:cNvSpPr txBox="1"/>
          <p:nvPr/>
        </p:nvSpPr>
        <p:spPr>
          <a:xfrm>
            <a:off x="8336479" y="834594"/>
            <a:ext cx="3711060" cy="338554"/>
          </a:xfrm>
          <a:prstGeom prst="rect">
            <a:avLst/>
          </a:prstGeom>
          <a:solidFill>
            <a:srgbClr val="C00000"/>
          </a:solidFill>
        </p:spPr>
        <p:style>
          <a:lnRef idx="3">
            <a:schemeClr val="lt1"/>
          </a:lnRef>
          <a:fillRef idx="1">
            <a:schemeClr val="accent3"/>
          </a:fillRef>
          <a:effectRef idx="1">
            <a:schemeClr val="accent3"/>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prstClr val="white"/>
                </a:solidFill>
                <a:effectLst/>
                <a:uLnTx/>
                <a:uFillTx/>
                <a:latin typeface="Calibri" panose="020F0502020204030204"/>
                <a:ea typeface="+mn-ea"/>
                <a:cs typeface="+mn-cs"/>
              </a:rPr>
              <a:t>Veri seti dosyası:  </a:t>
            </a:r>
            <a:r>
              <a:rPr kumimoji="0" lang="tr-TR" sz="1600" b="0" i="0" u="none" strike="noStrike" kern="1200" cap="none" spc="0" normalizeH="0" baseline="0" noProof="0" dirty="0" err="1">
                <a:ln>
                  <a:noFill/>
                </a:ln>
                <a:solidFill>
                  <a:prstClr val="white"/>
                </a:solidFill>
                <a:effectLst/>
                <a:uLnTx/>
                <a:uFillTx/>
                <a:latin typeface="Calibri" panose="020F0502020204030204"/>
                <a:ea typeface="+mn-ea"/>
                <a:cs typeface="+mn-cs"/>
              </a:rPr>
              <a:t>kkh_uygulama-giris.omv</a:t>
            </a:r>
            <a:endParaRPr kumimoji="0" lang="tr-TR"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Dikdörtgen 1"/>
          <p:cNvSpPr/>
          <p:nvPr/>
        </p:nvSpPr>
        <p:spPr>
          <a:xfrm>
            <a:off x="46034" y="16312"/>
            <a:ext cx="2101857" cy="461665"/>
          </a:xfrm>
          <a:prstGeom prst="rect">
            <a:avLst/>
          </a:prstGeom>
          <a:solidFill>
            <a:srgbClr val="FFFF00"/>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uLnTx/>
                <a:uFillTx/>
                <a:latin typeface="Calibri" panose="020F0502020204030204"/>
                <a:ea typeface="+mn-ea"/>
                <a:cs typeface="+mn-cs"/>
              </a:rPr>
              <a:t>UYGULAMA</a:t>
            </a:r>
          </a:p>
        </p:txBody>
      </p:sp>
    </p:spTree>
    <p:extLst>
      <p:ext uri="{BB962C8B-B14F-4D97-AF65-F5344CB8AC3E}">
        <p14:creationId xmlns:p14="http://schemas.microsoft.com/office/powerpoint/2010/main" val="31659422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4500"/>
                                        <p:tgtEl>
                                          <p:spTgt spid="9"/>
                                        </p:tgtEl>
                                        <p:attrNameLst>
                                          <p:attrName>ppt_y</p:attrName>
                                        </p:attrNameLst>
                                      </p:cBhvr>
                                      <p:tavLst>
                                        <p:tav tm="0">
                                          <p:val>
                                            <p:strVal val="#ppt_y+#ppt_h*1.125000"/>
                                          </p:val>
                                        </p:tav>
                                        <p:tav tm="100000">
                                          <p:val>
                                            <p:strVal val="#ppt_y"/>
                                          </p:val>
                                        </p:tav>
                                      </p:tavLst>
                                    </p:anim>
                                    <p:animEffect transition="in" filter="wipe(up)">
                                      <p:cBhvr>
                                        <p:cTn id="8" dur="4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5343896" y="247144"/>
            <a:ext cx="2054431" cy="475818"/>
          </a:xfrm>
        </p:spPr>
        <p:txBody>
          <a:bodyPr>
            <a:normAutofit/>
          </a:bodyPr>
          <a:lstStyle/>
          <a:p>
            <a:pPr fontAlgn="auto">
              <a:spcAft>
                <a:spcPts val="0"/>
              </a:spcAft>
              <a:defRPr/>
            </a:pPr>
            <a:r>
              <a:rPr lang="tr-TR" sz="2800" b="1" dirty="0" smtClean="0">
                <a:solidFill>
                  <a:schemeClr val="tx1">
                    <a:lumMod val="75000"/>
                    <a:lumOff val="25000"/>
                  </a:schemeClr>
                </a:solidFill>
              </a:rPr>
              <a:t>Veri Girişi</a:t>
            </a:r>
            <a:endParaRPr lang="tr-TR" sz="2800" b="1" dirty="0">
              <a:solidFill>
                <a:schemeClr val="tx1">
                  <a:lumMod val="75000"/>
                  <a:lumOff val="25000"/>
                </a:schemeClr>
              </a:solidFill>
            </a:endParaRPr>
          </a:p>
        </p:txBody>
      </p:sp>
      <p:pic>
        <p:nvPicPr>
          <p:cNvPr id="276482" name="Resim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50" y="3316288"/>
            <a:ext cx="9880600"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483" name="Resim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0963" y="955675"/>
            <a:ext cx="5253037"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46034" y="16312"/>
            <a:ext cx="2101857" cy="461665"/>
          </a:xfrm>
          <a:prstGeom prst="rect">
            <a:avLst/>
          </a:prstGeom>
          <a:solidFill>
            <a:srgbClr val="FFFF00"/>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uLnTx/>
                <a:uFillTx/>
                <a:latin typeface="Calibri" panose="020F0502020204030204"/>
                <a:ea typeface="+mn-ea"/>
                <a:cs typeface="+mn-cs"/>
              </a:rPr>
              <a:t>UYGULAMA</a:t>
            </a: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FDE86-E561-4EEF-8050-9EDD66501439}" type="slidenum">
              <a:rPr kumimoji="0" lang="tr-TR" alt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tr-TR" alt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91597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12E464E-06B5-45FE-B9EA-D4A4A5AB5772}" type="slidenum">
              <a:rPr kumimoji="0" lang="tr-TR" altLang="tr-T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tr-TR" altLang="tr-T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5" name="Dikdörtgen 13"/>
          <p:cNvSpPr/>
          <p:nvPr/>
        </p:nvSpPr>
        <p:spPr>
          <a:xfrm>
            <a:off x="190500" y="100013"/>
            <a:ext cx="6403975" cy="922337"/>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E48312"/>
                </a:solidFill>
                <a:effectLst/>
                <a:uLnTx/>
                <a:uFillTx/>
                <a:latin typeface="Calibri" panose="020F0502020204030204"/>
                <a:ea typeface="+mn-ea"/>
                <a:cs typeface="+mn-cs"/>
              </a:rPr>
              <a:t>UYGULAMA SORUSU -1:</a:t>
            </a:r>
          </a:p>
          <a:p>
            <a:pPr marL="285750" marR="0" lvl="0" indent="-285750" algn="just" defTabSz="914400" rtl="0" eaLnBrk="1" fontAlgn="auto" latinLnBrk="0" hangingPunct="1">
              <a:lnSpc>
                <a:spcPct val="100000"/>
              </a:lnSpc>
              <a:spcBef>
                <a:spcPts val="0"/>
              </a:spcBef>
              <a:spcAft>
                <a:spcPts val="0"/>
              </a:spcAft>
              <a:buClrTx/>
              <a:buSzTx/>
              <a:buFont typeface="Wingdings" charset="2"/>
              <a:buChar char="Ø"/>
              <a:tabLst/>
              <a:defRPr/>
            </a:pP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Her bir sürekli değişkene ait tanımlayıcı istatistikleri hesaplayın.</a:t>
            </a:r>
          </a:p>
        </p:txBody>
      </p:sp>
      <p:sp>
        <p:nvSpPr>
          <p:cNvPr id="6" name="Metin kutusu 5"/>
          <p:cNvSpPr txBox="1"/>
          <p:nvPr/>
        </p:nvSpPr>
        <p:spPr>
          <a:xfrm>
            <a:off x="3689350" y="1108075"/>
            <a:ext cx="3806825" cy="36988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0000"/>
                </a:solidFill>
                <a:effectLst/>
                <a:uLnTx/>
                <a:uFillTx/>
                <a:latin typeface="Calibri" panose="020F0502020204030204"/>
                <a:ea typeface="+mn-ea"/>
                <a:cs typeface="+mn-cs"/>
              </a:rPr>
              <a:t>-&gt; </a:t>
            </a:r>
            <a:r>
              <a:rPr kumimoji="0" lang="tr-TR" sz="1800" b="1" i="0" u="none" strike="noStrike" kern="1200" cap="none" spc="0" normalizeH="0" baseline="0" noProof="0" dirty="0" err="1">
                <a:ln>
                  <a:noFill/>
                </a:ln>
                <a:solidFill>
                  <a:srgbClr val="000000"/>
                </a:solidFill>
                <a:effectLst/>
                <a:uLnTx/>
                <a:uFillTx/>
                <a:latin typeface="Calibri" panose="020F0502020204030204"/>
                <a:ea typeface="+mn-ea"/>
                <a:cs typeface="+mn-cs"/>
              </a:rPr>
              <a:t>Analyze</a:t>
            </a:r>
            <a:r>
              <a:rPr kumimoji="0" lang="tr-TR" sz="1800" b="1" i="0" u="none" strike="noStrike" kern="1200" cap="none" spc="0" normalizeH="0" baseline="0" noProof="0" dirty="0">
                <a:ln>
                  <a:noFill/>
                </a:ln>
                <a:solidFill>
                  <a:srgbClr val="000000"/>
                </a:solidFill>
                <a:effectLst/>
                <a:uLnTx/>
                <a:uFillTx/>
                <a:latin typeface="Calibri" panose="020F0502020204030204"/>
                <a:ea typeface="+mn-ea"/>
                <a:cs typeface="+mn-cs"/>
              </a:rPr>
              <a:t> &gt; Exploration&gt; </a:t>
            </a:r>
            <a:r>
              <a:rPr kumimoji="0" lang="tr-TR" sz="1800" b="1" i="0" u="none" strike="noStrike" kern="1200" cap="none" spc="0" normalizeH="0" baseline="0" noProof="0" dirty="0" err="1">
                <a:ln>
                  <a:noFill/>
                </a:ln>
                <a:solidFill>
                  <a:srgbClr val="000000"/>
                </a:solidFill>
                <a:effectLst/>
                <a:uLnTx/>
                <a:uFillTx/>
                <a:latin typeface="Calibri" panose="020F0502020204030204"/>
                <a:ea typeface="+mn-ea"/>
                <a:cs typeface="+mn-cs"/>
              </a:rPr>
              <a:t>Descriptives</a:t>
            </a:r>
            <a:endParaRPr kumimoji="0" lang="tr-TR" sz="1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278534" name="Resim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46163"/>
            <a:ext cx="3686175"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535" name="Resim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9995" y="1771650"/>
            <a:ext cx="7408862"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1843088" y="1365250"/>
            <a:ext cx="933450" cy="1100138"/>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8644611"/>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ayt Numarası Yer Tutucusu 11"/>
          <p:cNvSpPr>
            <a:spLocks noGrp="1"/>
          </p:cNvSpPr>
          <p:nvPr>
            <p:ph type="sldNum" sz="quarter" idx="12"/>
          </p:nvPr>
        </p:nvSpPr>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56B1C43-F634-4DF9-8F69-43A3E46393D0}" type="slidenum">
              <a:rPr kumimoji="0" lang="tr-TR" altLang="tr-T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tr-TR" altLang="tr-T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4" name="Dikdörtgen 13"/>
          <p:cNvSpPr/>
          <p:nvPr/>
        </p:nvSpPr>
        <p:spPr>
          <a:xfrm>
            <a:off x="73025" y="112713"/>
            <a:ext cx="11595100" cy="923925"/>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E48312"/>
                </a:solidFill>
                <a:effectLst/>
                <a:uLnTx/>
                <a:uFillTx/>
                <a:latin typeface="Calibri" panose="020F0502020204030204"/>
                <a:ea typeface="+mn-ea"/>
                <a:cs typeface="+mn-cs"/>
              </a:rPr>
              <a:t>UYGULAMA SORUSU-2: </a:t>
            </a:r>
          </a:p>
          <a:p>
            <a:pPr marL="285750" marR="0" lvl="0" indent="-285750" algn="just" defTabSz="914400" rtl="0" eaLnBrk="1" fontAlgn="auto" latinLnBrk="0" hangingPunct="1">
              <a:lnSpc>
                <a:spcPct val="100000"/>
              </a:lnSpc>
              <a:spcBef>
                <a:spcPts val="0"/>
              </a:spcBef>
              <a:spcAft>
                <a:spcPts val="0"/>
              </a:spcAft>
              <a:buClrTx/>
              <a:buSzTx/>
              <a:buFont typeface="Wingdings" charset="2"/>
              <a:buChar char="Ø"/>
              <a:tabLst/>
              <a:defRPr/>
            </a:pPr>
            <a:r>
              <a:rPr kumimoji="0" lang="tr-TR" sz="1800" b="1" i="0" u="sng" strike="noStrike" kern="1200" cap="none" spc="0" normalizeH="0" baseline="0" noProof="0" dirty="0">
                <a:ln>
                  <a:noFill/>
                </a:ln>
                <a:solidFill>
                  <a:srgbClr val="C00000"/>
                </a:solidFill>
                <a:effectLst/>
                <a:uLnTx/>
                <a:uFillTx/>
                <a:latin typeface="Calibri" panose="020F0502020204030204"/>
                <a:ea typeface="+mn-ea"/>
                <a:cs typeface="+mn-cs"/>
              </a:rPr>
              <a:t>Hasta ve Sağlıklılar için ayrı ayrı olmak üzere;</a:t>
            </a:r>
            <a:r>
              <a:rPr kumimoji="0" lang="tr-TR" sz="18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her bir sürekli değişkene ait tanımlayıcı istatistikleri hesaplayın.</a:t>
            </a:r>
          </a:p>
        </p:txBody>
      </p:sp>
      <p:pic>
        <p:nvPicPr>
          <p:cNvPr id="280581" name="Resim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3313"/>
            <a:ext cx="475456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582" name="Resim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4563" y="1090613"/>
            <a:ext cx="7437437"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2378075" y="2703513"/>
            <a:ext cx="735013" cy="725487"/>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761374"/>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4C2F12C-1294-4B00-9032-996236C332D2}" type="slidenum">
              <a:rPr kumimoji="0" lang="tr-TR" altLang="tr-T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tr-TR" altLang="tr-T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5" name="Dikdörtgen 13"/>
          <p:cNvSpPr/>
          <p:nvPr/>
        </p:nvSpPr>
        <p:spPr>
          <a:xfrm>
            <a:off x="209550" y="211138"/>
            <a:ext cx="11595100" cy="923925"/>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E48312"/>
                </a:solidFill>
                <a:effectLst/>
                <a:uLnTx/>
                <a:uFillTx/>
                <a:latin typeface="Calibri" panose="020F0502020204030204"/>
                <a:ea typeface="+mn-ea"/>
                <a:cs typeface="+mn-cs"/>
              </a:rPr>
              <a:t>UYGULAMA SORUSU-3: </a:t>
            </a:r>
          </a:p>
          <a:p>
            <a:pPr marL="285750" marR="0" lvl="0" indent="-285750" algn="just" defTabSz="914400" rtl="0" eaLnBrk="1" fontAlgn="auto" latinLnBrk="0" hangingPunct="1">
              <a:lnSpc>
                <a:spcPct val="100000"/>
              </a:lnSpc>
              <a:spcBef>
                <a:spcPts val="0"/>
              </a:spcBef>
              <a:spcAft>
                <a:spcPts val="0"/>
              </a:spcAft>
              <a:buClrTx/>
              <a:buSzTx/>
              <a:buFont typeface="Wingdings" charset="2"/>
              <a:buChar char="Ø"/>
              <a:tabLst/>
              <a:defRPr/>
            </a:pPr>
            <a:endParaRPr kumimoji="0" lang="tr-TR" sz="1800" b="1" i="0" u="none" strike="noStrike" kern="1200" cap="none" spc="0" normalizeH="0" baseline="0" noProof="0" dirty="0">
              <a:ln>
                <a:noFill/>
              </a:ln>
              <a:solidFill>
                <a:srgbClr val="E48312"/>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charset="2"/>
              <a:buChar char="Ø"/>
              <a:tabLst/>
              <a:defRPr/>
            </a:pP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Vücut Kitle indeksini hesaplayın.</a:t>
            </a:r>
          </a:p>
        </p:txBody>
      </p:sp>
      <p:sp>
        <p:nvSpPr>
          <p:cNvPr id="284677" name="Metin kutusu 9"/>
          <p:cNvSpPr txBox="1">
            <a:spLocks noChangeArrowheads="1"/>
          </p:cNvSpPr>
          <p:nvPr/>
        </p:nvSpPr>
        <p:spPr bwMode="auto">
          <a:xfrm>
            <a:off x="1801813" y="4238625"/>
            <a:ext cx="8101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srgbClr val="637052"/>
                </a:solidFill>
                <a:effectLst/>
                <a:uLnTx/>
                <a:uFillTx/>
                <a:latin typeface="Calibri" panose="020F0502020204030204" pitchFamily="34" charset="0"/>
                <a:ea typeface="+mn-ea"/>
                <a:cs typeface="+mn-cs"/>
              </a:rPr>
              <a:t>Hesaplama yoluyla yeni bir değişken oluşturulmak istendiğinde kullanılır.</a:t>
            </a:r>
          </a:p>
        </p:txBody>
      </p:sp>
      <p:sp>
        <p:nvSpPr>
          <p:cNvPr id="7" name="Unvan 1"/>
          <p:cNvSpPr txBox="1">
            <a:spLocks/>
          </p:cNvSpPr>
          <p:nvPr/>
        </p:nvSpPr>
        <p:spPr>
          <a:xfrm>
            <a:off x="622300" y="3695700"/>
            <a:ext cx="3881438" cy="444500"/>
          </a:xfrm>
          <a:prstGeom prst="rect">
            <a:avLst/>
          </a:prstGeom>
        </p:spPr>
        <p:txBody>
          <a:bodyPr anchor="b"/>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tr-TR" sz="2400" b="1" i="0" u="none" strike="noStrike" kern="1200" cap="none" spc="-50" normalizeH="0" baseline="0" noProof="0" dirty="0">
                <a:ln>
                  <a:noFill/>
                </a:ln>
                <a:solidFill>
                  <a:srgbClr val="000000">
                    <a:lumMod val="75000"/>
                    <a:lumOff val="25000"/>
                  </a:srgbClr>
                </a:solidFill>
                <a:effectLst/>
                <a:uLnTx/>
                <a:uFillTx/>
                <a:latin typeface="Calibri Light" panose="020F0302020204030204"/>
                <a:ea typeface="+mj-ea"/>
                <a:cs typeface="+mj-cs"/>
              </a:rPr>
              <a:t>“</a:t>
            </a:r>
            <a:r>
              <a:rPr kumimoji="0" lang="tr-TR" sz="2400" b="1" i="0" u="none" strike="noStrike" kern="1200" cap="none" spc="-50" normalizeH="0" baseline="0" noProof="0" dirty="0" err="1">
                <a:ln>
                  <a:noFill/>
                </a:ln>
                <a:solidFill>
                  <a:srgbClr val="000000">
                    <a:lumMod val="75000"/>
                    <a:lumOff val="25000"/>
                  </a:srgbClr>
                </a:solidFill>
                <a:effectLst/>
                <a:uLnTx/>
                <a:uFillTx/>
                <a:latin typeface="Calibri Light" panose="020F0302020204030204"/>
                <a:ea typeface="+mj-ea"/>
                <a:cs typeface="+mj-cs"/>
              </a:rPr>
              <a:t>Compute</a:t>
            </a:r>
            <a:r>
              <a:rPr kumimoji="0" lang="tr-TR" sz="2400" b="1" i="0" u="none" strike="noStrike" kern="1200" cap="none" spc="-50" normalizeH="0" baseline="0" noProof="0" dirty="0">
                <a:ln>
                  <a:noFill/>
                </a:ln>
                <a:solidFill>
                  <a:srgbClr val="000000">
                    <a:lumMod val="75000"/>
                    <a:lumOff val="25000"/>
                  </a:srgbClr>
                </a:solidFill>
                <a:effectLst/>
                <a:uLnTx/>
                <a:uFillTx/>
                <a:latin typeface="Calibri Light" panose="020F0302020204030204"/>
                <a:ea typeface="+mj-ea"/>
                <a:cs typeface="+mj-cs"/>
              </a:rPr>
              <a:t>” Komutu:</a:t>
            </a:r>
          </a:p>
        </p:txBody>
      </p:sp>
      <p:sp>
        <p:nvSpPr>
          <p:cNvPr id="284679" name="Rectangle 7"/>
          <p:cNvSpPr>
            <a:spLocks noChangeArrowheads="1"/>
          </p:cNvSpPr>
          <p:nvPr/>
        </p:nvSpPr>
        <p:spPr bwMode="auto">
          <a:xfrm>
            <a:off x="622300" y="1595438"/>
            <a:ext cx="982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tr-TR" sz="1800" b="1" i="0" u="none" strike="noStrike" kern="1200" cap="none" spc="0" normalizeH="0" baseline="0" noProof="0">
                <a:ln>
                  <a:noFill/>
                </a:ln>
                <a:solidFill>
                  <a:srgbClr val="222222"/>
                </a:solidFill>
                <a:effectLst/>
                <a:uLnTx/>
                <a:uFillTx/>
                <a:latin typeface="Arial" panose="020B0604020202020204" pitchFamily="34" charset="0"/>
                <a:ea typeface="+mn-ea"/>
                <a:cs typeface="+mn-cs"/>
              </a:rPr>
              <a:t>Vücut kitle indeksi</a:t>
            </a:r>
            <a:r>
              <a:rPr kumimoji="0" lang="en-US" altLang="tr-TR" sz="1800" b="0" i="0" u="none" strike="noStrike" kern="1200" cap="none" spc="0" normalizeH="0" baseline="0" noProof="0">
                <a:ln>
                  <a:noFill/>
                </a:ln>
                <a:solidFill>
                  <a:srgbClr val="222222"/>
                </a:solidFill>
                <a:effectLst/>
                <a:uLnTx/>
                <a:uFillTx/>
                <a:latin typeface="Arial" panose="020B0604020202020204" pitchFamily="34" charset="0"/>
                <a:ea typeface="+mn-ea"/>
                <a:cs typeface="+mn-cs"/>
              </a:rPr>
              <a:t> (VKİ), </a:t>
            </a:r>
            <a:r>
              <a:rPr kumimoji="0" lang="en-US" altLang="tr-TR" sz="1800" b="1" i="0" u="none" strike="noStrike" kern="1200" cap="none" spc="0" normalizeH="0" baseline="0" noProof="0">
                <a:ln>
                  <a:noFill/>
                </a:ln>
                <a:solidFill>
                  <a:srgbClr val="222222"/>
                </a:solidFill>
                <a:effectLst/>
                <a:uLnTx/>
                <a:uFillTx/>
                <a:latin typeface="Arial" panose="020B0604020202020204" pitchFamily="34" charset="0"/>
                <a:ea typeface="+mn-ea"/>
                <a:cs typeface="+mn-cs"/>
              </a:rPr>
              <a:t>vücut</a:t>
            </a:r>
            <a:r>
              <a:rPr kumimoji="0" lang="en-US" altLang="tr-TR" sz="1800" b="0" i="0" u="none" strike="noStrike" kern="1200" cap="none" spc="0" normalizeH="0" baseline="0" noProof="0">
                <a:ln>
                  <a:noFill/>
                </a:ln>
                <a:solidFill>
                  <a:srgbClr val="222222"/>
                </a:solidFill>
                <a:effectLst/>
                <a:uLnTx/>
                <a:uFillTx/>
                <a:latin typeface="Arial" panose="020B0604020202020204" pitchFamily="34" charset="0"/>
                <a:ea typeface="+mn-ea"/>
                <a:cs typeface="+mn-cs"/>
              </a:rPr>
              <a:t> ağırlığının (kg), boy uzunluğunun metre cinsinden karesine bölünmesiyle hesaplanır</a:t>
            </a:r>
            <a:endParaRPr kumimoji="0" lang="en-US" altLang="tr-TR"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284680" name="TextBox 8"/>
          <p:cNvSpPr txBox="1">
            <a:spLocks noChangeArrowheads="1"/>
          </p:cNvSpPr>
          <p:nvPr/>
        </p:nvSpPr>
        <p:spPr bwMode="auto">
          <a:xfrm>
            <a:off x="3533775" y="2646363"/>
            <a:ext cx="4119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tr-TR" sz="1800" b="0" i="0" u="none" strike="noStrike" kern="1200" cap="none" spc="0" normalizeH="0" baseline="0" noProof="0" dirty="0">
                <a:ln>
                  <a:noFill/>
                </a:ln>
                <a:solidFill>
                  <a:srgbClr val="637052"/>
                </a:solidFill>
                <a:effectLst/>
                <a:uLnTx/>
                <a:uFillTx/>
                <a:latin typeface="Calibri" panose="020F0502020204030204" pitchFamily="34" charset="0"/>
                <a:ea typeface="+mn-ea"/>
                <a:cs typeface="+mn-cs"/>
              </a:rPr>
              <a:t>VKI = </a:t>
            </a:r>
            <a:r>
              <a:rPr kumimoji="0" lang="en-US" altLang="tr-TR" sz="1800" b="0" i="0" u="none" strike="noStrike" kern="1200" cap="none" spc="0" normalizeH="0" baseline="0" noProof="0" dirty="0" err="1">
                <a:ln>
                  <a:noFill/>
                </a:ln>
                <a:solidFill>
                  <a:srgbClr val="637052"/>
                </a:solidFill>
                <a:effectLst/>
                <a:uLnTx/>
                <a:uFillTx/>
                <a:latin typeface="Calibri" panose="020F0502020204030204" pitchFamily="34" charset="0"/>
                <a:ea typeface="+mn-ea"/>
                <a:cs typeface="+mn-cs"/>
              </a:rPr>
              <a:t>Vücut</a:t>
            </a:r>
            <a:r>
              <a:rPr kumimoji="0" lang="en-US" altLang="tr-TR" sz="1800" b="0" i="0" u="none" strike="noStrike" kern="1200" cap="none" spc="0" normalizeH="0" baseline="0" noProof="0" dirty="0">
                <a:ln>
                  <a:noFill/>
                </a:ln>
                <a:solidFill>
                  <a:srgbClr val="637052"/>
                </a:solidFill>
                <a:effectLst/>
                <a:uLnTx/>
                <a:uFillTx/>
                <a:latin typeface="Calibri" panose="020F0502020204030204" pitchFamily="34" charset="0"/>
                <a:ea typeface="+mn-ea"/>
                <a:cs typeface="+mn-cs"/>
              </a:rPr>
              <a:t> </a:t>
            </a:r>
            <a:r>
              <a:rPr kumimoji="0" lang="en-US" altLang="tr-TR" sz="1800" b="0" i="0" u="none" strike="noStrike" kern="1200" cap="none" spc="0" normalizeH="0" baseline="0" noProof="0" dirty="0" err="1">
                <a:ln>
                  <a:noFill/>
                </a:ln>
                <a:solidFill>
                  <a:srgbClr val="637052"/>
                </a:solidFill>
                <a:effectLst/>
                <a:uLnTx/>
                <a:uFillTx/>
                <a:latin typeface="Calibri" panose="020F0502020204030204" pitchFamily="34" charset="0"/>
                <a:ea typeface="+mn-ea"/>
                <a:cs typeface="+mn-cs"/>
              </a:rPr>
              <a:t>ağırlığı</a:t>
            </a:r>
            <a:r>
              <a:rPr kumimoji="0" lang="en-US" altLang="tr-TR" sz="1800" b="0" i="0" u="none" strike="noStrike" kern="1200" cap="none" spc="0" normalizeH="0" baseline="0" noProof="0" dirty="0">
                <a:ln>
                  <a:noFill/>
                </a:ln>
                <a:solidFill>
                  <a:srgbClr val="637052"/>
                </a:solidFill>
                <a:effectLst/>
                <a:uLnTx/>
                <a:uFillTx/>
                <a:latin typeface="Calibri" panose="020F0502020204030204" pitchFamily="34" charset="0"/>
                <a:ea typeface="+mn-ea"/>
                <a:cs typeface="+mn-cs"/>
              </a:rPr>
              <a:t>/(boy </a:t>
            </a:r>
            <a:r>
              <a:rPr kumimoji="0" lang="en-US" altLang="tr-TR" sz="1800" b="0" i="0" u="none" strike="noStrike" kern="1200" cap="none" spc="0" normalizeH="0" baseline="0" noProof="0" dirty="0" err="1">
                <a:ln>
                  <a:noFill/>
                </a:ln>
                <a:solidFill>
                  <a:srgbClr val="637052"/>
                </a:solidFill>
                <a:effectLst/>
                <a:uLnTx/>
                <a:uFillTx/>
                <a:latin typeface="Calibri" panose="020F0502020204030204" pitchFamily="34" charset="0"/>
                <a:ea typeface="+mn-ea"/>
                <a:cs typeface="+mn-cs"/>
              </a:rPr>
              <a:t>uzunluğu</a:t>
            </a:r>
            <a:r>
              <a:rPr kumimoji="0" lang="en-US" altLang="tr-TR" sz="1800" b="0" i="0" u="none" strike="noStrike" kern="1200" cap="none" spc="0" normalizeH="0" baseline="0" noProof="0" dirty="0">
                <a:ln>
                  <a:noFill/>
                </a:ln>
                <a:solidFill>
                  <a:srgbClr val="637052"/>
                </a:solidFill>
                <a:effectLst/>
                <a:uLnTx/>
                <a:uFillTx/>
                <a:latin typeface="Calibri" panose="020F0502020204030204" pitchFamily="34" charset="0"/>
                <a:ea typeface="+mn-ea"/>
                <a:cs typeface="+mn-cs"/>
              </a:rPr>
              <a:t>)</a:t>
            </a:r>
            <a:r>
              <a:rPr kumimoji="0" lang="en-US" altLang="tr-TR" sz="1800" b="0" i="0" u="none" strike="noStrike" kern="1200" cap="none" spc="0" normalizeH="0" baseline="30000" noProof="0" dirty="0">
                <a:ln>
                  <a:noFill/>
                </a:ln>
                <a:solidFill>
                  <a:srgbClr val="637052"/>
                </a:solidFill>
                <a:effectLst/>
                <a:uLnTx/>
                <a:uFillTx/>
                <a:latin typeface="Calibri" panose="020F0502020204030204" pitchFamily="34" charset="0"/>
                <a:ea typeface="+mn-ea"/>
                <a:cs typeface="+mn-cs"/>
              </a:rPr>
              <a:t>2</a:t>
            </a:r>
          </a:p>
        </p:txBody>
      </p:sp>
      <p:sp>
        <p:nvSpPr>
          <p:cNvPr id="10" name="Rounded Rectangle 9"/>
          <p:cNvSpPr/>
          <p:nvPr/>
        </p:nvSpPr>
        <p:spPr>
          <a:xfrm>
            <a:off x="500063" y="3417888"/>
            <a:ext cx="10067925" cy="1420812"/>
          </a:xfrm>
          <a:prstGeom prst="roundRect">
            <a:avLst/>
          </a:prstGeom>
          <a:solidFill>
            <a:srgbClr val="C0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494816"/>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766CD23-06DD-4C95-A51C-7DEFF06C8BE8}" type="slidenum">
              <a:rPr kumimoji="0" lang="tr-TR" altLang="tr-T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tr-TR" altLang="tr-T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286724" name="TextBox 4"/>
          <p:cNvSpPr txBox="1">
            <a:spLocks noChangeArrowheads="1"/>
          </p:cNvSpPr>
          <p:nvPr/>
        </p:nvSpPr>
        <p:spPr bwMode="auto">
          <a:xfrm>
            <a:off x="76200" y="192088"/>
            <a:ext cx="5570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tr-TR" sz="1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Boş</a:t>
            </a:r>
            <a:r>
              <a:rPr kumimoji="0" lang="en-US" altLang="tr-T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Bir </a:t>
            </a:r>
            <a:r>
              <a:rPr kumimoji="0" lang="en-US" altLang="tr-TR" sz="1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sütun</a:t>
            </a:r>
            <a:r>
              <a:rPr kumimoji="0" lang="en-US" altLang="tr-T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tr-TR" sz="1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başlığına</a:t>
            </a:r>
            <a:r>
              <a:rPr kumimoji="0" lang="en-US" altLang="tr-T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tr-TR" sz="1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çift</a:t>
            </a:r>
            <a:r>
              <a:rPr kumimoji="0" lang="en-US" altLang="tr-T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tr-TR" sz="1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tıklanır</a:t>
            </a:r>
            <a:endParaRPr kumimoji="0" lang="en-US" altLang="tr-T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tr-TR" sz="1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Açılan</a:t>
            </a:r>
            <a:r>
              <a:rPr kumimoji="0" lang="en-US" altLang="tr-T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tr-TR" sz="1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üst</a:t>
            </a:r>
            <a:r>
              <a:rPr kumimoji="0" lang="en-US" altLang="tr-T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tr-TR" sz="1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pencereden</a:t>
            </a:r>
            <a:r>
              <a:rPr kumimoji="0" lang="en-US" altLang="tr-T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New Computed Variable </a:t>
            </a:r>
            <a:r>
              <a:rPr kumimoji="0" lang="en-US" altLang="tr-TR" sz="1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seçilir</a:t>
            </a:r>
            <a:endParaRPr kumimoji="0" lang="en-US" altLang="tr-T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286725" name="Resim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1217613"/>
            <a:ext cx="5353050"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26" name="Resim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5138" y="1003300"/>
            <a:ext cx="6584950"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7856538" y="1928813"/>
            <a:ext cx="2830512" cy="528637"/>
          </a:xfrm>
          <a:prstGeom prst="roundRect">
            <a:avLst/>
          </a:prstGeom>
          <a:solidFill>
            <a:srgbClr val="C00000">
              <a:alpha val="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ed Rectangle 6"/>
          <p:cNvSpPr/>
          <p:nvPr/>
        </p:nvSpPr>
        <p:spPr>
          <a:xfrm>
            <a:off x="6224588" y="1155700"/>
            <a:ext cx="2068512" cy="696913"/>
          </a:xfrm>
          <a:prstGeom prst="roundRect">
            <a:avLst/>
          </a:prstGeom>
          <a:solidFill>
            <a:srgbClr val="C00000">
              <a:alpha val="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6729" name="Resim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7888" y="3593461"/>
            <a:ext cx="2647878" cy="303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7"/>
          <p:cNvSpPr/>
          <p:nvPr/>
        </p:nvSpPr>
        <p:spPr>
          <a:xfrm>
            <a:off x="7483475" y="1898650"/>
            <a:ext cx="258763" cy="527050"/>
          </a:xfrm>
          <a:prstGeom prst="roundRect">
            <a:avLst/>
          </a:prstGeom>
          <a:solidFill>
            <a:srgbClr val="C00000">
              <a:alpha val="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p:cNvSpPr/>
          <p:nvPr/>
        </p:nvSpPr>
        <p:spPr>
          <a:xfrm>
            <a:off x="1293813" y="3079750"/>
            <a:ext cx="620712" cy="465138"/>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p:cNvSpPr/>
          <p:nvPr/>
        </p:nvSpPr>
        <p:spPr>
          <a:xfrm>
            <a:off x="1914525" y="1960563"/>
            <a:ext cx="2576513" cy="465137"/>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6733" name="Metin kutusu 5"/>
          <p:cNvSpPr txBox="1">
            <a:spLocks noChangeArrowheads="1"/>
          </p:cNvSpPr>
          <p:nvPr/>
        </p:nvSpPr>
        <p:spPr bwMode="auto">
          <a:xfrm>
            <a:off x="1065213" y="2827338"/>
            <a:ext cx="30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a:t>
            </a:r>
          </a:p>
        </p:txBody>
      </p:sp>
      <p:sp>
        <p:nvSpPr>
          <p:cNvPr id="286734" name="Metin kutusu 14"/>
          <p:cNvSpPr txBox="1">
            <a:spLocks noChangeArrowheads="1"/>
          </p:cNvSpPr>
          <p:nvPr/>
        </p:nvSpPr>
        <p:spPr bwMode="auto">
          <a:xfrm>
            <a:off x="4319588" y="1743075"/>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2</a:t>
            </a:r>
          </a:p>
        </p:txBody>
      </p:sp>
      <p:sp>
        <p:nvSpPr>
          <p:cNvPr id="286735" name="Metin kutusu 15"/>
          <p:cNvSpPr txBox="1">
            <a:spLocks noChangeArrowheads="1"/>
          </p:cNvSpPr>
          <p:nvPr/>
        </p:nvSpPr>
        <p:spPr bwMode="auto">
          <a:xfrm>
            <a:off x="5857875" y="1319213"/>
            <a:ext cx="30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3</a:t>
            </a:r>
          </a:p>
        </p:txBody>
      </p:sp>
      <p:sp>
        <p:nvSpPr>
          <p:cNvPr id="286736" name="Metin kutusu 16"/>
          <p:cNvSpPr txBox="1">
            <a:spLocks noChangeArrowheads="1"/>
          </p:cNvSpPr>
          <p:nvPr/>
        </p:nvSpPr>
        <p:spPr bwMode="auto">
          <a:xfrm>
            <a:off x="7440613" y="2603500"/>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4</a:t>
            </a:r>
          </a:p>
        </p:txBody>
      </p:sp>
      <p:sp>
        <p:nvSpPr>
          <p:cNvPr id="18" name="Çentikli Sağ Ok 17"/>
          <p:cNvSpPr/>
          <p:nvPr/>
        </p:nvSpPr>
        <p:spPr>
          <a:xfrm rot="8667357">
            <a:off x="4816475" y="4622800"/>
            <a:ext cx="728663" cy="3048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717579"/>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6B82917-353A-4515-8EC1-8260A644DB89}" type="slidenum">
              <a:rPr kumimoji="0" lang="tr-TR" altLang="tr-T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tr-TR" altLang="tr-T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useBgFill="1">
        <p:nvSpPr>
          <p:cNvPr id="5" name="Dikdörtgen 13"/>
          <p:cNvSpPr/>
          <p:nvPr/>
        </p:nvSpPr>
        <p:spPr>
          <a:xfrm>
            <a:off x="201613" y="176213"/>
            <a:ext cx="11595100" cy="922337"/>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E48312"/>
                </a:solidFill>
                <a:effectLst/>
                <a:uLnTx/>
                <a:uFillTx/>
                <a:latin typeface="Calibri" panose="020F0502020204030204"/>
                <a:ea typeface="+mn-ea"/>
                <a:cs typeface="+mn-cs"/>
              </a:rPr>
              <a:t>UYGULAMA SORUSU-4: </a:t>
            </a:r>
          </a:p>
          <a:p>
            <a:pPr marL="285750" marR="0" lvl="0" indent="-285750" algn="just" defTabSz="914400" rtl="0" eaLnBrk="1" fontAlgn="auto" latinLnBrk="0" hangingPunct="1">
              <a:lnSpc>
                <a:spcPct val="100000"/>
              </a:lnSpc>
              <a:spcBef>
                <a:spcPts val="0"/>
              </a:spcBef>
              <a:spcAft>
                <a:spcPts val="0"/>
              </a:spcAft>
              <a:buClrTx/>
              <a:buSzTx/>
              <a:buFont typeface="Wingdings" charset="2"/>
              <a:buChar char="Ø"/>
              <a:tabLst/>
              <a:defRPr/>
            </a:pPr>
            <a:endParaRPr kumimoji="0" lang="tr-TR" sz="1800" b="1" i="0" u="none" strike="noStrike" kern="1200" cap="none" spc="0" normalizeH="0" baseline="0" noProof="0" dirty="0">
              <a:ln>
                <a:noFill/>
              </a:ln>
              <a:solidFill>
                <a:srgbClr val="E48312"/>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charset="2"/>
              <a:buChar char="Ø"/>
              <a:tabLst/>
              <a:defRPr/>
            </a:pP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Hesaplanan Vücut Kitle indeksi değerlerini normal (≤25) ve yüksek (&gt;25) olarak </a:t>
            </a:r>
            <a:r>
              <a:rPr kumimoji="0" lang="tr-TR"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sınıflayınız.</a:t>
            </a:r>
            <a:endPar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88773" name="Unvan 1"/>
          <p:cNvSpPr txBox="1">
            <a:spLocks noChangeArrowheads="1"/>
          </p:cNvSpPr>
          <p:nvPr/>
        </p:nvSpPr>
        <p:spPr bwMode="auto">
          <a:xfrm>
            <a:off x="201613" y="1370013"/>
            <a:ext cx="3881437"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tr-TR" altLang="tr-TR" sz="2400" b="0" i="0" u="none" strike="noStrike" kern="1200" cap="none" spc="0" normalizeH="0" baseline="0" noProof="0">
                <a:ln>
                  <a:noFill/>
                </a:ln>
                <a:solidFill>
                  <a:srgbClr val="000000"/>
                </a:solidFill>
                <a:effectLst/>
                <a:uLnTx/>
                <a:uFillTx/>
                <a:latin typeface="Calibri Light" panose="020F0302020204030204" pitchFamily="34" charset="0"/>
                <a:ea typeface="+mn-ea"/>
                <a:cs typeface="+mn-cs"/>
              </a:rPr>
              <a:t>Recode Komutu</a:t>
            </a:r>
          </a:p>
        </p:txBody>
      </p:sp>
      <p:pic>
        <p:nvPicPr>
          <p:cNvPr id="288774" name="Resi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3" y="2398713"/>
            <a:ext cx="3636962"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775" name="TextBox 4"/>
          <p:cNvSpPr txBox="1">
            <a:spLocks noChangeArrowheads="1"/>
          </p:cNvSpPr>
          <p:nvPr/>
        </p:nvSpPr>
        <p:spPr bwMode="auto">
          <a:xfrm>
            <a:off x="84138" y="1676400"/>
            <a:ext cx="5727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tr-TR" sz="1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Boş</a:t>
            </a:r>
            <a:r>
              <a:rPr kumimoji="0" lang="en-US" altLang="tr-T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Bir </a:t>
            </a:r>
            <a:r>
              <a:rPr kumimoji="0" lang="en-US" altLang="tr-TR" sz="1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sütun</a:t>
            </a:r>
            <a:r>
              <a:rPr kumimoji="0" lang="en-US" altLang="tr-T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tr-TR" sz="1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başlığına</a:t>
            </a:r>
            <a:r>
              <a:rPr kumimoji="0" lang="en-US" altLang="tr-T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tr-TR" sz="1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çift</a:t>
            </a:r>
            <a:r>
              <a:rPr kumimoji="0" lang="en-US" altLang="tr-T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tr-TR" sz="1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tıklanır</a:t>
            </a:r>
            <a:endParaRPr kumimoji="0" lang="en-US" altLang="tr-T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tr-TR" sz="1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Açılan</a:t>
            </a:r>
            <a:r>
              <a:rPr kumimoji="0" lang="en-US" altLang="tr-T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tr-TR" sz="1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üst</a:t>
            </a:r>
            <a:r>
              <a:rPr kumimoji="0" lang="en-US" altLang="tr-T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altLang="tr-TR" sz="1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pencereden</a:t>
            </a:r>
            <a:r>
              <a:rPr kumimoji="0" lang="en-US" altLang="tr-T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New Transformed Variable </a:t>
            </a:r>
            <a:r>
              <a:rPr kumimoji="0" lang="en-US" altLang="tr-TR" sz="1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seçilir</a:t>
            </a:r>
            <a:endParaRPr kumimoji="0" lang="en-US" altLang="tr-T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288776" name="Resim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300" y="4151313"/>
            <a:ext cx="6524625"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777" name="Resim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3350" y="2740025"/>
            <a:ext cx="1754188"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778" name="Resim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23350" y="5437188"/>
            <a:ext cx="22383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p:cNvSpPr/>
          <p:nvPr/>
        </p:nvSpPr>
        <p:spPr>
          <a:xfrm>
            <a:off x="731838" y="3382963"/>
            <a:ext cx="2576512" cy="465137"/>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p:cNvSpPr/>
          <p:nvPr/>
        </p:nvSpPr>
        <p:spPr>
          <a:xfrm>
            <a:off x="3225800" y="4989513"/>
            <a:ext cx="2179638" cy="465137"/>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Düz Ok Bağlayıcısı 16"/>
          <p:cNvCxnSpPr>
            <a:endCxn id="288777" idx="1"/>
          </p:cNvCxnSpPr>
          <p:nvPr/>
        </p:nvCxnSpPr>
        <p:spPr>
          <a:xfrm flipV="1">
            <a:off x="5437188" y="3779838"/>
            <a:ext cx="3586162" cy="1401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Düz Ok Bağlayıcısı 18"/>
          <p:cNvCxnSpPr>
            <a:endCxn id="288778" idx="1"/>
          </p:cNvCxnSpPr>
          <p:nvPr/>
        </p:nvCxnSpPr>
        <p:spPr>
          <a:xfrm>
            <a:off x="5405438" y="5181600"/>
            <a:ext cx="3617912" cy="717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187101"/>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7" name="Resim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55588"/>
            <a:ext cx="67691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18" name="Resim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40250"/>
            <a:ext cx="79756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652463" y="4833938"/>
            <a:ext cx="6727825" cy="733425"/>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Eğri Bağlayıcı 7"/>
          <p:cNvCxnSpPr>
            <a:cxnSpLocks/>
            <a:stCxn id="4" idx="6"/>
          </p:cNvCxnSpPr>
          <p:nvPr/>
        </p:nvCxnSpPr>
        <p:spPr>
          <a:xfrm flipH="1" flipV="1">
            <a:off x="3543300" y="865188"/>
            <a:ext cx="3836988" cy="4335462"/>
          </a:xfrm>
          <a:prstGeom prst="curvedConnector4">
            <a:avLst>
              <a:gd name="adj1" fmla="val -38723"/>
              <a:gd name="adj2" fmla="val 10885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FDE86-E561-4EEF-8050-9EDD66501439}" type="slidenum">
              <a:rPr kumimoji="0" lang="tr-TR" alt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tr-TR" alt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54821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3FA06EA-E355-4775-91B2-3AE53C1DE903}" type="slidenum">
              <a:rPr kumimoji="0" lang="tr-TR" altLang="tr-T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tr-TR" altLang="tr-T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5" name="Dikdörtgen 13"/>
          <p:cNvSpPr/>
          <p:nvPr/>
        </p:nvSpPr>
        <p:spPr>
          <a:xfrm>
            <a:off x="201613" y="176213"/>
            <a:ext cx="11595100" cy="922337"/>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E48312"/>
                </a:solidFill>
                <a:effectLst/>
                <a:uLnTx/>
                <a:uFillTx/>
                <a:latin typeface="Calibri" panose="020F0502020204030204"/>
                <a:ea typeface="+mn-ea"/>
                <a:cs typeface="+mn-cs"/>
              </a:rPr>
              <a:t>UYGULAMA SORUSU-5: </a:t>
            </a:r>
          </a:p>
          <a:p>
            <a:pPr marL="285750" marR="0" lvl="0" indent="-285750" algn="just" defTabSz="914400" rtl="0" eaLnBrk="1" fontAlgn="auto" latinLnBrk="0" hangingPunct="1">
              <a:lnSpc>
                <a:spcPct val="100000"/>
              </a:lnSpc>
              <a:spcBef>
                <a:spcPts val="0"/>
              </a:spcBef>
              <a:spcAft>
                <a:spcPts val="0"/>
              </a:spcAft>
              <a:buClrTx/>
              <a:buSzTx/>
              <a:buFont typeface="Wingdings" charset="2"/>
              <a:buChar char="Ø"/>
              <a:tabLst/>
              <a:defRPr/>
            </a:pPr>
            <a:endParaRPr kumimoji="0" lang="tr-TR" sz="1800" b="1" i="0" u="none" strike="noStrike" kern="1200" cap="none" spc="0" normalizeH="0" baseline="0" noProof="0" dirty="0">
              <a:ln>
                <a:noFill/>
              </a:ln>
              <a:solidFill>
                <a:srgbClr val="E48312"/>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charset="2"/>
              <a:buChar char="Ø"/>
              <a:tabLst/>
              <a:defRPr/>
            </a:pP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VKI yüksek sınıfta olanların kolesterol ölçümüne ilişkin ortalama ve </a:t>
            </a:r>
            <a:r>
              <a:rPr kumimoji="0" lang="tr-TR" sz="1800" b="0" i="0" u="none" strike="noStrike" kern="1200" cap="none" spc="0" normalizeH="0" baseline="0" noProof="0" dirty="0" err="1">
                <a:ln>
                  <a:noFill/>
                </a:ln>
                <a:solidFill>
                  <a:srgbClr val="000000"/>
                </a:solidFill>
                <a:effectLst/>
                <a:uLnTx/>
                <a:uFillTx/>
                <a:latin typeface="Calibri" panose="020F0502020204030204"/>
                <a:ea typeface="+mn-ea"/>
                <a:cs typeface="+mn-cs"/>
              </a:rPr>
              <a:t>std</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 sapmayı hesaplayın.</a:t>
            </a:r>
          </a:p>
        </p:txBody>
      </p:sp>
      <p:sp>
        <p:nvSpPr>
          <p:cNvPr id="291845" name="Unvan 1"/>
          <p:cNvSpPr txBox="1">
            <a:spLocks noChangeArrowheads="1"/>
          </p:cNvSpPr>
          <p:nvPr/>
        </p:nvSpPr>
        <p:spPr bwMode="auto">
          <a:xfrm>
            <a:off x="315913" y="1395413"/>
            <a:ext cx="48228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tr-TR" altLang="tr-TR" sz="2400" b="0" i="0" u="none" strike="noStrike" kern="1200" cap="none" spc="0" normalizeH="0" baseline="0" noProof="0">
                <a:ln>
                  <a:noFill/>
                </a:ln>
                <a:solidFill>
                  <a:srgbClr val="000000"/>
                </a:solidFill>
                <a:effectLst/>
                <a:uLnTx/>
                <a:uFillTx/>
                <a:latin typeface="Calibri Light" panose="020F0302020204030204" pitchFamily="34" charset="0"/>
                <a:ea typeface="+mn-ea"/>
                <a:cs typeface="+mn-cs"/>
              </a:rPr>
              <a:t>Adım 1: Filter Komutu (Data&gt;Filters)</a:t>
            </a:r>
          </a:p>
        </p:txBody>
      </p:sp>
      <p:pic>
        <p:nvPicPr>
          <p:cNvPr id="291846" name="Resim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63" y="1962150"/>
            <a:ext cx="5430837"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847" name="Resim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725" y="4921250"/>
            <a:ext cx="5432425"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661753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nvPr>
        </p:nvGraphicFramePr>
        <p:xfrm>
          <a:off x="2119313" y="2749063"/>
          <a:ext cx="3624262" cy="2417763"/>
        </p:xfrm>
        <a:graphic>
          <a:graphicData uri="http://schemas.openxmlformats.org/presentationml/2006/ole">
            <mc:AlternateContent xmlns:mc="http://schemas.openxmlformats.org/markup-compatibility/2006">
              <mc:Choice xmlns:v="urn:schemas-microsoft-com:vml" Requires="v">
                <p:oleObj spid="_x0000_s10243" name="Denklem" r:id="rId3" imgW="939600" imgH="698400" progId="Equation.3">
                  <p:embed/>
                </p:oleObj>
              </mc:Choice>
              <mc:Fallback>
                <p:oleObj name="Denklem" r:id="rId3" imgW="939600" imgH="698400" progId="Equation.3">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9313" y="2749063"/>
                        <a:ext cx="3624262" cy="2417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24"/>
          <p:cNvSpPr>
            <a:spLocks noChangeArrowheads="1"/>
          </p:cNvSpPr>
          <p:nvPr/>
        </p:nvSpPr>
        <p:spPr bwMode="auto">
          <a:xfrm>
            <a:off x="1899139" y="523082"/>
            <a:ext cx="55435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altLang="tr-TR" sz="3200" b="0" i="0" u="sng" strike="noStrike" kern="1200" cap="none" spc="0" normalizeH="0" baseline="0" noProof="0" dirty="0">
                <a:ln>
                  <a:noFill/>
                </a:ln>
                <a:solidFill>
                  <a:prstClr val="black"/>
                </a:solidFill>
                <a:effectLst/>
                <a:uLnTx/>
                <a:uFillTx/>
                <a:latin typeface="Calibri" panose="020F0502020204030204" pitchFamily="34" charset="0"/>
                <a:ea typeface="+mn-ea"/>
                <a:cs typeface="+mn-cs"/>
              </a:rPr>
              <a:t>Hipotezler:</a:t>
            </a:r>
            <a:r>
              <a:rPr kumimoji="0" lang="tr-TR" altLang="tr-TR"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tr-TR"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a:t>
            </a:r>
            <a:r>
              <a:rPr kumimoji="0" lang="tr-TR" altLang="tr-TR" sz="3200" b="0" i="0" u="none" strike="noStrike" kern="1200" cap="none" spc="0" normalizeH="0" baseline="-25000" noProof="0" dirty="0">
                <a:ln>
                  <a:noFill/>
                </a:ln>
                <a:solidFill>
                  <a:prstClr val="black"/>
                </a:solidFill>
                <a:effectLst/>
                <a:uLnTx/>
                <a:uFillTx/>
                <a:latin typeface="Calibri" panose="020F0502020204030204" pitchFamily="34" charset="0"/>
                <a:ea typeface="+mn-ea"/>
                <a:cs typeface="+mn-cs"/>
              </a:rPr>
              <a:t>0</a:t>
            </a:r>
            <a:r>
              <a:rPr kumimoji="0" lang="de-DE" altLang="tr-TR"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altLang="tr-TR"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Symbol" panose="05050102010706020507" pitchFamily="18" charset="2"/>
              </a:rPr>
              <a:t></a:t>
            </a:r>
            <a:r>
              <a:rPr kumimoji="0" lang="de-DE" altLang="tr-TR" sz="3200" b="0" i="0" u="none" strike="noStrike" kern="1200" cap="none" spc="0" normalizeH="0" baseline="-25000" noProof="0" dirty="0">
                <a:ln>
                  <a:noFill/>
                </a:ln>
                <a:solidFill>
                  <a:prstClr val="black"/>
                </a:solidFill>
                <a:effectLst/>
                <a:uLnTx/>
                <a:uFillTx/>
                <a:latin typeface="Calibri" panose="020F0502020204030204" pitchFamily="34" charset="0"/>
                <a:ea typeface="+mn-ea"/>
                <a:cs typeface="+mn-cs"/>
              </a:rPr>
              <a:t>1</a:t>
            </a:r>
            <a:r>
              <a:rPr kumimoji="0" lang="de-DE" altLang="tr-TR"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Symbol" panose="05050102010706020507" pitchFamily="18" charset="2"/>
              </a:rPr>
              <a:t>= </a:t>
            </a:r>
            <a:r>
              <a:rPr kumimoji="0" lang="en-US" altLang="tr-TR"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Symbol" panose="05050102010706020507" pitchFamily="18" charset="2"/>
              </a:rPr>
              <a:t></a:t>
            </a:r>
            <a:r>
              <a:rPr kumimoji="0" lang="de-DE" altLang="tr-TR" sz="3200" b="0" i="0" u="none" strike="noStrike" kern="1200" cap="none" spc="0" normalizeH="0" baseline="-25000" noProof="0" dirty="0">
                <a:ln>
                  <a:noFill/>
                </a:ln>
                <a:solidFill>
                  <a:prstClr val="black"/>
                </a:solidFill>
                <a:effectLst/>
                <a:uLnTx/>
                <a:uFillTx/>
                <a:latin typeface="Calibri" panose="020F0502020204030204" pitchFamily="34" charset="0"/>
                <a:ea typeface="+mn-ea"/>
                <a:cs typeface="+mn-cs"/>
              </a:rPr>
              <a:t>2</a:t>
            </a:r>
            <a:r>
              <a:rPr kumimoji="0" lang="de-DE" altLang="tr-TR"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Symbol" panose="05050102010706020507" pitchFamily="18" charset="2"/>
              </a:rPr>
              <a:t>,  H</a:t>
            </a:r>
            <a:r>
              <a:rPr kumimoji="0" lang="tr-TR" altLang="tr-TR" sz="3200" b="0" i="0" u="none" strike="noStrike" kern="1200" cap="none" spc="0" normalizeH="0" baseline="-25000" noProof="0" dirty="0">
                <a:ln>
                  <a:noFill/>
                </a:ln>
                <a:solidFill>
                  <a:prstClr val="black"/>
                </a:solidFill>
                <a:effectLst/>
                <a:uLnTx/>
                <a:uFillTx/>
                <a:latin typeface="Calibri" panose="020F0502020204030204" pitchFamily="34" charset="0"/>
                <a:ea typeface="+mn-ea"/>
                <a:cs typeface="+mn-cs"/>
                <a:sym typeface="Symbol" panose="05050102010706020507" pitchFamily="18" charset="2"/>
              </a:rPr>
              <a:t>1</a:t>
            </a:r>
            <a:r>
              <a:rPr kumimoji="0" lang="de-DE" altLang="tr-TR"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Symbol" panose="05050102010706020507" pitchFamily="18" charset="2"/>
              </a:rPr>
              <a:t>: </a:t>
            </a:r>
            <a:r>
              <a:rPr kumimoji="0" lang="en-US" altLang="tr-TR"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Symbol" panose="05050102010706020507" pitchFamily="18" charset="2"/>
              </a:rPr>
              <a:t></a:t>
            </a:r>
            <a:r>
              <a:rPr kumimoji="0" lang="de-DE" altLang="tr-TR" sz="3200" b="0" i="0" u="none" strike="noStrike" kern="1200" cap="none" spc="0" normalizeH="0" baseline="-25000" noProof="0" dirty="0">
                <a:ln>
                  <a:noFill/>
                </a:ln>
                <a:solidFill>
                  <a:prstClr val="black"/>
                </a:solidFill>
                <a:effectLst/>
                <a:uLnTx/>
                <a:uFillTx/>
                <a:latin typeface="Calibri" panose="020F0502020204030204" pitchFamily="34" charset="0"/>
                <a:ea typeface="+mn-ea"/>
                <a:cs typeface="+mn-cs"/>
              </a:rPr>
              <a:t>1</a:t>
            </a:r>
            <a:r>
              <a:rPr kumimoji="0" lang="en-US" altLang="tr-TR"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Symbol" panose="05050102010706020507" pitchFamily="18" charset="2"/>
              </a:rPr>
              <a:t></a:t>
            </a:r>
            <a:r>
              <a:rPr kumimoji="0" lang="en-US" altLang="tr-TR"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altLang="tr-TR"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Symbol" panose="05050102010706020507" pitchFamily="18" charset="2"/>
              </a:rPr>
              <a:t></a:t>
            </a:r>
            <a:r>
              <a:rPr kumimoji="0" lang="de-DE" altLang="tr-TR" sz="3200" b="0" i="0" u="none" strike="noStrike" kern="1200" cap="none" spc="0" normalizeH="0" baseline="-25000" noProof="0" dirty="0">
                <a:ln>
                  <a:noFill/>
                </a:ln>
                <a:solidFill>
                  <a:prstClr val="black"/>
                </a:solidFill>
                <a:effectLst/>
                <a:uLnTx/>
                <a:uFillTx/>
                <a:latin typeface="Calibri" panose="020F0502020204030204" pitchFamily="34" charset="0"/>
                <a:ea typeface="+mn-ea"/>
                <a:cs typeface="+mn-cs"/>
              </a:rPr>
              <a:t>2</a:t>
            </a:r>
            <a:endParaRPr kumimoji="0" lang="tr-TR" altLang="tr-TR"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Symbol" panose="05050102010706020507" pitchFamily="18" charset="2"/>
            </a:endParaRPr>
          </a:p>
        </p:txBody>
      </p:sp>
      <p:sp>
        <p:nvSpPr>
          <p:cNvPr id="7" name="8 Dikdörtgen"/>
          <p:cNvSpPr>
            <a:spLocks noChangeArrowheads="1"/>
          </p:cNvSpPr>
          <p:nvPr/>
        </p:nvSpPr>
        <p:spPr bwMode="auto">
          <a:xfrm>
            <a:off x="1981200" y="2062560"/>
            <a:ext cx="4903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altLang="tr-TR"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Symbol" panose="05050102010706020507" pitchFamily="18" charset="2"/>
              </a:rPr>
              <a:t>Test istatistiğinin hesaplanması:</a:t>
            </a:r>
          </a:p>
        </p:txBody>
      </p:sp>
      <p:sp>
        <p:nvSpPr>
          <p:cNvPr id="8" name="9 Metin kutusu"/>
          <p:cNvSpPr txBox="1"/>
          <p:nvPr/>
        </p:nvSpPr>
        <p:spPr>
          <a:xfrm>
            <a:off x="1981199" y="5512778"/>
            <a:ext cx="6274777"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800" b="0" i="0" u="none" strike="noStrike" kern="0" cap="none" spc="0" normalizeH="0" baseline="0" noProof="0" dirty="0">
                <a:ln>
                  <a:noFill/>
                </a:ln>
                <a:solidFill>
                  <a:prstClr val="black"/>
                </a:solidFill>
                <a:effectLst/>
                <a:uLnTx/>
                <a:uFillTx/>
                <a:latin typeface="Century Gothic" panose="020B0502020202020204"/>
                <a:ea typeface="+mn-ea"/>
                <a:cs typeface="+mn-cs"/>
              </a:rPr>
              <a:t>Serbestlik Derecesi : (n</a:t>
            </a:r>
            <a:r>
              <a:rPr kumimoji="0" lang="tr-TR" sz="2800" b="0" i="0" u="none" strike="noStrike" kern="0" cap="none" spc="0" normalizeH="0" baseline="-25000" noProof="0" dirty="0">
                <a:ln>
                  <a:noFill/>
                </a:ln>
                <a:solidFill>
                  <a:prstClr val="black"/>
                </a:solidFill>
                <a:effectLst/>
                <a:uLnTx/>
                <a:uFillTx/>
                <a:latin typeface="Century Gothic" panose="020B0502020202020204"/>
                <a:ea typeface="+mn-ea"/>
                <a:cs typeface="+mn-cs"/>
              </a:rPr>
              <a:t>1</a:t>
            </a:r>
            <a:r>
              <a:rPr kumimoji="0" lang="tr-TR" sz="2800" b="0" i="0" u="none" strike="noStrike" kern="0" cap="none" spc="0" normalizeH="0" baseline="0" noProof="0" dirty="0">
                <a:ln>
                  <a:noFill/>
                </a:ln>
                <a:solidFill>
                  <a:prstClr val="black"/>
                </a:solidFill>
                <a:effectLst/>
                <a:uLnTx/>
                <a:uFillTx/>
                <a:latin typeface="Century Gothic" panose="020B0502020202020204"/>
                <a:ea typeface="+mn-ea"/>
                <a:cs typeface="+mn-cs"/>
              </a:rPr>
              <a:t>-1) </a:t>
            </a:r>
            <a:r>
              <a:rPr kumimoji="0" lang="tr-TR" sz="2800" b="0" i="0" u="none" strike="noStrike" kern="0" cap="none" spc="0" normalizeH="0" baseline="0" noProof="0" dirty="0" smtClean="0">
                <a:ln>
                  <a:noFill/>
                </a:ln>
                <a:solidFill>
                  <a:prstClr val="black"/>
                </a:solidFill>
                <a:effectLst/>
                <a:uLnTx/>
                <a:uFillTx/>
                <a:latin typeface="Century Gothic" panose="020B0502020202020204"/>
                <a:ea typeface="+mn-ea"/>
                <a:cs typeface="+mn-cs"/>
              </a:rPr>
              <a:t>+(</a:t>
            </a:r>
            <a:r>
              <a:rPr kumimoji="0" lang="tr-TR" sz="2800" b="0" i="0" u="none" strike="noStrike" kern="0" cap="none" spc="0" normalizeH="0" baseline="0" noProof="0" dirty="0">
                <a:ln>
                  <a:noFill/>
                </a:ln>
                <a:solidFill>
                  <a:prstClr val="black"/>
                </a:solidFill>
                <a:effectLst/>
                <a:uLnTx/>
                <a:uFillTx/>
                <a:latin typeface="Century Gothic" panose="020B0502020202020204"/>
                <a:ea typeface="+mn-ea"/>
                <a:cs typeface="+mn-cs"/>
              </a:rPr>
              <a:t>n</a:t>
            </a:r>
            <a:r>
              <a:rPr kumimoji="0" lang="tr-TR" sz="2800" b="0" i="0" u="none" strike="noStrike" kern="0" cap="none" spc="0" normalizeH="0" baseline="-25000" noProof="0" dirty="0">
                <a:ln>
                  <a:noFill/>
                </a:ln>
                <a:solidFill>
                  <a:prstClr val="black"/>
                </a:solidFill>
                <a:effectLst/>
                <a:uLnTx/>
                <a:uFillTx/>
                <a:latin typeface="Century Gothic" panose="020B0502020202020204"/>
                <a:ea typeface="+mn-ea"/>
                <a:cs typeface="+mn-cs"/>
              </a:rPr>
              <a:t>2</a:t>
            </a:r>
            <a:r>
              <a:rPr kumimoji="0" lang="tr-TR" sz="2800" b="0" i="0" u="none" strike="noStrike" kern="0" cap="none" spc="0" normalizeH="0" baseline="0" noProof="0" dirty="0">
                <a:ln>
                  <a:noFill/>
                </a:ln>
                <a:solidFill>
                  <a:prstClr val="black"/>
                </a:solidFill>
                <a:effectLst/>
                <a:uLnTx/>
                <a:uFillTx/>
                <a:latin typeface="Century Gothic" panose="020B0502020202020204"/>
                <a:ea typeface="+mn-ea"/>
                <a:cs typeface="+mn-cs"/>
              </a:rPr>
              <a:t>-1)</a:t>
            </a:r>
          </a:p>
        </p:txBody>
      </p:sp>
      <p:sp>
        <p:nvSpPr>
          <p:cNvPr id="2" name="Dikdörtgen 1"/>
          <p:cNvSpPr/>
          <p:nvPr/>
        </p:nvSpPr>
        <p:spPr>
          <a:xfrm>
            <a:off x="6567854" y="3311613"/>
            <a:ext cx="4673844"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212529"/>
                </a:solidFill>
                <a:effectLst/>
                <a:uLnTx/>
                <a:uFillTx/>
                <a:latin typeface="-apple-system"/>
                <a:ea typeface="+mn-ea"/>
                <a:cs typeface="+mn-cs"/>
              </a:rPr>
              <a:t>Bir parametrenin tahminine giren </a:t>
            </a:r>
            <a:r>
              <a:rPr kumimoji="0" lang="tr-TR" sz="1800" b="1" i="0" u="none" strike="noStrike" kern="1200" cap="none" spc="0" normalizeH="0" baseline="0" noProof="0" dirty="0">
                <a:ln>
                  <a:noFill/>
                </a:ln>
                <a:solidFill>
                  <a:srgbClr val="212529"/>
                </a:solidFill>
                <a:effectLst/>
                <a:uLnTx/>
                <a:uFillTx/>
                <a:latin typeface="-apple-system"/>
                <a:ea typeface="+mn-ea"/>
                <a:cs typeface="+mn-cs"/>
              </a:rPr>
              <a:t>bağımsız bilgi</a:t>
            </a:r>
            <a:r>
              <a:rPr kumimoji="0" lang="tr-TR" sz="1800" b="0" i="0" u="none" strike="noStrike" kern="1200" cap="none" spc="0" normalizeH="0" baseline="0" noProof="0" dirty="0">
                <a:ln>
                  <a:noFill/>
                </a:ln>
                <a:solidFill>
                  <a:srgbClr val="212529"/>
                </a:solidFill>
                <a:effectLst/>
                <a:uLnTx/>
                <a:uFillTx/>
                <a:latin typeface="-apple-system"/>
                <a:ea typeface="+mn-ea"/>
                <a:cs typeface="+mn-cs"/>
              </a:rPr>
              <a:t> sayısına serbestlik derecesi (</a:t>
            </a:r>
            <a:r>
              <a:rPr kumimoji="0" lang="tr-TR" sz="1800" b="0" i="0" u="none" strike="noStrike" kern="1200" cap="none" spc="0" normalizeH="0" baseline="0" noProof="0" dirty="0" err="1">
                <a:ln>
                  <a:noFill/>
                </a:ln>
                <a:solidFill>
                  <a:srgbClr val="212529"/>
                </a:solidFill>
                <a:effectLst/>
                <a:uLnTx/>
                <a:uFillTx/>
                <a:latin typeface="-apple-system"/>
                <a:ea typeface="+mn-ea"/>
                <a:cs typeface="+mn-cs"/>
              </a:rPr>
              <a:t>df</a:t>
            </a:r>
            <a:r>
              <a:rPr kumimoji="0" lang="tr-TR" sz="1800" b="0" i="0" u="none" strike="noStrike" kern="1200" cap="none" spc="0" normalizeH="0" baseline="0" noProof="0" dirty="0">
                <a:ln>
                  <a:noFill/>
                </a:ln>
                <a:solidFill>
                  <a:srgbClr val="212529"/>
                </a:solidFill>
                <a:effectLst/>
                <a:uLnTx/>
                <a:uFillTx/>
                <a:latin typeface="-apple-system"/>
                <a:ea typeface="+mn-ea"/>
                <a:cs typeface="+mn-cs"/>
              </a:rPr>
              <a:t>) denir.</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174503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3"/>
          <p:cNvSpPr/>
          <p:nvPr/>
        </p:nvSpPr>
        <p:spPr>
          <a:xfrm>
            <a:off x="0" y="84138"/>
            <a:ext cx="11595100" cy="923925"/>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E48312"/>
                </a:solidFill>
                <a:effectLst/>
                <a:uLnTx/>
                <a:uFillTx/>
                <a:latin typeface="Calibri" panose="020F0502020204030204"/>
                <a:ea typeface="+mn-ea"/>
                <a:cs typeface="+mn-cs"/>
              </a:rPr>
              <a:t>UYGULAMA SORUSU-5: </a:t>
            </a:r>
          </a:p>
          <a:p>
            <a:pPr marL="285750" marR="0" lvl="0" indent="-285750" algn="just" defTabSz="914400" rtl="0" eaLnBrk="1" fontAlgn="auto" latinLnBrk="0" hangingPunct="1">
              <a:lnSpc>
                <a:spcPct val="100000"/>
              </a:lnSpc>
              <a:spcBef>
                <a:spcPts val="0"/>
              </a:spcBef>
              <a:spcAft>
                <a:spcPts val="0"/>
              </a:spcAft>
              <a:buClrTx/>
              <a:buSzTx/>
              <a:buFont typeface="Wingdings" charset="2"/>
              <a:buChar char="Ø"/>
              <a:tabLst/>
              <a:defRPr/>
            </a:pPr>
            <a:endParaRPr kumimoji="0" lang="tr-TR" sz="1800" b="1" i="0" u="none" strike="noStrike" kern="1200" cap="none" spc="0" normalizeH="0" baseline="0" noProof="0" dirty="0">
              <a:ln>
                <a:noFill/>
              </a:ln>
              <a:solidFill>
                <a:srgbClr val="E48312"/>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charset="2"/>
              <a:buChar char="Ø"/>
              <a:tabLst/>
              <a:defRPr/>
            </a:pP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VKI yüksek sınıfta olanların kolesterol ölçümüne ilişkin ortalama ve </a:t>
            </a:r>
            <a:r>
              <a:rPr kumimoji="0" lang="tr-TR" sz="1800" b="0" i="0" u="none" strike="noStrike" kern="1200" cap="none" spc="0" normalizeH="0" baseline="0" noProof="0" dirty="0" err="1">
                <a:ln>
                  <a:noFill/>
                </a:ln>
                <a:solidFill>
                  <a:srgbClr val="000000"/>
                </a:solidFill>
                <a:effectLst/>
                <a:uLnTx/>
                <a:uFillTx/>
                <a:latin typeface="Calibri" panose="020F0502020204030204"/>
                <a:ea typeface="+mn-ea"/>
                <a:cs typeface="+mn-cs"/>
              </a:rPr>
              <a:t>std</a:t>
            </a:r>
            <a:r>
              <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rPr>
              <a:t>. sapmayı hesaplayın.</a:t>
            </a:r>
          </a:p>
        </p:txBody>
      </p:sp>
      <p:sp>
        <p:nvSpPr>
          <p:cNvPr id="293890" name="Unvan 1"/>
          <p:cNvSpPr txBox="1">
            <a:spLocks noChangeArrowheads="1"/>
          </p:cNvSpPr>
          <p:nvPr/>
        </p:nvSpPr>
        <p:spPr bwMode="auto">
          <a:xfrm>
            <a:off x="69850" y="1185863"/>
            <a:ext cx="60039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tr-TR" altLang="tr-TR" sz="2400" b="0" i="0" u="none" strike="noStrike" kern="1200" cap="none" spc="0" normalizeH="0" baseline="0" noProof="0">
                <a:ln>
                  <a:noFill/>
                </a:ln>
                <a:solidFill>
                  <a:srgbClr val="000000"/>
                </a:solidFill>
                <a:effectLst/>
                <a:uLnTx/>
                <a:uFillTx/>
                <a:latin typeface="Calibri Light" panose="020F0302020204030204" pitchFamily="34" charset="0"/>
                <a:ea typeface="+mn-ea"/>
                <a:cs typeface="+mn-cs"/>
              </a:rPr>
              <a:t>Adım 2: Analyses &gt; Exploration&gt;Descriptives</a:t>
            </a:r>
          </a:p>
        </p:txBody>
      </p:sp>
      <p:pic>
        <p:nvPicPr>
          <p:cNvPr id="293891" name="Resim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3050"/>
            <a:ext cx="4386263"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892" name="Resim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8463" y="2479675"/>
            <a:ext cx="3946525"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1893888" y="2078038"/>
            <a:ext cx="2492375" cy="466725"/>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ayt Numarası Yer Tutucus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FDE86-E561-4EEF-8050-9EDD66501439}" type="slidenum">
              <a:rPr kumimoji="0" lang="tr-TR" alt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tr-TR" alt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82098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Test işlemleri</a:t>
            </a:r>
            <a:endParaRPr lang="tr-TR" dirty="0"/>
          </a:p>
        </p:txBody>
      </p:sp>
      <p:sp>
        <p:nvSpPr>
          <p:cNvPr id="4" name="3 Metin kutusu"/>
          <p:cNvSpPr txBox="1"/>
          <p:nvPr/>
        </p:nvSpPr>
        <p:spPr>
          <a:xfrm>
            <a:off x="2599766" y="1308848"/>
            <a:ext cx="7718611" cy="7817525"/>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r>
              <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Hipotezin kurulması</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r>
              <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Test işlemleri, Test istatistiğinin (t) hesaplanması</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endPar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endPar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endPar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Formül:  </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srgbClr val="2F2B20"/>
              </a:solidFill>
              <a:effectLst/>
              <a:uLnTx/>
              <a:uFillTx/>
              <a:latin typeface="Gill Sans MT" pitchFamily="34" charset="0"/>
              <a:ea typeface="MS PGothic" pitchFamily="34" charset="-128"/>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3. Yanılma olasılığının seçilmesi </a:t>
            </a:r>
            <a:r>
              <a:rPr kumimoji="0" lang="el-G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α</a:t>
            </a:r>
            <a:r>
              <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=0,05</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4. Serbestlik derecesinin belirlenmesi    SD=n</a:t>
            </a:r>
            <a:r>
              <a:rPr kumimoji="0" lang="tr-TR" sz="1800" b="0" i="0" u="none" strike="noStrike" kern="1200" cap="none" spc="0" normalizeH="0" baseline="-25000" noProof="0" dirty="0">
                <a:ln>
                  <a:noFill/>
                </a:ln>
                <a:solidFill>
                  <a:srgbClr val="2F2B20"/>
                </a:solidFill>
                <a:effectLst/>
                <a:uLnTx/>
                <a:uFillTx/>
                <a:latin typeface="Arial" pitchFamily="34" charset="0"/>
                <a:ea typeface="MS PGothic" pitchFamily="34" charset="-128"/>
                <a:cs typeface="Arial" pitchFamily="34" charset="0"/>
              </a:rPr>
              <a:t>1</a:t>
            </a:r>
            <a:r>
              <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+n</a:t>
            </a:r>
            <a:r>
              <a:rPr kumimoji="0" lang="tr-TR" sz="1800" b="0" i="0" u="none" strike="noStrike" kern="1200" cap="none" spc="0" normalizeH="0" baseline="-25000" noProof="0" dirty="0">
                <a:ln>
                  <a:noFill/>
                </a:ln>
                <a:solidFill>
                  <a:srgbClr val="2F2B20"/>
                </a:solidFill>
                <a:effectLst/>
                <a:uLnTx/>
                <a:uFillTx/>
                <a:latin typeface="Arial" pitchFamily="34" charset="0"/>
                <a:ea typeface="MS PGothic" pitchFamily="34" charset="-128"/>
                <a:cs typeface="Arial" pitchFamily="34" charset="0"/>
              </a:rPr>
              <a:t>2</a:t>
            </a:r>
            <a:r>
              <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-2</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5. </a:t>
            </a:r>
            <a:r>
              <a:rPr kumimoji="0" lang="el-G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α</a:t>
            </a:r>
            <a:r>
              <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=0,05 ve n</a:t>
            </a:r>
            <a:r>
              <a:rPr kumimoji="0" lang="tr-TR" sz="1800" b="0" i="0" u="none" strike="noStrike" kern="1200" cap="none" spc="0" normalizeH="0" baseline="-25000" noProof="0" dirty="0">
                <a:ln>
                  <a:noFill/>
                </a:ln>
                <a:solidFill>
                  <a:srgbClr val="2F2B20"/>
                </a:solidFill>
                <a:effectLst/>
                <a:uLnTx/>
                <a:uFillTx/>
                <a:latin typeface="Arial" pitchFamily="34" charset="0"/>
                <a:ea typeface="MS PGothic" pitchFamily="34" charset="-128"/>
                <a:cs typeface="Arial" pitchFamily="34" charset="0"/>
              </a:rPr>
              <a:t>1</a:t>
            </a:r>
            <a:r>
              <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+n</a:t>
            </a:r>
            <a:r>
              <a:rPr kumimoji="0" lang="tr-TR" sz="1800" b="0" i="0" u="none" strike="noStrike" kern="1200" cap="none" spc="0" normalizeH="0" baseline="-25000" noProof="0" dirty="0">
                <a:ln>
                  <a:noFill/>
                </a:ln>
                <a:solidFill>
                  <a:srgbClr val="2F2B20"/>
                </a:solidFill>
                <a:effectLst/>
                <a:uLnTx/>
                <a:uFillTx/>
                <a:latin typeface="Arial" pitchFamily="34" charset="0"/>
                <a:ea typeface="MS PGothic" pitchFamily="34" charset="-128"/>
                <a:cs typeface="Arial" pitchFamily="34" charset="0"/>
              </a:rPr>
              <a:t>2</a:t>
            </a:r>
            <a:r>
              <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-2  serbestlik dereceli t Tablo değerinin bulunması</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6. Karşılaştırma:         </a:t>
            </a:r>
            <a:r>
              <a:rPr kumimoji="0" lang="tr-TR" sz="2400" b="1" i="0" u="none" strike="noStrike" kern="1200" cap="none" spc="0" normalizeH="0" baseline="0" noProof="0" dirty="0">
                <a:ln>
                  <a:noFill/>
                </a:ln>
                <a:solidFill>
                  <a:srgbClr val="2F2B20"/>
                </a:solidFill>
                <a:effectLst>
                  <a:outerShdw blurRad="38100" dist="38100" dir="2700000" algn="tl">
                    <a:srgbClr val="000000">
                      <a:alpha val="43137"/>
                    </a:srgbClr>
                  </a:outerShdw>
                </a:effectLst>
                <a:uLnTx/>
                <a:uFillTx/>
                <a:latin typeface="Arial" pitchFamily="34" charset="0"/>
                <a:ea typeface="MS PGothic" pitchFamily="34" charset="-128"/>
                <a:cs typeface="Arial" pitchFamily="34" charset="0"/>
              </a:rPr>
              <a:t>t</a:t>
            </a:r>
            <a:r>
              <a:rPr kumimoji="0" lang="tr-TR" sz="2400" b="1" i="0" u="none" strike="noStrike" kern="1200" cap="none" spc="0" normalizeH="0" baseline="-25000" noProof="0" dirty="0">
                <a:ln>
                  <a:noFill/>
                </a:ln>
                <a:solidFill>
                  <a:srgbClr val="2F2B20"/>
                </a:solidFill>
                <a:effectLst>
                  <a:outerShdw blurRad="38100" dist="38100" dir="2700000" algn="tl">
                    <a:srgbClr val="000000">
                      <a:alpha val="43137"/>
                    </a:srgbClr>
                  </a:outerShdw>
                </a:effectLst>
                <a:uLnTx/>
                <a:uFillTx/>
                <a:latin typeface="Arial" pitchFamily="34" charset="0"/>
                <a:ea typeface="MS PGothic" pitchFamily="34" charset="-128"/>
                <a:cs typeface="Arial" pitchFamily="34" charset="0"/>
              </a:rPr>
              <a:t> hesap </a:t>
            </a:r>
            <a:r>
              <a:rPr kumimoji="0" lang="tr-TR" sz="2400" b="1" i="0" u="none" strike="noStrike" kern="1200" cap="none" spc="0" normalizeH="0" baseline="0" noProof="0" dirty="0">
                <a:ln>
                  <a:noFill/>
                </a:ln>
                <a:solidFill>
                  <a:srgbClr val="2F2B20"/>
                </a:solidFill>
                <a:effectLst>
                  <a:outerShdw blurRad="38100" dist="38100" dir="2700000" algn="tl">
                    <a:srgbClr val="000000">
                      <a:alpha val="43137"/>
                    </a:srgbClr>
                  </a:outerShdw>
                </a:effectLst>
                <a:uLnTx/>
                <a:uFillTx/>
                <a:latin typeface="Arial" pitchFamily="34" charset="0"/>
                <a:ea typeface="MS PGothic" pitchFamily="34" charset="-128"/>
                <a:cs typeface="Arial" pitchFamily="34" charset="0"/>
              </a:rPr>
              <a:t>&lt; t </a:t>
            </a:r>
            <a:r>
              <a:rPr kumimoji="0" lang="tr-TR" sz="2400" b="1" i="0" u="none" strike="noStrike" kern="1200" cap="none" spc="0" normalizeH="0" baseline="-25000" noProof="0" dirty="0">
                <a:ln>
                  <a:noFill/>
                </a:ln>
                <a:solidFill>
                  <a:srgbClr val="2F2B20"/>
                </a:solidFill>
                <a:effectLst>
                  <a:outerShdw blurRad="38100" dist="38100" dir="2700000" algn="tl">
                    <a:srgbClr val="000000">
                      <a:alpha val="43137"/>
                    </a:srgbClr>
                  </a:outerShdw>
                </a:effectLst>
                <a:uLnTx/>
                <a:uFillTx/>
                <a:latin typeface="Arial" pitchFamily="34" charset="0"/>
                <a:ea typeface="MS PGothic" pitchFamily="34" charset="-128"/>
                <a:cs typeface="Arial" pitchFamily="34" charset="0"/>
              </a:rPr>
              <a:t>tablo     </a:t>
            </a:r>
            <a:r>
              <a:rPr kumimoji="0" lang="tr-TR" sz="2400" b="1" i="0" u="none" strike="noStrike" kern="1200" cap="none" spc="0" normalizeH="0" baseline="0" noProof="0" dirty="0">
                <a:ln>
                  <a:noFill/>
                </a:ln>
                <a:solidFill>
                  <a:srgbClr val="2F2B20"/>
                </a:solidFill>
                <a:effectLst>
                  <a:outerShdw blurRad="38100" dist="38100" dir="2700000" algn="tl">
                    <a:srgbClr val="000000">
                      <a:alpha val="43137"/>
                    </a:srgbClr>
                  </a:outerShdw>
                </a:effectLst>
                <a:uLnTx/>
                <a:uFillTx/>
                <a:latin typeface="Arial" pitchFamily="34" charset="0"/>
                <a:ea typeface="MS PGothic" pitchFamily="34" charset="-128"/>
                <a:cs typeface="Arial" pitchFamily="34" charset="0"/>
              </a:rPr>
              <a:t> </a:t>
            </a:r>
            <a:r>
              <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ise   H</a:t>
            </a:r>
            <a:r>
              <a:rPr kumimoji="0" lang="tr-TR" sz="1800" b="0" i="0" u="none" strike="noStrike" kern="1200" cap="none" spc="0" normalizeH="0" baseline="-25000" noProof="0" dirty="0">
                <a:ln>
                  <a:noFill/>
                </a:ln>
                <a:solidFill>
                  <a:srgbClr val="2F2B20"/>
                </a:solidFill>
                <a:effectLst/>
                <a:uLnTx/>
                <a:uFillTx/>
                <a:latin typeface="Arial" pitchFamily="34" charset="0"/>
                <a:ea typeface="MS PGothic" pitchFamily="34" charset="-128"/>
                <a:cs typeface="Arial" pitchFamily="34" charset="0"/>
              </a:rPr>
              <a:t>0</a:t>
            </a:r>
            <a:r>
              <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 kabul edilir.</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			      </a:t>
            </a:r>
            <a:r>
              <a:rPr kumimoji="0" lang="tr-TR" sz="2400" b="1" i="0" u="none" strike="noStrike" kern="1200" cap="none" spc="0" normalizeH="0" baseline="0" noProof="0" dirty="0">
                <a:ln>
                  <a:noFill/>
                </a:ln>
                <a:solidFill>
                  <a:srgbClr val="2F2B20"/>
                </a:solidFill>
                <a:effectLst>
                  <a:outerShdw blurRad="38100" dist="38100" dir="2700000" algn="tl">
                    <a:srgbClr val="000000">
                      <a:alpha val="43137"/>
                    </a:srgbClr>
                  </a:outerShdw>
                </a:effectLst>
                <a:uLnTx/>
                <a:uFillTx/>
                <a:latin typeface="Arial" pitchFamily="34" charset="0"/>
                <a:ea typeface="MS PGothic" pitchFamily="34" charset="-128"/>
                <a:cs typeface="Arial" pitchFamily="34" charset="0"/>
              </a:rPr>
              <a:t>t</a:t>
            </a:r>
            <a:r>
              <a:rPr kumimoji="0" lang="tr-TR" sz="2400" b="1" i="0" u="none" strike="noStrike" kern="1200" cap="none" spc="0" normalizeH="0" baseline="-25000" noProof="0" dirty="0">
                <a:ln>
                  <a:noFill/>
                </a:ln>
                <a:solidFill>
                  <a:srgbClr val="2F2B20"/>
                </a:solidFill>
                <a:effectLst>
                  <a:outerShdw blurRad="38100" dist="38100" dir="2700000" algn="tl">
                    <a:srgbClr val="000000">
                      <a:alpha val="43137"/>
                    </a:srgbClr>
                  </a:outerShdw>
                </a:effectLst>
                <a:uLnTx/>
                <a:uFillTx/>
                <a:latin typeface="Arial" pitchFamily="34" charset="0"/>
                <a:ea typeface="MS PGothic" pitchFamily="34" charset="-128"/>
                <a:cs typeface="Arial" pitchFamily="34" charset="0"/>
              </a:rPr>
              <a:t> hesap </a:t>
            </a:r>
            <a:r>
              <a:rPr kumimoji="0" lang="tr-TR" sz="2400" b="1" i="0" u="none" strike="noStrike" kern="1200" cap="none" spc="0" normalizeH="0" baseline="0" noProof="0" dirty="0">
                <a:ln>
                  <a:noFill/>
                </a:ln>
                <a:solidFill>
                  <a:srgbClr val="2F2B20"/>
                </a:solidFill>
                <a:effectLst>
                  <a:outerShdw blurRad="38100" dist="38100" dir="2700000" algn="tl">
                    <a:srgbClr val="000000">
                      <a:alpha val="43137"/>
                    </a:srgbClr>
                  </a:outerShdw>
                </a:effectLst>
                <a:uLnTx/>
                <a:uFillTx/>
                <a:latin typeface="Arial" pitchFamily="34" charset="0"/>
                <a:ea typeface="MS PGothic" pitchFamily="34" charset="-128"/>
                <a:cs typeface="Arial" pitchFamily="34" charset="0"/>
              </a:rPr>
              <a:t>&gt; t </a:t>
            </a:r>
            <a:r>
              <a:rPr kumimoji="0" lang="tr-TR" sz="2400" b="1" i="0" u="none" strike="noStrike" kern="1200" cap="none" spc="0" normalizeH="0" baseline="-25000" noProof="0" dirty="0">
                <a:ln>
                  <a:noFill/>
                </a:ln>
                <a:solidFill>
                  <a:srgbClr val="2F2B20"/>
                </a:solidFill>
                <a:effectLst>
                  <a:outerShdw blurRad="38100" dist="38100" dir="2700000" algn="tl">
                    <a:srgbClr val="000000">
                      <a:alpha val="43137"/>
                    </a:srgbClr>
                  </a:outerShdw>
                </a:effectLst>
                <a:uLnTx/>
                <a:uFillTx/>
                <a:latin typeface="Arial" pitchFamily="34" charset="0"/>
                <a:ea typeface="MS PGothic" pitchFamily="34" charset="-128"/>
                <a:cs typeface="Arial" pitchFamily="34" charset="0"/>
              </a:rPr>
              <a:t>tablo       </a:t>
            </a:r>
            <a:r>
              <a:rPr kumimoji="0" lang="tr-TR" sz="20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ise</a:t>
            </a:r>
            <a:r>
              <a:rPr kumimoji="0" lang="tr-TR" sz="2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 </a:t>
            </a:r>
            <a:r>
              <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H</a:t>
            </a:r>
            <a:r>
              <a:rPr kumimoji="0" lang="tr-TR" sz="1800" b="0" i="0" u="none" strike="noStrike" kern="1200" cap="none" spc="0" normalizeH="0" baseline="-25000" noProof="0" dirty="0">
                <a:ln>
                  <a:noFill/>
                </a:ln>
                <a:solidFill>
                  <a:srgbClr val="2F2B20"/>
                </a:solidFill>
                <a:effectLst/>
                <a:uLnTx/>
                <a:uFillTx/>
                <a:latin typeface="Arial" pitchFamily="34" charset="0"/>
                <a:ea typeface="MS PGothic" pitchFamily="34" charset="-128"/>
                <a:cs typeface="Arial" pitchFamily="34" charset="0"/>
              </a:rPr>
              <a:t>0</a:t>
            </a:r>
            <a:r>
              <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 </a:t>
            </a:r>
            <a:r>
              <a:rPr kumimoji="0" lang="tr-TR" sz="1800" b="0" i="0" u="none" strike="noStrike" kern="1200" cap="none" spc="0" normalizeH="0" baseline="0" noProof="0" dirty="0" err="1">
                <a:ln>
                  <a:noFill/>
                </a:ln>
                <a:solidFill>
                  <a:srgbClr val="2F2B20"/>
                </a:solidFill>
                <a:effectLst/>
                <a:uLnTx/>
                <a:uFillTx/>
                <a:latin typeface="Arial" pitchFamily="34" charset="0"/>
                <a:ea typeface="MS PGothic" pitchFamily="34" charset="-128"/>
                <a:cs typeface="Arial" pitchFamily="34" charset="0"/>
              </a:rPr>
              <a:t>red</a:t>
            </a:r>
            <a:r>
              <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 edilir</a:t>
            </a:r>
            <a:r>
              <a:rPr kumimoji="0" lang="tr-TR" sz="1800" b="0" i="0" u="none" strike="noStrike" kern="1200" cap="none" spc="0" normalizeH="0" baseline="0" noProof="0" dirty="0" smtClean="0">
                <a:ln>
                  <a:noFill/>
                </a:ln>
                <a:solidFill>
                  <a:srgbClr val="2F2B20"/>
                </a:solidFill>
                <a:effectLst/>
                <a:uLnTx/>
                <a:uFillTx/>
                <a:latin typeface="Arial" pitchFamily="34" charset="0"/>
                <a:ea typeface="MS PGothic" pitchFamily="34" charset="-128"/>
                <a:cs typeface="Arial" pitchFamily="34" charset="0"/>
              </a:rPr>
              <a:t>.</a:t>
            </a:r>
            <a:endPar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7.  Karar ve Yorum……</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endParaRPr kumimoji="0" lang="tr-TR" sz="1800" b="0" i="0" u="none" strike="noStrike" kern="1200" cap="none" spc="0" normalizeH="0" baseline="0" noProof="0" dirty="0">
              <a:ln>
                <a:noFill/>
              </a:ln>
              <a:solidFill>
                <a:srgbClr val="2F2B20"/>
              </a:solidFill>
              <a:effectLst/>
              <a:uLnTx/>
              <a:uFillTx/>
              <a:latin typeface="Gill Sans MT" pitchFamily="34" charset="0"/>
              <a:ea typeface="MS PGothic" pitchFamily="34" charset="-128"/>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endParaRPr kumimoji="0" lang="tr-TR" sz="1800" b="0" i="0" u="none" strike="noStrike" kern="1200" cap="none" spc="0" normalizeH="0" baseline="0" noProof="0" dirty="0">
              <a:ln>
                <a:noFill/>
              </a:ln>
              <a:solidFill>
                <a:srgbClr val="2F2B20"/>
              </a:solidFill>
              <a:effectLst/>
              <a:uLnTx/>
              <a:uFillTx/>
              <a:latin typeface="Gill Sans MT" pitchFamily="34" charset="0"/>
              <a:ea typeface="MS PGothic" pitchFamily="34" charset="-128"/>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endParaRPr kumimoji="0" lang="tr-TR" sz="1800" b="0" i="0" u="none" strike="noStrike" kern="1200" cap="none" spc="0" normalizeH="0" baseline="0" noProof="0" dirty="0">
              <a:ln>
                <a:noFill/>
              </a:ln>
              <a:solidFill>
                <a:srgbClr val="2F2B20"/>
              </a:solidFill>
              <a:effectLst/>
              <a:uLnTx/>
              <a:uFillTx/>
              <a:latin typeface="Gill Sans MT" pitchFamily="34" charset="0"/>
              <a:ea typeface="MS PGothic" pitchFamily="34" charset="-128"/>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endParaRPr kumimoji="0" lang="tr-TR" sz="1800" b="0" i="0" u="none" strike="noStrike" kern="1200" cap="none" spc="0" normalizeH="0" baseline="0" noProof="0" dirty="0">
              <a:ln>
                <a:noFill/>
              </a:ln>
              <a:solidFill>
                <a:srgbClr val="2F2B20"/>
              </a:solidFill>
              <a:effectLst/>
              <a:uLnTx/>
              <a:uFillTx/>
              <a:latin typeface="Gill Sans MT" pitchFamily="34" charset="0"/>
              <a:ea typeface="MS PGothic" pitchFamily="34" charset="-128"/>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srgbClr val="2F2B20"/>
                </a:solidFill>
                <a:effectLst/>
                <a:uLnTx/>
                <a:uFillTx/>
                <a:latin typeface="Gill Sans MT" pitchFamily="34" charset="0"/>
                <a:ea typeface="MS PGothic" pitchFamily="34" charset="-128"/>
                <a:cs typeface="+mn-cs"/>
              </a:rPr>
              <a:t>	</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srgbClr val="2F2B20"/>
                </a:solidFill>
                <a:effectLst/>
                <a:uLnTx/>
                <a:uFillTx/>
                <a:latin typeface="Gill Sans MT" pitchFamily="34" charset="0"/>
                <a:ea typeface="MS PGothic" pitchFamily="34" charset="-128"/>
                <a:cs typeface="+mn-cs"/>
              </a:rPr>
              <a:t>	</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srgbClr val="2F2B20"/>
              </a:solidFill>
              <a:effectLst/>
              <a:uLnTx/>
              <a:uFillTx/>
              <a:latin typeface="Gill Sans MT" pitchFamily="34" charset="0"/>
              <a:ea typeface="MS PGothic" pitchFamily="34" charset="-128"/>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endParaRPr kumimoji="0" lang="tr-TR" sz="1800" b="0" i="0" u="none" strike="noStrike" kern="1200" cap="none" spc="0" normalizeH="0" baseline="0" noProof="0" dirty="0">
              <a:ln>
                <a:noFill/>
              </a:ln>
              <a:solidFill>
                <a:srgbClr val="2F2B20"/>
              </a:solidFill>
              <a:effectLst/>
              <a:uLnTx/>
              <a:uFillTx/>
              <a:latin typeface="Gill Sans MT" pitchFamily="34" charset="0"/>
              <a:ea typeface="MS PGothic" pitchFamily="34" charset="-128"/>
              <a:cs typeface="+mn-cs"/>
            </a:endParaRPr>
          </a:p>
        </p:txBody>
      </p:sp>
      <p:sp>
        <p:nvSpPr>
          <p:cNvPr id="4608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2F2B20"/>
              </a:solidFill>
              <a:effectLst/>
              <a:uLnTx/>
              <a:uFillTx/>
              <a:latin typeface="Gill Sans MT" pitchFamily="34" charset="0"/>
              <a:ea typeface="MS PGothic" pitchFamily="34" charset="-128"/>
              <a:cs typeface="+mn-cs"/>
            </a:endParaRPr>
          </a:p>
        </p:txBody>
      </p:sp>
      <p:pic>
        <p:nvPicPr>
          <p:cNvPr id="4608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338919" y="2784213"/>
            <a:ext cx="1255059" cy="1122170"/>
          </a:xfrm>
          <a:prstGeom prst="rect">
            <a:avLst/>
          </a:prstGeom>
          <a:noFill/>
        </p:spPr>
      </p:pic>
      <p:sp>
        <p:nvSpPr>
          <p:cNvPr id="46084" name="Rectangle 4"/>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2F2B20"/>
              </a:solidFill>
              <a:effectLst/>
              <a:uLnTx/>
              <a:uFillTx/>
              <a:latin typeface="Gill Sans MT" pitchFamily="34" charset="0"/>
              <a:ea typeface="MS PGothic" pitchFamily="34" charset="-128"/>
              <a:cs typeface="+mn-cs"/>
            </a:endParaRPr>
          </a:p>
        </p:txBody>
      </p:sp>
      <p:pic>
        <p:nvPicPr>
          <p:cNvPr id="4608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56612" y="2712493"/>
            <a:ext cx="3106108" cy="677396"/>
          </a:xfrm>
          <a:prstGeom prst="rect">
            <a:avLst/>
          </a:prstGeom>
          <a:noFill/>
        </p:spPr>
      </p:pic>
      <p:cxnSp>
        <p:nvCxnSpPr>
          <p:cNvPr id="10" name="9 Düz Ok Bağlayıcısı"/>
          <p:cNvCxnSpPr/>
          <p:nvPr/>
        </p:nvCxnSpPr>
        <p:spPr>
          <a:xfrm>
            <a:off x="7073153" y="3210077"/>
            <a:ext cx="0" cy="4447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11 Metin kutusu"/>
          <p:cNvSpPr txBox="1"/>
          <p:nvPr/>
        </p:nvSpPr>
        <p:spPr>
          <a:xfrm>
            <a:off x="6385112" y="3716635"/>
            <a:ext cx="1376083"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spc="0" normalizeH="0" baseline="0" noProof="0" dirty="0">
                <a:ln>
                  <a:noFill/>
                </a:ln>
                <a:solidFill>
                  <a:srgbClr val="2F2B20"/>
                </a:solidFill>
                <a:effectLst/>
                <a:uLnTx/>
                <a:uFillTx/>
                <a:latin typeface="Gill Sans MT" pitchFamily="34" charset="0"/>
                <a:ea typeface="MS PGothic" pitchFamily="34" charset="-128"/>
                <a:cs typeface="+mn-cs"/>
              </a:rPr>
              <a:t>Ortak  </a:t>
            </a:r>
            <a:r>
              <a:rPr kumimoji="0" lang="tr-TR" sz="1400" b="0" i="0" u="none" strike="noStrike" kern="1200" cap="none" spc="0" normalizeH="0" baseline="0" noProof="0" dirty="0" err="1">
                <a:ln>
                  <a:noFill/>
                </a:ln>
                <a:solidFill>
                  <a:srgbClr val="2F2B20"/>
                </a:solidFill>
                <a:effectLst/>
                <a:uLnTx/>
                <a:uFillTx/>
                <a:latin typeface="Gill Sans MT" pitchFamily="34" charset="0"/>
                <a:ea typeface="MS PGothic" pitchFamily="34" charset="-128"/>
                <a:cs typeface="+mn-cs"/>
              </a:rPr>
              <a:t>Varyans</a:t>
            </a:r>
            <a:endParaRPr kumimoji="0" lang="tr-TR" sz="1400" b="0" i="0" u="none" strike="noStrike" kern="1200" cap="none" spc="0" normalizeH="0" baseline="0" noProof="0" dirty="0">
              <a:ln>
                <a:noFill/>
              </a:ln>
              <a:solidFill>
                <a:srgbClr val="2F2B20"/>
              </a:solidFill>
              <a:effectLst/>
              <a:uLnTx/>
              <a:uFillTx/>
              <a:latin typeface="Gill Sans MT" pitchFamily="34" charset="0"/>
              <a:ea typeface="MS PGothic" pitchFamily="34" charset="-128"/>
              <a:cs typeface="+mn-cs"/>
            </a:endParaRPr>
          </a:p>
        </p:txBody>
      </p:sp>
      <p:cxnSp>
        <p:nvCxnSpPr>
          <p:cNvPr id="13" name="12 Düz Ok Bağlayıcısı"/>
          <p:cNvCxnSpPr/>
          <p:nvPr/>
        </p:nvCxnSpPr>
        <p:spPr>
          <a:xfrm flipV="1">
            <a:off x="8561294" y="2262209"/>
            <a:ext cx="0" cy="4323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14 Düz Ok Bağlayıcısı"/>
          <p:cNvCxnSpPr/>
          <p:nvPr/>
        </p:nvCxnSpPr>
        <p:spPr>
          <a:xfrm flipV="1">
            <a:off x="9888071" y="2324964"/>
            <a:ext cx="0" cy="4323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15 Metin kutusu"/>
          <p:cNvSpPr txBox="1"/>
          <p:nvPr/>
        </p:nvSpPr>
        <p:spPr>
          <a:xfrm>
            <a:off x="8100733" y="1863299"/>
            <a:ext cx="921123"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1 Grubun  </a:t>
            </a:r>
            <a:r>
              <a:rPr kumimoji="0" lang="tr-TR" sz="1200" b="1" i="0" u="none" strike="noStrike" kern="1200" cap="none" spc="0" normalizeH="0" baseline="0" noProof="0" dirty="0" err="1">
                <a:ln>
                  <a:noFill/>
                </a:ln>
                <a:solidFill>
                  <a:srgbClr val="2F2B20"/>
                </a:solidFill>
                <a:effectLst/>
                <a:uLnTx/>
                <a:uFillTx/>
                <a:latin typeface="Arial" pitchFamily="34" charset="0"/>
                <a:ea typeface="MS PGothic" pitchFamily="34" charset="-128"/>
                <a:cs typeface="Arial" pitchFamily="34" charset="0"/>
              </a:rPr>
              <a:t>Varyansı</a:t>
            </a:r>
            <a:endParaRPr kumimoji="0" lang="tr-TR" sz="1200" b="1"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endParaRPr>
          </a:p>
        </p:txBody>
      </p:sp>
      <p:sp>
        <p:nvSpPr>
          <p:cNvPr id="18" name="17 Metin kutusu"/>
          <p:cNvSpPr txBox="1"/>
          <p:nvPr/>
        </p:nvSpPr>
        <p:spPr>
          <a:xfrm>
            <a:off x="9536566" y="1890194"/>
            <a:ext cx="921123"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2 Grubun  </a:t>
            </a:r>
            <a:r>
              <a:rPr kumimoji="0" lang="tr-TR" sz="1200" b="1" i="0" u="none" strike="noStrike" kern="1200" cap="none" spc="0" normalizeH="0" baseline="0" noProof="0" dirty="0" err="1">
                <a:ln>
                  <a:noFill/>
                </a:ln>
                <a:solidFill>
                  <a:srgbClr val="2F2B20"/>
                </a:solidFill>
                <a:effectLst/>
                <a:uLnTx/>
                <a:uFillTx/>
                <a:latin typeface="Arial" pitchFamily="34" charset="0"/>
                <a:ea typeface="MS PGothic" pitchFamily="34" charset="-128"/>
                <a:cs typeface="Arial" pitchFamily="34" charset="0"/>
              </a:rPr>
              <a:t>Varyansı</a:t>
            </a:r>
            <a:endParaRPr kumimoji="0" lang="tr-TR" sz="1200" b="1"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12165340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429436" y="430306"/>
            <a:ext cx="8028253" cy="591670"/>
          </a:xfrm>
        </p:spPr>
        <p:txBody>
          <a:bodyPr>
            <a:normAutofit fontScale="90000"/>
          </a:bodyPr>
          <a:lstStyle/>
          <a:p>
            <a:r>
              <a:rPr lang="tr-TR" sz="2400" dirty="0">
                <a:solidFill>
                  <a:schemeClr val="tx1"/>
                </a:solidFill>
                <a:latin typeface="Arial" pitchFamily="34" charset="0"/>
                <a:cs typeface="Arial" pitchFamily="34" charset="0"/>
              </a:rPr>
              <a:t>Örnek:  İki farklı </a:t>
            </a:r>
            <a:r>
              <a:rPr lang="tr-TR" sz="2400" dirty="0" err="1">
                <a:solidFill>
                  <a:schemeClr val="tx1"/>
                </a:solidFill>
                <a:latin typeface="Arial" pitchFamily="34" charset="0"/>
                <a:cs typeface="Arial" pitchFamily="34" charset="0"/>
              </a:rPr>
              <a:t>rasyonun</a:t>
            </a:r>
            <a:r>
              <a:rPr lang="tr-TR" sz="2400" dirty="0">
                <a:solidFill>
                  <a:schemeClr val="tx1"/>
                </a:solidFill>
                <a:latin typeface="Arial" pitchFamily="34" charset="0"/>
                <a:cs typeface="Arial" pitchFamily="34" charset="0"/>
              </a:rPr>
              <a:t> CA üzerine etkisinin araştırıldığı bir çalışmada</a:t>
            </a:r>
            <a:r>
              <a:rPr lang="tr-TR" sz="2400" dirty="0" smtClean="0">
                <a:solidFill>
                  <a:schemeClr val="tx1"/>
                </a:solidFill>
                <a:latin typeface="Arial" pitchFamily="34" charset="0"/>
                <a:cs typeface="Arial" pitchFamily="34" charset="0"/>
              </a:rPr>
              <a:t>, </a:t>
            </a:r>
            <a:r>
              <a:rPr lang="tr-TR" sz="2400" dirty="0">
                <a:solidFill>
                  <a:schemeClr val="tx1"/>
                </a:solidFill>
                <a:latin typeface="Arial" pitchFamily="34" charset="0"/>
                <a:cs typeface="Arial" pitchFamily="34" charset="0"/>
              </a:rPr>
              <a:t>60 kuzu 2 eşit grubu ayrılıyor.1 ay sonunda </a:t>
            </a:r>
            <a:r>
              <a:rPr lang="tr-TR" sz="2400" dirty="0" err="1">
                <a:solidFill>
                  <a:schemeClr val="tx1"/>
                </a:solidFill>
                <a:latin typeface="Arial" pitchFamily="34" charset="0"/>
                <a:cs typeface="Arial" pitchFamily="34" charset="0"/>
              </a:rPr>
              <a:t>rasyon</a:t>
            </a:r>
            <a:r>
              <a:rPr lang="tr-TR" sz="2400" dirty="0">
                <a:solidFill>
                  <a:schemeClr val="tx1"/>
                </a:solidFill>
                <a:latin typeface="Arial" pitchFamily="34" charset="0"/>
                <a:cs typeface="Arial" pitchFamily="34" charset="0"/>
              </a:rPr>
              <a:t> gruplarından elde edilen  sonuçlar aşağıda verilmiştir</a:t>
            </a:r>
            <a:r>
              <a:rPr lang="tr-TR" sz="2400" dirty="0"/>
              <a:t>. </a:t>
            </a:r>
          </a:p>
        </p:txBody>
      </p:sp>
      <p:graphicFrame>
        <p:nvGraphicFramePr>
          <p:cNvPr id="3" name="2 Tablo"/>
          <p:cNvGraphicFramePr>
            <a:graphicFrameLocks noGrp="1"/>
          </p:cNvGraphicFramePr>
          <p:nvPr>
            <p:extLst/>
          </p:nvPr>
        </p:nvGraphicFramePr>
        <p:xfrm>
          <a:off x="3144715" y="1559716"/>
          <a:ext cx="6096000" cy="1854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370840">
                <a:tc>
                  <a:txBody>
                    <a:bodyPr/>
                    <a:lstStyle/>
                    <a:p>
                      <a:endParaRPr lang="tr-TR" dirty="0"/>
                    </a:p>
                  </a:txBody>
                  <a:tcPr/>
                </a:tc>
                <a:tc>
                  <a:txBody>
                    <a:bodyPr/>
                    <a:lstStyle/>
                    <a:p>
                      <a:r>
                        <a:rPr lang="tr-TR" dirty="0" smtClean="0"/>
                        <a:t>1. RASYON</a:t>
                      </a:r>
                      <a:endParaRPr lang="tr-TR" dirty="0"/>
                    </a:p>
                  </a:txBody>
                  <a:tcPr/>
                </a:tc>
                <a:tc>
                  <a:txBody>
                    <a:bodyPr/>
                    <a:lstStyle/>
                    <a:p>
                      <a:r>
                        <a:rPr lang="tr-TR" dirty="0" smtClean="0"/>
                        <a:t>2.</a:t>
                      </a:r>
                      <a:r>
                        <a:rPr lang="tr-TR" baseline="0" dirty="0" smtClean="0"/>
                        <a:t> RASYON</a:t>
                      </a:r>
                      <a:endParaRPr lang="tr-TR" dirty="0"/>
                    </a:p>
                  </a:txBody>
                  <a:tcPr/>
                </a:tc>
                <a:extLst>
                  <a:ext uri="{0D108BD9-81ED-4DB2-BD59-A6C34878D82A}">
                    <a16:rowId xmlns:a16="http://schemas.microsoft.com/office/drawing/2014/main" xmlns="" val="10000"/>
                  </a:ext>
                </a:extLst>
              </a:tr>
              <a:tr h="370840">
                <a:tc>
                  <a:txBody>
                    <a:bodyPr/>
                    <a:lstStyle/>
                    <a:p>
                      <a:pPr algn="ctr"/>
                      <a:endParaRPr kumimoji="0" lang="tr-TR" sz="1800" kern="1200" dirty="0">
                        <a:solidFill>
                          <a:schemeClr val="dk1"/>
                        </a:solidFill>
                        <a:latin typeface="Arial" pitchFamily="34" charset="0"/>
                        <a:ea typeface="+mn-ea"/>
                        <a:cs typeface="Arial" pitchFamily="34" charset="0"/>
                      </a:endParaRPr>
                    </a:p>
                  </a:txBody>
                  <a:tcPr/>
                </a:tc>
                <a:tc>
                  <a:txBody>
                    <a:bodyPr/>
                    <a:lstStyle/>
                    <a:p>
                      <a:pPr algn="ctr"/>
                      <a:r>
                        <a:rPr lang="tr-TR" sz="1800" dirty="0" smtClean="0">
                          <a:latin typeface="Arial" pitchFamily="34" charset="0"/>
                          <a:cs typeface="Arial" pitchFamily="34" charset="0"/>
                        </a:rPr>
                        <a:t>8,860 kg</a:t>
                      </a:r>
                      <a:endParaRPr lang="tr-TR" sz="1800" dirty="0">
                        <a:latin typeface="Arial" pitchFamily="34" charset="0"/>
                        <a:cs typeface="Arial" pitchFamily="34" charset="0"/>
                      </a:endParaRPr>
                    </a:p>
                  </a:txBody>
                  <a:tcPr/>
                </a:tc>
                <a:tc>
                  <a:txBody>
                    <a:bodyPr/>
                    <a:lstStyle/>
                    <a:p>
                      <a:pPr algn="ctr"/>
                      <a:r>
                        <a:rPr lang="tr-TR" sz="1800" dirty="0" smtClean="0">
                          <a:latin typeface="Arial" pitchFamily="34" charset="0"/>
                          <a:cs typeface="Arial" pitchFamily="34" charset="0"/>
                        </a:rPr>
                        <a:t>8,300 kg</a:t>
                      </a:r>
                      <a:endParaRPr lang="tr-TR" sz="1800" dirty="0">
                        <a:latin typeface="Arial" pitchFamily="34" charset="0"/>
                        <a:cs typeface="Arial" pitchFamily="34" charset="0"/>
                      </a:endParaRPr>
                    </a:p>
                  </a:txBody>
                  <a:tcPr/>
                </a:tc>
                <a:extLst>
                  <a:ext uri="{0D108BD9-81ED-4DB2-BD59-A6C34878D82A}">
                    <a16:rowId xmlns:a16="http://schemas.microsoft.com/office/drawing/2014/main" xmlns="" val="10001"/>
                  </a:ext>
                </a:extLst>
              </a:tr>
              <a:tr h="370840">
                <a:tc>
                  <a:txBody>
                    <a:bodyPr/>
                    <a:lstStyle/>
                    <a:p>
                      <a:pPr algn="ctr"/>
                      <a:r>
                        <a:rPr lang="tr-TR" sz="1800" dirty="0" smtClean="0">
                          <a:latin typeface="Arial" pitchFamily="34" charset="0"/>
                          <a:cs typeface="Arial" pitchFamily="34" charset="0"/>
                        </a:rPr>
                        <a:t>S</a:t>
                      </a:r>
                      <a:endParaRPr lang="tr-TR" sz="1800" dirty="0">
                        <a:latin typeface="Arial" pitchFamily="34" charset="0"/>
                        <a:cs typeface="Arial" pitchFamily="34" charset="0"/>
                      </a:endParaRPr>
                    </a:p>
                  </a:txBody>
                  <a:tcPr/>
                </a:tc>
                <a:tc>
                  <a:txBody>
                    <a:bodyPr/>
                    <a:lstStyle/>
                    <a:p>
                      <a:pPr algn="ctr"/>
                      <a:r>
                        <a:rPr lang="tr-TR" sz="1800" dirty="0" smtClean="0">
                          <a:latin typeface="Arial" pitchFamily="34" charset="0"/>
                          <a:cs typeface="Arial" pitchFamily="34" charset="0"/>
                        </a:rPr>
                        <a:t>0,560 kg</a:t>
                      </a:r>
                      <a:endParaRPr lang="tr-TR" sz="1800" dirty="0">
                        <a:latin typeface="Arial" pitchFamily="34" charset="0"/>
                        <a:cs typeface="Arial" pitchFamily="34" charset="0"/>
                      </a:endParaRPr>
                    </a:p>
                  </a:txBody>
                  <a:tcPr/>
                </a:tc>
                <a:tc>
                  <a:txBody>
                    <a:bodyPr/>
                    <a:lstStyle/>
                    <a:p>
                      <a:pPr algn="ctr"/>
                      <a:r>
                        <a:rPr lang="tr-TR" sz="1800" dirty="0" smtClean="0">
                          <a:latin typeface="Arial" pitchFamily="34" charset="0"/>
                          <a:cs typeface="Arial" pitchFamily="34" charset="0"/>
                        </a:rPr>
                        <a:t>0,567 kg</a:t>
                      </a:r>
                      <a:endParaRPr lang="tr-TR" sz="1800" dirty="0">
                        <a:latin typeface="Arial" pitchFamily="34" charset="0"/>
                        <a:cs typeface="Arial" pitchFamily="34" charset="0"/>
                      </a:endParaRPr>
                    </a:p>
                  </a:txBody>
                  <a:tcPr/>
                </a:tc>
                <a:extLst>
                  <a:ext uri="{0D108BD9-81ED-4DB2-BD59-A6C34878D82A}">
                    <a16:rowId xmlns:a16="http://schemas.microsoft.com/office/drawing/2014/main" xmlns="" val="10002"/>
                  </a:ext>
                </a:extLst>
              </a:tr>
              <a:tr h="370840">
                <a:tc>
                  <a:txBody>
                    <a:bodyPr/>
                    <a:lstStyle/>
                    <a:p>
                      <a:pPr algn="ctr"/>
                      <a:r>
                        <a:rPr lang="tr-TR" sz="1800" dirty="0" smtClean="0">
                          <a:latin typeface="Arial" pitchFamily="34" charset="0"/>
                          <a:cs typeface="Arial" pitchFamily="34" charset="0"/>
                        </a:rPr>
                        <a:t>S</a:t>
                      </a:r>
                      <a:r>
                        <a:rPr lang="tr-TR" sz="1800" baseline="30000" dirty="0" smtClean="0">
                          <a:latin typeface="Arial" pitchFamily="34" charset="0"/>
                          <a:cs typeface="Arial" pitchFamily="34" charset="0"/>
                        </a:rPr>
                        <a:t>2</a:t>
                      </a:r>
                      <a:endParaRPr lang="tr-TR" sz="1800" dirty="0">
                        <a:latin typeface="Arial" pitchFamily="34" charset="0"/>
                        <a:cs typeface="Arial" pitchFamily="34" charset="0"/>
                      </a:endParaRPr>
                    </a:p>
                  </a:txBody>
                  <a:tcPr/>
                </a:tc>
                <a:tc>
                  <a:txBody>
                    <a:bodyPr/>
                    <a:lstStyle/>
                    <a:p>
                      <a:pPr algn="ctr"/>
                      <a:r>
                        <a:rPr lang="tr-TR" sz="1800" dirty="0" smtClean="0">
                          <a:latin typeface="Arial" pitchFamily="34" charset="0"/>
                          <a:cs typeface="Arial" pitchFamily="34" charset="0"/>
                        </a:rPr>
                        <a:t>0,3136</a:t>
                      </a:r>
                      <a:endParaRPr lang="tr-TR" sz="1800" dirty="0">
                        <a:latin typeface="Arial" pitchFamily="34" charset="0"/>
                        <a:cs typeface="Arial" pitchFamily="34" charset="0"/>
                      </a:endParaRPr>
                    </a:p>
                  </a:txBody>
                  <a:tcPr/>
                </a:tc>
                <a:tc>
                  <a:txBody>
                    <a:bodyPr/>
                    <a:lstStyle/>
                    <a:p>
                      <a:pPr algn="ctr"/>
                      <a:r>
                        <a:rPr lang="tr-TR" sz="1800" dirty="0" smtClean="0">
                          <a:latin typeface="Arial" pitchFamily="34" charset="0"/>
                          <a:cs typeface="Arial" pitchFamily="34" charset="0"/>
                        </a:rPr>
                        <a:t>0,3215</a:t>
                      </a:r>
                    </a:p>
                  </a:txBody>
                  <a:tcPr/>
                </a:tc>
                <a:extLst>
                  <a:ext uri="{0D108BD9-81ED-4DB2-BD59-A6C34878D82A}">
                    <a16:rowId xmlns:a16="http://schemas.microsoft.com/office/drawing/2014/main" xmlns="" val="10003"/>
                  </a:ext>
                </a:extLst>
              </a:tr>
              <a:tr h="370840">
                <a:tc>
                  <a:txBody>
                    <a:bodyPr/>
                    <a:lstStyle/>
                    <a:p>
                      <a:pPr algn="ctr"/>
                      <a:r>
                        <a:rPr lang="tr-TR" sz="1800" dirty="0" smtClean="0">
                          <a:latin typeface="Arial" pitchFamily="34" charset="0"/>
                          <a:cs typeface="Arial" pitchFamily="34" charset="0"/>
                        </a:rPr>
                        <a:t>n</a:t>
                      </a:r>
                      <a:endParaRPr lang="tr-TR" sz="1800" dirty="0">
                        <a:latin typeface="Arial" pitchFamily="34" charset="0"/>
                        <a:cs typeface="Arial" pitchFamily="34" charset="0"/>
                      </a:endParaRPr>
                    </a:p>
                  </a:txBody>
                  <a:tcPr/>
                </a:tc>
                <a:tc>
                  <a:txBody>
                    <a:bodyPr/>
                    <a:lstStyle/>
                    <a:p>
                      <a:pPr algn="ctr"/>
                      <a:r>
                        <a:rPr lang="tr-TR" sz="1800" dirty="0" smtClean="0">
                          <a:latin typeface="Arial" pitchFamily="34" charset="0"/>
                          <a:cs typeface="Arial" pitchFamily="34" charset="0"/>
                        </a:rPr>
                        <a:t>30</a:t>
                      </a:r>
                      <a:endParaRPr lang="tr-TR" sz="1800" dirty="0">
                        <a:latin typeface="Arial" pitchFamily="34" charset="0"/>
                        <a:cs typeface="Arial" pitchFamily="34" charset="0"/>
                      </a:endParaRPr>
                    </a:p>
                  </a:txBody>
                  <a:tcPr/>
                </a:tc>
                <a:tc>
                  <a:txBody>
                    <a:bodyPr/>
                    <a:lstStyle/>
                    <a:p>
                      <a:pPr algn="ctr"/>
                      <a:r>
                        <a:rPr lang="tr-TR" sz="1800" dirty="0" smtClean="0">
                          <a:latin typeface="Arial" pitchFamily="34" charset="0"/>
                          <a:cs typeface="Arial" pitchFamily="34" charset="0"/>
                        </a:rPr>
                        <a:t>30</a:t>
                      </a:r>
                    </a:p>
                  </a:txBody>
                  <a:tcPr/>
                </a:tc>
                <a:extLst>
                  <a:ext uri="{0D108BD9-81ED-4DB2-BD59-A6C34878D82A}">
                    <a16:rowId xmlns:a16="http://schemas.microsoft.com/office/drawing/2014/main" xmlns="" val="10004"/>
                  </a:ext>
                </a:extLst>
              </a:tr>
            </a:tbl>
          </a:graphicData>
        </a:graphic>
      </p:graphicFrame>
      <p:sp>
        <p:nvSpPr>
          <p:cNvPr id="45058"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2F2B20"/>
              </a:solidFill>
              <a:effectLst/>
              <a:uLnTx/>
              <a:uFillTx/>
              <a:latin typeface="Gill Sans MT" pitchFamily="34" charset="0"/>
              <a:ea typeface="MS PGothic" pitchFamily="34" charset="-128"/>
              <a:cs typeface="+mn-cs"/>
            </a:endParaRPr>
          </a:p>
        </p:txBody>
      </p:sp>
      <p:pic>
        <p:nvPicPr>
          <p:cNvPr id="4505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039059" y="1969991"/>
            <a:ext cx="205069" cy="410137"/>
          </a:xfrm>
          <a:prstGeom prst="rect">
            <a:avLst/>
          </a:prstGeom>
          <a:noFill/>
        </p:spPr>
      </p:pic>
      <p:sp>
        <p:nvSpPr>
          <p:cNvPr id="8" name="7 Dikdörtgen"/>
          <p:cNvSpPr/>
          <p:nvPr/>
        </p:nvSpPr>
        <p:spPr>
          <a:xfrm>
            <a:off x="2626660" y="3738282"/>
            <a:ext cx="7566212" cy="923330"/>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r>
              <a:rPr kumimoji="0" lang="tr-TR" sz="1800" b="0" i="0" u="none" strike="noStrike" kern="1200" cap="none" spc="0" normalizeH="0" baseline="0" noProof="0" dirty="0">
                <a:ln>
                  <a:noFill/>
                </a:ln>
                <a:solidFill>
                  <a:srgbClr val="2F2B20"/>
                </a:solidFill>
                <a:effectLst/>
                <a:uLnTx/>
                <a:uFillTx/>
                <a:latin typeface="Arial" charset="0"/>
                <a:ea typeface="MS PGothic" pitchFamily="34" charset="-128"/>
                <a:cs typeface="+mn-cs"/>
              </a:rPr>
              <a:t>Hipotezin kurulması :  </a:t>
            </a:r>
            <a:r>
              <a:rPr kumimoji="0" lang="tr-TR" sz="1800" b="0" i="0" u="none" strike="noStrike" kern="1200" cap="none" spc="0" normalizeH="0" baseline="0" noProof="0" dirty="0" err="1">
                <a:ln>
                  <a:noFill/>
                </a:ln>
                <a:solidFill>
                  <a:srgbClr val="2F2B20"/>
                </a:solidFill>
                <a:effectLst/>
                <a:uLnTx/>
                <a:uFillTx/>
                <a:latin typeface="Arial" charset="0"/>
                <a:ea typeface="MS PGothic" pitchFamily="34" charset="-128"/>
                <a:cs typeface="+mn-cs"/>
              </a:rPr>
              <a:t>Ho</a:t>
            </a:r>
            <a:r>
              <a:rPr kumimoji="0" lang="tr-TR" sz="1800" b="0" i="0" u="none" strike="noStrike" kern="1200" cap="none" spc="0" normalizeH="0" baseline="0" noProof="0" dirty="0">
                <a:ln>
                  <a:noFill/>
                </a:ln>
                <a:solidFill>
                  <a:srgbClr val="2F2B20"/>
                </a:solidFill>
                <a:effectLst/>
                <a:uLnTx/>
                <a:uFillTx/>
                <a:latin typeface="Arial" charset="0"/>
                <a:ea typeface="MS PGothic" pitchFamily="34" charset="-128"/>
                <a:cs typeface="+mn-cs"/>
              </a:rPr>
              <a:t>: X1=X2       H</a:t>
            </a:r>
            <a:r>
              <a:rPr kumimoji="0" lang="tr-TR" sz="1800" b="0" i="0" u="none" strike="noStrike" kern="1200" cap="none" spc="0" normalizeH="0" baseline="-25000" noProof="0" dirty="0">
                <a:ln>
                  <a:noFill/>
                </a:ln>
                <a:solidFill>
                  <a:srgbClr val="2F2B20"/>
                </a:solidFill>
                <a:effectLst/>
                <a:uLnTx/>
                <a:uFillTx/>
                <a:latin typeface="Arial" charset="0"/>
                <a:ea typeface="MS PGothic" pitchFamily="34" charset="-128"/>
                <a:cs typeface="+mn-cs"/>
              </a:rPr>
              <a:t>A</a:t>
            </a:r>
            <a:r>
              <a:rPr kumimoji="0" lang="tr-TR" sz="1800" b="0" i="0" u="none" strike="noStrike" kern="1200" cap="none" spc="0" normalizeH="0" baseline="0" noProof="0" dirty="0">
                <a:ln>
                  <a:noFill/>
                </a:ln>
                <a:solidFill>
                  <a:srgbClr val="2F2B20"/>
                </a:solidFill>
                <a:effectLst/>
                <a:uLnTx/>
                <a:uFillTx/>
                <a:latin typeface="Arial" charset="0"/>
                <a:ea typeface="MS PGothic" pitchFamily="34" charset="-128"/>
                <a:cs typeface="+mn-cs"/>
              </a:rPr>
              <a:t>: X1</a:t>
            </a:r>
            <a:r>
              <a:rPr kumimoji="0" lang="tr-TR" sz="1800" b="0" i="0" u="none" strike="noStrike" kern="1200" cap="none" spc="0" normalizeH="0" baseline="0" noProof="0" dirty="0">
                <a:ln>
                  <a:noFill/>
                </a:ln>
                <a:solidFill>
                  <a:srgbClr val="2F2B20"/>
                </a:solidFill>
                <a:effectLst/>
                <a:uLnTx/>
                <a:uFillTx/>
                <a:latin typeface="Arial" charset="0"/>
                <a:ea typeface="MS PGothic" pitchFamily="34" charset="-128"/>
                <a:cs typeface="+mn-cs"/>
                <a:sym typeface="Symbol" pitchFamily="18" charset="2"/>
              </a:rPr>
              <a:t></a:t>
            </a:r>
            <a:r>
              <a:rPr kumimoji="0" lang="tr-TR" sz="1800" b="0" i="0" u="none" strike="noStrike" kern="1200" cap="none" spc="0" normalizeH="0" baseline="0" noProof="0" dirty="0">
                <a:ln>
                  <a:noFill/>
                </a:ln>
                <a:solidFill>
                  <a:srgbClr val="2F2B20"/>
                </a:solidFill>
                <a:effectLst/>
                <a:uLnTx/>
                <a:uFillTx/>
                <a:latin typeface="Arial" charset="0"/>
                <a:ea typeface="MS PGothic" pitchFamily="34" charset="-128"/>
                <a:cs typeface="+mn-cs"/>
              </a:rPr>
              <a:t> X2</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r>
              <a:rPr kumimoji="0" lang="tr-TR" sz="1800" b="0" i="0" u="none" strike="noStrike" kern="1200" cap="none" spc="0" normalizeH="0" baseline="0" noProof="0" dirty="0">
                <a:ln>
                  <a:noFill/>
                </a:ln>
                <a:solidFill>
                  <a:srgbClr val="2F2B20"/>
                </a:solidFill>
                <a:effectLst/>
                <a:uLnTx/>
                <a:uFillTx/>
                <a:latin typeface="Arial" charset="0"/>
                <a:ea typeface="MS PGothic" pitchFamily="34" charset="-128"/>
                <a:cs typeface="+mn-cs"/>
              </a:rPr>
              <a:t>Test işlemleri:    </a:t>
            </a:r>
            <a:endParaRPr kumimoji="0" lang="tr-TR" sz="1800" b="0" i="0" u="none" strike="noStrike" kern="1200" cap="none" spc="0" normalizeH="0" baseline="0" noProof="0" dirty="0">
              <a:ln>
                <a:noFill/>
              </a:ln>
              <a:solidFill>
                <a:srgbClr val="2F2B20"/>
              </a:solidFill>
              <a:effectLst/>
              <a:uLnTx/>
              <a:uFillTx/>
              <a:latin typeface="Gill Sans MT" pitchFamily="34" charset="0"/>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srgbClr val="2F2B20"/>
                </a:solidFill>
                <a:effectLst/>
                <a:uLnTx/>
                <a:uFillTx/>
                <a:latin typeface="Arial" charset="0"/>
                <a:ea typeface="MS PGothic" pitchFamily="34" charset="-128"/>
                <a:cs typeface="+mn-cs"/>
              </a:rPr>
              <a:t>   </a:t>
            </a:r>
          </a:p>
        </p:txBody>
      </p:sp>
      <p:pic>
        <p:nvPicPr>
          <p:cNvPr id="12"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18916" y="4100527"/>
            <a:ext cx="1255059" cy="1122170"/>
          </a:xfrm>
          <a:prstGeom prst="rect">
            <a:avLst/>
          </a:prstGeom>
          <a:noFill/>
        </p:spPr>
      </p:pic>
      <p:sp>
        <p:nvSpPr>
          <p:cNvPr id="45060"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2F2B20"/>
              </a:solidFill>
              <a:effectLst/>
              <a:uLnTx/>
              <a:uFillTx/>
              <a:latin typeface="Gill Sans MT" pitchFamily="34" charset="0"/>
              <a:ea typeface="MS PGothic" pitchFamily="34" charset="-128"/>
              <a:cs typeface="+mn-cs"/>
            </a:endParaRPr>
          </a:p>
        </p:txBody>
      </p:sp>
      <p:sp>
        <p:nvSpPr>
          <p:cNvPr id="45062" name="Rectangle 6"/>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2F2B20"/>
              </a:solidFill>
              <a:effectLst/>
              <a:uLnTx/>
              <a:uFillTx/>
              <a:latin typeface="Gill Sans MT" pitchFamily="34" charset="0"/>
              <a:ea typeface="MS PGothic" pitchFamily="34" charset="-128"/>
              <a:cs typeface="+mn-cs"/>
            </a:endParaRPr>
          </a:p>
        </p:txBody>
      </p:sp>
      <p:pic>
        <p:nvPicPr>
          <p:cNvPr id="45061"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088166" y="5431858"/>
            <a:ext cx="4311925" cy="511350"/>
          </a:xfrm>
          <a:prstGeom prst="rect">
            <a:avLst/>
          </a:prstGeom>
          <a:noFill/>
        </p:spPr>
      </p:pic>
      <p:sp>
        <p:nvSpPr>
          <p:cNvPr id="45063" name="Rectangle 7"/>
          <p:cNvSpPr>
            <a:spLocks noChangeArrowheads="1"/>
          </p:cNvSpPr>
          <p:nvPr/>
        </p:nvSpPr>
        <p:spPr bwMode="auto">
          <a:xfrm>
            <a:off x="1524001" y="62495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2F2B20"/>
              </a:solidFill>
              <a:effectLst/>
              <a:uLnTx/>
              <a:uFillTx/>
              <a:latin typeface="Gill Sans MT" pitchFamily="34" charset="0"/>
              <a:ea typeface="MS PGothic" pitchFamily="34" charset="-128"/>
              <a:cs typeface="+mn-cs"/>
            </a:endParaRPr>
          </a:p>
        </p:txBody>
      </p:sp>
      <p:sp>
        <p:nvSpPr>
          <p:cNvPr id="45065" name="Rectangle 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2F2B20"/>
              </a:solidFill>
              <a:effectLst/>
              <a:uLnTx/>
              <a:uFillTx/>
              <a:latin typeface="Gill Sans MT" pitchFamily="34" charset="0"/>
              <a:ea typeface="MS PGothic" pitchFamily="34" charset="-128"/>
              <a:cs typeface="+mn-cs"/>
            </a:endParaRPr>
          </a:p>
        </p:txBody>
      </p:sp>
      <p:pic>
        <p:nvPicPr>
          <p:cNvPr id="45064"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751790" y="5222697"/>
            <a:ext cx="2936951" cy="910926"/>
          </a:xfrm>
          <a:prstGeom prst="rect">
            <a:avLst/>
          </a:prstGeom>
          <a:noFill/>
        </p:spPr>
      </p:pic>
      <p:pic>
        <p:nvPicPr>
          <p:cNvPr id="4" name="Resim 3"/>
          <p:cNvPicPr>
            <a:picLocks noChangeAspect="1"/>
          </p:cNvPicPr>
          <p:nvPr/>
        </p:nvPicPr>
        <p:blipFill>
          <a:blip r:embed="rId6"/>
          <a:stretch>
            <a:fillRect/>
          </a:stretch>
        </p:blipFill>
        <p:spPr>
          <a:xfrm>
            <a:off x="6673138" y="4199947"/>
            <a:ext cx="2386185" cy="628619"/>
          </a:xfrm>
          <a:prstGeom prst="rect">
            <a:avLst/>
          </a:prstGeom>
        </p:spPr>
      </p:pic>
      <p:sp>
        <p:nvSpPr>
          <p:cNvPr id="5" name="Metin kutusu 4"/>
          <p:cNvSpPr txBox="1"/>
          <p:nvPr/>
        </p:nvSpPr>
        <p:spPr>
          <a:xfrm>
            <a:off x="3877824" y="5351119"/>
            <a:ext cx="2637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082850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2959608" y="1138518"/>
            <a:ext cx="7000180" cy="4124206"/>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startAt="3"/>
              <a:tabLst/>
              <a:defRPr/>
            </a:pPr>
            <a:r>
              <a:rPr kumimoji="0" lang="el-G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α</a:t>
            </a:r>
            <a:r>
              <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=0,05</a:t>
            </a:r>
          </a:p>
          <a:p>
            <a:pPr marL="342900" marR="0" lvl="0" indent="-342900" algn="l" defTabSz="914400" rtl="0" eaLnBrk="1" fontAlgn="base" latinLnBrk="0" hangingPunct="1">
              <a:lnSpc>
                <a:spcPct val="100000"/>
              </a:lnSpc>
              <a:spcBef>
                <a:spcPct val="0"/>
              </a:spcBef>
              <a:spcAft>
                <a:spcPct val="0"/>
              </a:spcAft>
              <a:buClrTx/>
              <a:buSzTx/>
              <a:buFontTx/>
              <a:buAutoNum type="arabicPeriod" startAt="3"/>
              <a:tabLst/>
              <a:defRPr/>
            </a:pPr>
            <a:endPar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AutoNum type="arabicPeriod" startAt="3"/>
              <a:tabLst/>
              <a:defRPr/>
            </a:pPr>
            <a:r>
              <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SD= 30+30-2= 58</a:t>
            </a:r>
          </a:p>
          <a:p>
            <a:pPr marL="342900" marR="0" lvl="0" indent="-342900" algn="l" defTabSz="914400" rtl="0" eaLnBrk="1" fontAlgn="base" latinLnBrk="0" hangingPunct="1">
              <a:lnSpc>
                <a:spcPct val="100000"/>
              </a:lnSpc>
              <a:spcBef>
                <a:spcPct val="0"/>
              </a:spcBef>
              <a:spcAft>
                <a:spcPct val="0"/>
              </a:spcAft>
              <a:buClrTx/>
              <a:buSzTx/>
              <a:buFontTx/>
              <a:buAutoNum type="arabicPeriod" startAt="3"/>
              <a:tabLst/>
              <a:defRPr/>
            </a:pPr>
            <a:endPar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AutoNum type="arabicPeriod" startAt="3"/>
              <a:tabLst/>
              <a:defRPr/>
            </a:pPr>
            <a:r>
              <a:rPr kumimoji="0" lang="el-G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α</a:t>
            </a:r>
            <a:r>
              <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=0,05 ve 58 serbestlik dereceli t Tablo= 2.00</a:t>
            </a:r>
          </a:p>
          <a:p>
            <a:pPr marL="342900" marR="0" lvl="0" indent="-342900" algn="l" defTabSz="914400" rtl="0" eaLnBrk="1" fontAlgn="base" latinLnBrk="0" hangingPunct="1">
              <a:lnSpc>
                <a:spcPct val="100000"/>
              </a:lnSpc>
              <a:spcBef>
                <a:spcPct val="0"/>
              </a:spcBef>
              <a:spcAft>
                <a:spcPct val="0"/>
              </a:spcAft>
              <a:buClrTx/>
              <a:buSzTx/>
              <a:buFontTx/>
              <a:buAutoNum type="arabicPeriod" startAt="3"/>
              <a:tabLst/>
              <a:defRPr/>
            </a:pPr>
            <a:endPar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6. Karşılaştırma</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	   </a:t>
            </a:r>
            <a:r>
              <a:rPr kumimoji="0" lang="tr-TR" sz="2400" b="1" i="0" u="none" strike="noStrike" kern="1200" cap="none" spc="0" normalizeH="0" baseline="0" noProof="0" dirty="0">
                <a:ln>
                  <a:noFill/>
                </a:ln>
                <a:solidFill>
                  <a:srgbClr val="2F2B20"/>
                </a:solidFill>
                <a:effectLst>
                  <a:outerShdw blurRad="38100" dist="38100" dir="2700000" algn="tl">
                    <a:srgbClr val="000000">
                      <a:alpha val="43137"/>
                    </a:srgbClr>
                  </a:outerShdw>
                </a:effectLst>
                <a:uLnTx/>
                <a:uFillTx/>
                <a:latin typeface="Arial" pitchFamily="34" charset="0"/>
                <a:ea typeface="MS PGothic" pitchFamily="34" charset="-128"/>
                <a:cs typeface="Arial" pitchFamily="34" charset="0"/>
              </a:rPr>
              <a:t>t</a:t>
            </a:r>
            <a:r>
              <a:rPr kumimoji="0" lang="tr-TR" sz="2400" b="1" i="0" u="none" strike="noStrike" kern="1200" cap="none" spc="0" normalizeH="0" baseline="-25000" noProof="0" dirty="0">
                <a:ln>
                  <a:noFill/>
                </a:ln>
                <a:solidFill>
                  <a:srgbClr val="2F2B20"/>
                </a:solidFill>
                <a:effectLst>
                  <a:outerShdw blurRad="38100" dist="38100" dir="2700000" algn="tl">
                    <a:srgbClr val="000000">
                      <a:alpha val="43137"/>
                    </a:srgbClr>
                  </a:outerShdw>
                </a:effectLst>
                <a:uLnTx/>
                <a:uFillTx/>
                <a:latin typeface="Arial" pitchFamily="34" charset="0"/>
                <a:ea typeface="MS PGothic" pitchFamily="34" charset="-128"/>
                <a:cs typeface="Arial" pitchFamily="34" charset="0"/>
              </a:rPr>
              <a:t> hesap  </a:t>
            </a:r>
            <a:r>
              <a:rPr kumimoji="0" lang="tr-TR" sz="2400" b="1" i="0" u="none" strike="noStrike" kern="1200" cap="none" spc="0" normalizeH="0" baseline="0" noProof="0" dirty="0">
                <a:ln>
                  <a:noFill/>
                </a:ln>
                <a:solidFill>
                  <a:srgbClr val="2F2B20"/>
                </a:solidFill>
                <a:effectLst>
                  <a:outerShdw blurRad="38100" dist="38100" dir="2700000" algn="tl">
                    <a:srgbClr val="000000">
                      <a:alpha val="43137"/>
                    </a:srgbClr>
                  </a:outerShdw>
                </a:effectLst>
                <a:uLnTx/>
                <a:uFillTx/>
                <a:latin typeface="Arial" pitchFamily="34" charset="0"/>
                <a:ea typeface="MS PGothic" pitchFamily="34" charset="-128"/>
                <a:cs typeface="Arial" pitchFamily="34" charset="0"/>
              </a:rPr>
              <a:t> =3,85&lt; t </a:t>
            </a:r>
            <a:r>
              <a:rPr kumimoji="0" lang="tr-TR" sz="2400" b="1" i="0" u="none" strike="noStrike" kern="1200" cap="none" spc="0" normalizeH="0" baseline="-25000" noProof="0" dirty="0">
                <a:ln>
                  <a:noFill/>
                </a:ln>
                <a:solidFill>
                  <a:srgbClr val="2F2B20"/>
                </a:solidFill>
                <a:effectLst>
                  <a:outerShdw blurRad="38100" dist="38100" dir="2700000" algn="tl">
                    <a:srgbClr val="000000">
                      <a:alpha val="43137"/>
                    </a:srgbClr>
                  </a:outerShdw>
                </a:effectLst>
                <a:uLnTx/>
                <a:uFillTx/>
                <a:latin typeface="Arial" pitchFamily="34" charset="0"/>
                <a:ea typeface="MS PGothic" pitchFamily="34" charset="-128"/>
                <a:cs typeface="Arial" pitchFamily="34" charset="0"/>
              </a:rPr>
              <a:t>tablo  </a:t>
            </a:r>
            <a:r>
              <a:rPr kumimoji="0" lang="tr-TR" sz="2400" b="1" i="0" u="none" strike="noStrike" kern="1200" cap="none" spc="0" normalizeH="0" baseline="0" noProof="0" dirty="0">
                <a:ln>
                  <a:noFill/>
                </a:ln>
                <a:solidFill>
                  <a:srgbClr val="2F2B20"/>
                </a:solidFill>
                <a:effectLst>
                  <a:outerShdw blurRad="38100" dist="38100" dir="2700000" algn="tl">
                    <a:srgbClr val="000000">
                      <a:alpha val="43137"/>
                    </a:srgbClr>
                  </a:outerShdw>
                </a:effectLst>
                <a:uLnTx/>
                <a:uFillTx/>
                <a:latin typeface="Arial" pitchFamily="34" charset="0"/>
                <a:ea typeface="MS PGothic" pitchFamily="34" charset="-128"/>
                <a:cs typeface="Arial" pitchFamily="34" charset="0"/>
              </a:rPr>
              <a:t>=2,00     </a:t>
            </a:r>
            <a:r>
              <a:rPr kumimoji="0" lang="tr-TR" sz="20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için</a:t>
            </a:r>
            <a:r>
              <a:rPr kumimoji="0" lang="tr-TR" sz="2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 </a:t>
            </a:r>
            <a:r>
              <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H</a:t>
            </a:r>
            <a:r>
              <a:rPr kumimoji="0" lang="tr-TR" sz="1800" b="0" i="0" u="none" strike="noStrike" kern="1200" cap="none" spc="0" normalizeH="0" baseline="-25000" noProof="0" dirty="0">
                <a:ln>
                  <a:noFill/>
                </a:ln>
                <a:solidFill>
                  <a:srgbClr val="2F2B20"/>
                </a:solidFill>
                <a:effectLst/>
                <a:uLnTx/>
                <a:uFillTx/>
                <a:latin typeface="Arial" pitchFamily="34" charset="0"/>
                <a:ea typeface="MS PGothic" pitchFamily="34" charset="-128"/>
                <a:cs typeface="Arial" pitchFamily="34" charset="0"/>
              </a:rPr>
              <a:t>0</a:t>
            </a:r>
            <a:r>
              <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 </a:t>
            </a:r>
            <a:r>
              <a:rPr kumimoji="0" lang="tr-TR" sz="1800" b="0" i="0" u="none" strike="noStrike" kern="1200" cap="none" spc="0" normalizeH="0" baseline="0" noProof="0" dirty="0" err="1">
                <a:ln>
                  <a:noFill/>
                </a:ln>
                <a:solidFill>
                  <a:srgbClr val="2F2B20"/>
                </a:solidFill>
                <a:effectLst/>
                <a:uLnTx/>
                <a:uFillTx/>
                <a:latin typeface="Arial" pitchFamily="34" charset="0"/>
                <a:ea typeface="MS PGothic" pitchFamily="34" charset="-128"/>
                <a:cs typeface="Arial" pitchFamily="34" charset="0"/>
              </a:rPr>
              <a:t>red</a:t>
            </a:r>
            <a:r>
              <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 edilir.</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7. Karar ve yorum: İki farklı </a:t>
            </a:r>
            <a:r>
              <a:rPr kumimoji="0" lang="tr-TR" sz="1800" b="0" i="0" u="none" strike="noStrike" kern="1200" cap="none" spc="0" normalizeH="0" baseline="0" noProof="0" dirty="0" err="1">
                <a:ln>
                  <a:noFill/>
                </a:ln>
                <a:solidFill>
                  <a:srgbClr val="2F2B20"/>
                </a:solidFill>
                <a:effectLst/>
                <a:uLnTx/>
                <a:uFillTx/>
                <a:latin typeface="Arial" pitchFamily="34" charset="0"/>
                <a:ea typeface="MS PGothic" pitchFamily="34" charset="-128"/>
                <a:cs typeface="Arial" pitchFamily="34" charset="0"/>
              </a:rPr>
              <a:t>rasyonun</a:t>
            </a:r>
            <a:r>
              <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 CA üzerine etkisi farklılık göstermektedir. 1. tip </a:t>
            </a:r>
            <a:r>
              <a:rPr kumimoji="0" lang="tr-TR" sz="1800" b="0" i="0" u="none" strike="noStrike" kern="1200" cap="none" spc="0" normalizeH="0" baseline="0" noProof="0" dirty="0" err="1">
                <a:ln>
                  <a:noFill/>
                </a:ln>
                <a:solidFill>
                  <a:srgbClr val="2F2B20"/>
                </a:solidFill>
                <a:effectLst/>
                <a:uLnTx/>
                <a:uFillTx/>
                <a:latin typeface="Arial" pitchFamily="34" charset="0"/>
                <a:ea typeface="MS PGothic" pitchFamily="34" charset="-128"/>
                <a:cs typeface="Arial" pitchFamily="34" charset="0"/>
              </a:rPr>
              <a:t>rasyonla</a:t>
            </a:r>
            <a:r>
              <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rPr>
              <a:t> beslenen kuzular daha çok CA kazanmışlardır.</a:t>
            </a:r>
          </a:p>
          <a:p>
            <a:pPr marL="342900" marR="0" lvl="0" indent="-342900" algn="l" defTabSz="914400" rtl="0" eaLnBrk="1" fontAlgn="base" latinLnBrk="0" hangingPunct="1">
              <a:lnSpc>
                <a:spcPct val="100000"/>
              </a:lnSpc>
              <a:spcBef>
                <a:spcPct val="0"/>
              </a:spcBef>
              <a:spcAft>
                <a:spcPct val="0"/>
              </a:spcAft>
              <a:buClrTx/>
              <a:buSzTx/>
              <a:buFontTx/>
              <a:buAutoNum type="arabicPeriod" startAt="3"/>
              <a:tabLst/>
              <a:defRPr/>
            </a:pPr>
            <a:endParaRPr kumimoji="0" lang="tr-TR" sz="1800" b="0" i="0" u="none" strike="noStrike" kern="1200" cap="none" spc="0" normalizeH="0" baseline="0" noProof="0" dirty="0">
              <a:ln>
                <a:noFill/>
              </a:ln>
              <a:solidFill>
                <a:srgbClr val="2F2B20"/>
              </a:solidFill>
              <a:effectLst/>
              <a:uLnTx/>
              <a:uFillTx/>
              <a:latin typeface="Arial" pitchFamily="34" charset="0"/>
              <a:ea typeface="MS PGothic" pitchFamily="34" charset="-128"/>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AutoNum type="arabicPeriod" startAt="3"/>
              <a:tabLst/>
              <a:defRPr/>
            </a:pPr>
            <a:endParaRPr kumimoji="0" lang="tr-TR" sz="1800" b="0" i="0" u="none" strike="noStrike" kern="1200" cap="none" spc="0" normalizeH="0" baseline="0" noProof="0" dirty="0">
              <a:ln>
                <a:noFill/>
              </a:ln>
              <a:solidFill>
                <a:srgbClr val="2F2B20"/>
              </a:solidFill>
              <a:effectLst/>
              <a:uLnTx/>
              <a:uFillTx/>
              <a:latin typeface="Gill Sans MT" pitchFamily="34" charset="0"/>
              <a:ea typeface="MS PGothic" pitchFamily="34" charset="-128"/>
              <a:cs typeface="+mn-cs"/>
            </a:endParaRPr>
          </a:p>
        </p:txBody>
      </p:sp>
    </p:spTree>
    <p:extLst>
      <p:ext uri="{BB962C8B-B14F-4D97-AF65-F5344CB8AC3E}">
        <p14:creationId xmlns:p14="http://schemas.microsoft.com/office/powerpoint/2010/main" val="27801958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661440" y="4158618"/>
            <a:ext cx="5557545" cy="844205"/>
          </a:xfrm>
        </p:spPr>
        <p:txBody>
          <a:bodyPr/>
          <a:lstStyle/>
          <a:p>
            <a:r>
              <a:rPr lang="tr-TR" b="1" dirty="0" smtClean="0"/>
              <a:t>JAMOVİ’DE UYGULAMA</a:t>
            </a:r>
            <a:endParaRPr lang="tr-TR" b="1" dirty="0"/>
          </a:p>
        </p:txBody>
      </p:sp>
    </p:spTree>
    <p:extLst>
      <p:ext uri="{BB962C8B-B14F-4D97-AF65-F5344CB8AC3E}">
        <p14:creationId xmlns:p14="http://schemas.microsoft.com/office/powerpoint/2010/main" val="3121474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err="1">
                <a:solidFill>
                  <a:srgbClr val="FF0000"/>
                </a:solidFill>
                <a:cs typeface="Times New Roman" panose="02020603050405020304" pitchFamily="18" charset="0"/>
              </a:rPr>
              <a:t>Student</a:t>
            </a:r>
            <a:r>
              <a:rPr lang="tr-TR" b="1" dirty="0">
                <a:solidFill>
                  <a:srgbClr val="FF0000"/>
                </a:solidFill>
                <a:cs typeface="Times New Roman" panose="02020603050405020304" pitchFamily="18" charset="0"/>
              </a:rPr>
              <a:t> T Test </a:t>
            </a:r>
            <a:r>
              <a:rPr lang="tr-TR" b="1" dirty="0">
                <a:solidFill>
                  <a:srgbClr val="FF0000"/>
                </a:solidFill>
              </a:rPr>
              <a:t>Varsayımları</a:t>
            </a:r>
          </a:p>
        </p:txBody>
      </p:sp>
      <p:sp>
        <p:nvSpPr>
          <p:cNvPr id="3" name="İçerik Yer Tutucusu 2"/>
          <p:cNvSpPr>
            <a:spLocks noGrp="1"/>
          </p:cNvSpPr>
          <p:nvPr>
            <p:ph idx="1"/>
          </p:nvPr>
        </p:nvSpPr>
        <p:spPr>
          <a:xfrm>
            <a:off x="629392" y="1991451"/>
            <a:ext cx="10616539" cy="4049051"/>
          </a:xfrm>
        </p:spPr>
        <p:txBody>
          <a:bodyPr>
            <a:normAutofit/>
          </a:bodyPr>
          <a:lstStyle/>
          <a:p>
            <a:r>
              <a:rPr lang="tr-TR" sz="2800" dirty="0"/>
              <a:t>Karşılaştırılacak olan grupların birbirinden </a:t>
            </a:r>
            <a:r>
              <a:rPr lang="tr-TR" sz="2800" b="1" dirty="0"/>
              <a:t>bağımsız</a:t>
            </a:r>
            <a:r>
              <a:rPr lang="tr-TR" sz="2800" dirty="0"/>
              <a:t> olmaları (örneğin hasta –sağlıklı, dişi-erkek)</a:t>
            </a:r>
          </a:p>
          <a:p>
            <a:r>
              <a:rPr lang="tr-TR" sz="2800" dirty="0"/>
              <a:t>Gruplardan elde edilen verilerin </a:t>
            </a:r>
            <a:r>
              <a:rPr lang="tr-TR" sz="2800" b="1" dirty="0"/>
              <a:t>ölçümle</a:t>
            </a:r>
            <a:r>
              <a:rPr lang="tr-TR" sz="2800" dirty="0"/>
              <a:t> elde edilen nicel veri olmaları</a:t>
            </a:r>
          </a:p>
          <a:p>
            <a:r>
              <a:rPr lang="tr-TR" sz="2800" dirty="0"/>
              <a:t>Her bir grupta ölçümler </a:t>
            </a:r>
            <a:r>
              <a:rPr lang="tr-TR" sz="2800" b="1" u="sng" dirty="0"/>
              <a:t>normal dağılıma uygunluk göstermelidir </a:t>
            </a:r>
            <a:r>
              <a:rPr lang="tr-TR" sz="2800" dirty="0"/>
              <a:t>(</a:t>
            </a:r>
            <a:r>
              <a:rPr lang="tr-TR" sz="2800" dirty="0" err="1"/>
              <a:t>Shapiro-wilks</a:t>
            </a:r>
            <a:r>
              <a:rPr lang="tr-TR" sz="2800" dirty="0"/>
              <a:t> ile test edilir).</a:t>
            </a:r>
          </a:p>
          <a:p>
            <a:r>
              <a:rPr lang="tr-TR" sz="2800" dirty="0"/>
              <a:t>Gruplara ait </a:t>
            </a:r>
            <a:r>
              <a:rPr lang="tr-TR" sz="2800" b="1" u="sng" dirty="0" err="1"/>
              <a:t>varyanslar</a:t>
            </a:r>
            <a:r>
              <a:rPr lang="tr-TR" sz="2800" b="1" u="sng" dirty="0"/>
              <a:t> homojen</a:t>
            </a:r>
            <a:r>
              <a:rPr lang="tr-TR" sz="2800" dirty="0"/>
              <a:t> olmalıdır (</a:t>
            </a:r>
            <a:r>
              <a:rPr lang="tr-TR" sz="2800" dirty="0" err="1"/>
              <a:t>Levene</a:t>
            </a:r>
            <a:r>
              <a:rPr lang="tr-TR" sz="2800" dirty="0"/>
              <a:t> testi ile test edilir.)</a:t>
            </a:r>
          </a:p>
          <a:p>
            <a:endParaRPr lang="tr-TR" dirty="0"/>
          </a:p>
        </p:txBody>
      </p:sp>
    </p:spTree>
    <p:extLst>
      <p:ext uri="{BB962C8B-B14F-4D97-AF65-F5344CB8AC3E}">
        <p14:creationId xmlns:p14="http://schemas.microsoft.com/office/powerpoint/2010/main" val="177172466"/>
      </p:ext>
    </p:extLst>
  </p:cSld>
  <p:clrMapOvr>
    <a:masterClrMapping/>
  </p:clrMapOvr>
  <p:transition>
    <p:pull/>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51610" y="551107"/>
            <a:ext cx="11305309" cy="1449387"/>
          </a:xfrm>
        </p:spPr>
        <p:txBody>
          <a:bodyPr>
            <a:normAutofit/>
          </a:bodyPr>
          <a:lstStyle/>
          <a:p>
            <a:r>
              <a:rPr lang="tr-TR" b="1" dirty="0">
                <a:solidFill>
                  <a:srgbClr val="FF0000"/>
                </a:solidFill>
                <a:latin typeface="+mn-lt"/>
              </a:rPr>
              <a:t>Normal Dağılıma Uygunluğun test edilmesi</a:t>
            </a:r>
          </a:p>
        </p:txBody>
      </p:sp>
      <p:sp>
        <p:nvSpPr>
          <p:cNvPr id="3" name="İçerik Yer Tutucusu 2"/>
          <p:cNvSpPr>
            <a:spLocks noGrp="1"/>
          </p:cNvSpPr>
          <p:nvPr>
            <p:ph idx="1"/>
          </p:nvPr>
        </p:nvSpPr>
        <p:spPr>
          <a:xfrm>
            <a:off x="380010" y="2300845"/>
            <a:ext cx="11305309" cy="4133056"/>
          </a:xfrm>
        </p:spPr>
        <p:txBody>
          <a:bodyPr>
            <a:normAutofit fontScale="92500"/>
          </a:bodyPr>
          <a:lstStyle/>
          <a:p>
            <a:r>
              <a:rPr lang="tr-TR" sz="3600" dirty="0"/>
              <a:t>Normal dağılıma uygunluk </a:t>
            </a:r>
            <a:r>
              <a:rPr lang="tr-TR" sz="3600" b="1" dirty="0" err="1"/>
              <a:t>Shapiro-Wilk</a:t>
            </a:r>
            <a:r>
              <a:rPr lang="tr-TR" sz="3600" b="1" dirty="0"/>
              <a:t> Testi </a:t>
            </a:r>
            <a:r>
              <a:rPr lang="tr-TR" sz="3600" dirty="0"/>
              <a:t>ile test edilir.</a:t>
            </a:r>
          </a:p>
          <a:p>
            <a:r>
              <a:rPr lang="tr-TR" sz="3600" b="1" dirty="0">
                <a:solidFill>
                  <a:srgbClr val="FF0000"/>
                </a:solidFill>
              </a:rPr>
              <a:t>P &gt; 0.05 </a:t>
            </a:r>
            <a:r>
              <a:rPr lang="tr-TR" sz="3600" dirty="0"/>
              <a:t>ise verilerin normal dağılıma uygunluk </a:t>
            </a:r>
            <a:r>
              <a:rPr lang="tr-TR" sz="3600" b="1" dirty="0"/>
              <a:t>göstermektedir.</a:t>
            </a:r>
            <a:endParaRPr lang="tr-TR" sz="3600" dirty="0"/>
          </a:p>
          <a:p>
            <a:r>
              <a:rPr lang="tr-TR" sz="3600" b="1" dirty="0">
                <a:solidFill>
                  <a:srgbClr val="FF0000"/>
                </a:solidFill>
              </a:rPr>
              <a:t>P &lt; 0.05 </a:t>
            </a:r>
            <a:r>
              <a:rPr lang="tr-TR" sz="3600" dirty="0"/>
              <a:t>ise verilerin normal dağılıma uygunluk </a:t>
            </a:r>
            <a:r>
              <a:rPr lang="tr-TR" sz="3600" b="1" dirty="0"/>
              <a:t>göstermemektedir</a:t>
            </a:r>
            <a:r>
              <a:rPr lang="tr-TR" sz="3600" dirty="0"/>
              <a:t>. Bu durumda parametrik olmayan test yöntemleri (Mann- </a:t>
            </a:r>
            <a:r>
              <a:rPr lang="tr-TR" sz="3600" dirty="0" err="1"/>
              <a:t>Whitney</a:t>
            </a:r>
            <a:r>
              <a:rPr lang="tr-TR" sz="3600" dirty="0"/>
              <a:t> U) tercih edilir. </a:t>
            </a:r>
          </a:p>
        </p:txBody>
      </p:sp>
    </p:spTree>
    <p:extLst>
      <p:ext uri="{BB962C8B-B14F-4D97-AF65-F5344CB8AC3E}">
        <p14:creationId xmlns:p14="http://schemas.microsoft.com/office/powerpoint/2010/main" val="42347098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74467" y="398844"/>
            <a:ext cx="9793861" cy="1143000"/>
          </a:xfrm>
        </p:spPr>
        <p:txBody>
          <a:bodyPr>
            <a:noAutofit/>
          </a:bodyPr>
          <a:lstStyle/>
          <a:p>
            <a:r>
              <a:rPr lang="tr-TR" sz="4000" b="1" dirty="0" err="1">
                <a:solidFill>
                  <a:srgbClr val="FF0000"/>
                </a:solidFill>
                <a:latin typeface="+mn-lt"/>
              </a:rPr>
              <a:t>Varyansların</a:t>
            </a:r>
            <a:r>
              <a:rPr lang="tr-TR" sz="4000" b="1" dirty="0">
                <a:solidFill>
                  <a:srgbClr val="FF0000"/>
                </a:solidFill>
                <a:latin typeface="+mn-lt"/>
              </a:rPr>
              <a:t> homojenliğinin test edilmesi</a:t>
            </a:r>
            <a:endParaRPr lang="tr-TR" sz="4000" b="1" dirty="0">
              <a:latin typeface="+mn-lt"/>
            </a:endParaRPr>
          </a:p>
        </p:txBody>
      </p:sp>
      <p:sp>
        <p:nvSpPr>
          <p:cNvPr id="3" name="İçerik Yer Tutucusu 2"/>
          <p:cNvSpPr>
            <a:spLocks noGrp="1"/>
          </p:cNvSpPr>
          <p:nvPr>
            <p:ph idx="1"/>
          </p:nvPr>
        </p:nvSpPr>
        <p:spPr>
          <a:xfrm>
            <a:off x="766635" y="2051463"/>
            <a:ext cx="11008425" cy="4525963"/>
          </a:xfrm>
        </p:spPr>
        <p:txBody>
          <a:bodyPr>
            <a:normAutofit/>
          </a:bodyPr>
          <a:lstStyle/>
          <a:p>
            <a:r>
              <a:rPr lang="tr-TR" sz="3600" dirty="0"/>
              <a:t>İki ya da daha fazla grubun </a:t>
            </a:r>
            <a:r>
              <a:rPr lang="tr-TR" sz="3600" dirty="0" err="1"/>
              <a:t>varyanslarının</a:t>
            </a:r>
            <a:r>
              <a:rPr lang="tr-TR" sz="3600" dirty="0"/>
              <a:t> (dolayısıyla standart sapmalarının) homojenliğini (eşitliğini) test etmek için </a:t>
            </a:r>
            <a:r>
              <a:rPr lang="tr-TR" sz="3600" b="1" u="sng" dirty="0" err="1"/>
              <a:t>Levene</a:t>
            </a:r>
            <a:r>
              <a:rPr lang="tr-TR" sz="3600" b="1" u="sng" dirty="0"/>
              <a:t> testi</a:t>
            </a:r>
            <a:r>
              <a:rPr lang="tr-TR" sz="3600" dirty="0"/>
              <a:t>  kullanılır. </a:t>
            </a:r>
          </a:p>
          <a:p>
            <a:r>
              <a:rPr lang="tr-TR" sz="3600" b="1" dirty="0">
                <a:solidFill>
                  <a:srgbClr val="FF0000"/>
                </a:solidFill>
              </a:rPr>
              <a:t>P&gt;0.05 </a:t>
            </a:r>
            <a:r>
              <a:rPr lang="tr-TR" sz="3600" b="1" dirty="0"/>
              <a:t>ise </a:t>
            </a:r>
            <a:r>
              <a:rPr lang="tr-TR" sz="3600" b="1" dirty="0" err="1"/>
              <a:t>varyanslar</a:t>
            </a:r>
            <a:r>
              <a:rPr lang="tr-TR" sz="3600" b="1" dirty="0"/>
              <a:t> homojendir.</a:t>
            </a:r>
          </a:p>
          <a:p>
            <a:r>
              <a:rPr lang="tr-TR" sz="3600" b="1" dirty="0">
                <a:solidFill>
                  <a:srgbClr val="FF0000"/>
                </a:solidFill>
              </a:rPr>
              <a:t>P&lt;0.05 </a:t>
            </a:r>
            <a:r>
              <a:rPr lang="tr-TR" sz="3600" b="1" dirty="0"/>
              <a:t>ise homojen değildir.</a:t>
            </a:r>
          </a:p>
        </p:txBody>
      </p:sp>
    </p:spTree>
    <p:extLst>
      <p:ext uri="{BB962C8B-B14F-4D97-AF65-F5344CB8AC3E}">
        <p14:creationId xmlns:p14="http://schemas.microsoft.com/office/powerpoint/2010/main" val="4163783605"/>
      </p:ext>
    </p:extLst>
  </p:cSld>
  <p:clrMapOvr>
    <a:masterClrMapping/>
  </p:clrMapOvr>
  <p:transition>
    <p:pull/>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Başlık 1"/>
          <p:cNvSpPr>
            <a:spLocks noGrp="1" noChangeArrowheads="1"/>
          </p:cNvSpPr>
          <p:nvPr>
            <p:ph type="title"/>
          </p:nvPr>
        </p:nvSpPr>
        <p:spPr>
          <a:xfrm>
            <a:off x="1163638" y="237506"/>
            <a:ext cx="9921875" cy="935657"/>
          </a:xfrm>
          <a:solidFill>
            <a:srgbClr val="FFFF00"/>
          </a:solidFill>
        </p:spPr>
        <p:txBody>
          <a:bodyPr>
            <a:normAutofit fontScale="90000"/>
          </a:bodyPr>
          <a:lstStyle/>
          <a:p>
            <a:pPr algn="ctr"/>
            <a:r>
              <a:rPr lang="tr-TR" altLang="tr-TR" dirty="0" smtClean="0"/>
              <a:t>İki </a:t>
            </a:r>
            <a:r>
              <a:rPr lang="tr-TR" altLang="tr-TR" dirty="0"/>
              <a:t>Ortalamanın Karşılaştırılması- </a:t>
            </a:r>
            <a:r>
              <a:rPr lang="tr-TR" altLang="tr-TR" dirty="0" smtClean="0"/>
              <a:t> </a:t>
            </a:r>
            <a:r>
              <a:rPr lang="tr-TR" altLang="tr-TR" dirty="0" err="1" smtClean="0"/>
              <a:t>Student</a:t>
            </a:r>
            <a:r>
              <a:rPr lang="tr-TR" altLang="tr-TR" dirty="0" smtClean="0"/>
              <a:t> </a:t>
            </a:r>
            <a:r>
              <a:rPr lang="tr-TR" altLang="tr-TR" dirty="0"/>
              <a:t>T Test</a:t>
            </a:r>
            <a:br>
              <a:rPr lang="tr-TR" altLang="tr-TR" dirty="0"/>
            </a:br>
            <a:r>
              <a:rPr lang="tr-TR" altLang="tr-TR" sz="3200" b="1" dirty="0" smtClean="0"/>
              <a:t>Uygulama 1</a:t>
            </a:r>
          </a:p>
        </p:txBody>
      </p:sp>
      <p:sp>
        <p:nvSpPr>
          <p:cNvPr id="306181" name="Metin kutusu 7"/>
          <p:cNvSpPr txBox="1">
            <a:spLocks noChangeArrowheads="1"/>
          </p:cNvSpPr>
          <p:nvPr/>
        </p:nvSpPr>
        <p:spPr bwMode="auto">
          <a:xfrm>
            <a:off x="3328988" y="1593850"/>
            <a:ext cx="86836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tr-TR" altLang="tr-TR" sz="1800" b="0" i="0" u="none" strike="noStrike" kern="1200" cap="none" spc="0" normalizeH="0" baseline="0" noProof="0">
                <a:ln>
                  <a:noFill/>
                </a:ln>
                <a:solidFill>
                  <a:srgbClr val="514843"/>
                </a:solidFill>
                <a:effectLst/>
                <a:uLnTx/>
                <a:uFillTx/>
                <a:latin typeface="Euphemia" pitchFamily="34" charset="0"/>
                <a:ea typeface="+mn-ea"/>
                <a:cs typeface="+mn-cs"/>
              </a:rPr>
              <a:t>Köpeklerde pyometranın tanısında çeşitli laboratuar bulgularının karşılaştırmalı olarak değerlendirilmesi amacıyla bir çalışma yürütülüyor. Bu amaçla kliniklere çeşitli şikayetlerle gelen 50 pyometralı ve 50 sağlıklı, 1-15 yaşlı 50 dişi köpek araştırma materyali olarak kullanılıyor. Bu köpeklerde MCV (eritrosit hacmi) düzeyleri ölçülüyor.</a:t>
            </a:r>
          </a:p>
        </p:txBody>
      </p:sp>
      <p:sp>
        <p:nvSpPr>
          <p:cNvPr id="9" name="Metin kutusu 8"/>
          <p:cNvSpPr txBox="1">
            <a:spLocks noChangeArrowheads="1"/>
          </p:cNvSpPr>
          <p:nvPr/>
        </p:nvSpPr>
        <p:spPr bwMode="auto">
          <a:xfrm>
            <a:off x="3328987" y="3961236"/>
            <a:ext cx="83919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H</a:t>
            </a:r>
            <a:r>
              <a:rPr kumimoji="0" lang="tr-TR" altLang="tr-TR" sz="1800" b="0" i="0" u="none" strike="noStrike" kern="1200" cap="none" spc="0" normalizeH="0" baseline="-25000" noProof="0" dirty="0">
                <a:ln>
                  <a:noFill/>
                </a:ln>
                <a:solidFill>
                  <a:srgbClr val="514843"/>
                </a:solidFill>
                <a:effectLst/>
                <a:uLnTx/>
                <a:uFillTx/>
                <a:latin typeface="Euphemia" pitchFamily="34" charset="0"/>
                <a:ea typeface="+mn-ea"/>
                <a:cs typeface="+mn-cs"/>
              </a:rPr>
              <a:t>0</a:t>
            </a: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 MCV düzeyi yönünden hasta ve sağlıklı grupları arasında fark yoktur</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H</a:t>
            </a:r>
            <a:r>
              <a:rPr kumimoji="0" lang="tr-TR" altLang="tr-TR" sz="1800" b="0" i="0" u="none" strike="noStrike" kern="1200" cap="none" spc="0" normalizeH="0" baseline="-25000" noProof="0" dirty="0">
                <a:ln>
                  <a:noFill/>
                </a:ln>
                <a:solidFill>
                  <a:srgbClr val="514843"/>
                </a:solidFill>
                <a:effectLst/>
                <a:uLnTx/>
                <a:uFillTx/>
                <a:latin typeface="Euphemia" pitchFamily="34" charset="0"/>
                <a:ea typeface="+mn-ea"/>
                <a:cs typeface="+mn-cs"/>
              </a:rPr>
              <a:t>A</a:t>
            </a: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 MCV düzeyi yönünden hasta ve sağlıklı grupları arasında fark vardır</a:t>
            </a:r>
          </a:p>
        </p:txBody>
      </p:sp>
      <p:sp>
        <p:nvSpPr>
          <p:cNvPr id="10" name="Metin kutusu 9"/>
          <p:cNvSpPr txBox="1"/>
          <p:nvPr/>
        </p:nvSpPr>
        <p:spPr>
          <a:xfrm>
            <a:off x="3476934" y="3262312"/>
            <a:ext cx="1804987" cy="460375"/>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srgbClr val="FFFFFF"/>
                </a:solidFill>
                <a:effectLst/>
                <a:uLnTx/>
                <a:uFillTx/>
                <a:latin typeface="Euphemia"/>
                <a:ea typeface="+mn-ea"/>
                <a:cs typeface="+mn-cs"/>
              </a:rPr>
              <a:t>Hipotez?</a:t>
            </a:r>
          </a:p>
        </p:txBody>
      </p:sp>
      <p:sp>
        <p:nvSpPr>
          <p:cNvPr id="11" name="Metin kutusu 10"/>
          <p:cNvSpPr txBox="1"/>
          <p:nvPr/>
        </p:nvSpPr>
        <p:spPr>
          <a:xfrm>
            <a:off x="0" y="5623926"/>
            <a:ext cx="3621088" cy="400050"/>
          </a:xfrm>
          <a:prstGeom prst="rect">
            <a:avLst/>
          </a:prstGeom>
          <a:solidFill>
            <a:srgbClr val="0070C0"/>
          </a:solidFill>
        </p:spPr>
        <p:style>
          <a:lnRef idx="3">
            <a:schemeClr val="lt1"/>
          </a:lnRef>
          <a:fillRef idx="1">
            <a:schemeClr val="accent2"/>
          </a:fillRef>
          <a:effectRef idx="1">
            <a:schemeClr val="accent2"/>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srgbClr val="FFFFFF"/>
                </a:solidFill>
                <a:effectLst/>
                <a:uLnTx/>
                <a:uFillTx/>
                <a:latin typeface="Euphemia"/>
                <a:ea typeface="+mn-ea"/>
                <a:cs typeface="+mn-cs"/>
              </a:rPr>
              <a:t>Veri Seti &gt; Pyometra-1.</a:t>
            </a:r>
            <a:r>
              <a:rPr kumimoji="0" lang="tr-TR" sz="2000" b="0" i="0" u="none" strike="noStrike" kern="1200" cap="none" spc="0" normalizeH="0" baseline="0" noProof="0" dirty="0" err="1">
                <a:ln>
                  <a:noFill/>
                </a:ln>
                <a:solidFill>
                  <a:srgbClr val="FFFFFF"/>
                </a:solidFill>
                <a:effectLst/>
                <a:uLnTx/>
                <a:uFillTx/>
                <a:latin typeface="Euphemia"/>
                <a:ea typeface="+mn-ea"/>
                <a:cs typeface="+mn-cs"/>
              </a:rPr>
              <a:t>omv</a:t>
            </a:r>
            <a:endParaRPr kumimoji="0" lang="tr-TR" sz="2000" b="0" i="0" u="none" strike="noStrike" kern="1200" cap="none" spc="0" normalizeH="0" baseline="0" noProof="0" dirty="0">
              <a:ln>
                <a:noFill/>
              </a:ln>
              <a:solidFill>
                <a:srgbClr val="FFFFFF"/>
              </a:solidFill>
              <a:effectLst/>
              <a:uLnTx/>
              <a:uFillTx/>
              <a:latin typeface="Euphemia"/>
              <a:ea typeface="+mn-ea"/>
              <a:cs typeface="+mn-cs"/>
            </a:endParaRPr>
          </a:p>
        </p:txBody>
      </p:sp>
      <p:pic>
        <p:nvPicPr>
          <p:cNvPr id="306191" name="Resim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585913"/>
            <a:ext cx="3030537"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520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Başlık 1"/>
          <p:cNvSpPr>
            <a:spLocks noGrp="1" noChangeArrowheads="1"/>
          </p:cNvSpPr>
          <p:nvPr>
            <p:ph type="title"/>
          </p:nvPr>
        </p:nvSpPr>
        <p:spPr>
          <a:xfrm>
            <a:off x="3608037" y="427511"/>
            <a:ext cx="5406015" cy="693201"/>
          </a:xfrm>
        </p:spPr>
        <p:txBody>
          <a:bodyPr>
            <a:normAutofit fontScale="90000"/>
          </a:bodyPr>
          <a:lstStyle/>
          <a:p>
            <a:r>
              <a:rPr lang="tr-TR" altLang="tr-TR" b="1" dirty="0" smtClean="0"/>
              <a:t>ADIM 1: Varsayımların Kontrolü</a:t>
            </a:r>
          </a:p>
        </p:txBody>
      </p:sp>
      <p:sp>
        <p:nvSpPr>
          <p:cNvPr id="308226" name="İçerik Yer Tutucusu 2"/>
          <p:cNvSpPr>
            <a:spLocks noGrp="1" noChangeArrowheads="1"/>
          </p:cNvSpPr>
          <p:nvPr>
            <p:ph idx="1"/>
          </p:nvPr>
        </p:nvSpPr>
        <p:spPr>
          <a:xfrm>
            <a:off x="1137969" y="1961840"/>
            <a:ext cx="4740316" cy="765175"/>
          </a:xfrm>
        </p:spPr>
        <p:txBody>
          <a:bodyPr>
            <a:normAutofit lnSpcReduction="10000"/>
          </a:bodyPr>
          <a:lstStyle/>
          <a:p>
            <a:pPr marL="0" indent="0">
              <a:buFont typeface="Wingdings" panose="05000000000000000000" pitchFamily="2" charset="2"/>
              <a:buNone/>
            </a:pPr>
            <a:r>
              <a:rPr lang="tr-TR" altLang="tr-TR" sz="2400" dirty="0" smtClean="0"/>
              <a:t>Analysis &gt; T-</a:t>
            </a:r>
            <a:r>
              <a:rPr lang="tr-TR" altLang="tr-TR" sz="2400" dirty="0" err="1" smtClean="0"/>
              <a:t>tests</a:t>
            </a:r>
            <a:r>
              <a:rPr lang="tr-TR" altLang="tr-TR" sz="2400" dirty="0" smtClean="0"/>
              <a:t> &gt; </a:t>
            </a:r>
            <a:r>
              <a:rPr lang="tr-TR" altLang="tr-TR" sz="2400" dirty="0" err="1" smtClean="0"/>
              <a:t>Independent</a:t>
            </a:r>
            <a:r>
              <a:rPr lang="tr-TR" altLang="tr-TR" sz="2400" dirty="0" smtClean="0"/>
              <a:t> </a:t>
            </a:r>
            <a:r>
              <a:rPr lang="tr-TR" altLang="tr-TR" sz="2400" dirty="0" err="1" smtClean="0"/>
              <a:t>Samples</a:t>
            </a:r>
            <a:r>
              <a:rPr lang="tr-TR" altLang="tr-TR" sz="2400" dirty="0" smtClean="0"/>
              <a:t> t- test</a:t>
            </a:r>
          </a:p>
        </p:txBody>
      </p:sp>
      <p:pic>
        <p:nvPicPr>
          <p:cNvPr id="308230"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9840" y="1358526"/>
            <a:ext cx="5673746" cy="549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9120249" y="5890161"/>
            <a:ext cx="2228666" cy="967839"/>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Dikdörtgen 1"/>
          <p:cNvSpPr/>
          <p:nvPr/>
        </p:nvSpPr>
        <p:spPr>
          <a:xfrm>
            <a:off x="1137969" y="3149546"/>
            <a:ext cx="2723823" cy="369332"/>
          </a:xfrm>
          <a:prstGeom prst="rect">
            <a:avLst/>
          </a:prstGeom>
          <a:solidFill>
            <a:srgbClr val="FFFF00"/>
          </a:solidFill>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tr-TR" altLang="tr-TR" sz="1800" b="0" i="0" u="none" strike="noStrike" kern="1200" cap="none" spc="0" normalizeH="0" baseline="0" noProof="0" dirty="0" smtClean="0">
                <a:ln>
                  <a:noFill/>
                </a:ln>
                <a:solidFill>
                  <a:srgbClr val="514843"/>
                </a:solidFill>
                <a:effectLst/>
                <a:uLnTx/>
                <a:uFillTx/>
                <a:latin typeface="Euphemia" pitchFamily="34" charset="0"/>
                <a:ea typeface="+mn-ea"/>
                <a:cs typeface="+mn-cs"/>
              </a:rPr>
              <a:t> Bağımlı değişken : MCV</a:t>
            </a:r>
            <a:endParaRPr kumimoji="0" lang="tr-TR" sz="1800" b="0" i="0" u="none" strike="noStrike" kern="1200" cap="none" spc="0" normalizeH="0" baseline="0" noProof="0" dirty="0">
              <a:ln>
                <a:noFill/>
              </a:ln>
              <a:solidFill>
                <a:srgbClr val="514843"/>
              </a:solidFill>
              <a:effectLst/>
              <a:uLnTx/>
              <a:uFillTx/>
              <a:latin typeface="Gill Sans MT" panose="020B0502020104020203" pitchFamily="34" charset="0"/>
              <a:ea typeface="+mn-ea"/>
              <a:cs typeface="+mn-cs"/>
            </a:endParaRPr>
          </a:p>
        </p:txBody>
      </p:sp>
      <p:sp>
        <p:nvSpPr>
          <p:cNvPr id="3" name="Dikdörtgen 2"/>
          <p:cNvSpPr/>
          <p:nvPr/>
        </p:nvSpPr>
        <p:spPr>
          <a:xfrm>
            <a:off x="1179657" y="3940210"/>
            <a:ext cx="2723823" cy="369332"/>
          </a:xfrm>
          <a:prstGeom prst="rect">
            <a:avLst/>
          </a:prstGeom>
          <a:solidFill>
            <a:srgbClr val="FFFF00"/>
          </a:solid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Grup değişkeni = Grup</a:t>
            </a:r>
            <a:endParaRPr kumimoji="0" lang="tr-TR" sz="1800" b="0" i="0" u="none" strike="noStrike" kern="1200" cap="none" spc="0" normalizeH="0" baseline="0" noProof="0" dirty="0">
              <a:ln>
                <a:noFill/>
              </a:ln>
              <a:solidFill>
                <a:srgbClr val="514843"/>
              </a:solidFill>
              <a:effectLst/>
              <a:uLnTx/>
              <a:uFillTx/>
              <a:latin typeface="Gill Sans MT" panose="020B0502020104020203" pitchFamily="34" charset="0"/>
              <a:ea typeface="+mn-ea"/>
              <a:cs typeface="+mn-cs"/>
            </a:endParaRPr>
          </a:p>
        </p:txBody>
      </p:sp>
      <p:cxnSp>
        <p:nvCxnSpPr>
          <p:cNvPr id="9" name="Düz Ok Bağlayıcısı 8"/>
          <p:cNvCxnSpPr/>
          <p:nvPr/>
        </p:nvCxnSpPr>
        <p:spPr>
          <a:xfrm flipV="1">
            <a:off x="3903480" y="2397454"/>
            <a:ext cx="5656156" cy="938651"/>
          </a:xfrm>
          <a:prstGeom prst="straightConnector1">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Düz Ok Bağlayıcısı 13"/>
          <p:cNvCxnSpPr/>
          <p:nvPr/>
        </p:nvCxnSpPr>
        <p:spPr>
          <a:xfrm flipV="1">
            <a:off x="3993350" y="3518878"/>
            <a:ext cx="5507839" cy="581671"/>
          </a:xfrm>
          <a:prstGeom prst="straightConnector1">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7" name="Dikdörtgen 16"/>
          <p:cNvSpPr/>
          <p:nvPr/>
        </p:nvSpPr>
        <p:spPr>
          <a:xfrm>
            <a:off x="1179656" y="4732728"/>
            <a:ext cx="2723823" cy="369332"/>
          </a:xfrm>
          <a:prstGeom prst="rect">
            <a:avLst/>
          </a:prstGeom>
          <a:solidFill>
            <a:srgbClr val="FFFF00"/>
          </a:solid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tr-TR" sz="1800" b="0" i="0" u="none" strike="noStrike" kern="1200" cap="none" spc="0" normalizeH="0" baseline="0" noProof="0" dirty="0" smtClean="0">
                <a:ln>
                  <a:noFill/>
                </a:ln>
                <a:solidFill>
                  <a:srgbClr val="514843"/>
                </a:solidFill>
                <a:effectLst/>
                <a:uLnTx/>
                <a:uFillTx/>
                <a:latin typeface="Gill Sans MT" panose="020B0502020104020203" pitchFamily="34" charset="0"/>
                <a:ea typeface="+mn-ea"/>
                <a:cs typeface="+mn-cs"/>
              </a:rPr>
              <a:t>Varsayımların kontrolü</a:t>
            </a:r>
            <a:endParaRPr kumimoji="0" lang="tr-TR" sz="1800" b="0" i="0" u="none" strike="noStrike" kern="1200" cap="none" spc="0" normalizeH="0" baseline="0" noProof="0" dirty="0">
              <a:ln>
                <a:noFill/>
              </a:ln>
              <a:solidFill>
                <a:srgbClr val="514843"/>
              </a:solidFill>
              <a:effectLst/>
              <a:uLnTx/>
              <a:uFillTx/>
              <a:latin typeface="Gill Sans MT" panose="020B0502020104020203" pitchFamily="34" charset="0"/>
              <a:ea typeface="+mn-ea"/>
              <a:cs typeface="+mn-cs"/>
            </a:endParaRPr>
          </a:p>
        </p:txBody>
      </p:sp>
      <p:cxnSp>
        <p:nvCxnSpPr>
          <p:cNvPr id="18" name="Düz Ok Bağlayıcısı 17"/>
          <p:cNvCxnSpPr/>
          <p:nvPr/>
        </p:nvCxnSpPr>
        <p:spPr>
          <a:xfrm>
            <a:off x="3993350" y="4979176"/>
            <a:ext cx="4936894" cy="1000196"/>
          </a:xfrm>
          <a:prstGeom prst="straightConnector1">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660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b="1" dirty="0" err="1" smtClean="0">
                <a:latin typeface="Agency FB" panose="020B0503020202020204" pitchFamily="34" charset="0"/>
              </a:rPr>
              <a:t>Jamovi’ye</a:t>
            </a:r>
            <a:r>
              <a:rPr lang="tr-TR" b="1" dirty="0" smtClean="0">
                <a:latin typeface="Agency FB" panose="020B0503020202020204" pitchFamily="34" charset="0"/>
              </a:rPr>
              <a:t> Giriş</a:t>
            </a:r>
            <a:endParaRPr lang="tr-TR" b="1" dirty="0">
              <a:latin typeface="Agency FB" panose="020B0503020202020204" pitchFamily="34" charset="0"/>
            </a:endParaRPr>
          </a:p>
        </p:txBody>
      </p:sp>
    </p:spTree>
    <p:extLst>
      <p:ext uri="{BB962C8B-B14F-4D97-AF65-F5344CB8AC3E}">
        <p14:creationId xmlns:p14="http://schemas.microsoft.com/office/powerpoint/2010/main" val="14176389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Başlık 1"/>
          <p:cNvSpPr>
            <a:spLocks noGrp="1" noChangeArrowheads="1"/>
          </p:cNvSpPr>
          <p:nvPr>
            <p:ph type="title"/>
          </p:nvPr>
        </p:nvSpPr>
        <p:spPr>
          <a:xfrm>
            <a:off x="3228184" y="368047"/>
            <a:ext cx="6028529" cy="640710"/>
          </a:xfrm>
        </p:spPr>
        <p:txBody>
          <a:bodyPr>
            <a:normAutofit fontScale="90000"/>
          </a:bodyPr>
          <a:lstStyle/>
          <a:p>
            <a:r>
              <a:rPr lang="tr-TR" altLang="tr-TR" b="1" dirty="0" smtClean="0"/>
              <a:t>Varsayımların </a:t>
            </a:r>
            <a:r>
              <a:rPr lang="tr-TR" altLang="tr-TR" b="1" dirty="0"/>
              <a:t>D</a:t>
            </a:r>
            <a:r>
              <a:rPr lang="tr-TR" altLang="tr-TR" b="1" dirty="0" smtClean="0"/>
              <a:t>eğerlendirilmesi</a:t>
            </a:r>
          </a:p>
        </p:txBody>
      </p:sp>
      <p:sp>
        <p:nvSpPr>
          <p:cNvPr id="6" name="Slayt Numarası Yer Tutucusu 5"/>
          <p:cNvSpPr>
            <a:spLocks noGrp="1"/>
          </p:cNvSpPr>
          <p:nvPr>
            <p:ph type="sldNum" sz="quarter" idx="12"/>
          </p:nvPr>
        </p:nvSpPr>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C3A0271-87B3-4716-8FFE-0A7313CF89DF}" type="slidenum">
              <a:rPr kumimoji="0" lang="tr-TR" altLang="tr-TR" sz="1200" b="0" i="0" u="none" strike="noStrike" kern="1200" cap="none" spc="0" normalizeH="0" baseline="0" noProof="0">
                <a:ln>
                  <a:noFill/>
                </a:ln>
                <a:solidFill>
                  <a:srgbClr val="9D8F88"/>
                </a:solidFill>
                <a:effectLst/>
                <a:uLnTx/>
                <a:uFillTx/>
                <a:latin typeface="Euphemia"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70</a:t>
            </a:fld>
            <a:endParaRPr kumimoji="0" lang="tr-TR" altLang="tr-TR" sz="1200" b="0" i="0" u="none" strike="noStrike" kern="1200" cap="none" spc="0" normalizeH="0" baseline="0" noProof="0">
              <a:ln>
                <a:noFill/>
              </a:ln>
              <a:solidFill>
                <a:srgbClr val="9D8F88"/>
              </a:solidFill>
              <a:effectLst/>
              <a:uLnTx/>
              <a:uFillTx/>
              <a:latin typeface="Euphemia" pitchFamily="34" charset="0"/>
              <a:ea typeface="+mn-ea"/>
              <a:cs typeface="+mn-cs"/>
            </a:endParaRPr>
          </a:p>
        </p:txBody>
      </p:sp>
      <p:pic>
        <p:nvPicPr>
          <p:cNvPr id="309253"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0" y="1416050"/>
            <a:ext cx="583565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4629150" y="4657725"/>
            <a:ext cx="1057275" cy="755650"/>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Euphemia"/>
              <a:ea typeface="+mn-ea"/>
              <a:cs typeface="+mn-cs"/>
            </a:endParaRPr>
          </a:p>
        </p:txBody>
      </p:sp>
      <p:sp>
        <p:nvSpPr>
          <p:cNvPr id="9" name="Yuvarlatılmış Dikdörtgen 8"/>
          <p:cNvSpPr/>
          <p:nvPr/>
        </p:nvSpPr>
        <p:spPr>
          <a:xfrm>
            <a:off x="4795838" y="2424113"/>
            <a:ext cx="1057275" cy="1204912"/>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Euphemia"/>
              <a:ea typeface="+mn-ea"/>
              <a:cs typeface="+mn-cs"/>
            </a:endParaRPr>
          </a:p>
        </p:txBody>
      </p:sp>
      <p:sp>
        <p:nvSpPr>
          <p:cNvPr id="309256" name="Metin kutusu 9"/>
          <p:cNvSpPr txBox="1">
            <a:spLocks noChangeArrowheads="1"/>
          </p:cNvSpPr>
          <p:nvPr/>
        </p:nvSpPr>
        <p:spPr bwMode="auto">
          <a:xfrm>
            <a:off x="6809582" y="2394425"/>
            <a:ext cx="4037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tr-TR" altLang="tr-TR" sz="1800" b="1" i="0" u="none" strike="noStrike" kern="1200" cap="none" spc="0" normalizeH="0" baseline="0" noProof="0" dirty="0">
                <a:ln>
                  <a:noFill/>
                </a:ln>
                <a:solidFill>
                  <a:srgbClr val="514843"/>
                </a:solidFill>
                <a:effectLst/>
                <a:uLnTx/>
                <a:uFillTx/>
                <a:latin typeface="Euphemia" pitchFamily="34" charset="0"/>
                <a:ea typeface="+mn-ea"/>
                <a:cs typeface="+mn-cs"/>
              </a:rPr>
              <a:t>Normal Dağılıma Uygunluk Varsayımı</a:t>
            </a:r>
          </a:p>
        </p:txBody>
      </p:sp>
      <p:sp>
        <p:nvSpPr>
          <p:cNvPr id="309257" name="Metin kutusu 10"/>
          <p:cNvSpPr txBox="1">
            <a:spLocks noChangeArrowheads="1"/>
          </p:cNvSpPr>
          <p:nvPr/>
        </p:nvSpPr>
        <p:spPr bwMode="auto">
          <a:xfrm>
            <a:off x="6900863" y="4384695"/>
            <a:ext cx="3854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tr-TR" altLang="tr-TR" sz="1800" b="1" i="0" u="none" strike="noStrike" kern="1200" cap="none" spc="0" normalizeH="0" baseline="0" noProof="0" dirty="0" err="1">
                <a:ln>
                  <a:noFill/>
                </a:ln>
                <a:solidFill>
                  <a:srgbClr val="514843"/>
                </a:solidFill>
                <a:effectLst/>
                <a:uLnTx/>
                <a:uFillTx/>
                <a:latin typeface="Euphemia" pitchFamily="34" charset="0"/>
                <a:ea typeface="+mn-ea"/>
                <a:cs typeface="+mn-cs"/>
              </a:rPr>
              <a:t>Varyansların</a:t>
            </a:r>
            <a:r>
              <a:rPr kumimoji="0" lang="tr-TR" altLang="tr-TR" sz="1800" b="1" i="0" u="none" strike="noStrike" kern="1200" cap="none" spc="0" normalizeH="0" baseline="0" noProof="0" dirty="0">
                <a:ln>
                  <a:noFill/>
                </a:ln>
                <a:solidFill>
                  <a:srgbClr val="514843"/>
                </a:solidFill>
                <a:effectLst/>
                <a:uLnTx/>
                <a:uFillTx/>
                <a:latin typeface="Euphemia" pitchFamily="34" charset="0"/>
                <a:ea typeface="+mn-ea"/>
                <a:cs typeface="+mn-cs"/>
              </a:rPr>
              <a:t> Homojenliği Varsayımı</a:t>
            </a:r>
          </a:p>
        </p:txBody>
      </p:sp>
      <p:sp>
        <p:nvSpPr>
          <p:cNvPr id="309258" name="Metin kutusu 11"/>
          <p:cNvSpPr txBox="1">
            <a:spLocks noChangeArrowheads="1"/>
          </p:cNvSpPr>
          <p:nvPr/>
        </p:nvSpPr>
        <p:spPr bwMode="auto">
          <a:xfrm>
            <a:off x="6900863" y="2728913"/>
            <a:ext cx="4127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tr-TR" altLang="tr-TR" sz="1800" b="0" i="0" u="sng" strike="noStrike" kern="1200" cap="none" spc="0" normalizeH="0" baseline="0" noProof="0">
                <a:ln>
                  <a:noFill/>
                </a:ln>
                <a:solidFill>
                  <a:srgbClr val="514843"/>
                </a:solidFill>
                <a:effectLst/>
                <a:uLnTx/>
                <a:uFillTx/>
                <a:latin typeface="Euphemia" pitchFamily="34" charset="0"/>
                <a:ea typeface="+mn-ea"/>
                <a:cs typeface="+mn-cs"/>
              </a:rPr>
              <a:t>H0: Veriler Normal Dağılıma uygundur</a:t>
            </a:r>
          </a:p>
        </p:txBody>
      </p:sp>
      <p:sp>
        <p:nvSpPr>
          <p:cNvPr id="309259" name="Metin kutusu 12"/>
          <p:cNvSpPr txBox="1">
            <a:spLocks noChangeArrowheads="1"/>
          </p:cNvSpPr>
          <p:nvPr/>
        </p:nvSpPr>
        <p:spPr bwMode="auto">
          <a:xfrm>
            <a:off x="6900863" y="3200400"/>
            <a:ext cx="4608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H1: Veriler Normal Dağılıma uygun değildir</a:t>
            </a:r>
          </a:p>
        </p:txBody>
      </p:sp>
      <p:sp>
        <p:nvSpPr>
          <p:cNvPr id="309260" name="Metin kutusu 13"/>
          <p:cNvSpPr txBox="1">
            <a:spLocks noChangeArrowheads="1"/>
          </p:cNvSpPr>
          <p:nvPr/>
        </p:nvSpPr>
        <p:spPr bwMode="auto">
          <a:xfrm>
            <a:off x="6958013" y="4738688"/>
            <a:ext cx="4189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tr-TR" altLang="tr-TR" sz="1800" b="0" i="0" u="sng" strike="noStrike" kern="1200" cap="none" spc="0" normalizeH="0" baseline="0" noProof="0">
                <a:ln>
                  <a:noFill/>
                </a:ln>
                <a:solidFill>
                  <a:srgbClr val="514843"/>
                </a:solidFill>
                <a:effectLst/>
                <a:uLnTx/>
                <a:uFillTx/>
                <a:latin typeface="Euphemia" pitchFamily="34" charset="0"/>
                <a:ea typeface="+mn-ea"/>
                <a:cs typeface="+mn-cs"/>
              </a:rPr>
              <a:t>H0: Varyanslar homojen dağılmaktadır</a:t>
            </a:r>
          </a:p>
        </p:txBody>
      </p:sp>
      <p:sp>
        <p:nvSpPr>
          <p:cNvPr id="309261" name="Metin kutusu 14"/>
          <p:cNvSpPr txBox="1">
            <a:spLocks noChangeArrowheads="1"/>
          </p:cNvSpPr>
          <p:nvPr/>
        </p:nvSpPr>
        <p:spPr bwMode="auto">
          <a:xfrm>
            <a:off x="6958013" y="5210175"/>
            <a:ext cx="4265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tr-TR" altLang="tr-TR" sz="1800" b="0" i="0" u="none" strike="noStrike" kern="1200" cap="none" spc="0" normalizeH="0" baseline="0" noProof="0">
                <a:ln>
                  <a:noFill/>
                </a:ln>
                <a:solidFill>
                  <a:srgbClr val="514843"/>
                </a:solidFill>
                <a:effectLst/>
                <a:uLnTx/>
                <a:uFillTx/>
                <a:latin typeface="Euphemia" pitchFamily="34" charset="0"/>
                <a:ea typeface="+mn-ea"/>
                <a:cs typeface="+mn-cs"/>
              </a:rPr>
              <a:t>H1: Varyanslar heterojen dağılmaktadır</a:t>
            </a:r>
          </a:p>
        </p:txBody>
      </p:sp>
      <p:sp>
        <p:nvSpPr>
          <p:cNvPr id="2" name="Dikdörtgen 1"/>
          <p:cNvSpPr/>
          <p:nvPr/>
        </p:nvSpPr>
        <p:spPr>
          <a:xfrm>
            <a:off x="6302145" y="3707439"/>
            <a:ext cx="5805948" cy="369332"/>
          </a:xfrm>
          <a:prstGeom prst="rect">
            <a:avLst/>
          </a:prstGeom>
          <a:solidFill>
            <a:srgbClr val="FFFF00"/>
          </a:solidFill>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srgbClr val="514843"/>
                </a:solidFill>
                <a:effectLst/>
                <a:uLnTx/>
                <a:uFillTx/>
                <a:latin typeface="Gill Sans MT" panose="020B0502020104020203" pitchFamily="34" charset="0"/>
                <a:ea typeface="+mn-ea"/>
                <a:cs typeface="+mn-cs"/>
              </a:rPr>
              <a:t>P &gt; 0.05 </a:t>
            </a:r>
            <a:r>
              <a:rPr kumimoji="0" lang="tr-TR" sz="1800" b="0" i="0" u="none" strike="noStrike" kern="1200" cap="none" spc="0" normalizeH="0" baseline="0" noProof="0" dirty="0" smtClean="0">
                <a:ln>
                  <a:noFill/>
                </a:ln>
                <a:solidFill>
                  <a:srgbClr val="514843"/>
                </a:solidFill>
                <a:effectLst/>
                <a:uLnTx/>
                <a:uFillTx/>
                <a:latin typeface="Gill Sans MT" panose="020B0502020104020203" pitchFamily="34" charset="0"/>
                <a:ea typeface="+mn-ea"/>
                <a:cs typeface="+mn-cs"/>
              </a:rPr>
              <a:t>verilerin </a:t>
            </a:r>
            <a:r>
              <a:rPr kumimoji="0" lang="tr-TR" sz="1800" b="0" i="0" u="none" strike="noStrike" kern="1200" cap="none" spc="0" normalizeH="0" baseline="0" noProof="0" dirty="0">
                <a:ln>
                  <a:noFill/>
                </a:ln>
                <a:solidFill>
                  <a:srgbClr val="514843"/>
                </a:solidFill>
                <a:effectLst/>
                <a:uLnTx/>
                <a:uFillTx/>
                <a:latin typeface="Gill Sans MT" panose="020B0502020104020203" pitchFamily="34" charset="0"/>
                <a:ea typeface="+mn-ea"/>
                <a:cs typeface="+mn-cs"/>
              </a:rPr>
              <a:t>normal dağılıma uygunluk göstermektedir.</a:t>
            </a:r>
          </a:p>
        </p:txBody>
      </p:sp>
      <p:sp>
        <p:nvSpPr>
          <p:cNvPr id="3" name="Dikdörtgen 2"/>
          <p:cNvSpPr/>
          <p:nvPr/>
        </p:nvSpPr>
        <p:spPr>
          <a:xfrm>
            <a:off x="6302145" y="5749112"/>
            <a:ext cx="3327962" cy="369332"/>
          </a:xfrm>
          <a:prstGeom prst="rect">
            <a:avLst/>
          </a:prstGeom>
          <a:solidFill>
            <a:srgbClr val="FFFF00"/>
          </a:solidFill>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srgbClr val="514843"/>
                </a:solidFill>
                <a:effectLst/>
                <a:uLnTx/>
                <a:uFillTx/>
                <a:latin typeface="Gill Sans MT" panose="020B0502020104020203" pitchFamily="34" charset="0"/>
                <a:ea typeface="+mn-ea"/>
                <a:cs typeface="+mn-cs"/>
              </a:rPr>
              <a:t>P&gt;0.05 ise </a:t>
            </a:r>
            <a:r>
              <a:rPr kumimoji="0" lang="tr-TR" sz="1800" b="0" i="0" u="none" strike="noStrike" kern="1200" cap="none" spc="0" normalizeH="0" baseline="0" noProof="0" dirty="0" err="1">
                <a:ln>
                  <a:noFill/>
                </a:ln>
                <a:solidFill>
                  <a:srgbClr val="514843"/>
                </a:solidFill>
                <a:effectLst/>
                <a:uLnTx/>
                <a:uFillTx/>
                <a:latin typeface="Gill Sans MT" panose="020B0502020104020203" pitchFamily="34" charset="0"/>
                <a:ea typeface="+mn-ea"/>
                <a:cs typeface="+mn-cs"/>
              </a:rPr>
              <a:t>varyanslar</a:t>
            </a:r>
            <a:r>
              <a:rPr kumimoji="0" lang="tr-TR" sz="1800" b="0" i="0" u="none" strike="noStrike" kern="1200" cap="none" spc="0" normalizeH="0" baseline="0" noProof="0" dirty="0">
                <a:ln>
                  <a:noFill/>
                </a:ln>
                <a:solidFill>
                  <a:srgbClr val="514843"/>
                </a:solidFill>
                <a:effectLst/>
                <a:uLnTx/>
                <a:uFillTx/>
                <a:latin typeface="Gill Sans MT" panose="020B0502020104020203" pitchFamily="34" charset="0"/>
                <a:ea typeface="+mn-ea"/>
                <a:cs typeface="+mn-cs"/>
              </a:rPr>
              <a:t> homojendir.</a:t>
            </a:r>
          </a:p>
        </p:txBody>
      </p:sp>
      <p:cxnSp>
        <p:nvCxnSpPr>
          <p:cNvPr id="10" name="Düz Ok Bağlayıcısı 9"/>
          <p:cNvCxnSpPr/>
          <p:nvPr/>
        </p:nvCxnSpPr>
        <p:spPr>
          <a:xfrm>
            <a:off x="5949538" y="3200400"/>
            <a:ext cx="581891" cy="36988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Düz Ok Bağlayıcısı 18"/>
          <p:cNvCxnSpPr/>
          <p:nvPr/>
        </p:nvCxnSpPr>
        <p:spPr>
          <a:xfrm>
            <a:off x="5810992" y="5301366"/>
            <a:ext cx="581891" cy="36988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3606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Başlık 1"/>
          <p:cNvSpPr>
            <a:spLocks noGrp="1" noChangeArrowheads="1"/>
          </p:cNvSpPr>
          <p:nvPr>
            <p:ph type="title"/>
          </p:nvPr>
        </p:nvSpPr>
        <p:spPr>
          <a:xfrm>
            <a:off x="1757548" y="266205"/>
            <a:ext cx="8538358" cy="731838"/>
          </a:xfrm>
        </p:spPr>
        <p:txBody>
          <a:bodyPr>
            <a:normAutofit fontScale="90000"/>
          </a:bodyPr>
          <a:lstStyle/>
          <a:p>
            <a:r>
              <a:rPr lang="tr-TR" altLang="tr-TR" b="1" dirty="0" smtClean="0"/>
              <a:t>Adım 2:  Test istatistiğinin seçimi, </a:t>
            </a:r>
            <a:r>
              <a:rPr lang="tr-TR" altLang="tr-TR" b="1" dirty="0" err="1" smtClean="0"/>
              <a:t>Student</a:t>
            </a:r>
            <a:r>
              <a:rPr lang="tr-TR" altLang="tr-TR" b="1" dirty="0" smtClean="0"/>
              <a:t> T test</a:t>
            </a:r>
          </a:p>
        </p:txBody>
      </p:sp>
      <p:pic>
        <p:nvPicPr>
          <p:cNvPr id="310277"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0800"/>
            <a:ext cx="66929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Yuvarlatılmış Dikdörtgen 6"/>
          <p:cNvSpPr/>
          <p:nvPr/>
        </p:nvSpPr>
        <p:spPr>
          <a:xfrm>
            <a:off x="0" y="4922322"/>
            <a:ext cx="2228666" cy="374073"/>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Euphemia"/>
              <a:ea typeface="+mn-ea"/>
              <a:cs typeface="+mn-cs"/>
            </a:endParaRPr>
          </a:p>
        </p:txBody>
      </p:sp>
    </p:spTree>
    <p:extLst>
      <p:ext uri="{BB962C8B-B14F-4D97-AF65-F5344CB8AC3E}">
        <p14:creationId xmlns:p14="http://schemas.microsoft.com/office/powerpoint/2010/main" val="662952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5207000"/>
            <a:ext cx="9772650" cy="1231900"/>
          </a:xfrm>
        </p:spPr>
        <p:txBody>
          <a:bodyPr rtlCol="0">
            <a:normAutofit/>
          </a:bodyPr>
          <a:lstStyle/>
          <a:p>
            <a:pPr marL="0" indent="0" fontAlgn="auto">
              <a:spcAft>
                <a:spcPts val="0"/>
              </a:spcAft>
              <a:buFont typeface="Wingdings" panose="05000000000000000000" pitchFamily="2" charset="2"/>
              <a:buNone/>
              <a:defRPr/>
            </a:pPr>
            <a:r>
              <a:rPr lang="tr-TR" b="1" dirty="0"/>
              <a:t>Yorum:</a:t>
            </a:r>
          </a:p>
          <a:p>
            <a:pPr fontAlgn="auto">
              <a:spcAft>
                <a:spcPts val="0"/>
              </a:spcAft>
              <a:defRPr/>
            </a:pPr>
            <a:r>
              <a:rPr lang="tr-TR" dirty="0"/>
              <a:t>Hasta ve Sağlıklı gruplar arasında MCV ölçümleri yönünden istatistiksel açıdan anlamlı bir farklılık bulunmuştur (p&lt;0.001)</a:t>
            </a:r>
          </a:p>
        </p:txBody>
      </p:sp>
      <p:pic>
        <p:nvPicPr>
          <p:cNvPr id="311302"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563" y="2341562"/>
            <a:ext cx="8315325"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etin kutusu 7"/>
          <p:cNvSpPr txBox="1">
            <a:spLocks noChangeArrowheads="1"/>
          </p:cNvSpPr>
          <p:nvPr/>
        </p:nvSpPr>
        <p:spPr bwMode="auto">
          <a:xfrm>
            <a:off x="1938338" y="4487863"/>
            <a:ext cx="7853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tr-TR" altLang="tr-TR" sz="1800" b="0" i="0" u="none" strike="noStrike" kern="1200" cap="none" spc="0" normalizeH="0" baseline="0" noProof="0">
                <a:ln>
                  <a:noFill/>
                </a:ln>
                <a:solidFill>
                  <a:srgbClr val="514843"/>
                </a:solidFill>
                <a:effectLst/>
                <a:uLnTx/>
                <a:uFillTx/>
                <a:latin typeface="Euphemia" pitchFamily="34" charset="0"/>
                <a:ea typeface="+mn-ea"/>
                <a:cs typeface="+mn-cs"/>
              </a:rPr>
              <a:t>H</a:t>
            </a:r>
            <a:r>
              <a:rPr kumimoji="0" lang="tr-TR" altLang="tr-TR" sz="1800" b="0" i="0" u="none" strike="noStrike" kern="1200" cap="none" spc="0" normalizeH="0" baseline="-25000" noProof="0">
                <a:ln>
                  <a:noFill/>
                </a:ln>
                <a:solidFill>
                  <a:srgbClr val="514843"/>
                </a:solidFill>
                <a:effectLst/>
                <a:uLnTx/>
                <a:uFillTx/>
                <a:latin typeface="Euphemia" pitchFamily="34" charset="0"/>
                <a:ea typeface="+mn-ea"/>
                <a:cs typeface="+mn-cs"/>
              </a:rPr>
              <a:t>0</a:t>
            </a:r>
            <a:r>
              <a:rPr kumimoji="0" lang="tr-TR" altLang="tr-TR" sz="1800" b="0" i="0" u="none" strike="noStrike" kern="1200" cap="none" spc="0" normalizeH="0" baseline="0" noProof="0">
                <a:ln>
                  <a:noFill/>
                </a:ln>
                <a:solidFill>
                  <a:srgbClr val="514843"/>
                </a:solidFill>
                <a:effectLst/>
                <a:uLnTx/>
                <a:uFillTx/>
                <a:latin typeface="Euphemia" pitchFamily="34" charset="0"/>
                <a:ea typeface="+mn-ea"/>
                <a:cs typeface="+mn-cs"/>
              </a:rPr>
              <a:t>: MCV düzeyi yönünden hasta ve sağlıklı grupları arasında fark yoktur</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tr-TR" altLang="tr-TR" sz="1800" b="0" i="0" u="none" strike="noStrike" kern="1200" cap="none" spc="0" normalizeH="0" baseline="0" noProof="0">
                <a:ln>
                  <a:noFill/>
                </a:ln>
                <a:solidFill>
                  <a:srgbClr val="514843"/>
                </a:solidFill>
                <a:effectLst/>
                <a:uLnTx/>
                <a:uFillTx/>
                <a:latin typeface="Euphemia" pitchFamily="34" charset="0"/>
                <a:ea typeface="+mn-ea"/>
                <a:cs typeface="+mn-cs"/>
              </a:rPr>
              <a:t>H</a:t>
            </a:r>
            <a:r>
              <a:rPr kumimoji="0" lang="tr-TR" altLang="tr-TR" sz="1800" b="0" i="0" u="none" strike="noStrike" kern="1200" cap="none" spc="0" normalizeH="0" baseline="-25000" noProof="0">
                <a:ln>
                  <a:noFill/>
                </a:ln>
                <a:solidFill>
                  <a:srgbClr val="514843"/>
                </a:solidFill>
                <a:effectLst/>
                <a:uLnTx/>
                <a:uFillTx/>
                <a:latin typeface="Euphemia" pitchFamily="34" charset="0"/>
                <a:ea typeface="+mn-ea"/>
                <a:cs typeface="+mn-cs"/>
              </a:rPr>
              <a:t>A</a:t>
            </a:r>
            <a:r>
              <a:rPr kumimoji="0" lang="tr-TR" altLang="tr-TR" sz="1800" b="0" i="0" u="none" strike="noStrike" kern="1200" cap="none" spc="0" normalizeH="0" baseline="0" noProof="0">
                <a:ln>
                  <a:noFill/>
                </a:ln>
                <a:solidFill>
                  <a:srgbClr val="514843"/>
                </a:solidFill>
                <a:effectLst/>
                <a:uLnTx/>
                <a:uFillTx/>
                <a:latin typeface="Euphemia" pitchFamily="34" charset="0"/>
                <a:ea typeface="+mn-ea"/>
                <a:cs typeface="+mn-cs"/>
              </a:rPr>
              <a:t>: MCV düzeyi yönünden hasta ve sağlıklı grupları arasında fark vardır</a:t>
            </a:r>
          </a:p>
        </p:txBody>
      </p:sp>
      <p:pic>
        <p:nvPicPr>
          <p:cNvPr id="311304" name="Resim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5469" y="518320"/>
            <a:ext cx="8037512"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txBox="1">
            <a:spLocks noChangeArrowheads="1"/>
          </p:cNvSpPr>
          <p:nvPr/>
        </p:nvSpPr>
        <p:spPr>
          <a:xfrm>
            <a:off x="2458192" y="122239"/>
            <a:ext cx="8538358" cy="731838"/>
          </a:xfrm>
          <a:prstGeom prst="rect">
            <a:avLst/>
          </a:prstGeom>
        </p:spPr>
        <p:txBody>
          <a:bodyPr/>
          <a:lstStyle>
            <a:lvl1pPr algn="l" rtl="0" fontAlgn="base">
              <a:lnSpc>
                <a:spcPct val="90000"/>
              </a:lnSpc>
              <a:spcBef>
                <a:spcPct val="0"/>
              </a:spcBef>
              <a:spcAft>
                <a:spcPct val="0"/>
              </a:spcAft>
              <a:defRPr sz="2800" kern="1200">
                <a:solidFill>
                  <a:schemeClr val="tx1"/>
                </a:solidFill>
                <a:latin typeface="+mj-lt"/>
                <a:ea typeface="+mj-ea"/>
                <a:cs typeface="+mj-cs"/>
              </a:defRPr>
            </a:lvl1pPr>
            <a:lvl2pPr algn="l" rtl="0" fontAlgn="base">
              <a:lnSpc>
                <a:spcPct val="90000"/>
              </a:lnSpc>
              <a:spcBef>
                <a:spcPct val="0"/>
              </a:spcBef>
              <a:spcAft>
                <a:spcPct val="0"/>
              </a:spcAft>
              <a:defRPr sz="2800">
                <a:solidFill>
                  <a:schemeClr val="tx1"/>
                </a:solidFill>
                <a:latin typeface="Plantagenet Cherokee" pitchFamily="18" charset="-79"/>
              </a:defRPr>
            </a:lvl2pPr>
            <a:lvl3pPr algn="l" rtl="0" fontAlgn="base">
              <a:lnSpc>
                <a:spcPct val="90000"/>
              </a:lnSpc>
              <a:spcBef>
                <a:spcPct val="0"/>
              </a:spcBef>
              <a:spcAft>
                <a:spcPct val="0"/>
              </a:spcAft>
              <a:defRPr sz="2800">
                <a:solidFill>
                  <a:schemeClr val="tx1"/>
                </a:solidFill>
                <a:latin typeface="Plantagenet Cherokee" pitchFamily="18" charset="-79"/>
              </a:defRPr>
            </a:lvl3pPr>
            <a:lvl4pPr algn="l" rtl="0" fontAlgn="base">
              <a:lnSpc>
                <a:spcPct val="90000"/>
              </a:lnSpc>
              <a:spcBef>
                <a:spcPct val="0"/>
              </a:spcBef>
              <a:spcAft>
                <a:spcPct val="0"/>
              </a:spcAft>
              <a:defRPr sz="2800">
                <a:solidFill>
                  <a:schemeClr val="tx1"/>
                </a:solidFill>
                <a:latin typeface="Plantagenet Cherokee" pitchFamily="18" charset="-79"/>
              </a:defRPr>
            </a:lvl4pPr>
            <a:lvl5pPr algn="l" rtl="0" fontAlgn="base">
              <a:lnSpc>
                <a:spcPct val="90000"/>
              </a:lnSpc>
              <a:spcBef>
                <a:spcPct val="0"/>
              </a:spcBef>
              <a:spcAft>
                <a:spcPct val="0"/>
              </a:spcAft>
              <a:defRPr sz="2800">
                <a:solidFill>
                  <a:schemeClr val="tx1"/>
                </a:solidFill>
                <a:latin typeface="Plantagenet Cherokee" pitchFamily="18" charset="-79"/>
              </a:defRPr>
            </a:lvl5pPr>
            <a:lvl6pPr marL="457200" algn="l" rtl="0" fontAlgn="base">
              <a:lnSpc>
                <a:spcPct val="90000"/>
              </a:lnSpc>
              <a:spcBef>
                <a:spcPct val="0"/>
              </a:spcBef>
              <a:spcAft>
                <a:spcPct val="0"/>
              </a:spcAft>
              <a:defRPr sz="2800">
                <a:solidFill>
                  <a:schemeClr val="tx1"/>
                </a:solidFill>
                <a:latin typeface="Plantagenet Cherokee" pitchFamily="18" charset="-79"/>
              </a:defRPr>
            </a:lvl6pPr>
            <a:lvl7pPr marL="914400" algn="l" rtl="0" fontAlgn="base">
              <a:lnSpc>
                <a:spcPct val="90000"/>
              </a:lnSpc>
              <a:spcBef>
                <a:spcPct val="0"/>
              </a:spcBef>
              <a:spcAft>
                <a:spcPct val="0"/>
              </a:spcAft>
              <a:defRPr sz="2800">
                <a:solidFill>
                  <a:schemeClr val="tx1"/>
                </a:solidFill>
                <a:latin typeface="Plantagenet Cherokee" pitchFamily="18" charset="-79"/>
              </a:defRPr>
            </a:lvl7pPr>
            <a:lvl8pPr marL="1371600" algn="l" rtl="0" fontAlgn="base">
              <a:lnSpc>
                <a:spcPct val="90000"/>
              </a:lnSpc>
              <a:spcBef>
                <a:spcPct val="0"/>
              </a:spcBef>
              <a:spcAft>
                <a:spcPct val="0"/>
              </a:spcAft>
              <a:defRPr sz="2800">
                <a:solidFill>
                  <a:schemeClr val="tx1"/>
                </a:solidFill>
                <a:latin typeface="Plantagenet Cherokee" pitchFamily="18" charset="-79"/>
              </a:defRPr>
            </a:lvl8pPr>
            <a:lvl9pPr marL="1828800" algn="l" rtl="0" fontAlgn="base">
              <a:lnSpc>
                <a:spcPct val="90000"/>
              </a:lnSpc>
              <a:spcBef>
                <a:spcPct val="0"/>
              </a:spcBef>
              <a:spcAft>
                <a:spcPct val="0"/>
              </a:spcAft>
              <a:defRPr sz="2800">
                <a:solidFill>
                  <a:schemeClr val="tx1"/>
                </a:solidFill>
                <a:latin typeface="Plantagenet Cherokee" pitchFamily="18" charset="-79"/>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tr-TR" altLang="tr-TR" sz="2800" b="1" i="0" u="none" strike="noStrike" kern="1200" cap="none" spc="0" normalizeH="0" baseline="0" noProof="0" dirty="0" smtClean="0">
                <a:ln>
                  <a:noFill/>
                </a:ln>
                <a:solidFill>
                  <a:srgbClr val="514843"/>
                </a:solidFill>
                <a:effectLst/>
                <a:uLnTx/>
                <a:uFillTx/>
                <a:latin typeface="Plantagenet Cherokee"/>
                <a:ea typeface="+mj-ea"/>
                <a:cs typeface="+mj-cs"/>
              </a:rPr>
              <a:t>Adım 3:  İstatistiksel Karar ve Yorum</a:t>
            </a:r>
          </a:p>
        </p:txBody>
      </p:sp>
      <p:sp>
        <p:nvSpPr>
          <p:cNvPr id="11" name="Yuvarlatılmış Dikdörtgen 10"/>
          <p:cNvSpPr/>
          <p:nvPr/>
        </p:nvSpPr>
        <p:spPr>
          <a:xfrm>
            <a:off x="5864225" y="3471068"/>
            <a:ext cx="1057275" cy="755650"/>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Euphemia"/>
              <a:ea typeface="+mn-ea"/>
              <a:cs typeface="+mn-cs"/>
            </a:endParaRPr>
          </a:p>
        </p:txBody>
      </p:sp>
    </p:spTree>
    <p:extLst>
      <p:ext uri="{BB962C8B-B14F-4D97-AF65-F5344CB8AC3E}">
        <p14:creationId xmlns:p14="http://schemas.microsoft.com/office/powerpoint/2010/main" val="1670952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Başlık 1"/>
          <p:cNvSpPr>
            <a:spLocks noGrp="1" noChangeArrowheads="1"/>
          </p:cNvSpPr>
          <p:nvPr>
            <p:ph type="title"/>
          </p:nvPr>
        </p:nvSpPr>
        <p:spPr>
          <a:xfrm>
            <a:off x="1163638" y="237506"/>
            <a:ext cx="9921875" cy="935657"/>
          </a:xfrm>
          <a:solidFill>
            <a:srgbClr val="FFFF00"/>
          </a:solidFill>
        </p:spPr>
        <p:txBody>
          <a:bodyPr>
            <a:normAutofit fontScale="90000"/>
          </a:bodyPr>
          <a:lstStyle/>
          <a:p>
            <a:pPr algn="ctr"/>
            <a:r>
              <a:rPr lang="tr-TR" altLang="tr-TR" dirty="0" smtClean="0"/>
              <a:t>İki </a:t>
            </a:r>
            <a:r>
              <a:rPr lang="tr-TR" altLang="tr-TR" dirty="0"/>
              <a:t>Ortalamanın Karşılaştırılması- </a:t>
            </a:r>
            <a:r>
              <a:rPr lang="tr-TR" altLang="tr-TR" dirty="0" smtClean="0"/>
              <a:t> Mann </a:t>
            </a:r>
            <a:r>
              <a:rPr lang="tr-TR" altLang="tr-TR" dirty="0" err="1" smtClean="0"/>
              <a:t>Whitney</a:t>
            </a:r>
            <a:r>
              <a:rPr lang="tr-TR" altLang="tr-TR" dirty="0" smtClean="0"/>
              <a:t> U Test</a:t>
            </a:r>
            <a:r>
              <a:rPr lang="tr-TR" altLang="tr-TR" dirty="0"/>
              <a:t/>
            </a:r>
            <a:br>
              <a:rPr lang="tr-TR" altLang="tr-TR" dirty="0"/>
            </a:br>
            <a:r>
              <a:rPr lang="tr-TR" altLang="tr-TR" sz="3200" b="1" dirty="0" smtClean="0"/>
              <a:t>Uygulama 2</a:t>
            </a:r>
          </a:p>
        </p:txBody>
      </p:sp>
      <p:sp>
        <p:nvSpPr>
          <p:cNvPr id="312325" name="Metin kutusu 7"/>
          <p:cNvSpPr txBox="1">
            <a:spLocks noChangeArrowheads="1"/>
          </p:cNvSpPr>
          <p:nvPr/>
        </p:nvSpPr>
        <p:spPr bwMode="auto">
          <a:xfrm>
            <a:off x="3328988" y="1593850"/>
            <a:ext cx="86836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tr-TR" altLang="tr-TR" sz="1800" b="0" i="0" u="none" strike="noStrike" kern="1200" cap="none" spc="0" normalizeH="0" baseline="0" noProof="0">
                <a:ln>
                  <a:noFill/>
                </a:ln>
                <a:solidFill>
                  <a:srgbClr val="514843"/>
                </a:solidFill>
                <a:effectLst/>
                <a:uLnTx/>
                <a:uFillTx/>
                <a:latin typeface="Euphemia" pitchFamily="34" charset="0"/>
                <a:ea typeface="+mn-ea"/>
                <a:cs typeface="+mn-cs"/>
              </a:rPr>
              <a:t>Köpeklerde pyometranın tanısında çeşitli laboratuar bulgularının karşılaştırmalı olarak değerlendirilmesi amacıyla bir çalışma yürütülüyor. Bu amaçla kliniklere çeşitli şikayetlerle gelen 50 pyometralı ve 50 sağlıklı, 1-15 yaşlı 50 dişi köpek araştırma materyali olarak kullanılıyor. Bu köpeklerde PCV (sıkıştırılmış eritrosit hacmi) düzeyleri ölçülüyor.</a:t>
            </a:r>
          </a:p>
        </p:txBody>
      </p:sp>
      <p:sp>
        <p:nvSpPr>
          <p:cNvPr id="9" name="Metin kutusu 8"/>
          <p:cNvSpPr txBox="1">
            <a:spLocks noChangeArrowheads="1"/>
          </p:cNvSpPr>
          <p:nvPr/>
        </p:nvSpPr>
        <p:spPr bwMode="auto">
          <a:xfrm>
            <a:off x="3512560" y="3818730"/>
            <a:ext cx="80540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H</a:t>
            </a:r>
            <a:r>
              <a:rPr kumimoji="0" lang="tr-TR" altLang="tr-TR" sz="1800" b="0" i="0" u="none" strike="noStrike" kern="1200" cap="none" spc="0" normalizeH="0" baseline="-25000" noProof="0" dirty="0">
                <a:ln>
                  <a:noFill/>
                </a:ln>
                <a:solidFill>
                  <a:srgbClr val="514843"/>
                </a:solidFill>
                <a:effectLst/>
                <a:uLnTx/>
                <a:uFillTx/>
                <a:latin typeface="Euphemia" pitchFamily="34" charset="0"/>
                <a:ea typeface="+mn-ea"/>
                <a:cs typeface="+mn-cs"/>
              </a:rPr>
              <a:t>0</a:t>
            </a: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 PCV düzeyi yönünden hasta ve sağlıklı grupları arasında fark yoktur</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H</a:t>
            </a:r>
            <a:r>
              <a:rPr kumimoji="0" lang="tr-TR" altLang="tr-TR" sz="1800" b="0" i="0" u="none" strike="noStrike" kern="1200" cap="none" spc="0" normalizeH="0" baseline="-25000" noProof="0" dirty="0">
                <a:ln>
                  <a:noFill/>
                </a:ln>
                <a:solidFill>
                  <a:srgbClr val="514843"/>
                </a:solidFill>
                <a:effectLst/>
                <a:uLnTx/>
                <a:uFillTx/>
                <a:latin typeface="Euphemia" pitchFamily="34" charset="0"/>
                <a:ea typeface="+mn-ea"/>
                <a:cs typeface="+mn-cs"/>
              </a:rPr>
              <a:t>A</a:t>
            </a: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 PCV düzeyi yönünden hasta ve sağlıklı grupları arasında fark vardır</a:t>
            </a:r>
          </a:p>
        </p:txBody>
      </p:sp>
      <p:sp>
        <p:nvSpPr>
          <p:cNvPr id="10" name="Metin kutusu 9"/>
          <p:cNvSpPr txBox="1"/>
          <p:nvPr/>
        </p:nvSpPr>
        <p:spPr>
          <a:xfrm>
            <a:off x="3512561" y="3124199"/>
            <a:ext cx="1804987" cy="460375"/>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srgbClr val="FFFFFF"/>
                </a:solidFill>
                <a:effectLst/>
                <a:uLnTx/>
                <a:uFillTx/>
                <a:latin typeface="Euphemia"/>
                <a:ea typeface="+mn-ea"/>
                <a:cs typeface="+mn-cs"/>
              </a:rPr>
              <a:t>Hipotez?</a:t>
            </a:r>
          </a:p>
        </p:txBody>
      </p:sp>
      <p:sp>
        <p:nvSpPr>
          <p:cNvPr id="11" name="Metin kutusu 10"/>
          <p:cNvSpPr txBox="1"/>
          <p:nvPr/>
        </p:nvSpPr>
        <p:spPr>
          <a:xfrm>
            <a:off x="179388" y="5253037"/>
            <a:ext cx="3621088" cy="400050"/>
          </a:xfrm>
          <a:prstGeom prst="rect">
            <a:avLst/>
          </a:prstGeom>
          <a:solidFill>
            <a:srgbClr val="0070C0"/>
          </a:solidFill>
        </p:spPr>
        <p:style>
          <a:lnRef idx="3">
            <a:schemeClr val="lt1"/>
          </a:lnRef>
          <a:fillRef idx="1">
            <a:schemeClr val="accent2"/>
          </a:fillRef>
          <a:effectRef idx="1">
            <a:schemeClr val="accent2"/>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srgbClr val="FFFFFF"/>
                </a:solidFill>
                <a:effectLst/>
                <a:uLnTx/>
                <a:uFillTx/>
                <a:latin typeface="Euphemia"/>
                <a:ea typeface="+mn-ea"/>
                <a:cs typeface="+mn-cs"/>
              </a:rPr>
              <a:t>Veri Seti &gt; Pyometra-2.</a:t>
            </a:r>
            <a:r>
              <a:rPr kumimoji="0" lang="tr-TR" sz="2000" b="0" i="0" u="none" strike="noStrike" kern="1200" cap="none" spc="0" normalizeH="0" baseline="0" noProof="0" dirty="0" err="1">
                <a:ln>
                  <a:noFill/>
                </a:ln>
                <a:solidFill>
                  <a:srgbClr val="FFFFFF"/>
                </a:solidFill>
                <a:effectLst/>
                <a:uLnTx/>
                <a:uFillTx/>
                <a:latin typeface="Euphemia"/>
                <a:ea typeface="+mn-ea"/>
                <a:cs typeface="+mn-cs"/>
              </a:rPr>
              <a:t>omv</a:t>
            </a:r>
            <a:endParaRPr kumimoji="0" lang="tr-TR" sz="2000" b="0" i="0" u="none" strike="noStrike" kern="1200" cap="none" spc="0" normalizeH="0" baseline="0" noProof="0" dirty="0">
              <a:ln>
                <a:noFill/>
              </a:ln>
              <a:solidFill>
                <a:srgbClr val="FFFFFF"/>
              </a:solidFill>
              <a:effectLst/>
              <a:uLnTx/>
              <a:uFillTx/>
              <a:latin typeface="Euphemia"/>
              <a:ea typeface="+mn-ea"/>
              <a:cs typeface="+mn-cs"/>
            </a:endParaRPr>
          </a:p>
        </p:txBody>
      </p:sp>
      <p:pic>
        <p:nvPicPr>
          <p:cNvPr id="312335" name="Resim 14"/>
          <p:cNvPicPr>
            <a:picLocks noChangeAspect="1" noChangeArrowheads="1"/>
          </p:cNvPicPr>
          <p:nvPr/>
        </p:nvPicPr>
        <p:blipFill>
          <a:blip r:embed="rId3">
            <a:extLst>
              <a:ext uri="{28A0092B-C50C-407E-A947-70E740481C1C}">
                <a14:useLocalDpi xmlns:a14="http://schemas.microsoft.com/office/drawing/2010/main" val="0"/>
              </a:ext>
            </a:extLst>
          </a:blip>
          <a:srcRect r="28967"/>
          <a:stretch>
            <a:fillRect/>
          </a:stretch>
        </p:blipFill>
        <p:spPr bwMode="auto">
          <a:xfrm>
            <a:off x="179388" y="1558925"/>
            <a:ext cx="2760662"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114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Başlık 1"/>
          <p:cNvSpPr>
            <a:spLocks noGrp="1" noChangeArrowheads="1"/>
          </p:cNvSpPr>
          <p:nvPr>
            <p:ph type="title"/>
          </p:nvPr>
        </p:nvSpPr>
        <p:spPr>
          <a:xfrm>
            <a:off x="757073" y="95003"/>
            <a:ext cx="6855010" cy="1096963"/>
          </a:xfrm>
        </p:spPr>
        <p:txBody>
          <a:bodyPr>
            <a:normAutofit fontScale="90000"/>
          </a:bodyPr>
          <a:lstStyle/>
          <a:p>
            <a:r>
              <a:rPr lang="tr-TR" altLang="tr-TR" sz="3600" dirty="0" smtClean="0"/>
              <a:t>Adım 1: Varsayımların Kontrolü</a:t>
            </a:r>
          </a:p>
        </p:txBody>
      </p:sp>
      <p:sp>
        <p:nvSpPr>
          <p:cNvPr id="314370" name="İçerik Yer Tutucusu 2"/>
          <p:cNvSpPr>
            <a:spLocks noGrp="1" noChangeArrowheads="1"/>
          </p:cNvSpPr>
          <p:nvPr>
            <p:ph idx="1"/>
          </p:nvPr>
        </p:nvSpPr>
        <p:spPr>
          <a:xfrm>
            <a:off x="757073" y="1706005"/>
            <a:ext cx="4532313" cy="765175"/>
          </a:xfrm>
        </p:spPr>
        <p:txBody>
          <a:bodyPr>
            <a:normAutofit lnSpcReduction="10000"/>
          </a:bodyPr>
          <a:lstStyle/>
          <a:p>
            <a:pPr marL="0" indent="0">
              <a:buFont typeface="Wingdings" panose="05000000000000000000" pitchFamily="2" charset="2"/>
              <a:buNone/>
            </a:pPr>
            <a:r>
              <a:rPr lang="tr-TR" altLang="tr-TR" sz="2400" dirty="0" err="1" smtClean="0"/>
              <a:t>Analyses</a:t>
            </a:r>
            <a:r>
              <a:rPr lang="tr-TR" altLang="tr-TR" sz="2400" dirty="0" smtClean="0"/>
              <a:t> &gt; T-</a:t>
            </a:r>
            <a:r>
              <a:rPr lang="tr-TR" altLang="tr-TR" sz="2400" dirty="0" err="1" smtClean="0"/>
              <a:t>tests</a:t>
            </a:r>
            <a:r>
              <a:rPr lang="tr-TR" altLang="tr-TR" sz="2400" dirty="0" smtClean="0"/>
              <a:t> &gt; </a:t>
            </a:r>
            <a:r>
              <a:rPr lang="tr-TR" altLang="tr-TR" sz="2400" dirty="0" err="1" smtClean="0"/>
              <a:t>Independent</a:t>
            </a:r>
            <a:r>
              <a:rPr lang="tr-TR" altLang="tr-TR" sz="2400" dirty="0" smtClean="0"/>
              <a:t> </a:t>
            </a:r>
            <a:r>
              <a:rPr lang="tr-TR" altLang="tr-TR" sz="2400" dirty="0" err="1" smtClean="0"/>
              <a:t>Samples</a:t>
            </a:r>
            <a:r>
              <a:rPr lang="tr-TR" altLang="tr-TR" sz="2400" dirty="0" smtClean="0"/>
              <a:t> t- test</a:t>
            </a:r>
          </a:p>
        </p:txBody>
      </p:sp>
      <p:pic>
        <p:nvPicPr>
          <p:cNvPr id="314374" name="Resim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694" y="1377472"/>
            <a:ext cx="5114306" cy="544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8966365" y="5665787"/>
            <a:ext cx="2881313" cy="1192213"/>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Euphemia"/>
              <a:ea typeface="+mn-ea"/>
              <a:cs typeface="+mn-cs"/>
            </a:endParaRPr>
          </a:p>
        </p:txBody>
      </p:sp>
      <p:sp>
        <p:nvSpPr>
          <p:cNvPr id="9" name="Slayt Numarası Yer Tutucusu 5"/>
          <p:cNvSpPr txBox="1">
            <a:spLocks/>
          </p:cNvSpPr>
          <p:nvPr/>
        </p:nvSpPr>
        <p:spPr>
          <a:xfrm>
            <a:off x="9256713" y="6356350"/>
            <a:ext cx="1828800" cy="365125"/>
          </a:xfrm>
          <a:prstGeom prst="rect">
            <a:avLst/>
          </a:prstGeom>
        </p:spPr>
        <p:txBody>
          <a:bodyPr vert="horz" wrap="square" lIns="0" tIns="45720" rIns="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chemeClr val="tx1"/>
                </a:solidFill>
                <a:latin typeface="Gill Sans MT" panose="020B0502020104020203" pitchFamily="34" charset="0"/>
                <a:ea typeface="+mn-ea"/>
                <a:cs typeface="+mn-cs"/>
              </a:defRPr>
            </a:lvl1pPr>
            <a:lvl2pPr marL="742950" indent="-28575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1143000" indent="-228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600200" indent="-228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2057400" indent="-228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514600" indent="-228600" algn="l" defTabSz="457200" rtl="0" eaLnBrk="1" fontAlgn="base" latinLnBrk="0" hangingPunct="1">
              <a:spcBef>
                <a:spcPct val="0"/>
              </a:spcBef>
              <a:spcAft>
                <a:spcPct val="0"/>
              </a:spcAft>
              <a:defRPr kern="1200">
                <a:solidFill>
                  <a:schemeClr val="tx1"/>
                </a:solidFill>
                <a:latin typeface="Gill Sans MT" panose="020B0502020104020203" pitchFamily="34" charset="0"/>
                <a:ea typeface="+mn-ea"/>
                <a:cs typeface="+mn-cs"/>
              </a:defRPr>
            </a:lvl6pPr>
            <a:lvl7pPr marL="2971800" indent="-228600" algn="l" defTabSz="457200" rtl="0" eaLnBrk="1" fontAlgn="base" latinLnBrk="0" hangingPunct="1">
              <a:spcBef>
                <a:spcPct val="0"/>
              </a:spcBef>
              <a:spcAft>
                <a:spcPct val="0"/>
              </a:spcAft>
              <a:defRPr kern="1200">
                <a:solidFill>
                  <a:schemeClr val="tx1"/>
                </a:solidFill>
                <a:latin typeface="Gill Sans MT" panose="020B0502020104020203" pitchFamily="34" charset="0"/>
                <a:ea typeface="+mn-ea"/>
                <a:cs typeface="+mn-cs"/>
              </a:defRPr>
            </a:lvl7pPr>
            <a:lvl8pPr marL="3429000" indent="-228600" algn="l" defTabSz="457200" rtl="0" eaLnBrk="1" fontAlgn="base" latinLnBrk="0" hangingPunct="1">
              <a:spcBef>
                <a:spcPct val="0"/>
              </a:spcBef>
              <a:spcAft>
                <a:spcPct val="0"/>
              </a:spcAft>
              <a:defRPr kern="1200">
                <a:solidFill>
                  <a:schemeClr val="tx1"/>
                </a:solidFill>
                <a:latin typeface="Gill Sans MT" panose="020B0502020104020203" pitchFamily="34" charset="0"/>
                <a:ea typeface="+mn-ea"/>
                <a:cs typeface="+mn-cs"/>
              </a:defRPr>
            </a:lvl8pPr>
            <a:lvl9pPr marL="3886200" indent="-228600" algn="l" defTabSz="457200" rtl="0" eaLnBrk="1" fontAlgn="base" latinLnBrk="0" hangingPunct="1">
              <a:spcBef>
                <a:spcPct val="0"/>
              </a:spcBef>
              <a:spcAft>
                <a:spcPct val="0"/>
              </a:spcAft>
              <a:defRPr kern="1200">
                <a:solidFill>
                  <a:schemeClr val="tx1"/>
                </a:solidFill>
                <a:latin typeface="Gill Sans MT" panose="020B0502020104020203" pitchFamily="34" charset="0"/>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41EBE59-0618-4EFD-89B8-E493209CF51A}" type="slidenum">
              <a:rPr kumimoji="0" lang="tr-TR" altLang="tr-TR" sz="1200" b="0" i="0" u="none" strike="noStrike" kern="1200" cap="none" spc="0" normalizeH="0" baseline="0" noProof="0" smtClean="0">
                <a:ln>
                  <a:noFill/>
                </a:ln>
                <a:solidFill>
                  <a:srgbClr val="9D8F88"/>
                </a:solidFill>
                <a:effectLst/>
                <a:uLnTx/>
                <a:uFillTx/>
                <a:latin typeface="Euphemia"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74</a:t>
            </a:fld>
            <a:endParaRPr kumimoji="0" lang="tr-TR" altLang="tr-TR" sz="1200" b="0" i="0" u="none" strike="noStrike" kern="1200" cap="none" spc="0" normalizeH="0" baseline="0" noProof="0">
              <a:ln>
                <a:noFill/>
              </a:ln>
              <a:solidFill>
                <a:srgbClr val="9D8F88"/>
              </a:solidFill>
              <a:effectLst/>
              <a:uLnTx/>
              <a:uFillTx/>
              <a:latin typeface="Euphemia" pitchFamily="34" charset="0"/>
              <a:ea typeface="+mn-ea"/>
              <a:cs typeface="+mn-cs"/>
            </a:endParaRPr>
          </a:p>
        </p:txBody>
      </p:sp>
      <p:sp>
        <p:nvSpPr>
          <p:cNvPr id="10" name="Dikdörtgen 9"/>
          <p:cNvSpPr/>
          <p:nvPr/>
        </p:nvSpPr>
        <p:spPr>
          <a:xfrm>
            <a:off x="1137969" y="3149546"/>
            <a:ext cx="2685351" cy="369332"/>
          </a:xfrm>
          <a:prstGeom prst="rect">
            <a:avLst/>
          </a:prstGeom>
          <a:solidFill>
            <a:srgbClr val="FFFF00"/>
          </a:solidFill>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tr-TR" altLang="tr-TR" sz="1800" b="0" i="0" u="none" strike="noStrike" kern="1200" cap="none" spc="0" normalizeH="0" baseline="0" noProof="0" dirty="0" smtClean="0">
                <a:ln>
                  <a:noFill/>
                </a:ln>
                <a:solidFill>
                  <a:srgbClr val="514843"/>
                </a:solidFill>
                <a:effectLst/>
                <a:uLnTx/>
                <a:uFillTx/>
                <a:latin typeface="Euphemia" pitchFamily="34" charset="0"/>
                <a:ea typeface="+mn-ea"/>
                <a:cs typeface="+mn-cs"/>
              </a:rPr>
              <a:t> Bağımlı değişken : PCV</a:t>
            </a:r>
            <a:endParaRPr kumimoji="0" lang="tr-TR" sz="1800" b="0" i="0" u="none" strike="noStrike" kern="1200" cap="none" spc="0" normalizeH="0" baseline="0" noProof="0" dirty="0">
              <a:ln>
                <a:noFill/>
              </a:ln>
              <a:solidFill>
                <a:srgbClr val="514843"/>
              </a:solidFill>
              <a:effectLst/>
              <a:uLnTx/>
              <a:uFillTx/>
              <a:latin typeface="Gill Sans MT" panose="020B0502020104020203" pitchFamily="34" charset="0"/>
              <a:ea typeface="+mn-ea"/>
              <a:cs typeface="+mn-cs"/>
            </a:endParaRPr>
          </a:p>
        </p:txBody>
      </p:sp>
      <p:sp>
        <p:nvSpPr>
          <p:cNvPr id="11" name="Dikdörtgen 10"/>
          <p:cNvSpPr/>
          <p:nvPr/>
        </p:nvSpPr>
        <p:spPr>
          <a:xfrm>
            <a:off x="1179657" y="3940210"/>
            <a:ext cx="2723823" cy="369332"/>
          </a:xfrm>
          <a:prstGeom prst="rect">
            <a:avLst/>
          </a:prstGeom>
          <a:solidFill>
            <a:srgbClr val="FFFF00"/>
          </a:solid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Grup değişkeni = Grup</a:t>
            </a:r>
            <a:endParaRPr kumimoji="0" lang="tr-TR" sz="1800" b="0" i="0" u="none" strike="noStrike" kern="1200" cap="none" spc="0" normalizeH="0" baseline="0" noProof="0" dirty="0">
              <a:ln>
                <a:noFill/>
              </a:ln>
              <a:solidFill>
                <a:srgbClr val="514843"/>
              </a:solidFill>
              <a:effectLst/>
              <a:uLnTx/>
              <a:uFillTx/>
              <a:latin typeface="Gill Sans MT" panose="020B0502020104020203" pitchFamily="34" charset="0"/>
              <a:ea typeface="+mn-ea"/>
              <a:cs typeface="+mn-cs"/>
            </a:endParaRPr>
          </a:p>
        </p:txBody>
      </p:sp>
      <p:cxnSp>
        <p:nvCxnSpPr>
          <p:cNvPr id="12" name="Düz Ok Bağlayıcısı 11"/>
          <p:cNvCxnSpPr/>
          <p:nvPr/>
        </p:nvCxnSpPr>
        <p:spPr>
          <a:xfrm flipV="1">
            <a:off x="3993350" y="3518878"/>
            <a:ext cx="5507839" cy="581671"/>
          </a:xfrm>
          <a:prstGeom prst="straightConnector1">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1179656" y="4732728"/>
            <a:ext cx="2723823" cy="369332"/>
          </a:xfrm>
          <a:prstGeom prst="rect">
            <a:avLst/>
          </a:prstGeom>
          <a:solidFill>
            <a:srgbClr val="FFFF00"/>
          </a:solid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tr-TR" sz="1800" b="0" i="0" u="none" strike="noStrike" kern="1200" cap="none" spc="0" normalizeH="0" baseline="0" noProof="0" dirty="0" smtClean="0">
                <a:ln>
                  <a:noFill/>
                </a:ln>
                <a:solidFill>
                  <a:srgbClr val="514843"/>
                </a:solidFill>
                <a:effectLst/>
                <a:uLnTx/>
                <a:uFillTx/>
                <a:latin typeface="Gill Sans MT" panose="020B0502020104020203" pitchFamily="34" charset="0"/>
                <a:ea typeface="+mn-ea"/>
                <a:cs typeface="+mn-cs"/>
              </a:rPr>
              <a:t>Varsayımların kontrolü</a:t>
            </a:r>
            <a:endParaRPr kumimoji="0" lang="tr-TR" sz="1800" b="0" i="0" u="none" strike="noStrike" kern="1200" cap="none" spc="0" normalizeH="0" baseline="0" noProof="0" dirty="0">
              <a:ln>
                <a:noFill/>
              </a:ln>
              <a:solidFill>
                <a:srgbClr val="514843"/>
              </a:solidFill>
              <a:effectLst/>
              <a:uLnTx/>
              <a:uFillTx/>
              <a:latin typeface="Gill Sans MT" panose="020B0502020104020203" pitchFamily="34" charset="0"/>
              <a:ea typeface="+mn-ea"/>
              <a:cs typeface="+mn-cs"/>
            </a:endParaRPr>
          </a:p>
        </p:txBody>
      </p:sp>
      <p:cxnSp>
        <p:nvCxnSpPr>
          <p:cNvPr id="14" name="Düz Ok Bağlayıcısı 13"/>
          <p:cNvCxnSpPr/>
          <p:nvPr/>
        </p:nvCxnSpPr>
        <p:spPr>
          <a:xfrm>
            <a:off x="3993350" y="4979176"/>
            <a:ext cx="4936894" cy="1000196"/>
          </a:xfrm>
          <a:prstGeom prst="straightConnector1">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Düz Ok Bağlayıcısı 14"/>
          <p:cNvCxnSpPr/>
          <p:nvPr/>
        </p:nvCxnSpPr>
        <p:spPr>
          <a:xfrm flipV="1">
            <a:off x="3903480" y="2445424"/>
            <a:ext cx="5905538" cy="904383"/>
          </a:xfrm>
          <a:prstGeom prst="straightConnector1">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0736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Başlık 1"/>
          <p:cNvSpPr>
            <a:spLocks noGrp="1" noChangeArrowheads="1"/>
          </p:cNvSpPr>
          <p:nvPr>
            <p:ph type="title"/>
          </p:nvPr>
        </p:nvSpPr>
        <p:spPr/>
        <p:txBody>
          <a:bodyPr/>
          <a:lstStyle/>
          <a:p>
            <a:r>
              <a:rPr lang="tr-TR" altLang="tr-TR" dirty="0" smtClean="0"/>
              <a:t>Varsayımların değerlendirilmesi</a:t>
            </a:r>
          </a:p>
        </p:txBody>
      </p:sp>
      <p:pic>
        <p:nvPicPr>
          <p:cNvPr id="315397"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3" y="1370013"/>
            <a:ext cx="6323012"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5398" name="Metin kutusu 7"/>
          <p:cNvSpPr txBox="1">
            <a:spLocks noChangeArrowheads="1"/>
          </p:cNvSpPr>
          <p:nvPr/>
        </p:nvSpPr>
        <p:spPr bwMode="auto">
          <a:xfrm>
            <a:off x="7186613" y="2071688"/>
            <a:ext cx="4037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tr-TR" altLang="tr-TR" sz="1800" b="1" i="0" u="none" strike="noStrike" kern="1200" cap="none" spc="0" normalizeH="0" baseline="0" noProof="0">
                <a:ln>
                  <a:noFill/>
                </a:ln>
                <a:solidFill>
                  <a:srgbClr val="514843"/>
                </a:solidFill>
                <a:effectLst/>
                <a:uLnTx/>
                <a:uFillTx/>
                <a:latin typeface="Euphemia" pitchFamily="34" charset="0"/>
                <a:ea typeface="+mn-ea"/>
                <a:cs typeface="+mn-cs"/>
              </a:rPr>
              <a:t>Normal Dağılıma Uygunluk Varsayımı</a:t>
            </a:r>
          </a:p>
        </p:txBody>
      </p:sp>
      <p:sp>
        <p:nvSpPr>
          <p:cNvPr id="315399" name="Metin kutusu 8"/>
          <p:cNvSpPr txBox="1">
            <a:spLocks noChangeArrowheads="1"/>
          </p:cNvSpPr>
          <p:nvPr/>
        </p:nvSpPr>
        <p:spPr bwMode="auto">
          <a:xfrm>
            <a:off x="7231063" y="4081463"/>
            <a:ext cx="3854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tr-TR" altLang="tr-TR" sz="1800" b="1" i="0" u="none" strike="noStrike" kern="1200" cap="none" spc="0" normalizeH="0" baseline="0" noProof="0">
                <a:ln>
                  <a:noFill/>
                </a:ln>
                <a:solidFill>
                  <a:srgbClr val="514843"/>
                </a:solidFill>
                <a:effectLst/>
                <a:uLnTx/>
                <a:uFillTx/>
                <a:latin typeface="Euphemia" pitchFamily="34" charset="0"/>
                <a:ea typeface="+mn-ea"/>
                <a:cs typeface="+mn-cs"/>
              </a:rPr>
              <a:t>Varyansların Homojenliği Varsayımı</a:t>
            </a:r>
          </a:p>
        </p:txBody>
      </p:sp>
      <p:sp>
        <p:nvSpPr>
          <p:cNvPr id="315400" name="Metin kutusu 9"/>
          <p:cNvSpPr txBox="1">
            <a:spLocks noChangeArrowheads="1"/>
          </p:cNvSpPr>
          <p:nvPr/>
        </p:nvSpPr>
        <p:spPr bwMode="auto">
          <a:xfrm>
            <a:off x="6900863" y="2728913"/>
            <a:ext cx="4127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tr-TR" altLang="tr-TR" sz="1800" b="0" i="0" u="sng" strike="noStrike" kern="1200" cap="none" spc="0" normalizeH="0" baseline="0" noProof="0">
                <a:ln>
                  <a:noFill/>
                </a:ln>
                <a:solidFill>
                  <a:srgbClr val="514843"/>
                </a:solidFill>
                <a:effectLst/>
                <a:uLnTx/>
                <a:uFillTx/>
                <a:latin typeface="Euphemia" pitchFamily="34" charset="0"/>
                <a:ea typeface="+mn-ea"/>
                <a:cs typeface="+mn-cs"/>
              </a:rPr>
              <a:t>H0: Veriler Normal Dağılıma uygundur</a:t>
            </a:r>
          </a:p>
        </p:txBody>
      </p:sp>
      <p:sp>
        <p:nvSpPr>
          <p:cNvPr id="315401" name="Metin kutusu 10"/>
          <p:cNvSpPr txBox="1">
            <a:spLocks noChangeArrowheads="1"/>
          </p:cNvSpPr>
          <p:nvPr/>
        </p:nvSpPr>
        <p:spPr bwMode="auto">
          <a:xfrm>
            <a:off x="6900863" y="3200400"/>
            <a:ext cx="4608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tr-TR" altLang="tr-TR" sz="1800" b="0" i="0" u="none" strike="noStrike" kern="1200" cap="none" spc="0" normalizeH="0" baseline="0" noProof="0">
                <a:ln>
                  <a:noFill/>
                </a:ln>
                <a:solidFill>
                  <a:srgbClr val="514843"/>
                </a:solidFill>
                <a:effectLst/>
                <a:uLnTx/>
                <a:uFillTx/>
                <a:latin typeface="Euphemia" pitchFamily="34" charset="0"/>
                <a:ea typeface="+mn-ea"/>
                <a:cs typeface="+mn-cs"/>
              </a:rPr>
              <a:t>H1: Veriler Normal Dağılıma uygun değildir</a:t>
            </a:r>
          </a:p>
        </p:txBody>
      </p:sp>
      <p:sp>
        <p:nvSpPr>
          <p:cNvPr id="315402" name="Metin kutusu 11"/>
          <p:cNvSpPr txBox="1">
            <a:spLocks noChangeArrowheads="1"/>
          </p:cNvSpPr>
          <p:nvPr/>
        </p:nvSpPr>
        <p:spPr bwMode="auto">
          <a:xfrm>
            <a:off x="6958013" y="4738688"/>
            <a:ext cx="4189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tr-TR" altLang="tr-TR" sz="1800" b="0" i="0" u="none" strike="noStrike" kern="1200" cap="none" spc="0" normalizeH="0" baseline="0" noProof="0">
                <a:ln>
                  <a:noFill/>
                </a:ln>
                <a:solidFill>
                  <a:srgbClr val="514843"/>
                </a:solidFill>
                <a:effectLst/>
                <a:uLnTx/>
                <a:uFillTx/>
                <a:latin typeface="Euphemia" pitchFamily="34" charset="0"/>
                <a:ea typeface="+mn-ea"/>
                <a:cs typeface="+mn-cs"/>
              </a:rPr>
              <a:t>H0: Varyanslar homojen dağılmaktadır</a:t>
            </a:r>
          </a:p>
        </p:txBody>
      </p:sp>
      <p:sp>
        <p:nvSpPr>
          <p:cNvPr id="315403" name="Metin kutusu 12"/>
          <p:cNvSpPr txBox="1">
            <a:spLocks noChangeArrowheads="1"/>
          </p:cNvSpPr>
          <p:nvPr/>
        </p:nvSpPr>
        <p:spPr bwMode="auto">
          <a:xfrm>
            <a:off x="6958013" y="5210175"/>
            <a:ext cx="4265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tr-TR" altLang="tr-TR" sz="1800" b="0" i="0" u="sng" strike="noStrike" kern="1200" cap="none" spc="0" normalizeH="0" baseline="0" noProof="0">
                <a:ln>
                  <a:noFill/>
                </a:ln>
                <a:solidFill>
                  <a:srgbClr val="514843"/>
                </a:solidFill>
                <a:effectLst/>
                <a:uLnTx/>
                <a:uFillTx/>
                <a:latin typeface="Euphemia" pitchFamily="34" charset="0"/>
                <a:ea typeface="+mn-ea"/>
                <a:cs typeface="+mn-cs"/>
              </a:rPr>
              <a:t>H1: Varyanslar heterojen dağılmaktadır</a:t>
            </a:r>
          </a:p>
        </p:txBody>
      </p:sp>
      <p:sp>
        <p:nvSpPr>
          <p:cNvPr id="14" name="Yuvarlatılmış Dikdörtgen 13"/>
          <p:cNvSpPr/>
          <p:nvPr/>
        </p:nvSpPr>
        <p:spPr>
          <a:xfrm>
            <a:off x="4714875" y="4813300"/>
            <a:ext cx="1057275" cy="755650"/>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Euphemia"/>
              <a:ea typeface="+mn-ea"/>
              <a:cs typeface="+mn-cs"/>
            </a:endParaRPr>
          </a:p>
        </p:txBody>
      </p:sp>
      <p:sp>
        <p:nvSpPr>
          <p:cNvPr id="15" name="Yuvarlatılmış Dikdörtgen 14"/>
          <p:cNvSpPr/>
          <p:nvPr/>
        </p:nvSpPr>
        <p:spPr>
          <a:xfrm>
            <a:off x="4795838" y="2424113"/>
            <a:ext cx="1057275" cy="1204912"/>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Euphemia"/>
              <a:ea typeface="+mn-ea"/>
              <a:cs typeface="+mn-cs"/>
            </a:endParaRPr>
          </a:p>
        </p:txBody>
      </p:sp>
      <p:sp>
        <p:nvSpPr>
          <p:cNvPr id="16" name="Dikdörtgen 15"/>
          <p:cNvSpPr/>
          <p:nvPr/>
        </p:nvSpPr>
        <p:spPr>
          <a:xfrm>
            <a:off x="6302145" y="3707439"/>
            <a:ext cx="5805948" cy="369332"/>
          </a:xfrm>
          <a:prstGeom prst="rect">
            <a:avLst/>
          </a:prstGeom>
          <a:solidFill>
            <a:srgbClr val="FFFF00"/>
          </a:solidFill>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srgbClr val="514843"/>
                </a:solidFill>
                <a:effectLst/>
                <a:uLnTx/>
                <a:uFillTx/>
                <a:latin typeface="Gill Sans MT" panose="020B0502020104020203" pitchFamily="34" charset="0"/>
                <a:ea typeface="+mn-ea"/>
                <a:cs typeface="+mn-cs"/>
              </a:rPr>
              <a:t>P &gt; 0.05 </a:t>
            </a:r>
            <a:r>
              <a:rPr kumimoji="0" lang="tr-TR" sz="1800" b="0" i="0" u="none" strike="noStrike" kern="1200" cap="none" spc="0" normalizeH="0" baseline="0" noProof="0" dirty="0" smtClean="0">
                <a:ln>
                  <a:noFill/>
                </a:ln>
                <a:solidFill>
                  <a:srgbClr val="514843"/>
                </a:solidFill>
                <a:effectLst/>
                <a:uLnTx/>
                <a:uFillTx/>
                <a:latin typeface="Gill Sans MT" panose="020B0502020104020203" pitchFamily="34" charset="0"/>
                <a:ea typeface="+mn-ea"/>
                <a:cs typeface="+mn-cs"/>
              </a:rPr>
              <a:t>verilerin </a:t>
            </a:r>
            <a:r>
              <a:rPr kumimoji="0" lang="tr-TR" sz="1800" b="0" i="0" u="none" strike="noStrike" kern="1200" cap="none" spc="0" normalizeH="0" baseline="0" noProof="0" dirty="0">
                <a:ln>
                  <a:noFill/>
                </a:ln>
                <a:solidFill>
                  <a:srgbClr val="514843"/>
                </a:solidFill>
                <a:effectLst/>
                <a:uLnTx/>
                <a:uFillTx/>
                <a:latin typeface="Gill Sans MT" panose="020B0502020104020203" pitchFamily="34" charset="0"/>
                <a:ea typeface="+mn-ea"/>
                <a:cs typeface="+mn-cs"/>
              </a:rPr>
              <a:t>normal dağılıma uygunluk göstermektedir.</a:t>
            </a:r>
          </a:p>
        </p:txBody>
      </p:sp>
      <p:sp>
        <p:nvSpPr>
          <p:cNvPr id="17" name="Dikdörtgen 16"/>
          <p:cNvSpPr/>
          <p:nvPr/>
        </p:nvSpPr>
        <p:spPr>
          <a:xfrm>
            <a:off x="6531429" y="5749112"/>
            <a:ext cx="3407151" cy="369332"/>
          </a:xfrm>
          <a:prstGeom prst="rect">
            <a:avLst/>
          </a:prstGeom>
          <a:solidFill>
            <a:srgbClr val="FFFF00"/>
          </a:solidFill>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tr-TR" sz="1800" b="0" i="0" u="none" strike="noStrike" kern="1200" cap="none" spc="0" normalizeH="0" baseline="0" noProof="0" dirty="0" smtClean="0">
                <a:ln>
                  <a:noFill/>
                </a:ln>
                <a:solidFill>
                  <a:srgbClr val="514843"/>
                </a:solidFill>
                <a:effectLst/>
                <a:uLnTx/>
                <a:uFillTx/>
                <a:latin typeface="Gill Sans MT" panose="020B0502020104020203" pitchFamily="34" charset="0"/>
                <a:ea typeface="+mn-ea"/>
                <a:cs typeface="+mn-cs"/>
              </a:rPr>
              <a:t>P&lt;0.05 </a:t>
            </a:r>
            <a:r>
              <a:rPr kumimoji="0" lang="tr-TR" sz="1800" b="0" i="0" u="none" strike="noStrike" kern="1200" cap="none" spc="0" normalizeH="0" baseline="0" noProof="0" dirty="0">
                <a:ln>
                  <a:noFill/>
                </a:ln>
                <a:solidFill>
                  <a:srgbClr val="514843"/>
                </a:solidFill>
                <a:effectLst/>
                <a:uLnTx/>
                <a:uFillTx/>
                <a:latin typeface="Gill Sans MT" panose="020B0502020104020203" pitchFamily="34" charset="0"/>
                <a:ea typeface="+mn-ea"/>
                <a:cs typeface="+mn-cs"/>
              </a:rPr>
              <a:t>ise </a:t>
            </a:r>
            <a:r>
              <a:rPr kumimoji="0" lang="tr-TR" sz="1800" b="0" i="0" u="none" strike="noStrike" kern="1200" cap="none" spc="0" normalizeH="0" baseline="0" noProof="0" dirty="0" err="1">
                <a:ln>
                  <a:noFill/>
                </a:ln>
                <a:solidFill>
                  <a:srgbClr val="514843"/>
                </a:solidFill>
                <a:effectLst/>
                <a:uLnTx/>
                <a:uFillTx/>
                <a:latin typeface="Gill Sans MT" panose="020B0502020104020203" pitchFamily="34" charset="0"/>
                <a:ea typeface="+mn-ea"/>
                <a:cs typeface="+mn-cs"/>
              </a:rPr>
              <a:t>varyanslar</a:t>
            </a:r>
            <a:r>
              <a:rPr kumimoji="0" lang="tr-TR" sz="1800" b="0" i="0" u="none" strike="noStrike" kern="1200" cap="none" spc="0" normalizeH="0" baseline="0" noProof="0" dirty="0">
                <a:ln>
                  <a:noFill/>
                </a:ln>
                <a:solidFill>
                  <a:srgbClr val="514843"/>
                </a:solidFill>
                <a:effectLst/>
                <a:uLnTx/>
                <a:uFillTx/>
                <a:latin typeface="Gill Sans MT" panose="020B0502020104020203" pitchFamily="34" charset="0"/>
                <a:ea typeface="+mn-ea"/>
                <a:cs typeface="+mn-cs"/>
              </a:rPr>
              <a:t> </a:t>
            </a:r>
            <a:r>
              <a:rPr kumimoji="0" lang="tr-TR" sz="1800" b="0" i="0" u="none" strike="noStrike" kern="1200" cap="none" spc="0" normalizeH="0" baseline="0" noProof="0" dirty="0" smtClean="0">
                <a:ln>
                  <a:noFill/>
                </a:ln>
                <a:solidFill>
                  <a:srgbClr val="514843"/>
                </a:solidFill>
                <a:effectLst/>
                <a:uLnTx/>
                <a:uFillTx/>
                <a:latin typeface="Gill Sans MT" panose="020B0502020104020203" pitchFamily="34" charset="0"/>
                <a:ea typeface="+mn-ea"/>
                <a:cs typeface="+mn-cs"/>
              </a:rPr>
              <a:t>heterojendir.</a:t>
            </a:r>
            <a:endParaRPr kumimoji="0" lang="tr-TR" sz="1800" b="0" i="0" u="none" strike="noStrike" kern="1200" cap="none" spc="0" normalizeH="0" baseline="0" noProof="0" dirty="0">
              <a:ln>
                <a:noFill/>
              </a:ln>
              <a:solidFill>
                <a:srgbClr val="514843"/>
              </a:solidFill>
              <a:effectLst/>
              <a:uLnTx/>
              <a:uFillTx/>
              <a:latin typeface="Gill Sans MT" panose="020B0502020104020203" pitchFamily="34" charset="0"/>
              <a:ea typeface="+mn-ea"/>
              <a:cs typeface="+mn-cs"/>
            </a:endParaRPr>
          </a:p>
        </p:txBody>
      </p:sp>
      <p:cxnSp>
        <p:nvCxnSpPr>
          <p:cNvPr id="18" name="Düz Ok Bağlayıcısı 17"/>
          <p:cNvCxnSpPr/>
          <p:nvPr/>
        </p:nvCxnSpPr>
        <p:spPr>
          <a:xfrm>
            <a:off x="5949538" y="3200400"/>
            <a:ext cx="581891" cy="36988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Düz Ok Bağlayıcısı 18"/>
          <p:cNvCxnSpPr/>
          <p:nvPr/>
        </p:nvCxnSpPr>
        <p:spPr>
          <a:xfrm>
            <a:off x="5810992" y="5301366"/>
            <a:ext cx="581891" cy="36988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0" name="Dikdörtgen 19"/>
          <p:cNvSpPr/>
          <p:nvPr/>
        </p:nvSpPr>
        <p:spPr>
          <a:xfrm>
            <a:off x="1957109" y="6318404"/>
            <a:ext cx="9007466" cy="461665"/>
          </a:xfrm>
          <a:prstGeom prst="rect">
            <a:avLst/>
          </a:prstGeom>
          <a:solidFill>
            <a:srgbClr val="FFC000"/>
          </a:solidFill>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tr-TR" sz="2400" b="0" i="0" u="none" strike="noStrike" kern="1200" cap="none" spc="0" normalizeH="0" baseline="0" noProof="0" dirty="0" smtClean="0">
                <a:ln>
                  <a:noFill/>
                </a:ln>
                <a:solidFill>
                  <a:srgbClr val="514843"/>
                </a:solidFill>
                <a:effectLst/>
                <a:uLnTx/>
                <a:uFillTx/>
                <a:latin typeface="Gill Sans MT" panose="020B0502020104020203" pitchFamily="34" charset="0"/>
                <a:ea typeface="+mn-ea"/>
                <a:cs typeface="+mn-cs"/>
              </a:rPr>
              <a:t>***Varsayasımlar sağlanmadığı için parametrik olmayan test seçilmelidir.</a:t>
            </a:r>
            <a:endParaRPr kumimoji="0" lang="tr-TR" sz="2400" b="0" i="0" u="none" strike="noStrike" kern="1200" cap="none" spc="0" normalizeH="0" baseline="0" noProof="0" dirty="0">
              <a:ln>
                <a:noFill/>
              </a:ln>
              <a:solidFill>
                <a:srgbClr val="514843"/>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81100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Başlık 1"/>
          <p:cNvSpPr>
            <a:spLocks noGrp="1" noChangeArrowheads="1"/>
          </p:cNvSpPr>
          <p:nvPr>
            <p:ph type="title"/>
          </p:nvPr>
        </p:nvSpPr>
        <p:spPr>
          <a:xfrm>
            <a:off x="1104900" y="349693"/>
            <a:ext cx="9980613" cy="731838"/>
          </a:xfrm>
        </p:spPr>
        <p:txBody>
          <a:bodyPr>
            <a:normAutofit fontScale="90000"/>
          </a:bodyPr>
          <a:lstStyle/>
          <a:p>
            <a:r>
              <a:rPr lang="tr-TR" altLang="tr-TR" b="1" dirty="0" smtClean="0"/>
              <a:t>Adım </a:t>
            </a:r>
            <a:r>
              <a:rPr lang="tr-TR" altLang="tr-TR" b="1" dirty="0"/>
              <a:t>2:  Test istatistiğinin seçimi, </a:t>
            </a:r>
            <a:r>
              <a:rPr lang="tr-TR" altLang="tr-TR" b="1" dirty="0" smtClean="0"/>
              <a:t>Mann-</a:t>
            </a:r>
            <a:r>
              <a:rPr lang="tr-TR" altLang="tr-TR" b="1" dirty="0" err="1" smtClean="0"/>
              <a:t>Whitney</a:t>
            </a:r>
            <a:r>
              <a:rPr lang="tr-TR" altLang="tr-TR" b="1" dirty="0" smtClean="0"/>
              <a:t> U test</a:t>
            </a:r>
          </a:p>
        </p:txBody>
      </p:sp>
      <p:pic>
        <p:nvPicPr>
          <p:cNvPr id="316421" name="Resim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3786"/>
            <a:ext cx="6692900" cy="550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Yuvarlatılmış Dikdörtgen 6"/>
          <p:cNvSpPr/>
          <p:nvPr/>
        </p:nvSpPr>
        <p:spPr>
          <a:xfrm>
            <a:off x="173038" y="6219825"/>
            <a:ext cx="1685925" cy="455613"/>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Dikdörtgen 1"/>
          <p:cNvSpPr/>
          <p:nvPr/>
        </p:nvSpPr>
        <p:spPr>
          <a:xfrm>
            <a:off x="6885194" y="1443289"/>
            <a:ext cx="4743038" cy="1569660"/>
          </a:xfrm>
          <a:prstGeom prst="rect">
            <a:avLst/>
          </a:prstGeom>
          <a:solidFill>
            <a:srgbClr val="FFC000"/>
          </a:solid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tr-TR" sz="2400" b="0" i="0" u="none" strike="noStrike" kern="1200" cap="none" spc="0" normalizeH="0" baseline="0" noProof="0" dirty="0">
                <a:ln>
                  <a:noFill/>
                </a:ln>
                <a:solidFill>
                  <a:srgbClr val="514843"/>
                </a:solidFill>
                <a:effectLst/>
                <a:uLnTx/>
                <a:uFillTx/>
                <a:latin typeface="Gill Sans MT" panose="020B0502020104020203" pitchFamily="34" charset="0"/>
                <a:ea typeface="+mn-ea"/>
                <a:cs typeface="+mn-cs"/>
              </a:rPr>
              <a:t>Varsayasımlar sağlanmadığı için </a:t>
            </a:r>
            <a:r>
              <a:rPr kumimoji="0" lang="tr-TR" sz="2400" b="0" i="0" u="none" strike="noStrike" kern="1200" cap="none" spc="0" normalizeH="0" baseline="0" noProof="0" dirty="0" smtClean="0">
                <a:ln>
                  <a:noFill/>
                </a:ln>
                <a:solidFill>
                  <a:srgbClr val="514843"/>
                </a:solidFill>
                <a:effectLst/>
                <a:uLnTx/>
                <a:uFillTx/>
                <a:latin typeface="Gill Sans MT" panose="020B0502020104020203" pitchFamily="34" charset="0"/>
                <a:ea typeface="+mn-ea"/>
                <a:cs typeface="+mn-cs"/>
              </a:rPr>
              <a:t> </a:t>
            </a:r>
            <a:r>
              <a:rPr kumimoji="0" lang="tr-TR" sz="2400" b="0" i="0" u="none" strike="noStrike" kern="1200" cap="none" spc="0" normalizeH="0" baseline="0" noProof="0" dirty="0" err="1" smtClean="0">
                <a:ln>
                  <a:noFill/>
                </a:ln>
                <a:solidFill>
                  <a:srgbClr val="514843"/>
                </a:solidFill>
                <a:effectLst/>
                <a:uLnTx/>
                <a:uFillTx/>
                <a:latin typeface="Gill Sans MT" panose="020B0502020104020203" pitchFamily="34" charset="0"/>
                <a:ea typeface="+mn-ea"/>
                <a:cs typeface="+mn-cs"/>
              </a:rPr>
              <a:t>Student</a:t>
            </a:r>
            <a:r>
              <a:rPr kumimoji="0" lang="tr-TR" sz="2400" b="0" i="0" u="none" strike="noStrike" kern="1200" cap="none" spc="0" normalizeH="0" baseline="0" noProof="0" dirty="0" smtClean="0">
                <a:ln>
                  <a:noFill/>
                </a:ln>
                <a:solidFill>
                  <a:srgbClr val="514843"/>
                </a:solidFill>
                <a:effectLst/>
                <a:uLnTx/>
                <a:uFillTx/>
                <a:latin typeface="Gill Sans MT" panose="020B0502020104020203" pitchFamily="34" charset="0"/>
                <a:ea typeface="+mn-ea"/>
                <a:cs typeface="+mn-cs"/>
              </a:rPr>
              <a:t> T testin, parametrik </a:t>
            </a:r>
            <a:r>
              <a:rPr kumimoji="0" lang="tr-TR" sz="2400" b="0" i="0" u="none" strike="noStrike" kern="1200" cap="none" spc="0" normalizeH="0" baseline="0" noProof="0" dirty="0">
                <a:ln>
                  <a:noFill/>
                </a:ln>
                <a:solidFill>
                  <a:srgbClr val="514843"/>
                </a:solidFill>
                <a:effectLst/>
                <a:uLnTx/>
                <a:uFillTx/>
                <a:latin typeface="Gill Sans MT" panose="020B0502020104020203" pitchFamily="34" charset="0"/>
                <a:ea typeface="+mn-ea"/>
                <a:cs typeface="+mn-cs"/>
              </a:rPr>
              <a:t>olmayan test </a:t>
            </a:r>
            <a:r>
              <a:rPr kumimoji="0" lang="tr-TR" sz="2400" b="0" i="0" u="none" strike="noStrike" kern="1200" cap="none" spc="0" normalizeH="0" baseline="0" noProof="0" dirty="0" smtClean="0">
                <a:ln>
                  <a:noFill/>
                </a:ln>
                <a:solidFill>
                  <a:srgbClr val="514843"/>
                </a:solidFill>
                <a:effectLst/>
                <a:uLnTx/>
                <a:uFillTx/>
                <a:latin typeface="Gill Sans MT" panose="020B0502020104020203" pitchFamily="34" charset="0"/>
                <a:ea typeface="+mn-ea"/>
                <a:cs typeface="+mn-cs"/>
              </a:rPr>
              <a:t>karşılığı olan Mann </a:t>
            </a:r>
            <a:r>
              <a:rPr kumimoji="0" lang="tr-TR" sz="2400" b="0" i="0" u="none" strike="noStrike" kern="1200" cap="none" spc="0" normalizeH="0" baseline="0" noProof="0" dirty="0" err="1" smtClean="0">
                <a:ln>
                  <a:noFill/>
                </a:ln>
                <a:solidFill>
                  <a:srgbClr val="514843"/>
                </a:solidFill>
                <a:effectLst/>
                <a:uLnTx/>
                <a:uFillTx/>
                <a:latin typeface="Gill Sans MT" panose="020B0502020104020203" pitchFamily="34" charset="0"/>
                <a:ea typeface="+mn-ea"/>
                <a:cs typeface="+mn-cs"/>
              </a:rPr>
              <a:t>Whitney</a:t>
            </a:r>
            <a:r>
              <a:rPr kumimoji="0" lang="tr-TR" sz="2400" b="0" i="0" u="none" strike="noStrike" kern="1200" cap="none" spc="0" normalizeH="0" baseline="0" noProof="0" dirty="0" smtClean="0">
                <a:ln>
                  <a:noFill/>
                </a:ln>
                <a:solidFill>
                  <a:srgbClr val="514843"/>
                </a:solidFill>
                <a:effectLst/>
                <a:uLnTx/>
                <a:uFillTx/>
                <a:latin typeface="Gill Sans MT" panose="020B0502020104020203" pitchFamily="34" charset="0"/>
                <a:ea typeface="+mn-ea"/>
                <a:cs typeface="+mn-cs"/>
              </a:rPr>
              <a:t> U testi seçilmelidir</a:t>
            </a:r>
            <a:r>
              <a:rPr kumimoji="0" lang="tr-TR" sz="2400" b="0" i="0" u="none" strike="noStrike" kern="1200" cap="none" spc="0" normalizeH="0" baseline="0" noProof="0" dirty="0">
                <a:ln>
                  <a:noFill/>
                </a:ln>
                <a:solidFill>
                  <a:srgbClr val="514843"/>
                </a:solidFill>
                <a:effectLst/>
                <a:uLnTx/>
                <a:uFillTx/>
                <a:latin typeface="Gill Sans MT" panose="020B0502020104020203" pitchFamily="34" charset="0"/>
                <a:ea typeface="+mn-ea"/>
                <a:cs typeface="+mn-cs"/>
              </a:rPr>
              <a:t>.</a:t>
            </a:r>
          </a:p>
        </p:txBody>
      </p:sp>
      <p:cxnSp>
        <p:nvCxnSpPr>
          <p:cNvPr id="8" name="Düz Ok Bağlayıcısı 7"/>
          <p:cNvCxnSpPr/>
          <p:nvPr/>
        </p:nvCxnSpPr>
        <p:spPr>
          <a:xfrm flipH="1">
            <a:off x="1934534" y="2764106"/>
            <a:ext cx="4854513" cy="3455719"/>
          </a:xfrm>
          <a:prstGeom prst="straightConnector1">
            <a:avLst/>
          </a:prstGeom>
          <a:ln w="349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495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1"/>
          <p:cNvSpPr txBox="1">
            <a:spLocks noGrp="1" noChangeArrowheads="1"/>
          </p:cNvSpPr>
          <p:nvPr>
            <p:ph type="title"/>
          </p:nvPr>
        </p:nvSpPr>
        <p:spPr>
          <a:prstGeom prst="rect">
            <a:avLst/>
          </a:prstGeom>
        </p:spPr>
        <p:txBody>
          <a:bodyPr/>
          <a:lstStyle>
            <a:lvl1pPr algn="l" rtl="0" fontAlgn="base">
              <a:lnSpc>
                <a:spcPct val="90000"/>
              </a:lnSpc>
              <a:spcBef>
                <a:spcPct val="0"/>
              </a:spcBef>
              <a:spcAft>
                <a:spcPct val="0"/>
              </a:spcAft>
              <a:defRPr sz="2800" kern="1200">
                <a:solidFill>
                  <a:schemeClr val="tx1"/>
                </a:solidFill>
                <a:latin typeface="+mj-lt"/>
                <a:ea typeface="+mj-ea"/>
                <a:cs typeface="+mj-cs"/>
              </a:defRPr>
            </a:lvl1pPr>
            <a:lvl2pPr algn="l" rtl="0" fontAlgn="base">
              <a:lnSpc>
                <a:spcPct val="90000"/>
              </a:lnSpc>
              <a:spcBef>
                <a:spcPct val="0"/>
              </a:spcBef>
              <a:spcAft>
                <a:spcPct val="0"/>
              </a:spcAft>
              <a:defRPr sz="2800">
                <a:solidFill>
                  <a:schemeClr val="tx1"/>
                </a:solidFill>
                <a:latin typeface="Plantagenet Cherokee" pitchFamily="18" charset="-79"/>
              </a:defRPr>
            </a:lvl2pPr>
            <a:lvl3pPr algn="l" rtl="0" fontAlgn="base">
              <a:lnSpc>
                <a:spcPct val="90000"/>
              </a:lnSpc>
              <a:spcBef>
                <a:spcPct val="0"/>
              </a:spcBef>
              <a:spcAft>
                <a:spcPct val="0"/>
              </a:spcAft>
              <a:defRPr sz="2800">
                <a:solidFill>
                  <a:schemeClr val="tx1"/>
                </a:solidFill>
                <a:latin typeface="Plantagenet Cherokee" pitchFamily="18" charset="-79"/>
              </a:defRPr>
            </a:lvl3pPr>
            <a:lvl4pPr algn="l" rtl="0" fontAlgn="base">
              <a:lnSpc>
                <a:spcPct val="90000"/>
              </a:lnSpc>
              <a:spcBef>
                <a:spcPct val="0"/>
              </a:spcBef>
              <a:spcAft>
                <a:spcPct val="0"/>
              </a:spcAft>
              <a:defRPr sz="2800">
                <a:solidFill>
                  <a:schemeClr val="tx1"/>
                </a:solidFill>
                <a:latin typeface="Plantagenet Cherokee" pitchFamily="18" charset="-79"/>
              </a:defRPr>
            </a:lvl4pPr>
            <a:lvl5pPr algn="l" rtl="0" fontAlgn="base">
              <a:lnSpc>
                <a:spcPct val="90000"/>
              </a:lnSpc>
              <a:spcBef>
                <a:spcPct val="0"/>
              </a:spcBef>
              <a:spcAft>
                <a:spcPct val="0"/>
              </a:spcAft>
              <a:defRPr sz="2800">
                <a:solidFill>
                  <a:schemeClr val="tx1"/>
                </a:solidFill>
                <a:latin typeface="Plantagenet Cherokee" pitchFamily="18" charset="-79"/>
              </a:defRPr>
            </a:lvl5pPr>
            <a:lvl6pPr marL="457200" algn="l" rtl="0" fontAlgn="base">
              <a:lnSpc>
                <a:spcPct val="90000"/>
              </a:lnSpc>
              <a:spcBef>
                <a:spcPct val="0"/>
              </a:spcBef>
              <a:spcAft>
                <a:spcPct val="0"/>
              </a:spcAft>
              <a:defRPr sz="2800">
                <a:solidFill>
                  <a:schemeClr val="tx1"/>
                </a:solidFill>
                <a:latin typeface="Plantagenet Cherokee" pitchFamily="18" charset="-79"/>
              </a:defRPr>
            </a:lvl6pPr>
            <a:lvl7pPr marL="914400" algn="l" rtl="0" fontAlgn="base">
              <a:lnSpc>
                <a:spcPct val="90000"/>
              </a:lnSpc>
              <a:spcBef>
                <a:spcPct val="0"/>
              </a:spcBef>
              <a:spcAft>
                <a:spcPct val="0"/>
              </a:spcAft>
              <a:defRPr sz="2800">
                <a:solidFill>
                  <a:schemeClr val="tx1"/>
                </a:solidFill>
                <a:latin typeface="Plantagenet Cherokee" pitchFamily="18" charset="-79"/>
              </a:defRPr>
            </a:lvl7pPr>
            <a:lvl8pPr marL="1371600" algn="l" rtl="0" fontAlgn="base">
              <a:lnSpc>
                <a:spcPct val="90000"/>
              </a:lnSpc>
              <a:spcBef>
                <a:spcPct val="0"/>
              </a:spcBef>
              <a:spcAft>
                <a:spcPct val="0"/>
              </a:spcAft>
              <a:defRPr sz="2800">
                <a:solidFill>
                  <a:schemeClr val="tx1"/>
                </a:solidFill>
                <a:latin typeface="Plantagenet Cherokee" pitchFamily="18" charset="-79"/>
              </a:defRPr>
            </a:lvl8pPr>
            <a:lvl9pPr marL="1828800" algn="l" rtl="0" fontAlgn="base">
              <a:lnSpc>
                <a:spcPct val="90000"/>
              </a:lnSpc>
              <a:spcBef>
                <a:spcPct val="0"/>
              </a:spcBef>
              <a:spcAft>
                <a:spcPct val="0"/>
              </a:spcAft>
              <a:defRPr sz="2800">
                <a:solidFill>
                  <a:schemeClr val="tx1"/>
                </a:solidFill>
                <a:latin typeface="Plantagenet Cherokee" pitchFamily="18" charset="-79"/>
              </a:defRPr>
            </a:lvl9pPr>
          </a:lstStyle>
          <a:p>
            <a:pPr defTabSz="914400" eaLnBrk="1" hangingPunct="1"/>
            <a:r>
              <a:rPr lang="tr-TR" altLang="tr-TR" b="1" dirty="0" smtClean="0"/>
              <a:t>Adım 3:  İstatistiksel Karar ve Yorum</a:t>
            </a:r>
          </a:p>
        </p:txBody>
      </p:sp>
      <p:pic>
        <p:nvPicPr>
          <p:cNvPr id="317445"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488" y="2009775"/>
            <a:ext cx="5659437"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İçerik Yer Tutucusu 2"/>
          <p:cNvSpPr txBox="1">
            <a:spLocks/>
          </p:cNvSpPr>
          <p:nvPr/>
        </p:nvSpPr>
        <p:spPr>
          <a:xfrm>
            <a:off x="977900" y="5094288"/>
            <a:ext cx="9772650" cy="1231900"/>
          </a:xfrm>
          <a:prstGeom prst="rect">
            <a:avLst/>
          </a:prstGeom>
        </p:spPr>
        <p:txBody>
          <a:bodyPr lIns="0" rIns="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Tx/>
              <a:buSzTx/>
              <a:buFont typeface="Wingdings" panose="05000000000000000000" pitchFamily="2" charset="2"/>
              <a:buNone/>
              <a:tabLst/>
              <a:defRPr/>
            </a:pPr>
            <a:r>
              <a:rPr kumimoji="0" lang="tr-TR" sz="2000" b="1" i="0" u="none" strike="noStrike" kern="1200" cap="none" spc="0" normalizeH="0" baseline="0" noProof="0" dirty="0">
                <a:ln>
                  <a:noFill/>
                </a:ln>
                <a:solidFill>
                  <a:srgbClr val="514843"/>
                </a:solidFill>
                <a:effectLst/>
                <a:uLnTx/>
                <a:uFillTx/>
                <a:latin typeface="Euphemia"/>
                <a:ea typeface="+mn-ea"/>
                <a:cs typeface="+mn-cs"/>
              </a:rPr>
              <a:t>Yorum:</a:t>
            </a:r>
          </a:p>
          <a:p>
            <a:pPr marL="228600" marR="0" lvl="0" indent="-2286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tr-TR" sz="2000" b="0" i="0" u="none" strike="noStrike" kern="1200" cap="none" spc="0" normalizeH="0" baseline="0" noProof="0" dirty="0">
                <a:ln>
                  <a:noFill/>
                </a:ln>
                <a:solidFill>
                  <a:srgbClr val="514843"/>
                </a:solidFill>
                <a:effectLst/>
                <a:uLnTx/>
                <a:uFillTx/>
                <a:latin typeface="Euphemia"/>
                <a:ea typeface="+mn-ea"/>
                <a:cs typeface="+mn-cs"/>
              </a:rPr>
              <a:t>Hasta ve Sağlıklı gruplar arasında PCV ölçümleri yönünden istatistiksel açıdan anlamlı bir farklılık bulunmuştur (p&lt;0.001)</a:t>
            </a:r>
          </a:p>
        </p:txBody>
      </p:sp>
      <p:sp>
        <p:nvSpPr>
          <p:cNvPr id="9" name="Metin kutusu 8"/>
          <p:cNvSpPr txBox="1">
            <a:spLocks noChangeArrowheads="1"/>
          </p:cNvSpPr>
          <p:nvPr/>
        </p:nvSpPr>
        <p:spPr bwMode="auto">
          <a:xfrm>
            <a:off x="1938338" y="4487863"/>
            <a:ext cx="7853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H</a:t>
            </a:r>
            <a:r>
              <a:rPr kumimoji="0" lang="tr-TR" altLang="tr-TR" sz="1800" b="0" i="0" u="none" strike="noStrike" kern="1200" cap="none" spc="0" normalizeH="0" baseline="-25000" noProof="0" dirty="0">
                <a:ln>
                  <a:noFill/>
                </a:ln>
                <a:solidFill>
                  <a:srgbClr val="514843"/>
                </a:solidFill>
                <a:effectLst/>
                <a:uLnTx/>
                <a:uFillTx/>
                <a:latin typeface="Euphemia" pitchFamily="34" charset="0"/>
                <a:ea typeface="+mn-ea"/>
                <a:cs typeface="+mn-cs"/>
              </a:rPr>
              <a:t>0</a:t>
            </a: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 PCV düzeyi yönünden hasta ve sağlıklı grupları arasında fark yoktur</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tr-TR" altLang="tr-TR" sz="1800" b="0" i="0" u="sng" strike="noStrike" kern="1200" cap="none" spc="0" normalizeH="0" baseline="0" noProof="0" dirty="0">
                <a:ln>
                  <a:noFill/>
                </a:ln>
                <a:solidFill>
                  <a:srgbClr val="514843"/>
                </a:solidFill>
                <a:effectLst/>
                <a:uLnTx/>
                <a:uFillTx/>
                <a:latin typeface="Euphemia" pitchFamily="34" charset="0"/>
                <a:ea typeface="+mn-ea"/>
                <a:cs typeface="+mn-cs"/>
              </a:rPr>
              <a:t>H</a:t>
            </a:r>
            <a:r>
              <a:rPr kumimoji="0" lang="tr-TR" altLang="tr-TR" sz="1800" b="0" i="0" u="sng" strike="noStrike" kern="1200" cap="none" spc="0" normalizeH="0" baseline="-25000" noProof="0" dirty="0">
                <a:ln>
                  <a:noFill/>
                </a:ln>
                <a:solidFill>
                  <a:srgbClr val="514843"/>
                </a:solidFill>
                <a:effectLst/>
                <a:uLnTx/>
                <a:uFillTx/>
                <a:latin typeface="Euphemia" pitchFamily="34" charset="0"/>
                <a:ea typeface="+mn-ea"/>
                <a:cs typeface="+mn-cs"/>
              </a:rPr>
              <a:t>A</a:t>
            </a:r>
            <a:r>
              <a:rPr kumimoji="0" lang="tr-TR" altLang="tr-TR" sz="1800" b="0" i="0" u="sng" strike="noStrike" kern="1200" cap="none" spc="0" normalizeH="0" baseline="0" noProof="0" dirty="0">
                <a:ln>
                  <a:noFill/>
                </a:ln>
                <a:solidFill>
                  <a:srgbClr val="514843"/>
                </a:solidFill>
                <a:effectLst/>
                <a:uLnTx/>
                <a:uFillTx/>
                <a:latin typeface="Euphemia" pitchFamily="34" charset="0"/>
                <a:ea typeface="+mn-ea"/>
                <a:cs typeface="+mn-cs"/>
              </a:rPr>
              <a:t>: PCV düzeyi yönünden hasta ve sağlıklı grupları arasında fark vardır</a:t>
            </a:r>
          </a:p>
        </p:txBody>
      </p:sp>
      <p:sp>
        <p:nvSpPr>
          <p:cNvPr id="11" name="Yuvarlatılmış Dikdörtgen 10"/>
          <p:cNvSpPr/>
          <p:nvPr/>
        </p:nvSpPr>
        <p:spPr>
          <a:xfrm>
            <a:off x="7256195" y="3239294"/>
            <a:ext cx="1057275" cy="755650"/>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Euphemia"/>
              <a:ea typeface="+mn-ea"/>
              <a:cs typeface="+mn-cs"/>
            </a:endParaRPr>
          </a:p>
        </p:txBody>
      </p:sp>
      <p:pic>
        <p:nvPicPr>
          <p:cNvPr id="12" name="Resim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845" y="1692275"/>
            <a:ext cx="26162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390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58886" y="2280063"/>
            <a:ext cx="11042650" cy="2915042"/>
          </a:xfrm>
        </p:spPr>
        <p:txBody>
          <a:bodyPr>
            <a:noAutofit/>
          </a:bodyPr>
          <a:lstStyle/>
          <a:p>
            <a:pPr algn="ctr" fontAlgn="auto">
              <a:spcAft>
                <a:spcPts val="0"/>
              </a:spcAft>
              <a:defRPr/>
            </a:pPr>
            <a:r>
              <a:rPr lang="tr-TR" sz="3200" b="1" dirty="0" smtClean="0"/>
              <a:t>HİPOTEZ (ÖNEMLİLİK )TESTLERİ</a:t>
            </a:r>
            <a:br>
              <a:rPr lang="tr-TR" sz="3200" b="1" dirty="0" smtClean="0"/>
            </a:br>
            <a:r>
              <a:rPr lang="tr-TR" sz="4800" b="1" dirty="0" smtClean="0"/>
              <a:t/>
            </a:r>
            <a:br>
              <a:rPr lang="tr-TR" sz="4800" b="1" dirty="0" smtClean="0"/>
            </a:br>
            <a:r>
              <a:rPr lang="tr-TR" sz="4800" b="1" dirty="0"/>
              <a:t/>
            </a:r>
            <a:br>
              <a:rPr lang="tr-TR" sz="4800" b="1" dirty="0"/>
            </a:br>
            <a:r>
              <a:rPr lang="tr-TR" sz="2400" b="1" dirty="0" smtClean="0"/>
              <a:t>İki ortalamanın karşılaştırılması (Bağımlı gruplarda)</a:t>
            </a:r>
            <a:endParaRPr lang="tr-TR" sz="2400" b="1" dirty="0"/>
          </a:p>
        </p:txBody>
      </p:sp>
    </p:spTree>
    <p:extLst>
      <p:ext uri="{BB962C8B-B14F-4D97-AF65-F5344CB8AC3E}">
        <p14:creationId xmlns:p14="http://schemas.microsoft.com/office/powerpoint/2010/main" val="29506515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09800" y="914400"/>
            <a:ext cx="7772400" cy="1143000"/>
          </a:xfrm>
        </p:spPr>
        <p:txBody>
          <a:bodyPr/>
          <a:lstStyle/>
          <a:p>
            <a:pPr eaLnBrk="1" hangingPunct="1"/>
            <a:r>
              <a:rPr lang="tr-TR" altLang="tr-TR" sz="3200" b="1"/>
              <a:t>Eşleştirilmiş t Testi</a:t>
            </a:r>
            <a:br>
              <a:rPr lang="tr-TR" altLang="tr-TR" sz="3200" b="1"/>
            </a:br>
            <a:r>
              <a:rPr lang="tr-TR" altLang="tr-TR" sz="3200" b="1"/>
              <a:t>(Paired Samples t Test)</a:t>
            </a:r>
          </a:p>
        </p:txBody>
      </p:sp>
      <p:sp>
        <p:nvSpPr>
          <p:cNvPr id="26627" name="Rectangle 3"/>
          <p:cNvSpPr>
            <a:spLocks noGrp="1" noChangeArrowheads="1"/>
          </p:cNvSpPr>
          <p:nvPr>
            <p:ph type="body" idx="1"/>
          </p:nvPr>
        </p:nvSpPr>
        <p:spPr>
          <a:xfrm>
            <a:off x="1981200" y="2103438"/>
            <a:ext cx="7772400" cy="4754562"/>
          </a:xfrm>
        </p:spPr>
        <p:txBody>
          <a:bodyPr>
            <a:normAutofit/>
          </a:bodyPr>
          <a:lstStyle/>
          <a:p>
            <a:pPr algn="just" eaLnBrk="1" hangingPunct="1">
              <a:buFontTx/>
              <a:buNone/>
            </a:pPr>
            <a:r>
              <a:rPr lang="tr-TR" altLang="tr-TR" sz="2800" b="1" u="sng" dirty="0"/>
              <a:t>Kullanım Amacı</a:t>
            </a:r>
          </a:p>
          <a:p>
            <a:pPr algn="just" eaLnBrk="1" hangingPunct="1"/>
            <a:r>
              <a:rPr lang="tr-TR" altLang="tr-TR" sz="2800" dirty="0"/>
              <a:t>İki eş (bağımlı) grubun ortalamaları arasındaki farkın önemli olup olmadığını test etmek için kullanılır.</a:t>
            </a:r>
          </a:p>
          <a:p>
            <a:pPr algn="just" eaLnBrk="1" hangingPunct="1">
              <a:buFontTx/>
              <a:buNone/>
            </a:pPr>
            <a:r>
              <a:rPr lang="tr-TR" altLang="tr-TR" sz="2800" b="1" u="sng" dirty="0" smtClean="0"/>
              <a:t>Kullanım </a:t>
            </a:r>
            <a:r>
              <a:rPr lang="tr-TR" altLang="tr-TR" sz="2800" b="1" u="sng" dirty="0"/>
              <a:t>Koşulları</a:t>
            </a:r>
            <a:r>
              <a:rPr lang="tr-TR" altLang="tr-TR" sz="2800" dirty="0"/>
              <a:t> </a:t>
            </a:r>
          </a:p>
          <a:p>
            <a:pPr algn="just" eaLnBrk="1" hangingPunct="1"/>
            <a:r>
              <a:rPr lang="tr-TR" altLang="tr-TR" sz="2800" dirty="0"/>
              <a:t>Veriler iki bağımlı (eş) gruptan elde edilmelidir.</a:t>
            </a:r>
          </a:p>
          <a:p>
            <a:pPr algn="just" eaLnBrk="1" hangingPunct="1"/>
            <a:r>
              <a:rPr lang="tr-TR" altLang="tr-TR" sz="2800" dirty="0"/>
              <a:t>Veriler parametrik varsayımları yerine getirmelidir.</a:t>
            </a:r>
          </a:p>
          <a:p>
            <a:pPr eaLnBrk="1" hangingPunct="1">
              <a:buFontTx/>
              <a:buNone/>
            </a:pPr>
            <a:endParaRPr lang="tr-TR" altLang="tr-TR" sz="2800" dirty="0"/>
          </a:p>
          <a:p>
            <a:pPr eaLnBrk="1" hangingPunct="1"/>
            <a:endParaRPr lang="tr-TR" altLang="tr-TR" sz="2800" dirty="0"/>
          </a:p>
        </p:txBody>
      </p:sp>
    </p:spTree>
    <p:extLst>
      <p:ext uri="{BB962C8B-B14F-4D97-AF65-F5344CB8AC3E}">
        <p14:creationId xmlns:p14="http://schemas.microsoft.com/office/powerpoint/2010/main" val="2996794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A8F6890-C2F9-4AA5-B2EB-7533918CB020}"/>
              </a:ext>
            </a:extLst>
          </p:cNvPr>
          <p:cNvSpPr>
            <a:spLocks noGrp="1"/>
          </p:cNvSpPr>
          <p:nvPr>
            <p:ph type="title"/>
          </p:nvPr>
        </p:nvSpPr>
        <p:spPr>
          <a:xfrm>
            <a:off x="3206630" y="370681"/>
            <a:ext cx="7200897" cy="668684"/>
          </a:xfrm>
        </p:spPr>
        <p:txBody>
          <a:bodyPr>
            <a:normAutofit/>
          </a:bodyPr>
          <a:lstStyle/>
          <a:p>
            <a:r>
              <a:rPr lang="tr-TR" sz="4000" b="1" dirty="0">
                <a:solidFill>
                  <a:srgbClr val="FF0000"/>
                </a:solidFill>
                <a:effectLst>
                  <a:outerShdw blurRad="38100" dist="38100" dir="2700000" algn="tl">
                    <a:srgbClr val="000000">
                      <a:alpha val="43137"/>
                    </a:srgbClr>
                  </a:outerShdw>
                </a:effectLst>
                <a:latin typeface="+mn-lt"/>
              </a:rPr>
              <a:t>İSTATİSTİK YAZILIMLAR</a:t>
            </a:r>
          </a:p>
        </p:txBody>
      </p:sp>
      <p:pic>
        <p:nvPicPr>
          <p:cNvPr id="5" name="Resim 4">
            <a:extLst>
              <a:ext uri="{FF2B5EF4-FFF2-40B4-BE49-F238E27FC236}">
                <a16:creationId xmlns:a16="http://schemas.microsoft.com/office/drawing/2014/main" xmlns="" id="{44DB8097-C71E-4448-BCEF-12F3D5F77EF6}"/>
              </a:ext>
            </a:extLst>
          </p:cNvPr>
          <p:cNvPicPr>
            <a:picLocks noChangeAspect="1"/>
          </p:cNvPicPr>
          <p:nvPr/>
        </p:nvPicPr>
        <p:blipFill>
          <a:blip r:embed="rId2"/>
          <a:stretch>
            <a:fillRect/>
          </a:stretch>
        </p:blipFill>
        <p:spPr>
          <a:xfrm>
            <a:off x="1705755" y="1397443"/>
            <a:ext cx="2399264" cy="1599509"/>
          </a:xfrm>
          <a:prstGeom prst="rect">
            <a:avLst/>
          </a:prstGeom>
        </p:spPr>
      </p:pic>
      <p:pic>
        <p:nvPicPr>
          <p:cNvPr id="6" name="Resim 5">
            <a:extLst>
              <a:ext uri="{FF2B5EF4-FFF2-40B4-BE49-F238E27FC236}">
                <a16:creationId xmlns:a16="http://schemas.microsoft.com/office/drawing/2014/main" xmlns="" id="{FEED1846-9002-4314-A38F-150DE42A041A}"/>
              </a:ext>
            </a:extLst>
          </p:cNvPr>
          <p:cNvPicPr>
            <a:picLocks noChangeAspect="1"/>
          </p:cNvPicPr>
          <p:nvPr/>
        </p:nvPicPr>
        <p:blipFill>
          <a:blip r:embed="rId3"/>
          <a:stretch>
            <a:fillRect/>
          </a:stretch>
        </p:blipFill>
        <p:spPr>
          <a:xfrm>
            <a:off x="7679610" y="5592991"/>
            <a:ext cx="2896375" cy="737140"/>
          </a:xfrm>
          <a:prstGeom prst="rect">
            <a:avLst/>
          </a:prstGeom>
        </p:spPr>
      </p:pic>
      <p:pic>
        <p:nvPicPr>
          <p:cNvPr id="7" name="Resim 6">
            <a:extLst>
              <a:ext uri="{FF2B5EF4-FFF2-40B4-BE49-F238E27FC236}">
                <a16:creationId xmlns:a16="http://schemas.microsoft.com/office/drawing/2014/main" xmlns="" id="{BB8C1B30-9308-4F11-8CFC-072FEDAD156D}"/>
              </a:ext>
            </a:extLst>
          </p:cNvPr>
          <p:cNvPicPr>
            <a:picLocks noChangeAspect="1"/>
          </p:cNvPicPr>
          <p:nvPr/>
        </p:nvPicPr>
        <p:blipFill>
          <a:blip r:embed="rId4"/>
          <a:stretch>
            <a:fillRect/>
          </a:stretch>
        </p:blipFill>
        <p:spPr>
          <a:xfrm>
            <a:off x="4196423" y="1434022"/>
            <a:ext cx="1599508" cy="1599508"/>
          </a:xfrm>
          <a:prstGeom prst="rect">
            <a:avLst/>
          </a:prstGeom>
        </p:spPr>
      </p:pic>
      <p:pic>
        <p:nvPicPr>
          <p:cNvPr id="10" name="Resim 9">
            <a:extLst>
              <a:ext uri="{FF2B5EF4-FFF2-40B4-BE49-F238E27FC236}">
                <a16:creationId xmlns:a16="http://schemas.microsoft.com/office/drawing/2014/main" xmlns="" id="{05B77B18-7E2C-40EF-8E32-EBDE62AE57C4}"/>
              </a:ext>
            </a:extLst>
          </p:cNvPr>
          <p:cNvPicPr>
            <a:picLocks noChangeAspect="1"/>
          </p:cNvPicPr>
          <p:nvPr/>
        </p:nvPicPr>
        <p:blipFill>
          <a:blip r:embed="rId5"/>
          <a:stretch>
            <a:fillRect/>
          </a:stretch>
        </p:blipFill>
        <p:spPr>
          <a:xfrm>
            <a:off x="1924364" y="3132858"/>
            <a:ext cx="2399264" cy="1665183"/>
          </a:xfrm>
          <a:prstGeom prst="rect">
            <a:avLst/>
          </a:prstGeom>
        </p:spPr>
      </p:pic>
      <p:pic>
        <p:nvPicPr>
          <p:cNvPr id="11" name="Resim 10">
            <a:extLst>
              <a:ext uri="{FF2B5EF4-FFF2-40B4-BE49-F238E27FC236}">
                <a16:creationId xmlns:a16="http://schemas.microsoft.com/office/drawing/2014/main" xmlns="" id="{3E7045D2-B16C-4FBE-8040-7AC33D693075}"/>
              </a:ext>
            </a:extLst>
          </p:cNvPr>
          <p:cNvPicPr>
            <a:picLocks noChangeAspect="1"/>
          </p:cNvPicPr>
          <p:nvPr/>
        </p:nvPicPr>
        <p:blipFill>
          <a:blip r:embed="rId6"/>
          <a:stretch>
            <a:fillRect/>
          </a:stretch>
        </p:blipFill>
        <p:spPr>
          <a:xfrm>
            <a:off x="4948546" y="3156278"/>
            <a:ext cx="2272059" cy="1506474"/>
          </a:xfrm>
          <a:prstGeom prst="rect">
            <a:avLst/>
          </a:prstGeom>
        </p:spPr>
      </p:pic>
      <p:pic>
        <p:nvPicPr>
          <p:cNvPr id="12" name="Resim 11">
            <a:extLst>
              <a:ext uri="{FF2B5EF4-FFF2-40B4-BE49-F238E27FC236}">
                <a16:creationId xmlns:a16="http://schemas.microsoft.com/office/drawing/2014/main" xmlns="" id="{E4E15FA4-9445-424B-A1A9-E81D68896CA0}"/>
              </a:ext>
            </a:extLst>
          </p:cNvPr>
          <p:cNvPicPr>
            <a:picLocks noChangeAspect="1"/>
          </p:cNvPicPr>
          <p:nvPr/>
        </p:nvPicPr>
        <p:blipFill>
          <a:blip r:embed="rId7"/>
          <a:stretch>
            <a:fillRect/>
          </a:stretch>
        </p:blipFill>
        <p:spPr>
          <a:xfrm>
            <a:off x="5859429" y="1420666"/>
            <a:ext cx="1599507" cy="1599507"/>
          </a:xfrm>
          <a:prstGeom prst="rect">
            <a:avLst/>
          </a:prstGeom>
        </p:spPr>
      </p:pic>
      <p:pic>
        <p:nvPicPr>
          <p:cNvPr id="13" name="Resim 12">
            <a:extLst>
              <a:ext uri="{FF2B5EF4-FFF2-40B4-BE49-F238E27FC236}">
                <a16:creationId xmlns:a16="http://schemas.microsoft.com/office/drawing/2014/main" xmlns="" id="{C8134DC7-26C2-4AD0-8BB7-1DD2ADCCF10B}"/>
              </a:ext>
            </a:extLst>
          </p:cNvPr>
          <p:cNvPicPr>
            <a:picLocks noChangeAspect="1"/>
          </p:cNvPicPr>
          <p:nvPr/>
        </p:nvPicPr>
        <p:blipFill>
          <a:blip r:embed="rId8"/>
          <a:stretch>
            <a:fillRect/>
          </a:stretch>
        </p:blipFill>
        <p:spPr>
          <a:xfrm>
            <a:off x="5065670" y="5048004"/>
            <a:ext cx="1879010" cy="161499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4" name="Resim 13">
            <a:extLst>
              <a:ext uri="{FF2B5EF4-FFF2-40B4-BE49-F238E27FC236}">
                <a16:creationId xmlns:a16="http://schemas.microsoft.com/office/drawing/2014/main" xmlns="" id="{615E2685-841E-4D0C-9865-3112F40CD532}"/>
              </a:ext>
            </a:extLst>
          </p:cNvPr>
          <p:cNvPicPr>
            <a:picLocks noChangeAspect="1"/>
          </p:cNvPicPr>
          <p:nvPr/>
        </p:nvPicPr>
        <p:blipFill>
          <a:blip r:embed="rId9"/>
          <a:stretch>
            <a:fillRect/>
          </a:stretch>
        </p:blipFill>
        <p:spPr>
          <a:xfrm>
            <a:off x="7492471" y="1443708"/>
            <a:ext cx="2993775" cy="1193204"/>
          </a:xfrm>
          <a:prstGeom prst="rect">
            <a:avLst/>
          </a:prstGeom>
        </p:spPr>
      </p:pic>
      <p:pic>
        <p:nvPicPr>
          <p:cNvPr id="15" name="Resim 14">
            <a:extLst>
              <a:ext uri="{FF2B5EF4-FFF2-40B4-BE49-F238E27FC236}">
                <a16:creationId xmlns:a16="http://schemas.microsoft.com/office/drawing/2014/main" xmlns="" id="{FFA276C5-8D3A-430A-8B01-D73BE5F2B2A5}"/>
              </a:ext>
            </a:extLst>
          </p:cNvPr>
          <p:cNvPicPr>
            <a:picLocks noChangeAspect="1"/>
          </p:cNvPicPr>
          <p:nvPr/>
        </p:nvPicPr>
        <p:blipFill>
          <a:blip r:embed="rId10"/>
          <a:stretch>
            <a:fillRect/>
          </a:stretch>
        </p:blipFill>
        <p:spPr>
          <a:xfrm>
            <a:off x="7418352" y="3746808"/>
            <a:ext cx="2458742" cy="1713751"/>
          </a:xfrm>
          <a:prstGeom prst="rect">
            <a:avLst/>
          </a:prstGeom>
        </p:spPr>
      </p:pic>
      <p:pic>
        <p:nvPicPr>
          <p:cNvPr id="16" name="Resim 15">
            <a:extLst>
              <a:ext uri="{FF2B5EF4-FFF2-40B4-BE49-F238E27FC236}">
                <a16:creationId xmlns:a16="http://schemas.microsoft.com/office/drawing/2014/main" xmlns="" id="{2645162E-8120-4900-89A8-024A822B6E6A}"/>
              </a:ext>
            </a:extLst>
          </p:cNvPr>
          <p:cNvPicPr>
            <a:picLocks noChangeAspect="1"/>
          </p:cNvPicPr>
          <p:nvPr/>
        </p:nvPicPr>
        <p:blipFill>
          <a:blip r:embed="rId11"/>
          <a:stretch>
            <a:fillRect/>
          </a:stretch>
        </p:blipFill>
        <p:spPr>
          <a:xfrm>
            <a:off x="7536055" y="2877236"/>
            <a:ext cx="2814711" cy="972623"/>
          </a:xfrm>
          <a:prstGeom prst="rect">
            <a:avLst/>
          </a:prstGeom>
        </p:spPr>
      </p:pic>
      <p:pic>
        <p:nvPicPr>
          <p:cNvPr id="17" name="Resim 16">
            <a:extLst>
              <a:ext uri="{FF2B5EF4-FFF2-40B4-BE49-F238E27FC236}">
                <a16:creationId xmlns:a16="http://schemas.microsoft.com/office/drawing/2014/main" xmlns="" id="{7568A814-9A3C-41A3-98A0-4DD24F16974C}"/>
              </a:ext>
            </a:extLst>
          </p:cNvPr>
          <p:cNvPicPr>
            <a:picLocks noChangeAspect="1"/>
          </p:cNvPicPr>
          <p:nvPr/>
        </p:nvPicPr>
        <p:blipFill>
          <a:blip r:embed="rId12"/>
          <a:stretch>
            <a:fillRect/>
          </a:stretch>
        </p:blipFill>
        <p:spPr>
          <a:xfrm>
            <a:off x="1843409" y="4958243"/>
            <a:ext cx="2907389" cy="1087656"/>
          </a:xfrm>
          <a:prstGeom prst="rect">
            <a:avLst/>
          </a:prstGeom>
        </p:spPr>
      </p:pic>
      <p:sp>
        <p:nvSpPr>
          <p:cNvPr id="3" name="Slayt Numarası Yer Tutucus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4E18D6-E402-4015-A8B4-ED164E164AEE}" type="slidenum">
              <a:rPr kumimoji="0" lang="tr-TR" alt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tr-TR" alt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749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smtClean="0">
                <a:solidFill>
                  <a:srgbClr val="FF0000"/>
                </a:solidFill>
                <a:cs typeface="Times New Roman" panose="02020603050405020304" pitchFamily="18" charset="0"/>
              </a:rPr>
              <a:t>Bağımlı Gruplarda </a:t>
            </a:r>
            <a:r>
              <a:rPr lang="tr-TR" b="1" dirty="0">
                <a:solidFill>
                  <a:srgbClr val="FF0000"/>
                </a:solidFill>
                <a:cs typeface="Times New Roman" panose="02020603050405020304" pitchFamily="18" charset="0"/>
              </a:rPr>
              <a:t>T Test </a:t>
            </a:r>
            <a:r>
              <a:rPr lang="tr-TR" b="1" dirty="0">
                <a:solidFill>
                  <a:srgbClr val="FF0000"/>
                </a:solidFill>
              </a:rPr>
              <a:t>Varsayımları</a:t>
            </a:r>
          </a:p>
        </p:txBody>
      </p:sp>
      <p:sp>
        <p:nvSpPr>
          <p:cNvPr id="3" name="İçerik Yer Tutucusu 2"/>
          <p:cNvSpPr>
            <a:spLocks noGrp="1"/>
          </p:cNvSpPr>
          <p:nvPr>
            <p:ph idx="1"/>
          </p:nvPr>
        </p:nvSpPr>
        <p:spPr>
          <a:xfrm>
            <a:off x="629392" y="1991451"/>
            <a:ext cx="10616539" cy="4049051"/>
          </a:xfrm>
        </p:spPr>
        <p:txBody>
          <a:bodyPr>
            <a:normAutofit/>
          </a:bodyPr>
          <a:lstStyle/>
          <a:p>
            <a:r>
              <a:rPr lang="tr-TR" sz="2800" dirty="0" smtClean="0"/>
              <a:t>Aynı </a:t>
            </a:r>
            <a:r>
              <a:rPr lang="tr-TR" sz="2800" dirty="0" err="1" smtClean="0"/>
              <a:t>grupda</a:t>
            </a:r>
            <a:r>
              <a:rPr lang="tr-TR" sz="2800" dirty="0" smtClean="0"/>
              <a:t> </a:t>
            </a:r>
            <a:r>
              <a:rPr lang="tr-TR" sz="2800" dirty="0"/>
              <a:t>, ardışık </a:t>
            </a:r>
            <a:r>
              <a:rPr lang="tr-TR" sz="2800" dirty="0" smtClean="0"/>
              <a:t>ölçümler (bağımlı) olmalı (örneğin tedavi öncesi –sonrası)</a:t>
            </a:r>
            <a:endParaRPr lang="tr-TR" sz="2800" dirty="0"/>
          </a:p>
          <a:p>
            <a:r>
              <a:rPr lang="tr-TR" sz="2800" dirty="0"/>
              <a:t>Gruplardan elde edilen verilerin </a:t>
            </a:r>
            <a:r>
              <a:rPr lang="tr-TR" sz="2800" b="1" dirty="0"/>
              <a:t>ölçümle</a:t>
            </a:r>
            <a:r>
              <a:rPr lang="tr-TR" sz="2800" dirty="0"/>
              <a:t> elde edilen nicel veri olmaları</a:t>
            </a:r>
          </a:p>
          <a:p>
            <a:r>
              <a:rPr lang="tr-TR" sz="2800" dirty="0"/>
              <a:t>Her bir grupta ölçümler </a:t>
            </a:r>
            <a:r>
              <a:rPr lang="tr-TR" sz="2800" b="1" u="sng" dirty="0"/>
              <a:t>normal dağılıma uygunluk göstermelidir </a:t>
            </a:r>
            <a:r>
              <a:rPr lang="tr-TR" sz="2800" dirty="0"/>
              <a:t>(</a:t>
            </a:r>
            <a:r>
              <a:rPr lang="tr-TR" sz="2800" dirty="0" err="1"/>
              <a:t>Shapiro-wilks</a:t>
            </a:r>
            <a:r>
              <a:rPr lang="tr-TR" sz="2800" dirty="0"/>
              <a:t> ile test edilir). Bağımlı gruplarda t </a:t>
            </a:r>
            <a:r>
              <a:rPr lang="tr-TR" sz="2800" dirty="0" err="1"/>
              <a:t>test’inde</a:t>
            </a:r>
            <a:r>
              <a:rPr lang="tr-TR" sz="2800" dirty="0"/>
              <a:t> normallik varsayımı, ardışık ölçümler arası farkın dağılımı yönünden kontrol edilir</a:t>
            </a:r>
            <a:r>
              <a:rPr lang="tr-TR" sz="2800" dirty="0" smtClean="0"/>
              <a:t>.</a:t>
            </a:r>
            <a:endParaRPr lang="tr-TR" sz="2800" dirty="0"/>
          </a:p>
        </p:txBody>
      </p:sp>
    </p:spTree>
    <p:extLst>
      <p:ext uri="{BB962C8B-B14F-4D97-AF65-F5344CB8AC3E}">
        <p14:creationId xmlns:p14="http://schemas.microsoft.com/office/powerpoint/2010/main" val="2357722151"/>
      </p:ext>
    </p:extLst>
  </p:cSld>
  <p:clrMapOvr>
    <a:masterClrMapping/>
  </p:clrMapOvr>
  <p:transition>
    <p:pull/>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xfrm>
            <a:off x="2351088" y="2852738"/>
            <a:ext cx="7772400" cy="1143000"/>
          </a:xfrm>
        </p:spPr>
        <p:txBody>
          <a:bodyPr/>
          <a:lstStyle/>
          <a:p>
            <a:pPr eaLnBrk="1" hangingPunct="1"/>
            <a:r>
              <a:rPr lang="tr-TR" altLang="tr-TR" sz="3200" b="1" u="sng"/>
              <a:t>Test İstatistiğinin Hesaplanması:</a:t>
            </a:r>
          </a:p>
        </p:txBody>
      </p:sp>
      <p:sp>
        <p:nvSpPr>
          <p:cNvPr id="6150" name="Rectangle 5"/>
          <p:cNvSpPr>
            <a:spLocks noChangeArrowheads="1"/>
          </p:cNvSpPr>
          <p:nvPr/>
        </p:nvSpPr>
        <p:spPr bwMode="auto">
          <a:xfrm>
            <a:off x="1524001" y="30157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aphicFrame>
        <p:nvGraphicFramePr>
          <p:cNvPr id="6146" name="Object 4"/>
          <p:cNvGraphicFramePr>
            <a:graphicFrameLocks noChangeAspect="1"/>
          </p:cNvGraphicFramePr>
          <p:nvPr/>
        </p:nvGraphicFramePr>
        <p:xfrm>
          <a:off x="7686676" y="4076700"/>
          <a:ext cx="2868613" cy="1589088"/>
        </p:xfrm>
        <a:graphic>
          <a:graphicData uri="http://schemas.openxmlformats.org/presentationml/2006/ole">
            <mc:AlternateContent xmlns:mc="http://schemas.openxmlformats.org/markup-compatibility/2006">
              <mc:Choice xmlns:v="urn:schemas-microsoft-com:vml" Requires="v">
                <p:oleObj spid="_x0000_s12293" name="Denklem" r:id="rId3" imgW="825480" imgH="457200" progId="Equation.3">
                  <p:embed/>
                </p:oleObj>
              </mc:Choice>
              <mc:Fallback>
                <p:oleObj name="Denklem" r:id="rId3" imgW="825480" imgH="457200" progId="Equation.3">
                  <p:embed/>
                  <p:pic>
                    <p:nvPicPr>
                      <p:cNvPr id="614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6676" y="4076700"/>
                        <a:ext cx="2868613" cy="158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1" name="Rectangle 7"/>
          <p:cNvSpPr>
            <a:spLocks noChangeArrowheads="1"/>
          </p:cNvSpPr>
          <p:nvPr/>
        </p:nvSpPr>
        <p:spPr bwMode="auto">
          <a:xfrm>
            <a:off x="1524001" y="31300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152" name="Rectangle 8"/>
          <p:cNvSpPr>
            <a:spLocks noGrp="1" noChangeArrowheads="1"/>
          </p:cNvSpPr>
          <p:nvPr>
            <p:ph type="body" idx="1"/>
          </p:nvPr>
        </p:nvSpPr>
        <p:spPr>
          <a:xfrm>
            <a:off x="1703388" y="3543300"/>
            <a:ext cx="7772400" cy="2400300"/>
          </a:xfrm>
        </p:spPr>
        <p:txBody>
          <a:bodyPr/>
          <a:lstStyle/>
          <a:p>
            <a:pPr eaLnBrk="1" hangingPunct="1">
              <a:buFontTx/>
              <a:buNone/>
            </a:pPr>
            <a:r>
              <a:rPr lang="tr-TR" altLang="tr-TR" dirty="0" smtClean="0"/>
              <a:t>            </a:t>
            </a:r>
          </a:p>
          <a:p>
            <a:pPr eaLnBrk="1" hangingPunct="1">
              <a:buFontTx/>
              <a:buNone/>
            </a:pPr>
            <a:r>
              <a:rPr lang="tr-TR" altLang="tr-TR" dirty="0" smtClean="0"/>
              <a:t>         :Farkların ortalaması</a:t>
            </a:r>
          </a:p>
          <a:p>
            <a:pPr eaLnBrk="1" hangingPunct="1">
              <a:buFontTx/>
              <a:buNone/>
            </a:pPr>
            <a:r>
              <a:rPr lang="tr-TR" altLang="tr-TR" dirty="0" smtClean="0"/>
              <a:t>         :Farkların standart sapması</a:t>
            </a:r>
          </a:p>
        </p:txBody>
      </p:sp>
      <p:sp>
        <p:nvSpPr>
          <p:cNvPr id="6153" name="Rectangle 10"/>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aphicFrame>
        <p:nvGraphicFramePr>
          <p:cNvPr id="6147" name="Object 9"/>
          <p:cNvGraphicFramePr>
            <a:graphicFrameLocks noChangeAspect="1"/>
          </p:cNvGraphicFramePr>
          <p:nvPr>
            <p:extLst/>
          </p:nvPr>
        </p:nvGraphicFramePr>
        <p:xfrm>
          <a:off x="1767927" y="3745984"/>
          <a:ext cx="617537" cy="577850"/>
        </p:xfrm>
        <a:graphic>
          <a:graphicData uri="http://schemas.openxmlformats.org/presentationml/2006/ole">
            <mc:AlternateContent xmlns:mc="http://schemas.openxmlformats.org/markup-compatibility/2006">
              <mc:Choice xmlns:v="urn:schemas-microsoft-com:vml" Requires="v">
                <p:oleObj spid="_x0000_s12294" name="Denklem" r:id="rId5" imgW="241200" imgH="228600" progId="Equation.3">
                  <p:embed/>
                </p:oleObj>
              </mc:Choice>
              <mc:Fallback>
                <p:oleObj name="Denklem" r:id="rId5" imgW="241200" imgH="228600" progId="Equation.3">
                  <p:embed/>
                  <p:pic>
                    <p:nvPicPr>
                      <p:cNvPr id="6147"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7927" y="3745984"/>
                        <a:ext cx="617537"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4" name="Rectangle 12"/>
          <p:cNvSpPr>
            <a:spLocks noChangeArrowheads="1"/>
          </p:cNvSpPr>
          <p:nvPr/>
        </p:nvSpPr>
        <p:spPr bwMode="auto">
          <a:xfrm>
            <a:off x="1524001" y="313479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aphicFrame>
        <p:nvGraphicFramePr>
          <p:cNvPr id="6148" name="Object 11"/>
          <p:cNvGraphicFramePr>
            <a:graphicFrameLocks noChangeAspect="1"/>
          </p:cNvGraphicFramePr>
          <p:nvPr>
            <p:extLst/>
          </p:nvPr>
        </p:nvGraphicFramePr>
        <p:xfrm>
          <a:off x="1839364" y="4167187"/>
          <a:ext cx="474662" cy="576263"/>
        </p:xfrm>
        <a:graphic>
          <a:graphicData uri="http://schemas.openxmlformats.org/presentationml/2006/ole">
            <mc:AlternateContent xmlns:mc="http://schemas.openxmlformats.org/markup-compatibility/2006">
              <mc:Choice xmlns:v="urn:schemas-microsoft-com:vml" Requires="v">
                <p:oleObj spid="_x0000_s12295" name="Denklem" r:id="rId7" imgW="177480" imgH="215640" progId="Equation.3">
                  <p:embed/>
                </p:oleObj>
              </mc:Choice>
              <mc:Fallback>
                <p:oleObj name="Denklem" r:id="rId7" imgW="177480" imgH="215640" progId="Equation.3">
                  <p:embed/>
                  <p:pic>
                    <p:nvPicPr>
                      <p:cNvPr id="6148"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9364" y="4167187"/>
                        <a:ext cx="474662"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5" name="Rectangle 13"/>
          <p:cNvSpPr>
            <a:spLocks noChangeArrowheads="1"/>
          </p:cNvSpPr>
          <p:nvPr/>
        </p:nvSpPr>
        <p:spPr bwMode="auto">
          <a:xfrm>
            <a:off x="2057400" y="914400"/>
            <a:ext cx="57594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3600" b="0" i="0" u="sng" strike="noStrike" kern="1200" cap="none" spc="0" normalizeH="0" baseline="0" noProof="0">
                <a:ln>
                  <a:noFill/>
                </a:ln>
                <a:solidFill>
                  <a:prstClr val="black"/>
                </a:solidFill>
                <a:effectLst/>
                <a:uLnTx/>
                <a:uFillTx/>
                <a:latin typeface="Calibri" panose="020F0502020204030204" pitchFamily="34" charset="0"/>
                <a:ea typeface="+mn-ea"/>
                <a:cs typeface="+mn-cs"/>
              </a:rPr>
              <a:t>Hipotezler: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3600" b="0" i="0" u="sng"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tr-TR" sz="36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H</a:t>
            </a:r>
            <a:r>
              <a:rPr kumimoji="0" lang="de-DE" altLang="tr-TR" sz="3600" b="0" i="0" u="none" strike="noStrike" kern="1200" cap="none" spc="0" normalizeH="0" baseline="-25000" noProof="0">
                <a:ln>
                  <a:noFill/>
                </a:ln>
                <a:solidFill>
                  <a:prstClr val="black"/>
                </a:solidFill>
                <a:effectLst/>
                <a:uLnTx/>
                <a:uFillTx/>
                <a:latin typeface="Calibri" panose="020F0502020204030204" pitchFamily="34" charset="0"/>
                <a:ea typeface="+mn-ea"/>
                <a:cs typeface="+mn-cs"/>
              </a:rPr>
              <a:t>0</a:t>
            </a:r>
            <a:r>
              <a:rPr kumimoji="0" lang="de-DE" altLang="tr-TR" sz="36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a:t>
            </a:r>
            <a:r>
              <a:rPr kumimoji="0" lang="en-US" altLang="tr-TR" sz="36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Symbol" panose="05050102010706020507" pitchFamily="18" charset="2"/>
              </a:rPr>
              <a:t></a:t>
            </a:r>
            <a:r>
              <a:rPr kumimoji="0" lang="tr-TR" altLang="tr-TR" sz="16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D</a:t>
            </a:r>
            <a:r>
              <a:rPr kumimoji="0" lang="tr-TR" altLang="tr-TR" sz="36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Symbol" panose="05050102010706020507" pitchFamily="18" charset="2"/>
              </a:rPr>
              <a:t>=0,      </a:t>
            </a:r>
            <a:r>
              <a:rPr kumimoji="0" lang="de-DE" altLang="tr-TR" sz="36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Symbol" panose="05050102010706020507" pitchFamily="18" charset="2"/>
              </a:rPr>
              <a:t>H</a:t>
            </a:r>
            <a:r>
              <a:rPr kumimoji="0" lang="de-DE" altLang="tr-TR" sz="3600" b="0" i="0" u="none" strike="noStrike" kern="1200" cap="none" spc="0" normalizeH="0" baseline="-25000" noProof="0">
                <a:ln>
                  <a:noFill/>
                </a:ln>
                <a:solidFill>
                  <a:prstClr val="black"/>
                </a:solidFill>
                <a:effectLst/>
                <a:uLnTx/>
                <a:uFillTx/>
                <a:latin typeface="Calibri" panose="020F0502020204030204" pitchFamily="34" charset="0"/>
                <a:ea typeface="+mn-ea"/>
                <a:cs typeface="+mn-cs"/>
                <a:sym typeface="Symbol" panose="05050102010706020507" pitchFamily="18" charset="2"/>
              </a:rPr>
              <a:t>1</a:t>
            </a:r>
            <a:r>
              <a:rPr kumimoji="0" lang="de-DE" altLang="tr-TR" sz="36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Symbol" panose="05050102010706020507" pitchFamily="18" charset="2"/>
              </a:rPr>
              <a:t>: </a:t>
            </a:r>
            <a:r>
              <a:rPr kumimoji="0" lang="en-US" altLang="tr-TR" sz="36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Symbol" panose="05050102010706020507" pitchFamily="18" charset="2"/>
              </a:rPr>
              <a:t></a:t>
            </a:r>
            <a:r>
              <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Symbol" panose="05050102010706020507" pitchFamily="18" charset="2"/>
              </a:rPr>
              <a:t>D</a:t>
            </a:r>
            <a:r>
              <a:rPr kumimoji="0" lang="en-US" altLang="tr-TR" sz="36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Symbol" panose="05050102010706020507" pitchFamily="18" charset="2"/>
              </a:rPr>
              <a:t></a:t>
            </a:r>
            <a:r>
              <a:rPr kumimoji="0" lang="en-US" altLang="tr-TR" sz="36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a:t>
            </a:r>
            <a:r>
              <a:rPr kumimoji="0" lang="tr-TR" altLang="tr-TR" sz="36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Symbol" panose="05050102010706020507" pitchFamily="18" charset="2"/>
              </a:rPr>
              <a:t>0</a:t>
            </a:r>
            <a:r>
              <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Symbol" panose="05050102010706020507" pitchFamily="18" charset="2"/>
              </a:rPr>
              <a:t> </a:t>
            </a:r>
          </a:p>
        </p:txBody>
      </p:sp>
    </p:spTree>
    <p:extLst>
      <p:ext uri="{BB962C8B-B14F-4D97-AF65-F5344CB8AC3E}">
        <p14:creationId xmlns:p14="http://schemas.microsoft.com/office/powerpoint/2010/main" val="151951085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133600" y="1066800"/>
            <a:ext cx="2514600" cy="1143000"/>
          </a:xfrm>
        </p:spPr>
        <p:txBody>
          <a:bodyPr/>
          <a:lstStyle/>
          <a:p>
            <a:pPr algn="l" eaLnBrk="1" hangingPunct="1"/>
            <a:r>
              <a:rPr lang="tr-TR" altLang="tr-TR" sz="3200" b="1"/>
              <a:t>Örnek</a:t>
            </a:r>
          </a:p>
        </p:txBody>
      </p:sp>
      <p:sp>
        <p:nvSpPr>
          <p:cNvPr id="27651" name="Rectangle 4"/>
          <p:cNvSpPr>
            <a:spLocks noGrp="1" noChangeArrowheads="1"/>
          </p:cNvSpPr>
          <p:nvPr>
            <p:ph type="body" sz="half" idx="1"/>
          </p:nvPr>
        </p:nvSpPr>
        <p:spPr>
          <a:xfrm>
            <a:off x="1752601" y="1981201"/>
            <a:ext cx="4932363" cy="4200525"/>
          </a:xfrm>
        </p:spPr>
        <p:txBody>
          <a:bodyPr/>
          <a:lstStyle/>
          <a:p>
            <a:pPr algn="just" eaLnBrk="1" hangingPunct="1">
              <a:lnSpc>
                <a:spcPct val="90000"/>
              </a:lnSpc>
              <a:buFontTx/>
              <a:buNone/>
            </a:pPr>
            <a:r>
              <a:rPr lang="tr-TR" altLang="tr-TR" sz="2800"/>
              <a:t>	Yeni bir diyet programının etkili olup olmadığını araştırmak için seçilen 15 deneğin diyetten önceki ve diyete başladıktan bir hafta sonraki ağırlıkları kg cinsinden yandaki gibidir. Bu verilere göre yeni diyet programının etkili olduğu söylenebilir mi?</a:t>
            </a:r>
          </a:p>
        </p:txBody>
      </p:sp>
      <p:pic>
        <p:nvPicPr>
          <p:cNvPr id="27652" name="Picture 10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066800"/>
            <a:ext cx="3106738"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914516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4"/>
          <p:cNvGraphicFramePr>
            <a:graphicFrameLocks noGrp="1" noChangeAspect="1"/>
          </p:cNvGraphicFramePr>
          <p:nvPr>
            <p:ph sz="half" idx="1"/>
          </p:nvPr>
        </p:nvGraphicFramePr>
        <p:xfrm>
          <a:off x="1981200" y="4194175"/>
          <a:ext cx="7969250" cy="1379538"/>
        </p:xfrm>
        <a:graphic>
          <a:graphicData uri="http://schemas.openxmlformats.org/presentationml/2006/ole">
            <mc:AlternateContent xmlns:mc="http://schemas.openxmlformats.org/markup-compatibility/2006">
              <mc:Choice xmlns:v="urn:schemas-microsoft-com:vml" Requires="v">
                <p:oleObj spid="_x0000_s13317" name="Denklem" r:id="rId3" imgW="2641320" imgH="457200" progId="Equation.3">
                  <p:embed/>
                </p:oleObj>
              </mc:Choice>
              <mc:Fallback>
                <p:oleObj name="Denklem" r:id="rId3" imgW="2641320" imgH="457200" progId="Equation.3">
                  <p:embed/>
                  <p:pic>
                    <p:nvPicPr>
                      <p:cNvPr id="717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194175"/>
                        <a:ext cx="7969250" cy="1379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3" name="Rectangle 6"/>
          <p:cNvSpPr>
            <a:spLocks noChangeArrowheads="1"/>
          </p:cNvSpPr>
          <p:nvPr/>
        </p:nvSpPr>
        <p:spPr bwMode="auto">
          <a:xfrm>
            <a:off x="8382000" y="923925"/>
            <a:ext cx="45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a:t>
            </a:r>
          </a:p>
        </p:txBody>
      </p:sp>
      <p:sp>
        <p:nvSpPr>
          <p:cNvPr id="7174" name="Rectangle 8"/>
          <p:cNvSpPr>
            <a:spLocks noChangeArrowheads="1"/>
          </p:cNvSpPr>
          <p:nvPr/>
        </p:nvSpPr>
        <p:spPr bwMode="auto">
          <a:xfrm>
            <a:off x="1828800" y="990600"/>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800" b="0" i="0" u="sng" strike="noStrike" kern="1200" cap="none" spc="0" normalizeH="0" baseline="0" noProof="0">
                <a:ln>
                  <a:noFill/>
                </a:ln>
                <a:solidFill>
                  <a:prstClr val="black"/>
                </a:solidFill>
                <a:effectLst/>
                <a:uLnTx/>
                <a:uFillTx/>
                <a:latin typeface="Calibri" panose="020F0502020204030204" pitchFamily="34" charset="0"/>
                <a:ea typeface="+mn-ea"/>
                <a:cs typeface="+mn-cs"/>
              </a:rPr>
              <a:t>Hipotezler:</a:t>
            </a:r>
            <a:r>
              <a:rPr kumimoji="0" lang="tr-TR" altLang="tr-TR" sz="2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tr-TR" sz="2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H</a:t>
            </a:r>
            <a:r>
              <a:rPr kumimoji="0" lang="de-DE" altLang="tr-TR" sz="2800" b="0" i="0" u="none" strike="noStrike" kern="1200" cap="none" spc="0" normalizeH="0" baseline="-25000" noProof="0">
                <a:ln>
                  <a:noFill/>
                </a:ln>
                <a:solidFill>
                  <a:prstClr val="black"/>
                </a:solidFill>
                <a:effectLst/>
                <a:uLnTx/>
                <a:uFillTx/>
                <a:latin typeface="Calibri" panose="020F0502020204030204" pitchFamily="34" charset="0"/>
                <a:ea typeface="+mn-ea"/>
                <a:cs typeface="+mn-cs"/>
              </a:rPr>
              <a:t>0</a:t>
            </a:r>
            <a:r>
              <a:rPr kumimoji="0" lang="de-DE" altLang="tr-TR" sz="2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a:t>
            </a:r>
            <a:r>
              <a:rPr kumimoji="0" lang="en-US" altLang="tr-TR" sz="28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Symbol" panose="05050102010706020507" pitchFamily="18" charset="2"/>
              </a:rPr>
              <a:t></a:t>
            </a:r>
            <a:r>
              <a:rPr kumimoji="0" lang="tr-TR" altLang="tr-TR" sz="2800" b="0" i="0" u="none" strike="noStrike" kern="1200" cap="none" spc="0" normalizeH="0" baseline="-25000" noProof="0">
                <a:ln>
                  <a:noFill/>
                </a:ln>
                <a:solidFill>
                  <a:prstClr val="black"/>
                </a:solidFill>
                <a:effectLst/>
                <a:uLnTx/>
                <a:uFillTx/>
                <a:latin typeface="Calibri" panose="020F0502020204030204" pitchFamily="34" charset="0"/>
                <a:ea typeface="+mn-ea"/>
                <a:cs typeface="+mn-cs"/>
              </a:rPr>
              <a:t>D</a:t>
            </a:r>
            <a:r>
              <a:rPr kumimoji="0" lang="tr-TR" altLang="tr-TR" sz="28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Symbol" panose="05050102010706020507" pitchFamily="18" charset="2"/>
              </a:rPr>
              <a:t>=0,      </a:t>
            </a:r>
            <a:r>
              <a:rPr kumimoji="0" lang="de-DE" altLang="tr-TR" sz="28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Symbol" panose="05050102010706020507" pitchFamily="18" charset="2"/>
              </a:rPr>
              <a:t>H</a:t>
            </a:r>
            <a:r>
              <a:rPr kumimoji="0" lang="de-DE" altLang="tr-TR" sz="2800" b="0" i="0" u="none" strike="noStrike" kern="1200" cap="none" spc="0" normalizeH="0" baseline="-25000" noProof="0">
                <a:ln>
                  <a:noFill/>
                </a:ln>
                <a:solidFill>
                  <a:prstClr val="black"/>
                </a:solidFill>
                <a:effectLst/>
                <a:uLnTx/>
                <a:uFillTx/>
                <a:latin typeface="Calibri" panose="020F0502020204030204" pitchFamily="34" charset="0"/>
                <a:ea typeface="+mn-ea"/>
                <a:cs typeface="+mn-cs"/>
                <a:sym typeface="Symbol" panose="05050102010706020507" pitchFamily="18" charset="2"/>
              </a:rPr>
              <a:t>1</a:t>
            </a:r>
            <a:r>
              <a:rPr kumimoji="0" lang="de-DE" altLang="tr-TR" sz="28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Symbol" panose="05050102010706020507" pitchFamily="18" charset="2"/>
              </a:rPr>
              <a:t>: </a:t>
            </a:r>
            <a:r>
              <a:rPr kumimoji="0" lang="en-US" altLang="tr-TR" sz="28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Symbol" panose="05050102010706020507" pitchFamily="18" charset="2"/>
              </a:rPr>
              <a:t></a:t>
            </a:r>
            <a:r>
              <a:rPr kumimoji="0" lang="tr-TR" altLang="tr-TR" sz="2800" b="0" i="0" u="none" strike="noStrike" kern="1200" cap="none" spc="0" normalizeH="0" baseline="-25000" noProof="0">
                <a:ln>
                  <a:noFill/>
                </a:ln>
                <a:solidFill>
                  <a:prstClr val="black"/>
                </a:solidFill>
                <a:effectLst/>
                <a:uLnTx/>
                <a:uFillTx/>
                <a:latin typeface="Calibri" panose="020F0502020204030204" pitchFamily="34" charset="0"/>
                <a:ea typeface="+mn-ea"/>
                <a:cs typeface="+mn-cs"/>
                <a:sym typeface="Symbol" panose="05050102010706020507" pitchFamily="18" charset="2"/>
              </a:rPr>
              <a:t>D</a:t>
            </a:r>
            <a:r>
              <a:rPr kumimoji="0" lang="en-US" altLang="tr-TR" sz="28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Symbol" panose="05050102010706020507" pitchFamily="18" charset="2"/>
              </a:rPr>
              <a:t></a:t>
            </a:r>
            <a:r>
              <a:rPr kumimoji="0" lang="en-US" altLang="tr-TR" sz="2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a:t>
            </a:r>
            <a:r>
              <a:rPr kumimoji="0" lang="tr-TR" altLang="tr-TR" sz="2800" b="0" i="0" u="none" strike="noStrike" kern="1200" cap="none" spc="0" normalizeH="0" baseline="0" noProof="0">
                <a:ln>
                  <a:noFill/>
                </a:ln>
                <a:solidFill>
                  <a:prstClr val="black"/>
                </a:solidFill>
                <a:effectLst/>
                <a:uLnTx/>
                <a:uFillTx/>
                <a:latin typeface="Calibri" panose="020F0502020204030204" pitchFamily="34" charset="0"/>
                <a:ea typeface="+mn-ea"/>
                <a:cs typeface="+mn-cs"/>
                <a:sym typeface="Symbol" panose="05050102010706020507" pitchFamily="18" charset="2"/>
              </a:rPr>
              <a:t>0 </a:t>
            </a:r>
          </a:p>
        </p:txBody>
      </p:sp>
      <p:sp>
        <p:nvSpPr>
          <p:cNvPr id="7175" name="Rectangle 13"/>
          <p:cNvSpPr>
            <a:spLocks noChangeArrowheads="1"/>
          </p:cNvSpPr>
          <p:nvPr/>
        </p:nvSpPr>
        <p:spPr bwMode="auto">
          <a:xfrm>
            <a:off x="1524001" y="30490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aphicFrame>
        <p:nvGraphicFramePr>
          <p:cNvPr id="7171" name="Object 12"/>
          <p:cNvGraphicFramePr>
            <a:graphicFrameLocks noChangeAspect="1"/>
          </p:cNvGraphicFramePr>
          <p:nvPr/>
        </p:nvGraphicFramePr>
        <p:xfrm>
          <a:off x="1905001" y="2590800"/>
          <a:ext cx="2843213" cy="871538"/>
        </p:xfrm>
        <a:graphic>
          <a:graphicData uri="http://schemas.openxmlformats.org/presentationml/2006/ole">
            <mc:AlternateContent xmlns:mc="http://schemas.openxmlformats.org/markup-compatibility/2006">
              <mc:Choice xmlns:v="urn:schemas-microsoft-com:vml" Requires="v">
                <p:oleObj spid="_x0000_s13318" name="Denklem" r:id="rId5" imgW="1396800" imgH="431640" progId="Equation.3">
                  <p:embed/>
                </p:oleObj>
              </mc:Choice>
              <mc:Fallback>
                <p:oleObj name="Denklem" r:id="rId5" imgW="1396800" imgH="431640" progId="Equation.3">
                  <p:embed/>
                  <p:pic>
                    <p:nvPicPr>
                      <p:cNvPr id="7171"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1" y="2590800"/>
                        <a:ext cx="2843213" cy="871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6" name="Rectangle 15"/>
          <p:cNvSpPr>
            <a:spLocks noChangeArrowheads="1"/>
          </p:cNvSpPr>
          <p:nvPr/>
        </p:nvSpPr>
        <p:spPr bwMode="auto">
          <a:xfrm>
            <a:off x="1524001" y="290619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tr-TR"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aphicFrame>
        <p:nvGraphicFramePr>
          <p:cNvPr id="7172" name="Object 14"/>
          <p:cNvGraphicFramePr>
            <a:graphicFrameLocks noChangeAspect="1"/>
          </p:cNvGraphicFramePr>
          <p:nvPr/>
        </p:nvGraphicFramePr>
        <p:xfrm>
          <a:off x="5368925" y="2268539"/>
          <a:ext cx="4768850" cy="1544637"/>
        </p:xfrm>
        <a:graphic>
          <a:graphicData uri="http://schemas.openxmlformats.org/presentationml/2006/ole">
            <mc:AlternateContent xmlns:mc="http://schemas.openxmlformats.org/markup-compatibility/2006">
              <mc:Choice xmlns:v="urn:schemas-microsoft-com:vml" Requires="v">
                <p:oleObj spid="_x0000_s13319" name="Denklem" r:id="rId7" imgW="2755800" imgH="888840" progId="Equation.3">
                  <p:embed/>
                </p:oleObj>
              </mc:Choice>
              <mc:Fallback>
                <p:oleObj name="Denklem" r:id="rId7" imgW="2755800" imgH="888840" progId="Equation.3">
                  <p:embed/>
                  <p:pic>
                    <p:nvPicPr>
                      <p:cNvPr id="7172"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8925" y="2268539"/>
                        <a:ext cx="4768850" cy="1544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7581520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2133600" y="762000"/>
            <a:ext cx="7772400" cy="1143000"/>
          </a:xfrm>
        </p:spPr>
        <p:txBody>
          <a:bodyPr/>
          <a:lstStyle/>
          <a:p>
            <a:pPr eaLnBrk="1" hangingPunct="1"/>
            <a:r>
              <a:rPr lang="tr-TR" altLang="tr-TR" b="1" smtClean="0"/>
              <a:t>Karar</a:t>
            </a:r>
          </a:p>
        </p:txBody>
      </p:sp>
      <p:sp>
        <p:nvSpPr>
          <p:cNvPr id="8196" name="Rectangle 3"/>
          <p:cNvSpPr>
            <a:spLocks noGrp="1" noChangeArrowheads="1"/>
          </p:cNvSpPr>
          <p:nvPr>
            <p:ph type="body" sz="half" idx="1"/>
          </p:nvPr>
        </p:nvSpPr>
        <p:spPr>
          <a:xfrm>
            <a:off x="2209800" y="1981201"/>
            <a:ext cx="8134350" cy="3895725"/>
          </a:xfrm>
        </p:spPr>
        <p:txBody>
          <a:bodyPr/>
          <a:lstStyle/>
          <a:p>
            <a:pPr eaLnBrk="1" hangingPunct="1">
              <a:buFontTx/>
              <a:buNone/>
            </a:pPr>
            <a:r>
              <a:rPr lang="tr-TR" altLang="tr-TR" sz="2800" dirty="0"/>
              <a:t>  </a:t>
            </a:r>
            <a:r>
              <a:rPr lang="de-DE" altLang="tr-TR" sz="2800" dirty="0" err="1"/>
              <a:t>sd</a:t>
            </a:r>
            <a:r>
              <a:rPr lang="de-DE" altLang="tr-TR" sz="2800" dirty="0"/>
              <a:t>=</a:t>
            </a:r>
            <a:r>
              <a:rPr lang="tr-TR" altLang="tr-TR" sz="2800" dirty="0"/>
              <a:t>n-1</a:t>
            </a:r>
            <a:r>
              <a:rPr lang="de-DE" altLang="tr-TR" sz="2800" dirty="0"/>
              <a:t>=</a:t>
            </a:r>
            <a:r>
              <a:rPr lang="tr-TR" altLang="tr-TR" sz="2800" dirty="0"/>
              <a:t>14 </a:t>
            </a:r>
            <a:r>
              <a:rPr lang="de-DE" altLang="tr-TR" sz="2800" dirty="0"/>
              <a:t> </a:t>
            </a:r>
            <a:r>
              <a:rPr lang="tr-TR" altLang="tr-TR" sz="2800" dirty="0"/>
              <a:t>ve                  için    </a:t>
            </a:r>
            <a:r>
              <a:rPr lang="tr-TR" altLang="tr-TR" dirty="0" err="1" smtClean="0">
                <a:sym typeface="Symbol" panose="05050102010706020507" pitchFamily="18" charset="2"/>
              </a:rPr>
              <a:t>t</a:t>
            </a:r>
            <a:r>
              <a:rPr lang="tr-TR" altLang="tr-TR" baseline="-25000" dirty="0" err="1" smtClean="0">
                <a:sym typeface="Symbol" panose="05050102010706020507" pitchFamily="18" charset="2"/>
              </a:rPr>
              <a:t>T</a:t>
            </a:r>
            <a:r>
              <a:rPr lang="tr-TR" altLang="tr-TR" sz="2800" dirty="0"/>
              <a:t>=2.14</a:t>
            </a:r>
          </a:p>
          <a:p>
            <a:pPr eaLnBrk="1" hangingPunct="1">
              <a:buFontTx/>
              <a:buNone/>
            </a:pPr>
            <a:r>
              <a:rPr lang="tr-TR" altLang="tr-TR" sz="2800" dirty="0"/>
              <a:t>  </a:t>
            </a:r>
            <a:r>
              <a:rPr lang="tr-TR" altLang="tr-TR" sz="2800" dirty="0" err="1"/>
              <a:t>t</a:t>
            </a:r>
            <a:r>
              <a:rPr lang="tr-TR" altLang="tr-TR" sz="1400" dirty="0" err="1"/>
              <a:t>H</a:t>
            </a:r>
            <a:r>
              <a:rPr lang="tr-TR" altLang="tr-TR" sz="2800" dirty="0"/>
              <a:t> &gt;  </a:t>
            </a:r>
            <a:r>
              <a:rPr lang="tr-TR" altLang="tr-TR" sz="2800" dirty="0" err="1">
                <a:sym typeface="Symbol" panose="05050102010706020507" pitchFamily="18" charset="2"/>
              </a:rPr>
              <a:t>t</a:t>
            </a:r>
            <a:r>
              <a:rPr lang="tr-TR" altLang="tr-TR" sz="1600" dirty="0" err="1">
                <a:sym typeface="Symbol" panose="05050102010706020507" pitchFamily="18" charset="2"/>
              </a:rPr>
              <a:t>T</a:t>
            </a:r>
            <a:r>
              <a:rPr lang="tr-TR" altLang="tr-TR" sz="2800" dirty="0">
                <a:sym typeface="Symbol" panose="05050102010706020507" pitchFamily="18" charset="2"/>
              </a:rPr>
              <a:t>	 </a:t>
            </a:r>
            <a:r>
              <a:rPr lang="tr-TR" altLang="tr-TR" sz="2800" dirty="0"/>
              <a:t>olduğu için</a:t>
            </a:r>
            <a:r>
              <a:rPr lang="tr-TR" altLang="tr-TR" sz="2800" dirty="0">
                <a:sym typeface="Symbol" panose="05050102010706020507" pitchFamily="18" charset="2"/>
              </a:rPr>
              <a:t> 	H</a:t>
            </a:r>
            <a:r>
              <a:rPr lang="tr-TR" altLang="tr-TR" sz="2800" baseline="-25000" dirty="0">
                <a:sym typeface="Symbol" panose="05050102010706020507" pitchFamily="18" charset="2"/>
              </a:rPr>
              <a:t>0</a:t>
            </a:r>
            <a:r>
              <a:rPr lang="tr-TR" altLang="tr-TR" sz="2800" dirty="0">
                <a:sym typeface="Symbol" panose="05050102010706020507" pitchFamily="18" charset="2"/>
              </a:rPr>
              <a:t> </a:t>
            </a:r>
            <a:r>
              <a:rPr lang="tr-TR" altLang="tr-TR" sz="2800" dirty="0" err="1">
                <a:sym typeface="Symbol" panose="05050102010706020507" pitchFamily="18" charset="2"/>
              </a:rPr>
              <a:t>red</a:t>
            </a:r>
            <a:r>
              <a:rPr lang="tr-TR" altLang="tr-TR" sz="2800" dirty="0">
                <a:sym typeface="Symbol" panose="05050102010706020507" pitchFamily="18" charset="2"/>
              </a:rPr>
              <a:t> edilir ( p &lt; 0.05 ) </a:t>
            </a:r>
          </a:p>
          <a:p>
            <a:pPr eaLnBrk="1" hangingPunct="1">
              <a:buFontTx/>
              <a:buNone/>
            </a:pPr>
            <a:endParaRPr lang="tr-TR" altLang="tr-TR" sz="2800" dirty="0">
              <a:sym typeface="Symbol" panose="05050102010706020507" pitchFamily="18" charset="2"/>
            </a:endParaRPr>
          </a:p>
          <a:p>
            <a:pPr algn="just" eaLnBrk="1" hangingPunct="1">
              <a:buFontTx/>
              <a:buNone/>
            </a:pPr>
            <a:r>
              <a:rPr lang="tr-TR" altLang="tr-TR" sz="2800" b="1" dirty="0">
                <a:sym typeface="Symbol" panose="05050102010706020507" pitchFamily="18" charset="2"/>
              </a:rPr>
              <a:t>	</a:t>
            </a:r>
            <a:r>
              <a:rPr lang="tr-TR" altLang="tr-TR" sz="2800" dirty="0">
                <a:sym typeface="Symbol" panose="05050102010706020507" pitchFamily="18" charset="2"/>
              </a:rPr>
              <a:t>Yorum: Deneklerin diyet öncesi ve diyet sonrası ağırlıkları arasında istatistiksel olarak anlamlı bir fark olduğu için programın etkili olduğu söylenebilir. </a:t>
            </a:r>
          </a:p>
          <a:p>
            <a:pPr eaLnBrk="1" hangingPunct="1">
              <a:buFontTx/>
              <a:buNone/>
            </a:pPr>
            <a:endParaRPr lang="tr-TR" altLang="tr-TR" sz="2800" b="1" dirty="0"/>
          </a:p>
          <a:p>
            <a:pPr eaLnBrk="1" hangingPunct="1">
              <a:buFontTx/>
              <a:buNone/>
            </a:pPr>
            <a:endParaRPr lang="tr-TR" altLang="tr-TR" sz="2800" dirty="0"/>
          </a:p>
        </p:txBody>
      </p:sp>
      <p:graphicFrame>
        <p:nvGraphicFramePr>
          <p:cNvPr id="8194" name="Object 4"/>
          <p:cNvGraphicFramePr>
            <a:graphicFrameLocks noGrp="1" noChangeAspect="1"/>
          </p:cNvGraphicFramePr>
          <p:nvPr>
            <p:ph sz="half" idx="2"/>
            <p:extLst/>
          </p:nvPr>
        </p:nvGraphicFramePr>
        <p:xfrm>
          <a:off x="5126037" y="2077672"/>
          <a:ext cx="1150938" cy="366713"/>
        </p:xfrm>
        <a:graphic>
          <a:graphicData uri="http://schemas.openxmlformats.org/presentationml/2006/ole">
            <mc:AlternateContent xmlns:mc="http://schemas.openxmlformats.org/markup-compatibility/2006">
              <mc:Choice xmlns:v="urn:schemas-microsoft-com:vml" Requires="v">
                <p:oleObj spid="_x0000_s14339" name="Denklem" r:id="rId3" imgW="558720" imgH="177480" progId="Equation.3">
                  <p:embed/>
                </p:oleObj>
              </mc:Choice>
              <mc:Fallback>
                <p:oleObj name="Denklem" r:id="rId3" imgW="558720" imgH="177480" progId="Equation.3">
                  <p:embed/>
                  <p:pic>
                    <p:nvPicPr>
                      <p:cNvPr id="819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6037" y="2077672"/>
                        <a:ext cx="115093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9129510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8575" y="731838"/>
            <a:ext cx="12114213" cy="40163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white"/>
                </a:solidFill>
                <a:effectLst/>
                <a:uLnTx/>
                <a:uFillTx/>
                <a:latin typeface="Century Gothic" panose="020B0502020202020204"/>
                <a:ea typeface="+mn-ea"/>
                <a:cs typeface="+mn-cs"/>
              </a:rPr>
              <a:t>Doğru Önemlilik seçimi için dikkat edilmesi gerekenler</a:t>
            </a:r>
          </a:p>
        </p:txBody>
      </p:sp>
      <p:sp>
        <p:nvSpPr>
          <p:cNvPr id="3" name="Metin kutusu 2"/>
          <p:cNvSpPr txBox="1"/>
          <p:nvPr/>
        </p:nvSpPr>
        <p:spPr>
          <a:xfrm>
            <a:off x="222250" y="1282700"/>
            <a:ext cx="6724650" cy="1262063"/>
          </a:xfrm>
          <a:prstGeom prst="rect">
            <a:avLst/>
          </a:prstGeom>
          <a:noFill/>
        </p:spPr>
        <p:txBody>
          <a:bodyPr>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tr-TR" sz="2000" b="0" i="0" u="none" strike="noStrike" kern="1200" cap="none" spc="0" normalizeH="0" baseline="0" noProof="0" dirty="0">
                <a:ln>
                  <a:noFill/>
                </a:ln>
                <a:solidFill>
                  <a:prstClr val="black"/>
                </a:solidFill>
                <a:effectLst/>
                <a:uLnTx/>
                <a:uFillTx/>
                <a:latin typeface="Century Gothic" panose="020B0502020202020204"/>
                <a:ea typeface="+mn-ea"/>
                <a:cs typeface="+mn-cs"/>
              </a:rPr>
              <a:t>Verinin ölçüm biçimi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tr-TR" sz="2000" b="1" i="0" u="none" strike="noStrike" kern="1200" cap="none" spc="0" normalizeH="0" baseline="0" noProof="0" dirty="0">
                <a:ln>
                  <a:noFill/>
                </a:ln>
                <a:solidFill>
                  <a:prstClr val="black"/>
                </a:solidFill>
                <a:effectLst/>
                <a:uLnTx/>
                <a:uFillTx/>
                <a:latin typeface="Century Gothic" panose="020B0502020202020204"/>
                <a:ea typeface="+mn-ea"/>
                <a:cs typeface="+mn-cs"/>
              </a:rPr>
              <a:t>Nitel (kategorik) veriler </a:t>
            </a:r>
            <a:r>
              <a:rPr kumimoji="0" lang="tr-TR" sz="20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tr-TR" sz="1600" b="0" i="0" u="none" strike="noStrike" kern="1200" cap="none" spc="0" normalizeH="0" baseline="0" noProof="0" dirty="0">
                <a:ln>
                  <a:noFill/>
                </a:ln>
                <a:solidFill>
                  <a:prstClr val="black"/>
                </a:solidFill>
                <a:effectLst/>
                <a:uLnTx/>
                <a:uFillTx/>
                <a:latin typeface="Century Gothic" panose="020B0502020202020204"/>
                <a:ea typeface="+mn-ea"/>
                <a:cs typeface="+mn-cs"/>
              </a:rPr>
              <a:t>ör. hasta-sağlıklı, iyileşti-iyileşmedi, erkek-kadın </a:t>
            </a:r>
            <a:r>
              <a:rPr kumimoji="0" lang="tr-TR" sz="1600" b="0" i="0" u="none" strike="noStrike" kern="1200" cap="none" spc="0" normalizeH="0" baseline="0" noProof="0" dirty="0" err="1">
                <a:ln>
                  <a:noFill/>
                </a:ln>
                <a:solidFill>
                  <a:prstClr val="black"/>
                </a:solidFill>
                <a:effectLst/>
                <a:uLnTx/>
                <a:uFillTx/>
                <a:latin typeface="Century Gothic" panose="020B0502020202020204"/>
                <a:ea typeface="+mn-ea"/>
                <a:cs typeface="+mn-cs"/>
              </a:rPr>
              <a:t>vb</a:t>
            </a:r>
            <a:endParaRPr kumimoji="0" lang="tr-TR"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tr-TR" sz="2000" b="1" i="0" u="none" strike="noStrike" kern="1200" cap="none" spc="0" normalizeH="0" baseline="0" noProof="0" dirty="0">
                <a:ln>
                  <a:noFill/>
                </a:ln>
                <a:solidFill>
                  <a:prstClr val="black"/>
                </a:solidFill>
                <a:effectLst/>
                <a:uLnTx/>
                <a:uFillTx/>
                <a:latin typeface="Century Gothic" panose="020B0502020202020204"/>
                <a:ea typeface="+mn-ea"/>
                <a:cs typeface="+mn-cs"/>
              </a:rPr>
              <a:t>Nicel veriler </a:t>
            </a:r>
            <a:r>
              <a:rPr kumimoji="0" lang="tr-TR" sz="20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tr-TR" sz="1600" b="0" i="0" u="none" strike="noStrike" kern="1200" cap="none" spc="0" normalizeH="0" baseline="0" noProof="0" dirty="0">
                <a:ln>
                  <a:noFill/>
                </a:ln>
                <a:solidFill>
                  <a:prstClr val="black"/>
                </a:solidFill>
                <a:effectLst/>
                <a:uLnTx/>
                <a:uFillTx/>
                <a:latin typeface="Century Gothic" panose="020B0502020202020204"/>
                <a:ea typeface="+mn-ea"/>
                <a:cs typeface="+mn-cs"/>
              </a:rPr>
              <a:t>ör. Yaş, boy, kolesterol seviyesi </a:t>
            </a:r>
            <a:r>
              <a:rPr kumimoji="0" lang="tr-TR" sz="1600" b="0" i="0" u="none" strike="noStrike" kern="1200" cap="none" spc="0" normalizeH="0" baseline="0" noProof="0" dirty="0" err="1">
                <a:ln>
                  <a:noFill/>
                </a:ln>
                <a:solidFill>
                  <a:prstClr val="black"/>
                </a:solidFill>
                <a:effectLst/>
                <a:uLnTx/>
                <a:uFillTx/>
                <a:latin typeface="Century Gothic" panose="020B0502020202020204"/>
                <a:ea typeface="+mn-ea"/>
                <a:cs typeface="+mn-cs"/>
              </a:rPr>
              <a:t>vb</a:t>
            </a:r>
            <a:endParaRPr kumimoji="0" lang="tr-TR"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26659" name="Metin kutusu 3"/>
          <p:cNvSpPr txBox="1">
            <a:spLocks noChangeArrowheads="1"/>
          </p:cNvSpPr>
          <p:nvPr/>
        </p:nvSpPr>
        <p:spPr bwMode="auto">
          <a:xfrm>
            <a:off x="222250" y="2611438"/>
            <a:ext cx="7240588"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2000" b="0" i="0" u="none" strike="noStrike" kern="1200" cap="none" spc="0" normalizeH="0" baseline="0" noProof="0">
                <a:ln>
                  <a:noFill/>
                </a:ln>
                <a:solidFill>
                  <a:prstClr val="black"/>
                </a:solidFill>
                <a:effectLst/>
                <a:uLnTx/>
                <a:uFillTx/>
                <a:latin typeface="Euphemia" pitchFamily="34" charset="0"/>
                <a:ea typeface="+mn-ea"/>
                <a:cs typeface="+mn-cs"/>
              </a:rPr>
              <a:t>2. Grupların bağımlılık yapısı</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2000" b="0" i="0" u="none" strike="noStrike" kern="1200" cap="none" spc="0" normalizeH="0" baseline="0" noProof="0">
                <a:ln>
                  <a:noFill/>
                </a:ln>
                <a:solidFill>
                  <a:prstClr val="black"/>
                </a:solidFill>
                <a:effectLst/>
                <a:uLnTx/>
                <a:uFillTx/>
                <a:latin typeface="Euphemia" pitchFamily="34" charset="0"/>
                <a:ea typeface="+mn-ea"/>
                <a:cs typeface="+mn-cs"/>
              </a:rPr>
              <a:t>	</a:t>
            </a:r>
            <a:r>
              <a:rPr kumimoji="0" lang="tr-TR" altLang="tr-TR" sz="2000" b="1" i="0" u="none" strike="noStrike" kern="1200" cap="none" spc="0" normalizeH="0" baseline="0" noProof="0">
                <a:ln>
                  <a:noFill/>
                </a:ln>
                <a:solidFill>
                  <a:prstClr val="black"/>
                </a:solidFill>
                <a:effectLst/>
                <a:uLnTx/>
                <a:uFillTx/>
                <a:latin typeface="Euphemia" pitchFamily="34" charset="0"/>
                <a:ea typeface="+mn-ea"/>
                <a:cs typeface="+mn-cs"/>
              </a:rPr>
              <a:t>Bağımlılık</a:t>
            </a:r>
            <a:r>
              <a:rPr kumimoji="0" lang="tr-TR" altLang="tr-TR" sz="2000" b="0" i="0" u="none" strike="noStrike" kern="1200" cap="none" spc="0" normalizeH="0" baseline="0" noProof="0">
                <a:ln>
                  <a:noFill/>
                </a:ln>
                <a:solidFill>
                  <a:prstClr val="black"/>
                </a:solidFill>
                <a:effectLst/>
                <a:uLnTx/>
                <a:uFillTx/>
                <a:latin typeface="Euphemia" pitchFamily="34" charset="0"/>
                <a:ea typeface="+mn-ea"/>
                <a:cs typeface="+mn-cs"/>
              </a:rPr>
              <a:t>: </a:t>
            </a:r>
            <a:r>
              <a:rPr kumimoji="0" lang="tr-TR" altLang="tr-TR" sz="1600" b="0" i="0" u="none" strike="noStrike" kern="1200" cap="none" spc="0" normalizeH="0" baseline="0" noProof="0">
                <a:ln>
                  <a:noFill/>
                </a:ln>
                <a:solidFill>
                  <a:prstClr val="black"/>
                </a:solidFill>
                <a:effectLst/>
                <a:uLnTx/>
                <a:uFillTx/>
                <a:latin typeface="Euphemia" pitchFamily="34" charset="0"/>
                <a:ea typeface="+mn-ea"/>
                <a:cs typeface="+mn-cs"/>
              </a:rPr>
              <a:t>Aynı grupta yer alan bir bireyden birden fazla ölçüm yapılıyorsa (ör. Aynı bireyden operasyon öncesi ve sonrası örnek alınması)</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2000" b="0" i="0" u="none" strike="noStrike" kern="1200" cap="none" spc="0" normalizeH="0" baseline="0" noProof="0">
                <a:ln>
                  <a:noFill/>
                </a:ln>
                <a:solidFill>
                  <a:prstClr val="black"/>
                </a:solidFill>
                <a:effectLst/>
                <a:uLnTx/>
                <a:uFillTx/>
                <a:latin typeface="Euphemia" pitchFamily="34" charset="0"/>
                <a:ea typeface="+mn-ea"/>
                <a:cs typeface="+mn-cs"/>
              </a:rPr>
              <a:t>	</a:t>
            </a:r>
            <a:r>
              <a:rPr kumimoji="0" lang="tr-TR" altLang="tr-TR" sz="2000" b="1" i="0" u="none" strike="noStrike" kern="1200" cap="none" spc="0" normalizeH="0" baseline="0" noProof="0">
                <a:ln>
                  <a:noFill/>
                </a:ln>
                <a:solidFill>
                  <a:prstClr val="black"/>
                </a:solidFill>
                <a:effectLst/>
                <a:uLnTx/>
                <a:uFillTx/>
                <a:latin typeface="Euphemia" pitchFamily="34" charset="0"/>
                <a:ea typeface="+mn-ea"/>
                <a:cs typeface="+mn-cs"/>
              </a:rPr>
              <a:t>Bağımsızlık</a:t>
            </a:r>
            <a:r>
              <a:rPr kumimoji="0" lang="tr-TR" altLang="tr-TR" sz="2000" b="0" i="0" u="none" strike="noStrike" kern="1200" cap="none" spc="0" normalizeH="0" baseline="0" noProof="0">
                <a:ln>
                  <a:noFill/>
                </a:ln>
                <a:solidFill>
                  <a:prstClr val="black"/>
                </a:solidFill>
                <a:effectLst/>
                <a:uLnTx/>
                <a:uFillTx/>
                <a:latin typeface="Euphemia" pitchFamily="34" charset="0"/>
                <a:ea typeface="+mn-ea"/>
                <a:cs typeface="+mn-cs"/>
              </a:rPr>
              <a:t>: </a:t>
            </a:r>
            <a:r>
              <a:rPr kumimoji="0" lang="tr-TR" altLang="tr-TR" sz="1600" b="0" i="0" u="none" strike="noStrike" kern="1200" cap="none" spc="0" normalizeH="0" baseline="0" noProof="0">
                <a:ln>
                  <a:noFill/>
                </a:ln>
                <a:solidFill>
                  <a:prstClr val="black"/>
                </a:solidFill>
                <a:effectLst/>
                <a:uLnTx/>
                <a:uFillTx/>
                <a:latin typeface="Euphemia" pitchFamily="34" charset="0"/>
                <a:ea typeface="+mn-ea"/>
                <a:cs typeface="+mn-cs"/>
              </a:rPr>
              <a:t>Ölçümler farklı gruplardaki bireylere ait ve bu bireylerden tek bir ölçüm alındıysa. </a:t>
            </a:r>
          </a:p>
        </p:txBody>
      </p:sp>
      <p:sp>
        <p:nvSpPr>
          <p:cNvPr id="326660" name="Metin kutusu 4"/>
          <p:cNvSpPr txBox="1">
            <a:spLocks noChangeArrowheads="1"/>
          </p:cNvSpPr>
          <p:nvPr/>
        </p:nvSpPr>
        <p:spPr bwMode="auto">
          <a:xfrm>
            <a:off x="222250" y="4041775"/>
            <a:ext cx="23860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prstClr val="black"/>
                </a:solidFill>
                <a:effectLst/>
                <a:uLnTx/>
                <a:uFillTx/>
                <a:latin typeface="Euphemia" pitchFamily="34" charset="0"/>
                <a:ea typeface="+mn-ea"/>
                <a:cs typeface="+mn-cs"/>
              </a:rPr>
              <a:t>3. Grup Sayısı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prstClr val="black"/>
                </a:solidFill>
                <a:effectLst/>
                <a:uLnTx/>
                <a:uFillTx/>
                <a:latin typeface="Euphemia" pitchFamily="34" charset="0"/>
                <a:ea typeface="+mn-ea"/>
                <a:cs typeface="+mn-cs"/>
              </a:rPr>
              <a:t>	</a:t>
            </a:r>
            <a:r>
              <a:rPr kumimoji="0" lang="tr-TR" altLang="tr-TR" sz="1800" b="1" i="0" u="none" strike="noStrike" kern="1200" cap="none" spc="0" normalizeH="0" baseline="0" noProof="0">
                <a:ln>
                  <a:noFill/>
                </a:ln>
                <a:solidFill>
                  <a:prstClr val="black"/>
                </a:solidFill>
                <a:effectLst/>
                <a:uLnTx/>
                <a:uFillTx/>
                <a:latin typeface="Euphemia" pitchFamily="34" charset="0"/>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prstClr val="black"/>
                </a:solidFill>
                <a:effectLst/>
                <a:uLnTx/>
                <a:uFillTx/>
                <a:latin typeface="Euphemia" pitchFamily="34" charset="0"/>
                <a:ea typeface="+mn-ea"/>
                <a:cs typeface="+mn-cs"/>
              </a:rPr>
              <a:t>	</a:t>
            </a:r>
            <a:r>
              <a:rPr kumimoji="0" lang="tr-TR" altLang="tr-TR" sz="1800" b="1" i="0" u="none" strike="noStrike" kern="1200" cap="none" spc="0" normalizeH="0" baseline="0" noProof="0">
                <a:ln>
                  <a:noFill/>
                </a:ln>
                <a:solidFill>
                  <a:prstClr val="black"/>
                </a:solidFill>
                <a:effectLst/>
                <a:uLnTx/>
                <a:uFillTx/>
                <a:latin typeface="Euphemia" pitchFamily="34" charset="0"/>
                <a:ea typeface="+mn-ea"/>
                <a:cs typeface="+mn-cs"/>
              </a:rPr>
              <a:t>&gt;2</a:t>
            </a:r>
          </a:p>
        </p:txBody>
      </p:sp>
      <p:sp>
        <p:nvSpPr>
          <p:cNvPr id="326661" name="Metin kutusu 5"/>
          <p:cNvSpPr txBox="1">
            <a:spLocks noChangeArrowheads="1"/>
          </p:cNvSpPr>
          <p:nvPr/>
        </p:nvSpPr>
        <p:spPr bwMode="auto">
          <a:xfrm>
            <a:off x="222250" y="4994275"/>
            <a:ext cx="6724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prstClr val="black"/>
                </a:solidFill>
                <a:effectLst/>
                <a:uLnTx/>
                <a:uFillTx/>
                <a:latin typeface="Euphemia" pitchFamily="34" charset="0"/>
                <a:ea typeface="+mn-ea"/>
                <a:cs typeface="+mn-cs"/>
              </a:rPr>
              <a:t>4. Parametrik Test Varsayımlarına uygunluk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prstClr val="black"/>
                </a:solidFill>
                <a:effectLst/>
                <a:uLnTx/>
                <a:uFillTx/>
                <a:latin typeface="Euphemia" pitchFamily="34" charset="0"/>
                <a:ea typeface="+mn-ea"/>
                <a:cs typeface="+mn-cs"/>
              </a:rPr>
              <a:t>Normal Dağılıma Uygunluk &amp; Varyansların homojenliği varsayımlarının sağlanıp /sağlanmaması</a:t>
            </a:r>
            <a:endParaRPr kumimoji="0" lang="tr-TR" altLang="tr-TR" sz="1800" b="1" i="0" u="none" strike="noStrike" kern="1200" cap="none" spc="0" normalizeH="0" baseline="0" noProof="0">
              <a:ln>
                <a:noFill/>
              </a:ln>
              <a:solidFill>
                <a:prstClr val="black"/>
              </a:solidFill>
              <a:effectLst/>
              <a:uLnTx/>
              <a:uFillTx/>
              <a:latin typeface="Euphemia" pitchFamily="34" charset="0"/>
              <a:ea typeface="+mn-ea"/>
              <a:cs typeface="+mn-cs"/>
            </a:endParaRPr>
          </a:p>
        </p:txBody>
      </p:sp>
      <p:sp>
        <p:nvSpPr>
          <p:cNvPr id="11" name="Yuvarlatılmış Dikdörtgen 10"/>
          <p:cNvSpPr/>
          <p:nvPr/>
        </p:nvSpPr>
        <p:spPr>
          <a:xfrm>
            <a:off x="176213" y="2968625"/>
            <a:ext cx="7286625" cy="573088"/>
          </a:xfrm>
          <a:prstGeom prst="roundRect">
            <a:avLst/>
          </a:prstGeom>
          <a:solidFill>
            <a:schemeClr val="accent2">
              <a:alpha val="36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Yuvarlatılmış Dikdörtgen 11"/>
          <p:cNvSpPr/>
          <p:nvPr/>
        </p:nvSpPr>
        <p:spPr>
          <a:xfrm>
            <a:off x="395288" y="2147888"/>
            <a:ext cx="6313487" cy="395287"/>
          </a:xfrm>
          <a:prstGeom prst="roundRect">
            <a:avLst/>
          </a:prstGeom>
          <a:solidFill>
            <a:schemeClr val="accent2">
              <a:alpha val="36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Sağ Ayraç 12"/>
          <p:cNvSpPr/>
          <p:nvPr/>
        </p:nvSpPr>
        <p:spPr>
          <a:xfrm>
            <a:off x="7292975" y="1466850"/>
            <a:ext cx="788988" cy="4451350"/>
          </a:xfrm>
          <a:prstGeom prst="rightBrace">
            <a:avLst>
              <a:gd name="adj1" fmla="val 29762"/>
              <a:gd name="adj2" fmla="val 40107"/>
            </a:avLst>
          </a:prstGeom>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4" name="Yuvarlatılmış Dikdörtgen 13"/>
          <p:cNvSpPr/>
          <p:nvPr/>
        </p:nvSpPr>
        <p:spPr>
          <a:xfrm>
            <a:off x="239713" y="4352925"/>
            <a:ext cx="6313487" cy="301625"/>
          </a:xfrm>
          <a:prstGeom prst="roundRect">
            <a:avLst/>
          </a:prstGeom>
          <a:solidFill>
            <a:schemeClr val="accent2">
              <a:alpha val="36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26667" name="Metin kutusu 7"/>
          <p:cNvSpPr txBox="1">
            <a:spLocks noChangeArrowheads="1"/>
          </p:cNvSpPr>
          <p:nvPr/>
        </p:nvSpPr>
        <p:spPr bwMode="auto">
          <a:xfrm>
            <a:off x="8272464" y="2487613"/>
            <a:ext cx="3602862" cy="1477328"/>
          </a:xfrm>
          <a:prstGeom prst="rect">
            <a:avLst/>
          </a:prstGeom>
          <a:solidFill>
            <a:schemeClr val="bg2">
              <a:lumMod val="75000"/>
            </a:schemeClr>
          </a:solidFill>
          <a:ln>
            <a:noFill/>
          </a:ln>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smtClean="0">
                <a:ln>
                  <a:noFill/>
                </a:ln>
                <a:solidFill>
                  <a:prstClr val="black"/>
                </a:solidFill>
                <a:effectLst/>
                <a:uLnTx/>
                <a:uFillTx/>
                <a:latin typeface="Euphemia" pitchFamily="34" charset="0"/>
                <a:ea typeface="+mn-ea"/>
                <a:cs typeface="+mn-cs"/>
              </a:rPr>
              <a:t>Varsayımlar </a:t>
            </a:r>
            <a:r>
              <a:rPr kumimoji="0" lang="tr-TR" altLang="tr-TR" sz="1800" b="0" i="0" u="none" strike="noStrike" kern="1200" cap="none" spc="0" normalizeH="0" baseline="0" noProof="0" dirty="0">
                <a:ln>
                  <a:noFill/>
                </a:ln>
                <a:solidFill>
                  <a:prstClr val="black"/>
                </a:solidFill>
                <a:effectLst/>
                <a:uLnTx/>
                <a:uFillTx/>
                <a:latin typeface="Euphemia" pitchFamily="34" charset="0"/>
                <a:ea typeface="+mn-ea"/>
                <a:cs typeface="+mn-cs"/>
              </a:rPr>
              <a:t>sağlanıyorsa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1" i="0" u="none" strike="noStrike" kern="1200" cap="none" spc="0" normalizeH="0" baseline="0" noProof="0" dirty="0" smtClean="0">
                <a:ln>
                  <a:noFill/>
                </a:ln>
                <a:solidFill>
                  <a:prstClr val="black"/>
                </a:solidFill>
                <a:effectLst/>
                <a:uLnTx/>
                <a:uFillTx/>
                <a:latin typeface="Euphemia" pitchFamily="34" charset="0"/>
                <a:ea typeface="+mn-ea"/>
                <a:cs typeface="+mn-cs"/>
              </a:rPr>
              <a:t>Bağımlı Gruplarda T Test (</a:t>
            </a:r>
            <a:r>
              <a:rPr kumimoji="0" lang="tr-TR" altLang="tr-TR" sz="1800" b="1" i="0" u="none" strike="noStrike" kern="1200" cap="none" spc="0" normalizeH="0" baseline="0" noProof="0" dirty="0" err="1" smtClean="0">
                <a:ln>
                  <a:noFill/>
                </a:ln>
                <a:solidFill>
                  <a:prstClr val="black"/>
                </a:solidFill>
                <a:effectLst/>
                <a:uLnTx/>
                <a:uFillTx/>
                <a:latin typeface="Euphemia" pitchFamily="34" charset="0"/>
                <a:ea typeface="+mn-ea"/>
                <a:cs typeface="+mn-cs"/>
              </a:rPr>
              <a:t>Paired</a:t>
            </a:r>
            <a:r>
              <a:rPr kumimoji="0" lang="tr-TR" altLang="tr-TR" sz="1800" b="1" i="0" u="none" strike="noStrike" kern="1200" cap="none" spc="0" normalizeH="0" baseline="0" noProof="0" dirty="0" smtClean="0">
                <a:ln>
                  <a:noFill/>
                </a:ln>
                <a:solidFill>
                  <a:prstClr val="black"/>
                </a:solidFill>
                <a:effectLst/>
                <a:uLnTx/>
                <a:uFillTx/>
                <a:latin typeface="Euphemia" pitchFamily="34" charset="0"/>
                <a:ea typeface="+mn-ea"/>
                <a:cs typeface="+mn-cs"/>
              </a:rPr>
              <a:t> </a:t>
            </a:r>
            <a:r>
              <a:rPr kumimoji="0" lang="tr-TR" altLang="tr-TR" sz="1800" b="1" i="0" u="none" strike="noStrike" kern="1200" cap="none" spc="0" normalizeH="0" baseline="0" noProof="0" dirty="0" err="1">
                <a:ln>
                  <a:noFill/>
                </a:ln>
                <a:solidFill>
                  <a:prstClr val="black"/>
                </a:solidFill>
                <a:effectLst/>
                <a:uLnTx/>
                <a:uFillTx/>
                <a:latin typeface="Euphemia" pitchFamily="34" charset="0"/>
                <a:ea typeface="+mn-ea"/>
                <a:cs typeface="+mn-cs"/>
              </a:rPr>
              <a:t>sample</a:t>
            </a:r>
            <a:r>
              <a:rPr kumimoji="0" lang="tr-TR" altLang="tr-TR" sz="1800" b="1" i="0" u="none" strike="noStrike" kern="1200" cap="none" spc="0" normalizeH="0" baseline="0" noProof="0" dirty="0">
                <a:ln>
                  <a:noFill/>
                </a:ln>
                <a:solidFill>
                  <a:prstClr val="black"/>
                </a:solidFill>
                <a:effectLst/>
                <a:uLnTx/>
                <a:uFillTx/>
                <a:latin typeface="Euphemia" pitchFamily="34" charset="0"/>
                <a:ea typeface="+mn-ea"/>
                <a:cs typeface="+mn-cs"/>
              </a:rPr>
              <a:t> t </a:t>
            </a:r>
            <a:r>
              <a:rPr kumimoji="0" lang="tr-TR" altLang="tr-TR" sz="1800" b="1" i="0" u="none" strike="noStrike" kern="1200" cap="none" spc="0" normalizeH="0" baseline="0" noProof="0" dirty="0" smtClean="0">
                <a:ln>
                  <a:noFill/>
                </a:ln>
                <a:solidFill>
                  <a:prstClr val="black"/>
                </a:solidFill>
                <a:effectLst/>
                <a:uLnTx/>
                <a:uFillTx/>
                <a:latin typeface="Euphemia" pitchFamily="34" charset="0"/>
                <a:ea typeface="+mn-ea"/>
                <a:cs typeface="+mn-cs"/>
              </a:rPr>
              <a:t>test)</a:t>
            </a:r>
            <a:endParaRPr kumimoji="0" lang="tr-TR" altLang="tr-TR" sz="1800" b="1" i="0" u="none" strike="noStrike" kern="1200" cap="none" spc="0" normalizeH="0" baseline="0" noProof="0" dirty="0">
              <a:ln>
                <a:noFill/>
              </a:ln>
              <a:solidFill>
                <a:prstClr val="black"/>
              </a:solidFill>
              <a:effectLst/>
              <a:uLnTx/>
              <a:uFillTx/>
              <a:latin typeface="Euphemia"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a:ln>
                  <a:noFill/>
                </a:ln>
                <a:solidFill>
                  <a:prstClr val="black"/>
                </a:solidFill>
                <a:effectLst/>
                <a:uLnTx/>
                <a:uFillTx/>
                <a:latin typeface="Euphemia" pitchFamily="34" charset="0"/>
                <a:ea typeface="+mn-ea"/>
                <a:cs typeface="+mn-cs"/>
              </a:rPr>
              <a:t>Varsayımlar sağlanmıyorsa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1" i="0" u="none" strike="noStrike" kern="1200" cap="none" spc="0" normalizeH="0" baseline="0" noProof="0" dirty="0" err="1">
                <a:ln>
                  <a:noFill/>
                </a:ln>
                <a:solidFill>
                  <a:prstClr val="black"/>
                </a:solidFill>
                <a:effectLst/>
                <a:uLnTx/>
                <a:uFillTx/>
                <a:latin typeface="Euphemia" pitchFamily="34" charset="0"/>
                <a:ea typeface="+mn-ea"/>
                <a:cs typeface="+mn-cs"/>
              </a:rPr>
              <a:t>Wilcoxon</a:t>
            </a:r>
            <a:r>
              <a:rPr kumimoji="0" lang="tr-TR" altLang="tr-TR" sz="1800" b="1" i="0" u="none" strike="noStrike" kern="1200" cap="none" spc="0" normalizeH="0" baseline="0" noProof="0" dirty="0">
                <a:ln>
                  <a:noFill/>
                </a:ln>
                <a:solidFill>
                  <a:prstClr val="black"/>
                </a:solidFill>
                <a:effectLst/>
                <a:uLnTx/>
                <a:uFillTx/>
                <a:latin typeface="Euphemia" pitchFamily="34" charset="0"/>
                <a:ea typeface="+mn-ea"/>
                <a:cs typeface="+mn-cs"/>
              </a:rPr>
              <a:t> test</a:t>
            </a:r>
          </a:p>
        </p:txBody>
      </p:sp>
      <p:sp>
        <p:nvSpPr>
          <p:cNvPr id="16" name="Metin kutusu 15"/>
          <p:cNvSpPr txBox="1"/>
          <p:nvPr/>
        </p:nvSpPr>
        <p:spPr>
          <a:xfrm>
            <a:off x="8272463" y="1493838"/>
            <a:ext cx="3359150" cy="3698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rPr>
              <a:t>Kullanılması Gereken Test: </a:t>
            </a:r>
          </a:p>
        </p:txBody>
      </p:sp>
      <p:sp>
        <p:nvSpPr>
          <p:cNvPr id="17" name="Aşağı Ok 16"/>
          <p:cNvSpPr/>
          <p:nvPr/>
        </p:nvSpPr>
        <p:spPr>
          <a:xfrm>
            <a:off x="9934575" y="1938338"/>
            <a:ext cx="265113" cy="2587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8" name="Dikdörtgen 17"/>
          <p:cNvSpPr/>
          <p:nvPr/>
        </p:nvSpPr>
        <p:spPr>
          <a:xfrm>
            <a:off x="239713" y="134739"/>
            <a:ext cx="11635612" cy="523220"/>
          </a:xfrm>
          <a:prstGeom prst="rect">
            <a:avLst/>
          </a:prstGeom>
          <a:solidFill>
            <a:srgbClr val="FFFF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İKİ ORTALAMANIN KARŞILAŞTIRILMASI (Bağımlı gruplarda)</a:t>
            </a:r>
          </a:p>
        </p:txBody>
      </p:sp>
    </p:spTree>
    <p:extLst>
      <p:ext uri="{BB962C8B-B14F-4D97-AF65-F5344CB8AC3E}">
        <p14:creationId xmlns:p14="http://schemas.microsoft.com/office/powerpoint/2010/main" val="1786924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64088" y="1600200"/>
            <a:ext cx="7123112" cy="2514600"/>
          </a:xfrm>
        </p:spPr>
        <p:txBody>
          <a:bodyPr rtlCol="0">
            <a:normAutofit/>
          </a:bodyPr>
          <a:lstStyle/>
          <a:p>
            <a:pPr algn="just" fontAlgn="auto">
              <a:spcAft>
                <a:spcPts val="0"/>
              </a:spcAft>
              <a:defRPr/>
            </a:pPr>
            <a:r>
              <a:rPr lang="tr-TR" dirty="0"/>
              <a:t>Bir araştırmacı, 30 baş sakız ırkı </a:t>
            </a:r>
            <a:r>
              <a:rPr lang="tr-TR" dirty="0" smtClean="0"/>
              <a:t>koyunda </a:t>
            </a:r>
            <a:r>
              <a:rPr lang="tr-TR" dirty="0" err="1" smtClean="0"/>
              <a:t>flumetrin</a:t>
            </a:r>
            <a:r>
              <a:rPr lang="tr-TR" dirty="0" smtClean="0"/>
              <a:t> </a:t>
            </a:r>
            <a:r>
              <a:rPr lang="tr-TR" dirty="0"/>
              <a:t>+ vitamin C uygulamalarının </a:t>
            </a:r>
            <a:r>
              <a:rPr lang="tr-TR" dirty="0" smtClean="0"/>
              <a:t> </a:t>
            </a:r>
            <a:r>
              <a:rPr lang="tr-TR" dirty="0" err="1" smtClean="0"/>
              <a:t>oksidatif</a:t>
            </a:r>
            <a:r>
              <a:rPr lang="tr-TR" dirty="0" smtClean="0"/>
              <a:t> </a:t>
            </a:r>
            <a:r>
              <a:rPr lang="tr-TR" dirty="0" err="1"/>
              <a:t>stress</a:t>
            </a:r>
            <a:r>
              <a:rPr lang="tr-TR" dirty="0"/>
              <a:t> parametreleri </a:t>
            </a:r>
            <a:r>
              <a:rPr lang="tr-TR" dirty="0" smtClean="0"/>
              <a:t>(malondialdehid </a:t>
            </a:r>
            <a:r>
              <a:rPr lang="tr-TR" dirty="0"/>
              <a:t>(MDA) </a:t>
            </a:r>
            <a:r>
              <a:rPr lang="tr-TR" dirty="0" err="1"/>
              <a:t>dü</a:t>
            </a:r>
            <a:r>
              <a:rPr lang="tr-TR" dirty="0" err="1" smtClean="0"/>
              <a:t>zeyine</a:t>
            </a:r>
            <a:r>
              <a:rPr lang="tr-TR" dirty="0" smtClean="0"/>
              <a:t>) </a:t>
            </a:r>
            <a:r>
              <a:rPr lang="tr-TR" dirty="0"/>
              <a:t>üzerine etkilerinin belirlenmesi amacıyla </a:t>
            </a:r>
            <a:r>
              <a:rPr lang="tr-TR" dirty="0" err="1" smtClean="0"/>
              <a:t>intramusku</a:t>
            </a:r>
            <a:r>
              <a:rPr lang="tr-TR" dirty="0" err="1"/>
              <a:t>̈ler</a:t>
            </a:r>
            <a:r>
              <a:rPr lang="tr-TR" dirty="0"/>
              <a:t> olarak </a:t>
            </a:r>
            <a:r>
              <a:rPr lang="tr-TR" dirty="0" smtClean="0"/>
              <a:t>uyguluyor (0.gün). 7. </a:t>
            </a:r>
            <a:r>
              <a:rPr lang="tr-TR" dirty="0"/>
              <a:t>gün sonunda </a:t>
            </a:r>
            <a:r>
              <a:rPr lang="tr-TR" dirty="0" err="1"/>
              <a:t>flumetrin</a:t>
            </a:r>
            <a:r>
              <a:rPr lang="tr-TR" dirty="0"/>
              <a:t>+ </a:t>
            </a:r>
            <a:r>
              <a:rPr lang="tr-TR" dirty="0" err="1"/>
              <a:t>Vit</a:t>
            </a:r>
            <a:r>
              <a:rPr lang="tr-TR" dirty="0"/>
              <a:t> C uygulamasının kandaki malondialdehid (MDA) </a:t>
            </a:r>
            <a:r>
              <a:rPr lang="tr-TR" dirty="0" err="1"/>
              <a:t>düzeyine</a:t>
            </a:r>
            <a:r>
              <a:rPr lang="tr-TR" dirty="0"/>
              <a:t> etkisini araştırıyor. MDA </a:t>
            </a:r>
            <a:r>
              <a:rPr lang="tr-TR" dirty="0" smtClean="0"/>
              <a:t>düzeyinde bu süre içinde </a:t>
            </a:r>
            <a:r>
              <a:rPr lang="tr-TR" dirty="0"/>
              <a:t>anlamlı bir değişiklik var mıdır?</a:t>
            </a:r>
          </a:p>
        </p:txBody>
      </p:sp>
      <p:sp>
        <p:nvSpPr>
          <p:cNvPr id="328710" name="Metin kutusu 6"/>
          <p:cNvSpPr txBox="1">
            <a:spLocks noChangeArrowheads="1"/>
          </p:cNvSpPr>
          <p:nvPr/>
        </p:nvSpPr>
        <p:spPr bwMode="auto">
          <a:xfrm>
            <a:off x="208189" y="6217640"/>
            <a:ext cx="3057525" cy="368300"/>
          </a:xfrm>
          <a:prstGeom prst="rect">
            <a:avLst/>
          </a:prstGeom>
          <a:solidFill>
            <a:srgbClr val="00B0F0"/>
          </a:solidFill>
          <a:ln>
            <a:noFill/>
          </a:ln>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a:ln>
                  <a:noFill/>
                </a:ln>
                <a:solidFill>
                  <a:srgbClr val="FF0000"/>
                </a:solidFill>
                <a:effectLst/>
                <a:uLnTx/>
                <a:uFillTx/>
                <a:latin typeface="Euphemia" pitchFamily="34" charset="0"/>
                <a:ea typeface="+mn-ea"/>
                <a:cs typeface="+mn-cs"/>
              </a:rPr>
              <a:t>Veri Seti &gt; MDA-</a:t>
            </a:r>
            <a:r>
              <a:rPr kumimoji="0" lang="tr-TR" altLang="tr-TR" sz="1800" b="0" i="0" u="none" strike="noStrike" kern="1200" cap="none" spc="0" normalizeH="0" baseline="0" noProof="0" dirty="0" err="1">
                <a:ln>
                  <a:noFill/>
                </a:ln>
                <a:solidFill>
                  <a:srgbClr val="FF0000"/>
                </a:solidFill>
                <a:effectLst/>
                <a:uLnTx/>
                <a:uFillTx/>
                <a:latin typeface="Euphemia" pitchFamily="34" charset="0"/>
                <a:ea typeface="+mn-ea"/>
                <a:cs typeface="+mn-cs"/>
              </a:rPr>
              <a:t>paired.omv</a:t>
            </a:r>
            <a:endParaRPr kumimoji="0" lang="tr-TR" altLang="tr-TR" sz="1800" b="0" i="0" u="none" strike="noStrike" kern="1200" cap="none" spc="0" normalizeH="0" baseline="0" noProof="0" dirty="0">
              <a:ln>
                <a:noFill/>
              </a:ln>
              <a:solidFill>
                <a:srgbClr val="FF0000"/>
              </a:solidFill>
              <a:effectLst/>
              <a:uLnTx/>
              <a:uFillTx/>
              <a:latin typeface="Euphemia" pitchFamily="34" charset="0"/>
              <a:ea typeface="+mn-ea"/>
              <a:cs typeface="+mn-cs"/>
            </a:endParaRPr>
          </a:p>
        </p:txBody>
      </p:sp>
      <p:pic>
        <p:nvPicPr>
          <p:cNvPr id="328711" name="Resim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1484313"/>
            <a:ext cx="4572000" cy="424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tin kutusu 9"/>
          <p:cNvSpPr txBox="1"/>
          <p:nvPr/>
        </p:nvSpPr>
        <p:spPr>
          <a:xfrm>
            <a:off x="5273479" y="4016031"/>
            <a:ext cx="1603375" cy="5238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Century Gothic" panose="020B0502020202020204"/>
                <a:ea typeface="+mn-ea"/>
                <a:cs typeface="+mn-cs"/>
              </a:rPr>
              <a:t>Hipotez?</a:t>
            </a:r>
          </a:p>
        </p:txBody>
      </p:sp>
      <p:sp>
        <p:nvSpPr>
          <p:cNvPr id="11" name="Başlık 1"/>
          <p:cNvSpPr txBox="1">
            <a:spLocks noChangeArrowheads="1"/>
          </p:cNvSpPr>
          <p:nvPr/>
        </p:nvSpPr>
        <p:spPr bwMode="auto">
          <a:xfrm>
            <a:off x="1014804" y="250618"/>
            <a:ext cx="9921875" cy="93565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lvl1pPr algn="l" rtl="0" fontAlgn="base">
              <a:lnSpc>
                <a:spcPct val="90000"/>
              </a:lnSpc>
              <a:spcBef>
                <a:spcPct val="0"/>
              </a:spcBef>
              <a:spcAft>
                <a:spcPct val="0"/>
              </a:spcAft>
              <a:defRPr sz="2800" kern="1200">
                <a:solidFill>
                  <a:schemeClr val="tx1"/>
                </a:solidFill>
                <a:latin typeface="+mj-lt"/>
                <a:ea typeface="+mj-ea"/>
                <a:cs typeface="+mj-cs"/>
              </a:defRPr>
            </a:lvl1pPr>
            <a:lvl2pPr algn="l" rtl="0" fontAlgn="base">
              <a:lnSpc>
                <a:spcPct val="90000"/>
              </a:lnSpc>
              <a:spcBef>
                <a:spcPct val="0"/>
              </a:spcBef>
              <a:spcAft>
                <a:spcPct val="0"/>
              </a:spcAft>
              <a:defRPr sz="2800">
                <a:solidFill>
                  <a:schemeClr val="tx1"/>
                </a:solidFill>
                <a:latin typeface="Plantagenet Cherokee" pitchFamily="18" charset="-79"/>
              </a:defRPr>
            </a:lvl2pPr>
            <a:lvl3pPr algn="l" rtl="0" fontAlgn="base">
              <a:lnSpc>
                <a:spcPct val="90000"/>
              </a:lnSpc>
              <a:spcBef>
                <a:spcPct val="0"/>
              </a:spcBef>
              <a:spcAft>
                <a:spcPct val="0"/>
              </a:spcAft>
              <a:defRPr sz="2800">
                <a:solidFill>
                  <a:schemeClr val="tx1"/>
                </a:solidFill>
                <a:latin typeface="Plantagenet Cherokee" pitchFamily="18" charset="-79"/>
              </a:defRPr>
            </a:lvl3pPr>
            <a:lvl4pPr algn="l" rtl="0" fontAlgn="base">
              <a:lnSpc>
                <a:spcPct val="90000"/>
              </a:lnSpc>
              <a:spcBef>
                <a:spcPct val="0"/>
              </a:spcBef>
              <a:spcAft>
                <a:spcPct val="0"/>
              </a:spcAft>
              <a:defRPr sz="2800">
                <a:solidFill>
                  <a:schemeClr val="tx1"/>
                </a:solidFill>
                <a:latin typeface="Plantagenet Cherokee" pitchFamily="18" charset="-79"/>
              </a:defRPr>
            </a:lvl4pPr>
            <a:lvl5pPr algn="l" rtl="0" fontAlgn="base">
              <a:lnSpc>
                <a:spcPct val="90000"/>
              </a:lnSpc>
              <a:spcBef>
                <a:spcPct val="0"/>
              </a:spcBef>
              <a:spcAft>
                <a:spcPct val="0"/>
              </a:spcAft>
              <a:defRPr sz="2800">
                <a:solidFill>
                  <a:schemeClr val="tx1"/>
                </a:solidFill>
                <a:latin typeface="Plantagenet Cherokee" pitchFamily="18" charset="-79"/>
              </a:defRPr>
            </a:lvl5pPr>
            <a:lvl6pPr marL="457200" algn="l" rtl="0" fontAlgn="base">
              <a:lnSpc>
                <a:spcPct val="90000"/>
              </a:lnSpc>
              <a:spcBef>
                <a:spcPct val="0"/>
              </a:spcBef>
              <a:spcAft>
                <a:spcPct val="0"/>
              </a:spcAft>
              <a:defRPr sz="2800">
                <a:solidFill>
                  <a:schemeClr val="tx1"/>
                </a:solidFill>
                <a:latin typeface="Plantagenet Cherokee" pitchFamily="18" charset="-79"/>
              </a:defRPr>
            </a:lvl6pPr>
            <a:lvl7pPr marL="914400" algn="l" rtl="0" fontAlgn="base">
              <a:lnSpc>
                <a:spcPct val="90000"/>
              </a:lnSpc>
              <a:spcBef>
                <a:spcPct val="0"/>
              </a:spcBef>
              <a:spcAft>
                <a:spcPct val="0"/>
              </a:spcAft>
              <a:defRPr sz="2800">
                <a:solidFill>
                  <a:schemeClr val="tx1"/>
                </a:solidFill>
                <a:latin typeface="Plantagenet Cherokee" pitchFamily="18" charset="-79"/>
              </a:defRPr>
            </a:lvl7pPr>
            <a:lvl8pPr marL="1371600" algn="l" rtl="0" fontAlgn="base">
              <a:lnSpc>
                <a:spcPct val="90000"/>
              </a:lnSpc>
              <a:spcBef>
                <a:spcPct val="0"/>
              </a:spcBef>
              <a:spcAft>
                <a:spcPct val="0"/>
              </a:spcAft>
              <a:defRPr sz="2800">
                <a:solidFill>
                  <a:schemeClr val="tx1"/>
                </a:solidFill>
                <a:latin typeface="Plantagenet Cherokee" pitchFamily="18" charset="-79"/>
              </a:defRPr>
            </a:lvl8pPr>
            <a:lvl9pPr marL="1828800" algn="l" rtl="0" fontAlgn="base">
              <a:lnSpc>
                <a:spcPct val="90000"/>
              </a:lnSpc>
              <a:spcBef>
                <a:spcPct val="0"/>
              </a:spcBef>
              <a:spcAft>
                <a:spcPct val="0"/>
              </a:spcAft>
              <a:defRPr sz="2800">
                <a:solidFill>
                  <a:schemeClr val="tx1"/>
                </a:solidFill>
                <a:latin typeface="Plantagenet Cherokee" pitchFamily="18" charset="-79"/>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tr-TR" altLang="tr-TR" sz="2800" b="0" i="0" u="none" strike="noStrike" kern="1200" cap="none" spc="0" normalizeH="0" baseline="0" noProof="0" dirty="0" smtClean="0">
                <a:ln>
                  <a:noFill/>
                </a:ln>
                <a:solidFill>
                  <a:prstClr val="black"/>
                </a:solidFill>
                <a:effectLst/>
                <a:uLnTx/>
                <a:uFillTx/>
                <a:latin typeface="Century Gothic" panose="020B0502020202020204"/>
                <a:ea typeface="+mj-ea"/>
                <a:cs typeface="+mj-cs"/>
              </a:rPr>
              <a:t>İki Ortalamanın Karşılaştırılması-  Bağımlı Gruplarda T Test</a:t>
            </a:r>
            <a:br>
              <a:rPr kumimoji="0" lang="tr-TR" altLang="tr-TR" sz="2800" b="0" i="0" u="none" strike="noStrike" kern="1200" cap="none" spc="0" normalizeH="0" baseline="0" noProof="0" dirty="0" smtClean="0">
                <a:ln>
                  <a:noFill/>
                </a:ln>
                <a:solidFill>
                  <a:prstClr val="black"/>
                </a:solidFill>
                <a:effectLst/>
                <a:uLnTx/>
                <a:uFillTx/>
                <a:latin typeface="Century Gothic" panose="020B0502020202020204"/>
                <a:ea typeface="+mj-ea"/>
                <a:cs typeface="+mj-cs"/>
              </a:rPr>
            </a:br>
            <a:r>
              <a:rPr kumimoji="0" lang="tr-TR" altLang="tr-TR" sz="3200" b="1" i="0" u="none" strike="noStrike" kern="1200" cap="none" spc="0" normalizeH="0" baseline="0" noProof="0" dirty="0" smtClean="0">
                <a:ln>
                  <a:noFill/>
                </a:ln>
                <a:solidFill>
                  <a:prstClr val="black"/>
                </a:solidFill>
                <a:effectLst/>
                <a:uLnTx/>
                <a:uFillTx/>
                <a:latin typeface="Century Gothic" panose="020B0502020202020204"/>
                <a:ea typeface="+mj-ea"/>
                <a:cs typeface="+mj-cs"/>
              </a:rPr>
              <a:t>Uygulama 1</a:t>
            </a:r>
          </a:p>
        </p:txBody>
      </p:sp>
      <p:sp>
        <p:nvSpPr>
          <p:cNvPr id="7" name="Dikdörtgen 6"/>
          <p:cNvSpPr/>
          <p:nvPr/>
        </p:nvSpPr>
        <p:spPr>
          <a:xfrm>
            <a:off x="5125687" y="4534649"/>
            <a:ext cx="6096000" cy="1200329"/>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smtClean="0">
                <a:ln>
                  <a:noFill/>
                </a:ln>
                <a:solidFill>
                  <a:srgbClr val="514843"/>
                </a:solidFill>
                <a:effectLst/>
                <a:uLnTx/>
                <a:uFillTx/>
                <a:latin typeface="Euphemia" pitchFamily="34" charset="0"/>
                <a:ea typeface="+mn-ea"/>
                <a:cs typeface="+mn-cs"/>
              </a:rPr>
              <a:t>H</a:t>
            </a:r>
            <a:r>
              <a:rPr kumimoji="0" lang="tr-TR" altLang="tr-TR" sz="1800" b="0" i="0" u="none" strike="noStrike" kern="1200" cap="none" spc="0" normalizeH="0" baseline="-25000" noProof="0" dirty="0" smtClean="0">
                <a:ln>
                  <a:noFill/>
                </a:ln>
                <a:solidFill>
                  <a:srgbClr val="514843"/>
                </a:solidFill>
                <a:effectLst/>
                <a:uLnTx/>
                <a:uFillTx/>
                <a:latin typeface="Euphemia" pitchFamily="34" charset="0"/>
                <a:ea typeface="+mn-ea"/>
                <a:cs typeface="+mn-cs"/>
              </a:rPr>
              <a:t>0</a:t>
            </a: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 </a:t>
            </a:r>
            <a:r>
              <a:rPr kumimoji="0" lang="tr-TR" altLang="tr-TR" sz="1800" b="0" i="0" u="none" strike="noStrike" kern="1200" cap="none" spc="0" normalizeH="0" baseline="0" noProof="0" dirty="0" smtClean="0">
                <a:ln>
                  <a:noFill/>
                </a:ln>
                <a:solidFill>
                  <a:srgbClr val="514843"/>
                </a:solidFill>
                <a:effectLst/>
                <a:uLnTx/>
                <a:uFillTx/>
                <a:latin typeface="Euphemia" pitchFamily="34" charset="0"/>
                <a:ea typeface="+mn-ea"/>
                <a:cs typeface="+mn-cs"/>
              </a:rPr>
              <a:t>MDA </a:t>
            </a: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düzeyi yönünden </a:t>
            </a:r>
            <a:r>
              <a:rPr kumimoji="0" lang="tr-TR" altLang="tr-TR" sz="1800" b="0" i="0" u="none" strike="noStrike" kern="1200" cap="none" spc="0" normalizeH="0" baseline="0" noProof="0" dirty="0" smtClean="0">
                <a:ln>
                  <a:noFill/>
                </a:ln>
                <a:solidFill>
                  <a:srgbClr val="514843"/>
                </a:solidFill>
                <a:effectLst/>
                <a:uLnTx/>
                <a:uFillTx/>
                <a:latin typeface="Euphemia" pitchFamily="34" charset="0"/>
                <a:ea typeface="+mn-ea"/>
                <a:cs typeface="+mn-cs"/>
              </a:rPr>
              <a:t>0. </a:t>
            </a: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ve </a:t>
            </a:r>
            <a:r>
              <a:rPr kumimoji="0" lang="tr-TR" altLang="tr-TR" sz="1800" b="0" i="0" u="none" strike="noStrike" kern="1200" cap="none" spc="0" normalizeH="0" baseline="0" noProof="0" dirty="0" smtClean="0">
                <a:ln>
                  <a:noFill/>
                </a:ln>
                <a:solidFill>
                  <a:srgbClr val="514843"/>
                </a:solidFill>
                <a:effectLst/>
                <a:uLnTx/>
                <a:uFillTx/>
                <a:latin typeface="Euphemia" pitchFamily="34" charset="0"/>
                <a:ea typeface="+mn-ea"/>
                <a:cs typeface="+mn-cs"/>
              </a:rPr>
              <a:t>7. günlerde </a:t>
            </a: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arasında fark yoktur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H</a:t>
            </a:r>
            <a:r>
              <a:rPr kumimoji="0" lang="tr-TR" altLang="tr-TR" sz="1800" b="0" i="0" u="none" strike="noStrike" kern="1200" cap="none" spc="0" normalizeH="0" baseline="-25000" noProof="0" dirty="0">
                <a:ln>
                  <a:noFill/>
                </a:ln>
                <a:solidFill>
                  <a:srgbClr val="514843"/>
                </a:solidFill>
                <a:effectLst/>
                <a:uLnTx/>
                <a:uFillTx/>
                <a:latin typeface="Euphemia" pitchFamily="34" charset="0"/>
                <a:ea typeface="+mn-ea"/>
                <a:cs typeface="+mn-cs"/>
              </a:rPr>
              <a:t>A</a:t>
            </a: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 MDA düzeyi yönünden 0. ve 7. günlerde arasında fark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smtClean="0">
                <a:ln>
                  <a:noFill/>
                </a:ln>
                <a:solidFill>
                  <a:srgbClr val="514843"/>
                </a:solidFill>
                <a:effectLst/>
                <a:uLnTx/>
                <a:uFillTx/>
                <a:latin typeface="Euphemia" pitchFamily="34" charset="0"/>
                <a:ea typeface="+mn-ea"/>
                <a:cs typeface="+mn-cs"/>
              </a:rPr>
              <a:t>vardır</a:t>
            </a:r>
            <a:endPar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endParaRPr>
          </a:p>
        </p:txBody>
      </p:sp>
    </p:spTree>
    <p:extLst>
      <p:ext uri="{BB962C8B-B14F-4D97-AF65-F5344CB8AC3E}">
        <p14:creationId xmlns:p14="http://schemas.microsoft.com/office/powerpoint/2010/main" val="1268734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Başlık 1"/>
          <p:cNvSpPr>
            <a:spLocks noGrp="1" noChangeArrowheads="1"/>
          </p:cNvSpPr>
          <p:nvPr>
            <p:ph type="title"/>
          </p:nvPr>
        </p:nvSpPr>
        <p:spPr>
          <a:xfrm>
            <a:off x="157747" y="33338"/>
            <a:ext cx="5294313" cy="1096962"/>
          </a:xfrm>
        </p:spPr>
        <p:txBody>
          <a:bodyPr>
            <a:normAutofit fontScale="90000"/>
          </a:bodyPr>
          <a:lstStyle/>
          <a:p>
            <a:r>
              <a:rPr lang="tr-TR" altLang="tr-TR" dirty="0" smtClean="0"/>
              <a:t>Adım 1: Varsayımların Kontrolü</a:t>
            </a:r>
          </a:p>
        </p:txBody>
      </p:sp>
      <p:sp>
        <p:nvSpPr>
          <p:cNvPr id="329730" name="İçerik Yer Tutucusu 2"/>
          <p:cNvSpPr>
            <a:spLocks noGrp="1" noChangeArrowheads="1"/>
          </p:cNvSpPr>
          <p:nvPr>
            <p:ph idx="1"/>
          </p:nvPr>
        </p:nvSpPr>
        <p:spPr>
          <a:xfrm>
            <a:off x="138229" y="1475306"/>
            <a:ext cx="4991100" cy="628650"/>
          </a:xfrm>
        </p:spPr>
        <p:txBody>
          <a:bodyPr/>
          <a:lstStyle/>
          <a:p>
            <a:r>
              <a:rPr lang="tr-TR" altLang="tr-TR" dirty="0" smtClean="0"/>
              <a:t>Analysis &gt; T-test &gt; </a:t>
            </a:r>
            <a:r>
              <a:rPr lang="tr-TR" altLang="tr-TR" dirty="0" err="1" smtClean="0"/>
              <a:t>paired</a:t>
            </a:r>
            <a:r>
              <a:rPr lang="tr-TR" altLang="tr-TR" dirty="0" smtClean="0"/>
              <a:t> </a:t>
            </a:r>
            <a:r>
              <a:rPr lang="tr-TR" altLang="tr-TR" dirty="0" err="1" smtClean="0"/>
              <a:t>samples</a:t>
            </a:r>
            <a:r>
              <a:rPr lang="tr-TR" altLang="tr-TR" dirty="0" smtClean="0"/>
              <a:t> t test</a:t>
            </a:r>
          </a:p>
        </p:txBody>
      </p:sp>
      <p:pic>
        <p:nvPicPr>
          <p:cNvPr id="329734"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7807" y="1347487"/>
            <a:ext cx="5293176" cy="537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9030335" y="5843587"/>
            <a:ext cx="2451100" cy="1025525"/>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Yuvarlatılmış Dikdörtgen 9"/>
          <p:cNvSpPr/>
          <p:nvPr/>
        </p:nvSpPr>
        <p:spPr>
          <a:xfrm>
            <a:off x="9256713" y="2190584"/>
            <a:ext cx="2790701" cy="512763"/>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1" name="Resim 10"/>
          <p:cNvPicPr>
            <a:picLocks noChangeAspect="1"/>
          </p:cNvPicPr>
          <p:nvPr/>
        </p:nvPicPr>
        <p:blipFill rotWithShape="1">
          <a:blip r:embed="rId3"/>
          <a:srcRect l="17045" t="18160" r="55489" b="60830"/>
          <a:stretch/>
        </p:blipFill>
        <p:spPr>
          <a:xfrm>
            <a:off x="107199" y="2360337"/>
            <a:ext cx="6428355" cy="2765888"/>
          </a:xfrm>
          <a:prstGeom prst="rect">
            <a:avLst/>
          </a:prstGeom>
        </p:spPr>
      </p:pic>
      <p:sp>
        <p:nvSpPr>
          <p:cNvPr id="12" name="Yuvarlatılmış Dikdörtgen 11"/>
          <p:cNvSpPr/>
          <p:nvPr/>
        </p:nvSpPr>
        <p:spPr>
          <a:xfrm>
            <a:off x="1094583" y="3333993"/>
            <a:ext cx="1706370" cy="385161"/>
          </a:xfrm>
          <a:prstGeom prst="roundRect">
            <a:avLst>
              <a:gd name="adj" fmla="val 50000"/>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Metin kutusu 1"/>
          <p:cNvSpPr txBox="1"/>
          <p:nvPr/>
        </p:nvSpPr>
        <p:spPr>
          <a:xfrm>
            <a:off x="2800952" y="5615582"/>
            <a:ext cx="286832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Bağımlı ölçümler (tekrarlar) birlikte seçilir  ve sağ menüye atılır.</a:t>
            </a:r>
            <a:endParaRPr kumimoji="0" lang="tr-T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cxnSp>
        <p:nvCxnSpPr>
          <p:cNvPr id="7" name="Düz Ok Bağlayıcısı 6"/>
          <p:cNvCxnSpPr/>
          <p:nvPr/>
        </p:nvCxnSpPr>
        <p:spPr>
          <a:xfrm flipV="1">
            <a:off x="5674511" y="2703347"/>
            <a:ext cx="3507990" cy="3014059"/>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6" name="Yuvarlatılmış Dikdörtgen 15"/>
          <p:cNvSpPr/>
          <p:nvPr/>
        </p:nvSpPr>
        <p:spPr>
          <a:xfrm>
            <a:off x="6764471" y="2037676"/>
            <a:ext cx="1455504" cy="518033"/>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05204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6"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6"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36800"/>
            <a:ext cx="7680325"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276975" y="3429000"/>
            <a:ext cx="1057275" cy="814388"/>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30758" name="Metin kutusu 8"/>
          <p:cNvSpPr txBox="1">
            <a:spLocks noChangeArrowheads="1"/>
          </p:cNvSpPr>
          <p:nvPr/>
        </p:nvSpPr>
        <p:spPr bwMode="auto">
          <a:xfrm>
            <a:off x="7869238" y="3365500"/>
            <a:ext cx="4037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1" i="0" u="none" strike="noStrike" kern="1200" cap="none" spc="0" normalizeH="0" baseline="0" noProof="0">
                <a:ln>
                  <a:noFill/>
                </a:ln>
                <a:solidFill>
                  <a:prstClr val="black"/>
                </a:solidFill>
                <a:effectLst/>
                <a:uLnTx/>
                <a:uFillTx/>
                <a:latin typeface="Euphemia" pitchFamily="34" charset="0"/>
                <a:ea typeface="+mn-ea"/>
                <a:cs typeface="+mn-cs"/>
              </a:rPr>
              <a:t>Normal Dağılıma Uygunluk Varsayımı</a:t>
            </a:r>
          </a:p>
        </p:txBody>
      </p:sp>
      <p:sp>
        <p:nvSpPr>
          <p:cNvPr id="330759" name="Metin kutusu 10"/>
          <p:cNvSpPr txBox="1">
            <a:spLocks noChangeArrowheads="1"/>
          </p:cNvSpPr>
          <p:nvPr/>
        </p:nvSpPr>
        <p:spPr bwMode="auto">
          <a:xfrm>
            <a:off x="7583488" y="4022725"/>
            <a:ext cx="412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sng" strike="noStrike" kern="1200" cap="none" spc="0" normalizeH="0" baseline="0" noProof="0">
                <a:ln>
                  <a:noFill/>
                </a:ln>
                <a:solidFill>
                  <a:prstClr val="black"/>
                </a:solidFill>
                <a:effectLst/>
                <a:uLnTx/>
                <a:uFillTx/>
                <a:latin typeface="Euphemia" pitchFamily="34" charset="0"/>
                <a:ea typeface="+mn-ea"/>
                <a:cs typeface="+mn-cs"/>
              </a:rPr>
              <a:t>H0: Veriler Normal Dağılıma uygundur</a:t>
            </a:r>
          </a:p>
        </p:txBody>
      </p:sp>
      <p:sp>
        <p:nvSpPr>
          <p:cNvPr id="330760" name="Metin kutusu 11"/>
          <p:cNvSpPr txBox="1">
            <a:spLocks noChangeArrowheads="1"/>
          </p:cNvSpPr>
          <p:nvPr/>
        </p:nvSpPr>
        <p:spPr bwMode="auto">
          <a:xfrm>
            <a:off x="7583488" y="4494213"/>
            <a:ext cx="4608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prstClr val="black"/>
                </a:solidFill>
                <a:effectLst/>
                <a:uLnTx/>
                <a:uFillTx/>
                <a:latin typeface="Euphemia" pitchFamily="34" charset="0"/>
                <a:ea typeface="+mn-ea"/>
                <a:cs typeface="+mn-cs"/>
              </a:rPr>
              <a:t>H1: Veriler Normal Dağılıma uygun değildir</a:t>
            </a:r>
          </a:p>
        </p:txBody>
      </p:sp>
      <p:sp>
        <p:nvSpPr>
          <p:cNvPr id="10" name="Başlık 1"/>
          <p:cNvSpPr>
            <a:spLocks noGrp="1" noChangeArrowheads="1"/>
          </p:cNvSpPr>
          <p:nvPr>
            <p:ph type="title"/>
          </p:nvPr>
        </p:nvSpPr>
        <p:spPr>
          <a:xfrm>
            <a:off x="1104900" y="76200"/>
            <a:ext cx="9980613" cy="1096963"/>
          </a:xfrm>
        </p:spPr>
        <p:txBody>
          <a:bodyPr/>
          <a:lstStyle/>
          <a:p>
            <a:r>
              <a:rPr lang="tr-TR" altLang="tr-TR" smtClean="0"/>
              <a:t>Varsayımların değerlendirilmesi</a:t>
            </a:r>
          </a:p>
        </p:txBody>
      </p:sp>
    </p:spTree>
    <p:extLst>
      <p:ext uri="{BB962C8B-B14F-4D97-AF65-F5344CB8AC3E}">
        <p14:creationId xmlns:p14="http://schemas.microsoft.com/office/powerpoint/2010/main" val="2396109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Başlık 1"/>
          <p:cNvSpPr>
            <a:spLocks noGrp="1" noChangeArrowheads="1"/>
          </p:cNvSpPr>
          <p:nvPr>
            <p:ph type="title"/>
          </p:nvPr>
        </p:nvSpPr>
        <p:spPr>
          <a:xfrm>
            <a:off x="160050" y="4321678"/>
            <a:ext cx="2613542" cy="777468"/>
          </a:xfrm>
          <a:solidFill>
            <a:srgbClr val="FFFF00"/>
          </a:solidFill>
        </p:spPr>
        <p:txBody>
          <a:bodyPr>
            <a:normAutofit fontScale="90000"/>
          </a:bodyPr>
          <a:lstStyle/>
          <a:p>
            <a:r>
              <a:rPr lang="tr-TR" altLang="tr-TR" sz="1800" dirty="0" smtClean="0"/>
              <a:t>Varsayımlar sağlandığı için : </a:t>
            </a:r>
            <a:r>
              <a:rPr lang="tr-TR" altLang="tr-TR" sz="1800" dirty="0" err="1"/>
              <a:t>P</a:t>
            </a:r>
            <a:r>
              <a:rPr lang="tr-TR" altLang="tr-TR" sz="1800" dirty="0" err="1" smtClean="0"/>
              <a:t>aired</a:t>
            </a:r>
            <a:r>
              <a:rPr lang="tr-TR" altLang="tr-TR" sz="1800" dirty="0" smtClean="0"/>
              <a:t> </a:t>
            </a:r>
            <a:r>
              <a:rPr lang="tr-TR" altLang="tr-TR" sz="1800" dirty="0" err="1" smtClean="0"/>
              <a:t>sample</a:t>
            </a:r>
            <a:r>
              <a:rPr lang="tr-TR" altLang="tr-TR" sz="1800" dirty="0" smtClean="0"/>
              <a:t> t test</a:t>
            </a:r>
          </a:p>
        </p:txBody>
      </p:sp>
      <p:pic>
        <p:nvPicPr>
          <p:cNvPr id="331778" name="İçerik Yer Tutucusu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33700" y="1428750"/>
            <a:ext cx="6294438" cy="5292725"/>
          </a:xfrm>
        </p:spPr>
      </p:pic>
      <p:sp>
        <p:nvSpPr>
          <p:cNvPr id="8" name="Yuvarlatılmış Dikdörtgen 7"/>
          <p:cNvSpPr/>
          <p:nvPr/>
        </p:nvSpPr>
        <p:spPr>
          <a:xfrm>
            <a:off x="2963863" y="4398963"/>
            <a:ext cx="1649412" cy="711200"/>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 name="Yuvarlatılmış Dikdörtgen 8"/>
          <p:cNvSpPr/>
          <p:nvPr/>
        </p:nvSpPr>
        <p:spPr>
          <a:xfrm>
            <a:off x="3080083" y="2261937"/>
            <a:ext cx="1474453" cy="525714"/>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Yuvarlatılmış Dikdörtgen 9"/>
          <p:cNvSpPr/>
          <p:nvPr/>
        </p:nvSpPr>
        <p:spPr>
          <a:xfrm>
            <a:off x="6359977" y="2415941"/>
            <a:ext cx="2687770" cy="442762"/>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Başlık 1"/>
          <p:cNvSpPr txBox="1">
            <a:spLocks noChangeArrowheads="1"/>
          </p:cNvSpPr>
          <p:nvPr/>
        </p:nvSpPr>
        <p:spPr bwMode="auto">
          <a:xfrm>
            <a:off x="1078226" y="257175"/>
            <a:ext cx="998061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lvl1pPr algn="l" rtl="0" fontAlgn="base">
              <a:lnSpc>
                <a:spcPct val="90000"/>
              </a:lnSpc>
              <a:spcBef>
                <a:spcPct val="0"/>
              </a:spcBef>
              <a:spcAft>
                <a:spcPct val="0"/>
              </a:spcAft>
              <a:defRPr sz="2800" kern="1200">
                <a:solidFill>
                  <a:schemeClr val="tx1"/>
                </a:solidFill>
                <a:latin typeface="+mj-lt"/>
                <a:ea typeface="+mj-ea"/>
                <a:cs typeface="+mj-cs"/>
              </a:defRPr>
            </a:lvl1pPr>
            <a:lvl2pPr algn="l" rtl="0" fontAlgn="base">
              <a:lnSpc>
                <a:spcPct val="90000"/>
              </a:lnSpc>
              <a:spcBef>
                <a:spcPct val="0"/>
              </a:spcBef>
              <a:spcAft>
                <a:spcPct val="0"/>
              </a:spcAft>
              <a:defRPr sz="2800">
                <a:solidFill>
                  <a:schemeClr val="tx1"/>
                </a:solidFill>
                <a:latin typeface="Plantagenet Cherokee" pitchFamily="18" charset="-79"/>
              </a:defRPr>
            </a:lvl2pPr>
            <a:lvl3pPr algn="l" rtl="0" fontAlgn="base">
              <a:lnSpc>
                <a:spcPct val="90000"/>
              </a:lnSpc>
              <a:spcBef>
                <a:spcPct val="0"/>
              </a:spcBef>
              <a:spcAft>
                <a:spcPct val="0"/>
              </a:spcAft>
              <a:defRPr sz="2800">
                <a:solidFill>
                  <a:schemeClr val="tx1"/>
                </a:solidFill>
                <a:latin typeface="Plantagenet Cherokee" pitchFamily="18" charset="-79"/>
              </a:defRPr>
            </a:lvl3pPr>
            <a:lvl4pPr algn="l" rtl="0" fontAlgn="base">
              <a:lnSpc>
                <a:spcPct val="90000"/>
              </a:lnSpc>
              <a:spcBef>
                <a:spcPct val="0"/>
              </a:spcBef>
              <a:spcAft>
                <a:spcPct val="0"/>
              </a:spcAft>
              <a:defRPr sz="2800">
                <a:solidFill>
                  <a:schemeClr val="tx1"/>
                </a:solidFill>
                <a:latin typeface="Plantagenet Cherokee" pitchFamily="18" charset="-79"/>
              </a:defRPr>
            </a:lvl4pPr>
            <a:lvl5pPr algn="l" rtl="0" fontAlgn="base">
              <a:lnSpc>
                <a:spcPct val="90000"/>
              </a:lnSpc>
              <a:spcBef>
                <a:spcPct val="0"/>
              </a:spcBef>
              <a:spcAft>
                <a:spcPct val="0"/>
              </a:spcAft>
              <a:defRPr sz="2800">
                <a:solidFill>
                  <a:schemeClr val="tx1"/>
                </a:solidFill>
                <a:latin typeface="Plantagenet Cherokee" pitchFamily="18" charset="-79"/>
              </a:defRPr>
            </a:lvl5pPr>
            <a:lvl6pPr marL="457200" algn="l" rtl="0" fontAlgn="base">
              <a:lnSpc>
                <a:spcPct val="90000"/>
              </a:lnSpc>
              <a:spcBef>
                <a:spcPct val="0"/>
              </a:spcBef>
              <a:spcAft>
                <a:spcPct val="0"/>
              </a:spcAft>
              <a:defRPr sz="2800">
                <a:solidFill>
                  <a:schemeClr val="tx1"/>
                </a:solidFill>
                <a:latin typeface="Plantagenet Cherokee" pitchFamily="18" charset="-79"/>
              </a:defRPr>
            </a:lvl6pPr>
            <a:lvl7pPr marL="914400" algn="l" rtl="0" fontAlgn="base">
              <a:lnSpc>
                <a:spcPct val="90000"/>
              </a:lnSpc>
              <a:spcBef>
                <a:spcPct val="0"/>
              </a:spcBef>
              <a:spcAft>
                <a:spcPct val="0"/>
              </a:spcAft>
              <a:defRPr sz="2800">
                <a:solidFill>
                  <a:schemeClr val="tx1"/>
                </a:solidFill>
                <a:latin typeface="Plantagenet Cherokee" pitchFamily="18" charset="-79"/>
              </a:defRPr>
            </a:lvl7pPr>
            <a:lvl8pPr marL="1371600" algn="l" rtl="0" fontAlgn="base">
              <a:lnSpc>
                <a:spcPct val="90000"/>
              </a:lnSpc>
              <a:spcBef>
                <a:spcPct val="0"/>
              </a:spcBef>
              <a:spcAft>
                <a:spcPct val="0"/>
              </a:spcAft>
              <a:defRPr sz="2800">
                <a:solidFill>
                  <a:schemeClr val="tx1"/>
                </a:solidFill>
                <a:latin typeface="Plantagenet Cherokee" pitchFamily="18" charset="-79"/>
              </a:defRPr>
            </a:lvl8pPr>
            <a:lvl9pPr marL="1828800" algn="l" rtl="0" fontAlgn="base">
              <a:lnSpc>
                <a:spcPct val="90000"/>
              </a:lnSpc>
              <a:spcBef>
                <a:spcPct val="0"/>
              </a:spcBef>
              <a:spcAft>
                <a:spcPct val="0"/>
              </a:spcAft>
              <a:defRPr sz="2800">
                <a:solidFill>
                  <a:schemeClr val="tx1"/>
                </a:solidFill>
                <a:latin typeface="Plantagenet Cherokee" pitchFamily="18" charset="-79"/>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tr-TR" altLang="tr-TR" sz="2800" b="1" i="0" u="none" strike="noStrike" kern="1200" cap="none" spc="0" normalizeH="0" baseline="0" noProof="0" dirty="0" smtClean="0">
                <a:ln>
                  <a:noFill/>
                </a:ln>
                <a:solidFill>
                  <a:prstClr val="black"/>
                </a:solidFill>
                <a:effectLst/>
                <a:uLnTx/>
                <a:uFillTx/>
                <a:latin typeface="Century Gothic" panose="020B0502020202020204"/>
                <a:ea typeface="+mj-ea"/>
                <a:cs typeface="+mj-cs"/>
              </a:rPr>
              <a:t>Adım 2:  Test istatistiğinin seçimi, Bağımlı gruplarda T test</a:t>
            </a:r>
          </a:p>
        </p:txBody>
      </p:sp>
    </p:spTree>
    <p:extLst>
      <p:ext uri="{BB962C8B-B14F-4D97-AF65-F5344CB8AC3E}">
        <p14:creationId xmlns:p14="http://schemas.microsoft.com/office/powerpoint/2010/main" val="2430288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Yer Tutucusu 7"/>
          <p:cNvSpPr>
            <a:spLocks noGrp="1"/>
          </p:cNvSpPr>
          <p:nvPr>
            <p:ph type="body" idx="1"/>
          </p:nvPr>
        </p:nvSpPr>
        <p:spPr>
          <a:xfrm>
            <a:off x="1104900" y="4484317"/>
            <a:ext cx="10071100" cy="1371600"/>
          </a:xfrm>
        </p:spPr>
        <p:txBody>
          <a:bodyPr rtlCol="0"/>
          <a:lstStyle/>
          <a:p>
            <a:pPr fontAlgn="auto">
              <a:defRPr/>
            </a:pPr>
            <a:r>
              <a:rPr lang="tr-TR" sz="1800" dirty="0"/>
              <a:t>Veri girişi</a:t>
            </a:r>
          </a:p>
          <a:p>
            <a:pPr fontAlgn="auto">
              <a:defRPr/>
            </a:pPr>
            <a:r>
              <a:rPr lang="tr-TR" sz="1800" dirty="0" smtClean="0"/>
              <a:t>Değişkenleri </a:t>
            </a:r>
            <a:r>
              <a:rPr lang="tr-TR" sz="1800" dirty="0"/>
              <a:t>tanımlama</a:t>
            </a:r>
          </a:p>
          <a:p>
            <a:pPr fontAlgn="auto">
              <a:defRPr/>
            </a:pPr>
            <a:r>
              <a:rPr lang="tr-TR" sz="1800" dirty="0"/>
              <a:t>Kategorilere ilişkin değer etiketi atama</a:t>
            </a:r>
          </a:p>
        </p:txBody>
      </p:sp>
      <p:sp>
        <p:nvSpPr>
          <p:cNvPr id="6" name="Slayt Numarası Yer Tutucusu 5"/>
          <p:cNvSpPr>
            <a:spLocks noGrp="1"/>
          </p:cNvSpPr>
          <p:nvPr>
            <p:ph type="sldNum" sz="quarter" idx="12"/>
          </p:nvPr>
        </p:nvSpPr>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2205ED2-1A05-4974-B4E5-93381C4E0BB1}" type="slidenum">
              <a:rPr kumimoji="0" lang="tr-TR" altLang="tr-T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r-TR" altLang="tr-TR" sz="12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9" name="Text Placeholder 4"/>
          <p:cNvSpPr txBox="1">
            <a:spLocks/>
          </p:cNvSpPr>
          <p:nvPr/>
        </p:nvSpPr>
        <p:spPr>
          <a:xfrm>
            <a:off x="1030288" y="557212"/>
            <a:ext cx="10131425" cy="458788"/>
          </a:xfrm>
          <a:prstGeom prst="rect">
            <a:avLst/>
          </a:prstGeom>
        </p:spPr>
        <p:txBody>
          <a:bodyP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tr-TR" sz="2400" b="0" i="0" u="none" strike="noStrike" kern="1200" cap="all" spc="200" normalizeH="0" baseline="0" noProof="0" dirty="0">
                <a:ln>
                  <a:noFill/>
                </a:ln>
                <a:solidFill>
                  <a:srgbClr val="637052"/>
                </a:solidFill>
                <a:effectLst/>
                <a:uLnTx/>
                <a:uFillTx/>
                <a:latin typeface="Calibri Light" panose="020F0302020204030204"/>
                <a:ea typeface="+mn-ea"/>
                <a:cs typeface="+mn-cs"/>
              </a:rPr>
              <a:t>7</a:t>
            </a:r>
            <a:r>
              <a:rPr kumimoji="0" lang="en-US" sz="2400" b="0" i="0" u="none" strike="noStrike" kern="1200" cap="all" spc="200" normalizeH="0" baseline="0" noProof="0" dirty="0" smtClean="0">
                <a:ln>
                  <a:noFill/>
                </a:ln>
                <a:solidFill>
                  <a:srgbClr val="637052"/>
                </a:solidFill>
                <a:effectLst/>
                <a:uLnTx/>
                <a:uFillTx/>
                <a:latin typeface="Calibri Light" panose="020F0302020204030204"/>
                <a:ea typeface="+mn-ea"/>
                <a:cs typeface="+mn-cs"/>
              </a:rPr>
              <a:t>. </a:t>
            </a:r>
            <a:r>
              <a:rPr kumimoji="0" lang="en-US" sz="2400" b="0" i="0" u="none" strike="noStrike" kern="1200" cap="all" spc="200" normalizeH="0" baseline="0" noProof="0" dirty="0">
                <a:ln>
                  <a:noFill/>
                </a:ln>
                <a:solidFill>
                  <a:srgbClr val="637052"/>
                </a:solidFill>
                <a:effectLst/>
                <a:uLnTx/>
                <a:uFillTx/>
                <a:latin typeface="Calibri Light" panose="020F0302020204030204"/>
                <a:ea typeface="+mn-ea"/>
                <a:cs typeface="+mn-cs"/>
              </a:rPr>
              <a:t>HAFTA</a:t>
            </a:r>
          </a:p>
        </p:txBody>
      </p:sp>
      <p:pic>
        <p:nvPicPr>
          <p:cNvPr id="2" name="Resim 1"/>
          <p:cNvPicPr>
            <a:picLocks noChangeAspect="1"/>
          </p:cNvPicPr>
          <p:nvPr/>
        </p:nvPicPr>
        <p:blipFill>
          <a:blip r:embed="rId3"/>
          <a:stretch>
            <a:fillRect/>
          </a:stretch>
        </p:blipFill>
        <p:spPr>
          <a:xfrm>
            <a:off x="137388" y="1523402"/>
            <a:ext cx="2981861" cy="2236396"/>
          </a:xfrm>
          <a:prstGeom prst="rect">
            <a:avLst/>
          </a:prstGeom>
        </p:spPr>
      </p:pic>
      <p:sp>
        <p:nvSpPr>
          <p:cNvPr id="12" name="Başlık 6"/>
          <p:cNvSpPr txBox="1">
            <a:spLocks/>
          </p:cNvSpPr>
          <p:nvPr/>
        </p:nvSpPr>
        <p:spPr>
          <a:xfrm>
            <a:off x="2675063" y="1484312"/>
            <a:ext cx="7323962" cy="2553184"/>
          </a:xfrm>
          <a:prstGeom prst="rect">
            <a:avLst/>
          </a:prstGeom>
        </p:spPr>
        <p:txBody>
          <a:bodyPr vert="horz" lIns="91440" tIns="45720" rIns="91440" bIns="45720" rtlCol="0" anchor="b" anchorCtr="0">
            <a:noAutofit/>
          </a:bodyPr>
          <a:lstStyle>
            <a:lvl1pPr algn="l" rtl="0" fontAlgn="base">
              <a:lnSpc>
                <a:spcPct val="85000"/>
              </a:lnSpc>
              <a:spcBef>
                <a:spcPct val="0"/>
              </a:spcBef>
              <a:spcAft>
                <a:spcPct val="0"/>
              </a:spcAft>
              <a:defRPr sz="8000" b="0" kern="1200" spc="-50">
                <a:solidFill>
                  <a:schemeClr val="tx1">
                    <a:lumMod val="85000"/>
                    <a:lumOff val="15000"/>
                  </a:schemeClr>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anose="020F0302020204030204" pitchFamily="34" charset="0"/>
              </a:defRPr>
            </a:lvl2pPr>
            <a:lvl3pPr algn="l" rtl="0" fontAlgn="base">
              <a:lnSpc>
                <a:spcPct val="85000"/>
              </a:lnSpc>
              <a:spcBef>
                <a:spcPct val="0"/>
              </a:spcBef>
              <a:spcAft>
                <a:spcPct val="0"/>
              </a:spcAft>
              <a:defRPr sz="4800">
                <a:solidFill>
                  <a:srgbClr val="404040"/>
                </a:solidFill>
                <a:latin typeface="Calibri Light" panose="020F0302020204030204" pitchFamily="34" charset="0"/>
              </a:defRPr>
            </a:lvl3pPr>
            <a:lvl4pPr algn="l" rtl="0" fontAlgn="base">
              <a:lnSpc>
                <a:spcPct val="85000"/>
              </a:lnSpc>
              <a:spcBef>
                <a:spcPct val="0"/>
              </a:spcBef>
              <a:spcAft>
                <a:spcPct val="0"/>
              </a:spcAft>
              <a:defRPr sz="4800">
                <a:solidFill>
                  <a:srgbClr val="404040"/>
                </a:solidFill>
                <a:latin typeface="Calibri Light" panose="020F0302020204030204" pitchFamily="34" charset="0"/>
              </a:defRPr>
            </a:lvl4pPr>
            <a:lvl5pPr algn="l" rtl="0"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tr-TR" sz="6600" b="1" i="0" u="none" strike="noStrike" kern="1200" cap="none" spc="-50" normalizeH="0" baseline="0" noProof="0" dirty="0" smtClean="0">
                <a:ln>
                  <a:noFill/>
                </a:ln>
                <a:solidFill>
                  <a:prstClr val="black">
                    <a:lumMod val="85000"/>
                    <a:lumOff val="15000"/>
                  </a:prstClr>
                </a:solidFill>
                <a:effectLst/>
                <a:uLnTx/>
                <a:uFillTx/>
                <a:latin typeface="Calibri Light" panose="020F0302020204030204"/>
                <a:ea typeface="+mj-ea"/>
                <a:cs typeface="+mj-cs"/>
              </a:rPr>
              <a:t>JAMOVİ </a:t>
            </a:r>
            <a:r>
              <a:rPr kumimoji="0" lang="tr-TR" sz="6600" b="0" i="0" u="none" strike="noStrike" kern="1200" cap="none" spc="-50" normalizeH="0" baseline="0" noProof="0" dirty="0" smtClean="0">
                <a:ln>
                  <a:noFill/>
                </a:ln>
                <a:solidFill>
                  <a:prstClr val="black">
                    <a:lumMod val="85000"/>
                    <a:lumOff val="15000"/>
                  </a:prstClr>
                </a:solidFill>
                <a:effectLst/>
                <a:uLnTx/>
                <a:uFillTx/>
                <a:latin typeface="Calibri Light" panose="020F0302020204030204"/>
                <a:ea typeface="+mj-ea"/>
                <a:cs typeface="+mj-cs"/>
              </a:rPr>
              <a:t/>
            </a:r>
            <a:br>
              <a:rPr kumimoji="0" lang="tr-TR" sz="6600" b="0" i="0" u="none" strike="noStrike" kern="1200" cap="none" spc="-50" normalizeH="0" baseline="0" noProof="0" dirty="0" smtClean="0">
                <a:ln>
                  <a:noFill/>
                </a:ln>
                <a:solidFill>
                  <a:prstClr val="black">
                    <a:lumMod val="85000"/>
                    <a:lumOff val="15000"/>
                  </a:prstClr>
                </a:solidFill>
                <a:effectLst/>
                <a:uLnTx/>
                <a:uFillTx/>
                <a:latin typeface="Calibri Light" panose="020F0302020204030204"/>
                <a:ea typeface="+mj-ea"/>
                <a:cs typeface="+mj-cs"/>
              </a:rPr>
            </a:br>
            <a:r>
              <a:rPr kumimoji="0" lang="tr-TR" sz="6600" b="0" i="0" u="none" strike="noStrike" kern="1200" cap="none" spc="-50" normalizeH="0" baseline="0" noProof="0" dirty="0" smtClean="0">
                <a:ln>
                  <a:noFill/>
                </a:ln>
                <a:solidFill>
                  <a:prstClr val="black">
                    <a:lumMod val="85000"/>
                    <a:lumOff val="15000"/>
                  </a:prstClr>
                </a:solidFill>
                <a:effectLst/>
                <a:uLnTx/>
                <a:uFillTx/>
                <a:latin typeface="Calibri Light" panose="020F0302020204030204"/>
                <a:ea typeface="+mj-ea"/>
                <a:cs typeface="+mj-cs"/>
              </a:rPr>
              <a:t>Paket Programına Giriş</a:t>
            </a:r>
            <a:endParaRPr kumimoji="0" lang="tr-TR" sz="6600" b="0" i="0" u="none" strike="noStrike" kern="1200" cap="none" spc="-50" normalizeH="0" baseline="0" noProof="0" dirty="0">
              <a:ln>
                <a:noFill/>
              </a:ln>
              <a:solidFill>
                <a:prstClr val="black">
                  <a:lumMod val="85000"/>
                  <a:lumOff val="15000"/>
                </a:prst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596956493"/>
      </p:ext>
    </p:extLst>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05"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4323" y="1569085"/>
            <a:ext cx="876935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Başlık 1"/>
          <p:cNvSpPr txBox="1">
            <a:spLocks noChangeArrowheads="1"/>
          </p:cNvSpPr>
          <p:nvPr/>
        </p:nvSpPr>
        <p:spPr>
          <a:xfrm>
            <a:off x="3283485" y="584359"/>
            <a:ext cx="6554578" cy="1096963"/>
          </a:xfrm>
          <a:prstGeom prst="rect">
            <a:avLst/>
          </a:prstGeom>
        </p:spPr>
        <p:txBody>
          <a:bodyPr/>
          <a:lstStyle>
            <a:lvl1pPr algn="l" rtl="0" fontAlgn="base">
              <a:lnSpc>
                <a:spcPct val="90000"/>
              </a:lnSpc>
              <a:spcBef>
                <a:spcPct val="0"/>
              </a:spcBef>
              <a:spcAft>
                <a:spcPct val="0"/>
              </a:spcAft>
              <a:defRPr sz="2800" kern="1200">
                <a:solidFill>
                  <a:schemeClr val="tx1"/>
                </a:solidFill>
                <a:latin typeface="+mj-lt"/>
                <a:ea typeface="+mj-ea"/>
                <a:cs typeface="+mj-cs"/>
              </a:defRPr>
            </a:lvl1pPr>
            <a:lvl2pPr algn="l" rtl="0" fontAlgn="base">
              <a:lnSpc>
                <a:spcPct val="90000"/>
              </a:lnSpc>
              <a:spcBef>
                <a:spcPct val="0"/>
              </a:spcBef>
              <a:spcAft>
                <a:spcPct val="0"/>
              </a:spcAft>
              <a:defRPr sz="2800">
                <a:solidFill>
                  <a:schemeClr val="tx1"/>
                </a:solidFill>
                <a:latin typeface="Plantagenet Cherokee" pitchFamily="18" charset="-79"/>
              </a:defRPr>
            </a:lvl2pPr>
            <a:lvl3pPr algn="l" rtl="0" fontAlgn="base">
              <a:lnSpc>
                <a:spcPct val="90000"/>
              </a:lnSpc>
              <a:spcBef>
                <a:spcPct val="0"/>
              </a:spcBef>
              <a:spcAft>
                <a:spcPct val="0"/>
              </a:spcAft>
              <a:defRPr sz="2800">
                <a:solidFill>
                  <a:schemeClr val="tx1"/>
                </a:solidFill>
                <a:latin typeface="Plantagenet Cherokee" pitchFamily="18" charset="-79"/>
              </a:defRPr>
            </a:lvl3pPr>
            <a:lvl4pPr algn="l" rtl="0" fontAlgn="base">
              <a:lnSpc>
                <a:spcPct val="90000"/>
              </a:lnSpc>
              <a:spcBef>
                <a:spcPct val="0"/>
              </a:spcBef>
              <a:spcAft>
                <a:spcPct val="0"/>
              </a:spcAft>
              <a:defRPr sz="2800">
                <a:solidFill>
                  <a:schemeClr val="tx1"/>
                </a:solidFill>
                <a:latin typeface="Plantagenet Cherokee" pitchFamily="18" charset="-79"/>
              </a:defRPr>
            </a:lvl4pPr>
            <a:lvl5pPr algn="l" rtl="0" fontAlgn="base">
              <a:lnSpc>
                <a:spcPct val="90000"/>
              </a:lnSpc>
              <a:spcBef>
                <a:spcPct val="0"/>
              </a:spcBef>
              <a:spcAft>
                <a:spcPct val="0"/>
              </a:spcAft>
              <a:defRPr sz="2800">
                <a:solidFill>
                  <a:schemeClr val="tx1"/>
                </a:solidFill>
                <a:latin typeface="Plantagenet Cherokee" pitchFamily="18" charset="-79"/>
              </a:defRPr>
            </a:lvl5pPr>
            <a:lvl6pPr marL="457200" algn="l" rtl="0" fontAlgn="base">
              <a:lnSpc>
                <a:spcPct val="90000"/>
              </a:lnSpc>
              <a:spcBef>
                <a:spcPct val="0"/>
              </a:spcBef>
              <a:spcAft>
                <a:spcPct val="0"/>
              </a:spcAft>
              <a:defRPr sz="2800">
                <a:solidFill>
                  <a:schemeClr val="tx1"/>
                </a:solidFill>
                <a:latin typeface="Plantagenet Cherokee" pitchFamily="18" charset="-79"/>
              </a:defRPr>
            </a:lvl6pPr>
            <a:lvl7pPr marL="914400" algn="l" rtl="0" fontAlgn="base">
              <a:lnSpc>
                <a:spcPct val="90000"/>
              </a:lnSpc>
              <a:spcBef>
                <a:spcPct val="0"/>
              </a:spcBef>
              <a:spcAft>
                <a:spcPct val="0"/>
              </a:spcAft>
              <a:defRPr sz="2800">
                <a:solidFill>
                  <a:schemeClr val="tx1"/>
                </a:solidFill>
                <a:latin typeface="Plantagenet Cherokee" pitchFamily="18" charset="-79"/>
              </a:defRPr>
            </a:lvl7pPr>
            <a:lvl8pPr marL="1371600" algn="l" rtl="0" fontAlgn="base">
              <a:lnSpc>
                <a:spcPct val="90000"/>
              </a:lnSpc>
              <a:spcBef>
                <a:spcPct val="0"/>
              </a:spcBef>
              <a:spcAft>
                <a:spcPct val="0"/>
              </a:spcAft>
              <a:defRPr sz="2800">
                <a:solidFill>
                  <a:schemeClr val="tx1"/>
                </a:solidFill>
                <a:latin typeface="Plantagenet Cherokee" pitchFamily="18" charset="-79"/>
              </a:defRPr>
            </a:lvl8pPr>
            <a:lvl9pPr marL="1828800" algn="l" rtl="0" fontAlgn="base">
              <a:lnSpc>
                <a:spcPct val="90000"/>
              </a:lnSpc>
              <a:spcBef>
                <a:spcPct val="0"/>
              </a:spcBef>
              <a:spcAft>
                <a:spcPct val="0"/>
              </a:spcAft>
              <a:defRPr sz="2800">
                <a:solidFill>
                  <a:schemeClr val="tx1"/>
                </a:solidFill>
                <a:latin typeface="Plantagenet Cherokee" pitchFamily="18" charset="-79"/>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tr-TR" altLang="tr-TR" sz="2800" b="1" i="0" u="none" strike="noStrike" kern="1200" cap="none" spc="0" normalizeH="0" baseline="0" noProof="0" dirty="0" smtClean="0">
                <a:ln>
                  <a:noFill/>
                </a:ln>
                <a:solidFill>
                  <a:prstClr val="black"/>
                </a:solidFill>
                <a:effectLst/>
                <a:uLnTx/>
                <a:uFillTx/>
                <a:latin typeface="Calibri" panose="020F0502020204030204" pitchFamily="34" charset="0"/>
                <a:ea typeface="+mj-ea"/>
                <a:cs typeface="Calibri" panose="020F0502020204030204" pitchFamily="34" charset="0"/>
              </a:rPr>
              <a:t>Adım 3: İstatistiksel Karar ve Yorum</a:t>
            </a:r>
          </a:p>
        </p:txBody>
      </p:sp>
      <p:sp>
        <p:nvSpPr>
          <p:cNvPr id="10" name="Yuvarlatılmış Dikdörtgen 9"/>
          <p:cNvSpPr/>
          <p:nvPr/>
        </p:nvSpPr>
        <p:spPr>
          <a:xfrm>
            <a:off x="6910939" y="3012925"/>
            <a:ext cx="750770" cy="711200"/>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İçerik Yer Tutucusu 2"/>
          <p:cNvSpPr txBox="1">
            <a:spLocks/>
          </p:cNvSpPr>
          <p:nvPr/>
        </p:nvSpPr>
        <p:spPr>
          <a:xfrm>
            <a:off x="1132673" y="5469556"/>
            <a:ext cx="9772650" cy="1231900"/>
          </a:xfrm>
          <a:prstGeom prst="rect">
            <a:avLst/>
          </a:prstGeom>
        </p:spPr>
        <p:txBody>
          <a:bodyPr lIns="0" rIns="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Tx/>
              <a:buSzTx/>
              <a:buFont typeface="Wingdings" panose="05000000000000000000" pitchFamily="2" charset="2"/>
              <a:buNone/>
              <a:tabLst/>
              <a:defRPr/>
            </a:pPr>
            <a:r>
              <a:rPr kumimoji="0" lang="tr-TR" sz="2000" b="1" i="0" u="none" strike="noStrike" kern="1200" cap="none" spc="0" normalizeH="0" baseline="0" noProof="0" dirty="0">
                <a:ln>
                  <a:noFill/>
                </a:ln>
                <a:solidFill>
                  <a:prstClr val="black"/>
                </a:solidFill>
                <a:effectLst/>
                <a:uLnTx/>
                <a:uFillTx/>
                <a:latin typeface="Century Gothic" panose="020B0502020202020204"/>
                <a:ea typeface="+mn-ea"/>
                <a:cs typeface="+mn-cs"/>
              </a:rPr>
              <a:t>Yorum:</a:t>
            </a:r>
          </a:p>
          <a:p>
            <a:pPr marL="228600" marR="0" lvl="0" indent="-2286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tr-TR" sz="20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0. </a:t>
            </a:r>
            <a:r>
              <a:rPr kumimoji="0" lang="tr-TR" sz="2000" b="0" i="0" u="none" strike="noStrike" kern="1200" cap="none" spc="0" normalizeH="0" baseline="0" noProof="0" dirty="0">
                <a:ln>
                  <a:noFill/>
                </a:ln>
                <a:solidFill>
                  <a:prstClr val="black"/>
                </a:solidFill>
                <a:effectLst/>
                <a:uLnTx/>
                <a:uFillTx/>
                <a:latin typeface="Century Gothic" panose="020B0502020202020204"/>
                <a:ea typeface="+mn-ea"/>
                <a:cs typeface="+mn-cs"/>
              </a:rPr>
              <a:t>ve </a:t>
            </a:r>
            <a:r>
              <a:rPr kumimoji="0" lang="tr-TR" sz="20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7. günler </a:t>
            </a:r>
            <a:r>
              <a:rPr kumimoji="0" lang="tr-TR" sz="2000" b="0" i="0" u="none" strike="noStrike" kern="1200" cap="none" spc="0" normalizeH="0" baseline="0" noProof="0" dirty="0">
                <a:ln>
                  <a:noFill/>
                </a:ln>
                <a:solidFill>
                  <a:prstClr val="black"/>
                </a:solidFill>
                <a:effectLst/>
                <a:uLnTx/>
                <a:uFillTx/>
                <a:latin typeface="Century Gothic" panose="020B0502020202020204"/>
                <a:ea typeface="+mn-ea"/>
                <a:cs typeface="+mn-cs"/>
              </a:rPr>
              <a:t>arasında </a:t>
            </a:r>
            <a:r>
              <a:rPr kumimoji="0" lang="tr-TR" sz="20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MDA </a:t>
            </a:r>
            <a:r>
              <a:rPr kumimoji="0" lang="tr-TR" sz="2000" b="0" i="0" u="none" strike="noStrike" kern="1200" cap="none" spc="0" normalizeH="0" baseline="0" noProof="0" dirty="0">
                <a:ln>
                  <a:noFill/>
                </a:ln>
                <a:solidFill>
                  <a:prstClr val="black"/>
                </a:solidFill>
                <a:effectLst/>
                <a:uLnTx/>
                <a:uFillTx/>
                <a:latin typeface="Century Gothic" panose="020B0502020202020204"/>
                <a:ea typeface="+mn-ea"/>
                <a:cs typeface="+mn-cs"/>
              </a:rPr>
              <a:t>ölçümleri yönünden istatistiksel açıdan anlamlı bir farklılık </a:t>
            </a:r>
            <a:r>
              <a:rPr kumimoji="0" lang="tr-TR" sz="20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bulunmamıştır </a:t>
            </a:r>
            <a:r>
              <a:rPr kumimoji="0" lang="tr-TR" sz="2000" b="0" i="0" u="none" strike="noStrike" kern="1200" cap="none" spc="0" normalizeH="0" baseline="0" noProof="0" dirty="0">
                <a:ln>
                  <a:noFill/>
                </a:ln>
                <a:solidFill>
                  <a:prstClr val="black"/>
                </a:solidFill>
                <a:effectLst/>
                <a:uLnTx/>
                <a:uFillTx/>
                <a:latin typeface="Century Gothic" panose="020B0502020202020204"/>
                <a:ea typeface="+mn-ea"/>
                <a:cs typeface="+mn-cs"/>
              </a:rPr>
              <a:t>(</a:t>
            </a:r>
            <a:r>
              <a:rPr kumimoji="0" lang="tr-TR" sz="20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p&gt;0.05)</a:t>
            </a:r>
            <a:endParaRPr kumimoji="0" lang="tr-TR"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80622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1527" y="5457413"/>
            <a:ext cx="3186112" cy="365125"/>
          </a:xfrm>
          <a:solidFill>
            <a:srgbClr val="00B0F0"/>
          </a:solidFill>
        </p:spPr>
        <p:txBody>
          <a:bodyPr rtlCol="0">
            <a:normAutofit lnSpcReduction="10000"/>
          </a:bodyPr>
          <a:lstStyle/>
          <a:p>
            <a:pPr fontAlgn="auto">
              <a:spcAft>
                <a:spcPts val="0"/>
              </a:spcAft>
              <a:defRPr/>
            </a:pPr>
            <a:r>
              <a:rPr lang="tr-TR" dirty="0">
                <a:solidFill>
                  <a:srgbClr val="FF0000"/>
                </a:solidFill>
              </a:rPr>
              <a:t>Veri seti&gt; gsh-paired2</a:t>
            </a:r>
          </a:p>
        </p:txBody>
      </p:sp>
      <p:sp>
        <p:nvSpPr>
          <p:cNvPr id="333830" name="İçerik Yer Tutucusu 2"/>
          <p:cNvSpPr txBox="1">
            <a:spLocks noChangeArrowheads="1"/>
          </p:cNvSpPr>
          <p:nvPr/>
        </p:nvSpPr>
        <p:spPr bwMode="auto">
          <a:xfrm>
            <a:off x="4764088" y="1600200"/>
            <a:ext cx="712311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228600" indent="-228600">
              <a:lnSpc>
                <a:spcPct val="90000"/>
              </a:lnSpc>
              <a:spcBef>
                <a:spcPts val="1800"/>
              </a:spcBef>
              <a:buFont typeface="Wingdings" panose="05000000000000000000" pitchFamily="2" charset="2"/>
              <a:buChar char="§"/>
              <a:defRPr sz="2000">
                <a:solidFill>
                  <a:schemeClr val="tx1"/>
                </a:solidFill>
                <a:latin typeface="Euphemia" pitchFamily="34" charset="0"/>
              </a:defRPr>
            </a:lvl1pPr>
            <a:lvl2pPr marL="685800" indent="-228600">
              <a:lnSpc>
                <a:spcPct val="90000"/>
              </a:lnSpc>
              <a:spcBef>
                <a:spcPts val="600"/>
              </a:spcBef>
              <a:buFont typeface="Wingdings" panose="05000000000000000000" pitchFamily="2" charset="2"/>
              <a:buChar char="§"/>
              <a:defRPr sz="1600">
                <a:solidFill>
                  <a:schemeClr val="tx1"/>
                </a:solidFill>
                <a:latin typeface="Euphemia" pitchFamily="34" charset="0"/>
              </a:defRPr>
            </a:lvl2pPr>
            <a:lvl3pPr marL="1143000" indent="-228600">
              <a:lnSpc>
                <a:spcPct val="90000"/>
              </a:lnSpc>
              <a:spcBef>
                <a:spcPts val="600"/>
              </a:spcBef>
              <a:buFont typeface="Wingdings" panose="05000000000000000000" pitchFamily="2" charset="2"/>
              <a:buChar char="§"/>
              <a:defRPr sz="1400">
                <a:solidFill>
                  <a:schemeClr val="tx1"/>
                </a:solidFill>
                <a:latin typeface="Euphemia" pitchFamily="34" charset="0"/>
              </a:defRPr>
            </a:lvl3pPr>
            <a:lvl4pPr marL="1600200" indent="-228600">
              <a:lnSpc>
                <a:spcPct val="90000"/>
              </a:lnSpc>
              <a:spcBef>
                <a:spcPts val="600"/>
              </a:spcBef>
              <a:buFont typeface="Wingdings" panose="05000000000000000000" pitchFamily="2" charset="2"/>
              <a:buChar char="§"/>
              <a:defRPr sz="1400">
                <a:solidFill>
                  <a:schemeClr val="tx1"/>
                </a:solidFill>
                <a:latin typeface="Euphemia" pitchFamily="34" charset="0"/>
              </a:defRPr>
            </a:lvl4pPr>
            <a:lvl5pPr marL="2057400" indent="-228600">
              <a:lnSpc>
                <a:spcPct val="90000"/>
              </a:lnSpc>
              <a:spcBef>
                <a:spcPts val="600"/>
              </a:spcBef>
              <a:buFont typeface="Wingdings" panose="05000000000000000000" pitchFamily="2" charset="2"/>
              <a:buChar char="§"/>
              <a:defRPr sz="1400">
                <a:solidFill>
                  <a:schemeClr val="tx1"/>
                </a:solidFill>
                <a:latin typeface="Euphemia" pitchFamily="34" charset="0"/>
              </a:defRPr>
            </a:lvl5pPr>
            <a:lvl6pPr marL="2514600" indent="-228600" fontAlgn="base">
              <a:lnSpc>
                <a:spcPct val="90000"/>
              </a:lnSpc>
              <a:spcBef>
                <a:spcPts val="600"/>
              </a:spcBef>
              <a:spcAft>
                <a:spcPct val="0"/>
              </a:spcAft>
              <a:buFont typeface="Wingdings" panose="05000000000000000000" pitchFamily="2" charset="2"/>
              <a:buChar char="§"/>
              <a:defRPr sz="1400">
                <a:solidFill>
                  <a:schemeClr val="tx1"/>
                </a:solidFill>
                <a:latin typeface="Euphemia" pitchFamily="34" charset="0"/>
              </a:defRPr>
            </a:lvl6pPr>
            <a:lvl7pPr marL="2971800" indent="-228600" fontAlgn="base">
              <a:lnSpc>
                <a:spcPct val="90000"/>
              </a:lnSpc>
              <a:spcBef>
                <a:spcPts val="600"/>
              </a:spcBef>
              <a:spcAft>
                <a:spcPct val="0"/>
              </a:spcAft>
              <a:buFont typeface="Wingdings" panose="05000000000000000000" pitchFamily="2" charset="2"/>
              <a:buChar char="§"/>
              <a:defRPr sz="1400">
                <a:solidFill>
                  <a:schemeClr val="tx1"/>
                </a:solidFill>
                <a:latin typeface="Euphemia" pitchFamily="34" charset="0"/>
              </a:defRPr>
            </a:lvl7pPr>
            <a:lvl8pPr marL="3429000" indent="-228600" fontAlgn="base">
              <a:lnSpc>
                <a:spcPct val="90000"/>
              </a:lnSpc>
              <a:spcBef>
                <a:spcPts val="600"/>
              </a:spcBef>
              <a:spcAft>
                <a:spcPct val="0"/>
              </a:spcAft>
              <a:buFont typeface="Wingdings" panose="05000000000000000000" pitchFamily="2" charset="2"/>
              <a:buChar char="§"/>
              <a:defRPr sz="1400">
                <a:solidFill>
                  <a:schemeClr val="tx1"/>
                </a:solidFill>
                <a:latin typeface="Euphemia" pitchFamily="34" charset="0"/>
              </a:defRPr>
            </a:lvl8pPr>
            <a:lvl9pPr marL="3886200" indent="-228600" fontAlgn="base">
              <a:lnSpc>
                <a:spcPct val="90000"/>
              </a:lnSpc>
              <a:spcBef>
                <a:spcPts val="600"/>
              </a:spcBef>
              <a:spcAft>
                <a:spcPct val="0"/>
              </a:spcAft>
              <a:buFont typeface="Wingdings" panose="05000000000000000000" pitchFamily="2" charset="2"/>
              <a:buChar char="§"/>
              <a:defRPr sz="1400">
                <a:solidFill>
                  <a:schemeClr val="tx1"/>
                </a:solidFill>
                <a:latin typeface="Euphemia" pitchFamily="34" charset="0"/>
              </a:defRPr>
            </a:lvl9pPr>
          </a:lstStyle>
          <a:p>
            <a:pPr marL="228600" marR="0" lvl="0" indent="-228600" algn="just"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tr-TR" altLang="tr-TR" sz="2000" b="0" i="0" u="none" strike="noStrike" kern="1200" cap="none" spc="0" normalizeH="0" baseline="0" noProof="0" dirty="0">
                <a:ln>
                  <a:noFill/>
                </a:ln>
                <a:solidFill>
                  <a:prstClr val="black"/>
                </a:solidFill>
                <a:effectLst/>
                <a:uLnTx/>
                <a:uFillTx/>
                <a:ea typeface="+mn-ea"/>
                <a:cs typeface="+mn-cs"/>
              </a:rPr>
              <a:t>Bir araştırmacı, sakız ırkı </a:t>
            </a:r>
            <a:r>
              <a:rPr kumimoji="0" lang="tr-TR" altLang="tr-TR" sz="2000" b="0" i="0" u="none" strike="noStrike" kern="1200" cap="none" spc="0" normalizeH="0" baseline="0" noProof="0" dirty="0" smtClean="0">
                <a:ln>
                  <a:noFill/>
                </a:ln>
                <a:solidFill>
                  <a:prstClr val="black"/>
                </a:solidFill>
                <a:effectLst/>
                <a:uLnTx/>
                <a:uFillTx/>
                <a:ea typeface="+mn-ea"/>
                <a:cs typeface="+mn-cs"/>
              </a:rPr>
              <a:t>koyunlarda  tek başına </a:t>
            </a:r>
            <a:r>
              <a:rPr kumimoji="0" lang="tr-TR" altLang="tr-TR" sz="2000" b="0" i="0" u="none" strike="noStrike" kern="1200" cap="none" spc="0" normalizeH="0" baseline="0" noProof="0" dirty="0" err="1" smtClean="0">
                <a:ln>
                  <a:noFill/>
                </a:ln>
                <a:solidFill>
                  <a:prstClr val="black"/>
                </a:solidFill>
                <a:effectLst/>
                <a:uLnTx/>
                <a:uFillTx/>
                <a:ea typeface="+mn-ea"/>
                <a:cs typeface="+mn-cs"/>
              </a:rPr>
              <a:t>flumetrin</a:t>
            </a:r>
            <a:r>
              <a:rPr kumimoji="0" lang="tr-TR" altLang="tr-TR" sz="2000" b="0" i="0" u="none" strike="noStrike" kern="1200" cap="none" spc="0" normalizeH="0" baseline="0" noProof="0" dirty="0" smtClean="0">
                <a:ln>
                  <a:noFill/>
                </a:ln>
                <a:solidFill>
                  <a:prstClr val="black"/>
                </a:solidFill>
                <a:effectLst/>
                <a:uLnTx/>
                <a:uFillTx/>
                <a:ea typeface="+mn-ea"/>
                <a:cs typeface="+mn-cs"/>
              </a:rPr>
              <a:t> </a:t>
            </a:r>
            <a:r>
              <a:rPr kumimoji="0" lang="tr-TR" altLang="tr-TR" sz="2000" b="0" i="0" u="none" strike="noStrike" kern="1200" cap="none" spc="0" normalizeH="0" baseline="0" noProof="0" dirty="0">
                <a:ln>
                  <a:noFill/>
                </a:ln>
                <a:solidFill>
                  <a:prstClr val="black"/>
                </a:solidFill>
                <a:effectLst/>
                <a:uLnTx/>
                <a:uFillTx/>
                <a:ea typeface="+mn-ea"/>
                <a:cs typeface="+mn-cs"/>
              </a:rPr>
              <a:t>uygulamalarının </a:t>
            </a:r>
            <a:r>
              <a:rPr kumimoji="0" lang="tr-TR" altLang="tr-TR" sz="2000" b="0" i="0" u="none" strike="noStrike" kern="1200" cap="none" spc="0" normalizeH="0" baseline="0" noProof="0" dirty="0" smtClean="0">
                <a:ln>
                  <a:noFill/>
                </a:ln>
                <a:solidFill>
                  <a:prstClr val="black"/>
                </a:solidFill>
                <a:effectLst/>
                <a:uLnTx/>
                <a:uFillTx/>
                <a:ea typeface="+mn-ea"/>
                <a:cs typeface="+mn-cs"/>
              </a:rPr>
              <a:t>GSH üzerine </a:t>
            </a:r>
            <a:r>
              <a:rPr kumimoji="0" lang="tr-TR" altLang="tr-TR" sz="2000" b="0" i="0" u="none" strike="noStrike" kern="1200" cap="none" spc="0" normalizeH="0" baseline="0" noProof="0" dirty="0">
                <a:ln>
                  <a:noFill/>
                </a:ln>
                <a:solidFill>
                  <a:prstClr val="black"/>
                </a:solidFill>
                <a:effectLst/>
                <a:uLnTx/>
                <a:uFillTx/>
                <a:ea typeface="+mn-ea"/>
                <a:cs typeface="+mn-cs"/>
              </a:rPr>
              <a:t>etkilerinin belirlenmesi amacıyla 30 </a:t>
            </a:r>
            <a:r>
              <a:rPr kumimoji="0" lang="tr-TR" altLang="tr-TR" sz="2000" b="0" i="0" u="none" strike="noStrike" kern="1200" cap="none" spc="0" normalizeH="0" baseline="0" noProof="0" dirty="0" smtClean="0">
                <a:ln>
                  <a:noFill/>
                </a:ln>
                <a:solidFill>
                  <a:prstClr val="black"/>
                </a:solidFill>
                <a:effectLst/>
                <a:uLnTx/>
                <a:uFillTx/>
                <a:ea typeface="+mn-ea"/>
                <a:cs typeface="+mn-cs"/>
              </a:rPr>
              <a:t>koyuna </a:t>
            </a:r>
            <a:r>
              <a:rPr kumimoji="0" lang="tr-TR" altLang="tr-TR" sz="2000" b="0" i="0" u="none" strike="noStrike" kern="1200" cap="none" spc="0" normalizeH="0" baseline="0" noProof="0" dirty="0">
                <a:ln>
                  <a:noFill/>
                </a:ln>
                <a:solidFill>
                  <a:prstClr val="black"/>
                </a:solidFill>
                <a:effectLst/>
                <a:uLnTx/>
                <a:uFillTx/>
                <a:ea typeface="+mn-ea"/>
                <a:cs typeface="+mn-cs"/>
              </a:rPr>
              <a:t>0.2 ml/kg dozunda </a:t>
            </a:r>
            <a:r>
              <a:rPr kumimoji="0" lang="tr-TR" altLang="tr-TR" sz="2000" b="0" i="0" u="none" strike="noStrike" kern="1200" cap="none" spc="0" normalizeH="0" baseline="0" noProof="0" dirty="0" err="1">
                <a:ln>
                  <a:noFill/>
                </a:ln>
                <a:solidFill>
                  <a:prstClr val="black"/>
                </a:solidFill>
                <a:effectLst/>
                <a:uLnTx/>
                <a:uFillTx/>
                <a:ea typeface="+mn-ea"/>
                <a:cs typeface="+mn-cs"/>
              </a:rPr>
              <a:t>Flumetrinin</a:t>
            </a:r>
            <a:r>
              <a:rPr kumimoji="0" lang="tr-TR" altLang="tr-TR" sz="2000" b="0" i="0" u="none" strike="noStrike" kern="1200" cap="none" spc="0" normalizeH="0" baseline="0" noProof="0" dirty="0">
                <a:ln>
                  <a:noFill/>
                </a:ln>
                <a:solidFill>
                  <a:prstClr val="black"/>
                </a:solidFill>
                <a:effectLst/>
                <a:uLnTx/>
                <a:uFillTx/>
                <a:ea typeface="+mn-ea"/>
                <a:cs typeface="+mn-cs"/>
              </a:rPr>
              <a:t> dökme çözeltisi sırt derisi üzerine </a:t>
            </a:r>
            <a:r>
              <a:rPr kumimoji="0" lang="tr-TR" altLang="tr-TR" sz="2000" b="0" i="0" u="none" strike="noStrike" kern="1200" cap="none" spc="0" normalizeH="0" baseline="0" noProof="0" dirty="0" smtClean="0">
                <a:ln>
                  <a:noFill/>
                </a:ln>
                <a:solidFill>
                  <a:prstClr val="black"/>
                </a:solidFill>
                <a:effectLst/>
                <a:uLnTx/>
                <a:uFillTx/>
                <a:ea typeface="+mn-ea"/>
                <a:cs typeface="+mn-cs"/>
              </a:rPr>
              <a:t>uyguluyor (0. gün). </a:t>
            </a:r>
            <a:r>
              <a:rPr kumimoji="0" lang="tr-TR" altLang="tr-TR" sz="2000" b="0" i="0" u="none" strike="noStrike" kern="1200" cap="none" spc="0" normalizeH="0" baseline="0" noProof="0" dirty="0">
                <a:ln>
                  <a:noFill/>
                </a:ln>
                <a:solidFill>
                  <a:prstClr val="black"/>
                </a:solidFill>
                <a:effectLst/>
                <a:uLnTx/>
                <a:uFillTx/>
                <a:ea typeface="+mn-ea"/>
                <a:cs typeface="+mn-cs"/>
              </a:rPr>
              <a:t>Yedinci gün sonunda </a:t>
            </a:r>
            <a:r>
              <a:rPr kumimoji="0" lang="tr-TR" altLang="tr-TR" sz="2000" b="0" i="0" u="none" strike="noStrike" kern="1200" cap="none" spc="0" normalizeH="0" baseline="0" noProof="0" dirty="0" err="1">
                <a:ln>
                  <a:noFill/>
                </a:ln>
                <a:solidFill>
                  <a:prstClr val="black"/>
                </a:solidFill>
                <a:effectLst/>
                <a:uLnTx/>
                <a:uFillTx/>
                <a:ea typeface="+mn-ea"/>
                <a:cs typeface="+mn-cs"/>
              </a:rPr>
              <a:t>flumetrin</a:t>
            </a:r>
            <a:r>
              <a:rPr kumimoji="0" lang="tr-TR" altLang="tr-TR" sz="2000" b="0" i="0" u="none" strike="noStrike" kern="1200" cap="none" spc="0" normalizeH="0" baseline="0" noProof="0" dirty="0">
                <a:ln>
                  <a:noFill/>
                </a:ln>
                <a:solidFill>
                  <a:prstClr val="black"/>
                </a:solidFill>
                <a:effectLst/>
                <a:uLnTx/>
                <a:uFillTx/>
                <a:ea typeface="+mn-ea"/>
                <a:cs typeface="+mn-cs"/>
              </a:rPr>
              <a:t> uygulamasının kandaki GSH </a:t>
            </a:r>
            <a:r>
              <a:rPr kumimoji="0" lang="tr-TR" altLang="tr-TR" sz="2000" b="0" i="0" u="none" strike="noStrike" kern="1200" cap="none" spc="0" normalizeH="0" baseline="0" noProof="0" dirty="0" err="1">
                <a:ln>
                  <a:noFill/>
                </a:ln>
                <a:solidFill>
                  <a:prstClr val="black"/>
                </a:solidFill>
                <a:effectLst/>
                <a:uLnTx/>
                <a:uFillTx/>
                <a:ea typeface="+mn-ea"/>
                <a:cs typeface="+mn-cs"/>
              </a:rPr>
              <a:t>düzeyine</a:t>
            </a:r>
            <a:r>
              <a:rPr kumimoji="0" lang="tr-TR" altLang="tr-TR" sz="2000" b="0" i="0" u="none" strike="noStrike" kern="1200" cap="none" spc="0" normalizeH="0" baseline="0" noProof="0" dirty="0">
                <a:ln>
                  <a:noFill/>
                </a:ln>
                <a:solidFill>
                  <a:prstClr val="black"/>
                </a:solidFill>
                <a:effectLst/>
                <a:uLnTx/>
                <a:uFillTx/>
                <a:ea typeface="+mn-ea"/>
                <a:cs typeface="+mn-cs"/>
              </a:rPr>
              <a:t> etkisini araştırıyor. GSH düzeyinde anlamlı bir değişiklik var mıdır?</a:t>
            </a:r>
          </a:p>
        </p:txBody>
      </p:sp>
      <p:pic>
        <p:nvPicPr>
          <p:cNvPr id="333831" name="Resim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1471613"/>
            <a:ext cx="4400550"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Unvan 1"/>
          <p:cNvSpPr>
            <a:spLocks noGrp="1"/>
          </p:cNvSpPr>
          <p:nvPr>
            <p:ph type="title"/>
          </p:nvPr>
        </p:nvSpPr>
        <p:spPr/>
        <p:txBody>
          <a:bodyPr/>
          <a:lstStyle/>
          <a:p>
            <a:endParaRPr lang="tr-TR"/>
          </a:p>
        </p:txBody>
      </p:sp>
      <p:sp>
        <p:nvSpPr>
          <p:cNvPr id="10" name="Başlık 1"/>
          <p:cNvSpPr txBox="1">
            <a:spLocks noChangeArrowheads="1"/>
          </p:cNvSpPr>
          <p:nvPr/>
        </p:nvSpPr>
        <p:spPr bwMode="auto">
          <a:xfrm>
            <a:off x="1503485" y="276541"/>
            <a:ext cx="9292517" cy="93565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lvl1pPr algn="l" rtl="0" fontAlgn="base">
              <a:lnSpc>
                <a:spcPct val="90000"/>
              </a:lnSpc>
              <a:spcBef>
                <a:spcPct val="0"/>
              </a:spcBef>
              <a:spcAft>
                <a:spcPct val="0"/>
              </a:spcAft>
              <a:defRPr sz="2800" kern="1200">
                <a:solidFill>
                  <a:schemeClr val="tx1"/>
                </a:solidFill>
                <a:latin typeface="+mj-lt"/>
                <a:ea typeface="+mj-ea"/>
                <a:cs typeface="+mj-cs"/>
              </a:defRPr>
            </a:lvl1pPr>
            <a:lvl2pPr algn="l" rtl="0" fontAlgn="base">
              <a:lnSpc>
                <a:spcPct val="90000"/>
              </a:lnSpc>
              <a:spcBef>
                <a:spcPct val="0"/>
              </a:spcBef>
              <a:spcAft>
                <a:spcPct val="0"/>
              </a:spcAft>
              <a:defRPr sz="2800">
                <a:solidFill>
                  <a:schemeClr val="tx1"/>
                </a:solidFill>
                <a:latin typeface="Plantagenet Cherokee" pitchFamily="18" charset="-79"/>
              </a:defRPr>
            </a:lvl2pPr>
            <a:lvl3pPr algn="l" rtl="0" fontAlgn="base">
              <a:lnSpc>
                <a:spcPct val="90000"/>
              </a:lnSpc>
              <a:spcBef>
                <a:spcPct val="0"/>
              </a:spcBef>
              <a:spcAft>
                <a:spcPct val="0"/>
              </a:spcAft>
              <a:defRPr sz="2800">
                <a:solidFill>
                  <a:schemeClr val="tx1"/>
                </a:solidFill>
                <a:latin typeface="Plantagenet Cherokee" pitchFamily="18" charset="-79"/>
              </a:defRPr>
            </a:lvl3pPr>
            <a:lvl4pPr algn="l" rtl="0" fontAlgn="base">
              <a:lnSpc>
                <a:spcPct val="90000"/>
              </a:lnSpc>
              <a:spcBef>
                <a:spcPct val="0"/>
              </a:spcBef>
              <a:spcAft>
                <a:spcPct val="0"/>
              </a:spcAft>
              <a:defRPr sz="2800">
                <a:solidFill>
                  <a:schemeClr val="tx1"/>
                </a:solidFill>
                <a:latin typeface="Plantagenet Cherokee" pitchFamily="18" charset="-79"/>
              </a:defRPr>
            </a:lvl4pPr>
            <a:lvl5pPr algn="l" rtl="0" fontAlgn="base">
              <a:lnSpc>
                <a:spcPct val="90000"/>
              </a:lnSpc>
              <a:spcBef>
                <a:spcPct val="0"/>
              </a:spcBef>
              <a:spcAft>
                <a:spcPct val="0"/>
              </a:spcAft>
              <a:defRPr sz="2800">
                <a:solidFill>
                  <a:schemeClr val="tx1"/>
                </a:solidFill>
                <a:latin typeface="Plantagenet Cherokee" pitchFamily="18" charset="-79"/>
              </a:defRPr>
            </a:lvl5pPr>
            <a:lvl6pPr marL="457200" algn="l" rtl="0" fontAlgn="base">
              <a:lnSpc>
                <a:spcPct val="90000"/>
              </a:lnSpc>
              <a:spcBef>
                <a:spcPct val="0"/>
              </a:spcBef>
              <a:spcAft>
                <a:spcPct val="0"/>
              </a:spcAft>
              <a:defRPr sz="2800">
                <a:solidFill>
                  <a:schemeClr val="tx1"/>
                </a:solidFill>
                <a:latin typeface="Plantagenet Cherokee" pitchFamily="18" charset="-79"/>
              </a:defRPr>
            </a:lvl6pPr>
            <a:lvl7pPr marL="914400" algn="l" rtl="0" fontAlgn="base">
              <a:lnSpc>
                <a:spcPct val="90000"/>
              </a:lnSpc>
              <a:spcBef>
                <a:spcPct val="0"/>
              </a:spcBef>
              <a:spcAft>
                <a:spcPct val="0"/>
              </a:spcAft>
              <a:defRPr sz="2800">
                <a:solidFill>
                  <a:schemeClr val="tx1"/>
                </a:solidFill>
                <a:latin typeface="Plantagenet Cherokee" pitchFamily="18" charset="-79"/>
              </a:defRPr>
            </a:lvl7pPr>
            <a:lvl8pPr marL="1371600" algn="l" rtl="0" fontAlgn="base">
              <a:lnSpc>
                <a:spcPct val="90000"/>
              </a:lnSpc>
              <a:spcBef>
                <a:spcPct val="0"/>
              </a:spcBef>
              <a:spcAft>
                <a:spcPct val="0"/>
              </a:spcAft>
              <a:defRPr sz="2800">
                <a:solidFill>
                  <a:schemeClr val="tx1"/>
                </a:solidFill>
                <a:latin typeface="Plantagenet Cherokee" pitchFamily="18" charset="-79"/>
              </a:defRPr>
            </a:lvl8pPr>
            <a:lvl9pPr marL="1828800" algn="l" rtl="0" fontAlgn="base">
              <a:lnSpc>
                <a:spcPct val="90000"/>
              </a:lnSpc>
              <a:spcBef>
                <a:spcPct val="0"/>
              </a:spcBef>
              <a:spcAft>
                <a:spcPct val="0"/>
              </a:spcAft>
              <a:defRPr sz="2800">
                <a:solidFill>
                  <a:schemeClr val="tx1"/>
                </a:solidFill>
                <a:latin typeface="Plantagenet Cherokee" pitchFamily="18" charset="-79"/>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tr-TR" altLang="tr-TR" sz="2800" b="0" i="0" u="none" strike="noStrike" kern="1200" cap="none" spc="0" normalizeH="0" baseline="0" noProof="0" dirty="0" smtClean="0">
                <a:ln>
                  <a:noFill/>
                </a:ln>
                <a:solidFill>
                  <a:prstClr val="black"/>
                </a:solidFill>
                <a:effectLst/>
                <a:uLnTx/>
                <a:uFillTx/>
                <a:latin typeface="Century Gothic" panose="020B0502020202020204"/>
                <a:ea typeface="+mj-ea"/>
                <a:cs typeface="+mj-cs"/>
              </a:rPr>
              <a:t>İki Ortalamanın Karşılaştırılması-  </a:t>
            </a:r>
            <a:r>
              <a:rPr kumimoji="0" lang="tr-TR" altLang="tr-TR" sz="2800" b="0" i="0" u="none" strike="noStrike" kern="1200" cap="none" spc="0" normalizeH="0" baseline="0" noProof="0" dirty="0" err="1" smtClean="0">
                <a:ln>
                  <a:noFill/>
                </a:ln>
                <a:solidFill>
                  <a:prstClr val="black"/>
                </a:solidFill>
                <a:effectLst/>
                <a:uLnTx/>
                <a:uFillTx/>
                <a:latin typeface="Century Gothic" panose="020B0502020202020204"/>
                <a:ea typeface="+mj-ea"/>
                <a:cs typeface="+mj-cs"/>
              </a:rPr>
              <a:t>Wilcoxon</a:t>
            </a:r>
            <a:r>
              <a:rPr kumimoji="0" lang="tr-TR" altLang="tr-TR" sz="2800" b="0" i="0" u="none" strike="noStrike" kern="1200" cap="none" spc="0" normalizeH="0" baseline="0" noProof="0" dirty="0" smtClean="0">
                <a:ln>
                  <a:noFill/>
                </a:ln>
                <a:solidFill>
                  <a:prstClr val="black"/>
                </a:solidFill>
                <a:effectLst/>
                <a:uLnTx/>
                <a:uFillTx/>
                <a:latin typeface="Century Gothic" panose="020B0502020202020204"/>
                <a:ea typeface="+mj-ea"/>
                <a:cs typeface="+mj-cs"/>
              </a:rPr>
              <a:t> test</a:t>
            </a:r>
            <a:br>
              <a:rPr kumimoji="0" lang="tr-TR" altLang="tr-TR" sz="2800" b="0" i="0" u="none" strike="noStrike" kern="1200" cap="none" spc="0" normalizeH="0" baseline="0" noProof="0" dirty="0" smtClean="0">
                <a:ln>
                  <a:noFill/>
                </a:ln>
                <a:solidFill>
                  <a:prstClr val="black"/>
                </a:solidFill>
                <a:effectLst/>
                <a:uLnTx/>
                <a:uFillTx/>
                <a:latin typeface="Century Gothic" panose="020B0502020202020204"/>
                <a:ea typeface="+mj-ea"/>
                <a:cs typeface="+mj-cs"/>
              </a:rPr>
            </a:br>
            <a:r>
              <a:rPr kumimoji="0" lang="tr-TR" altLang="tr-TR" sz="3200" b="1" i="0" u="none" strike="noStrike" kern="1200" cap="none" spc="0" normalizeH="0" baseline="0" noProof="0" dirty="0" smtClean="0">
                <a:ln>
                  <a:noFill/>
                </a:ln>
                <a:solidFill>
                  <a:prstClr val="black"/>
                </a:solidFill>
                <a:effectLst/>
                <a:uLnTx/>
                <a:uFillTx/>
                <a:latin typeface="Century Gothic" panose="020B0502020202020204"/>
                <a:ea typeface="+mj-ea"/>
                <a:cs typeface="+mj-cs"/>
              </a:rPr>
              <a:t>Uygulama 2</a:t>
            </a:r>
          </a:p>
        </p:txBody>
      </p:sp>
      <p:sp>
        <p:nvSpPr>
          <p:cNvPr id="11" name="Metin kutusu 10"/>
          <p:cNvSpPr txBox="1"/>
          <p:nvPr/>
        </p:nvSpPr>
        <p:spPr>
          <a:xfrm>
            <a:off x="5273479" y="4016031"/>
            <a:ext cx="1603375" cy="5238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Century Gothic" panose="020B0502020202020204"/>
                <a:ea typeface="+mn-ea"/>
                <a:cs typeface="+mn-cs"/>
              </a:rPr>
              <a:t>Hipotez?</a:t>
            </a:r>
          </a:p>
        </p:txBody>
      </p:sp>
      <p:sp>
        <p:nvSpPr>
          <p:cNvPr id="12" name="Dikdörtgen 11"/>
          <p:cNvSpPr/>
          <p:nvPr/>
        </p:nvSpPr>
        <p:spPr>
          <a:xfrm>
            <a:off x="5125687" y="4534649"/>
            <a:ext cx="6096000" cy="1200329"/>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smtClean="0">
                <a:ln>
                  <a:noFill/>
                </a:ln>
                <a:solidFill>
                  <a:srgbClr val="514843"/>
                </a:solidFill>
                <a:effectLst/>
                <a:uLnTx/>
                <a:uFillTx/>
                <a:latin typeface="Euphemia" pitchFamily="34" charset="0"/>
                <a:ea typeface="+mn-ea"/>
                <a:cs typeface="+mn-cs"/>
              </a:rPr>
              <a:t>H</a:t>
            </a:r>
            <a:r>
              <a:rPr kumimoji="0" lang="tr-TR" altLang="tr-TR" sz="1800" b="0" i="0" u="none" strike="noStrike" kern="1200" cap="none" spc="0" normalizeH="0" baseline="-25000" noProof="0" dirty="0" smtClean="0">
                <a:ln>
                  <a:noFill/>
                </a:ln>
                <a:solidFill>
                  <a:srgbClr val="514843"/>
                </a:solidFill>
                <a:effectLst/>
                <a:uLnTx/>
                <a:uFillTx/>
                <a:latin typeface="Euphemia" pitchFamily="34" charset="0"/>
                <a:ea typeface="+mn-ea"/>
                <a:cs typeface="+mn-cs"/>
              </a:rPr>
              <a:t>0</a:t>
            </a: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 </a:t>
            </a:r>
            <a:r>
              <a:rPr kumimoji="0" lang="tr-TR" altLang="tr-TR" sz="1800" b="0" i="0" u="none" strike="noStrike" kern="1200" cap="none" spc="0" normalizeH="0" baseline="0" noProof="0" dirty="0" smtClean="0">
                <a:ln>
                  <a:noFill/>
                </a:ln>
                <a:solidFill>
                  <a:srgbClr val="514843"/>
                </a:solidFill>
                <a:effectLst/>
                <a:uLnTx/>
                <a:uFillTx/>
                <a:latin typeface="Euphemia" pitchFamily="34" charset="0"/>
                <a:ea typeface="+mn-ea"/>
                <a:cs typeface="+mn-cs"/>
              </a:rPr>
              <a:t>GSH </a:t>
            </a: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düzeyi yönünden </a:t>
            </a:r>
            <a:r>
              <a:rPr kumimoji="0" lang="tr-TR" altLang="tr-TR" sz="1800" b="0" i="0" u="none" strike="noStrike" kern="1200" cap="none" spc="0" normalizeH="0" baseline="0" noProof="0" dirty="0" smtClean="0">
                <a:ln>
                  <a:noFill/>
                </a:ln>
                <a:solidFill>
                  <a:srgbClr val="514843"/>
                </a:solidFill>
                <a:effectLst/>
                <a:uLnTx/>
                <a:uFillTx/>
                <a:latin typeface="Euphemia" pitchFamily="34" charset="0"/>
                <a:ea typeface="+mn-ea"/>
                <a:cs typeface="+mn-cs"/>
              </a:rPr>
              <a:t>0. </a:t>
            </a: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ve </a:t>
            </a:r>
            <a:r>
              <a:rPr kumimoji="0" lang="tr-TR" altLang="tr-TR" sz="1800" b="0" i="0" u="none" strike="noStrike" kern="1200" cap="none" spc="0" normalizeH="0" baseline="0" noProof="0" dirty="0" smtClean="0">
                <a:ln>
                  <a:noFill/>
                </a:ln>
                <a:solidFill>
                  <a:srgbClr val="514843"/>
                </a:solidFill>
                <a:effectLst/>
                <a:uLnTx/>
                <a:uFillTx/>
                <a:latin typeface="Euphemia" pitchFamily="34" charset="0"/>
                <a:ea typeface="+mn-ea"/>
                <a:cs typeface="+mn-cs"/>
              </a:rPr>
              <a:t>7. günlerde </a:t>
            </a: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arasında fark yoktur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H</a:t>
            </a:r>
            <a:r>
              <a:rPr kumimoji="0" lang="tr-TR" altLang="tr-TR" sz="1800" b="0" i="0" u="none" strike="noStrike" kern="1200" cap="none" spc="0" normalizeH="0" baseline="-25000" noProof="0" dirty="0">
                <a:ln>
                  <a:noFill/>
                </a:ln>
                <a:solidFill>
                  <a:srgbClr val="514843"/>
                </a:solidFill>
                <a:effectLst/>
                <a:uLnTx/>
                <a:uFillTx/>
                <a:latin typeface="Euphemia" pitchFamily="34" charset="0"/>
                <a:ea typeface="+mn-ea"/>
                <a:cs typeface="+mn-cs"/>
              </a:rPr>
              <a:t>A</a:t>
            </a: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 </a:t>
            </a:r>
            <a:r>
              <a:rPr kumimoji="0" lang="tr-TR" altLang="tr-TR" sz="1800" b="0" i="0" u="none" strike="noStrike" kern="1200" cap="none" spc="0" normalizeH="0" baseline="0" noProof="0" dirty="0" smtClean="0">
                <a:ln>
                  <a:noFill/>
                </a:ln>
                <a:solidFill>
                  <a:srgbClr val="514843"/>
                </a:solidFill>
                <a:effectLst/>
                <a:uLnTx/>
                <a:uFillTx/>
                <a:latin typeface="Euphemia" pitchFamily="34" charset="0"/>
                <a:ea typeface="+mn-ea"/>
                <a:cs typeface="+mn-cs"/>
              </a:rPr>
              <a:t>GSH </a:t>
            </a:r>
            <a:r>
              <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rPr>
              <a:t>düzeyi yönünden 0. ve 7. günlerde arasında fark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dirty="0" smtClean="0">
                <a:ln>
                  <a:noFill/>
                </a:ln>
                <a:solidFill>
                  <a:srgbClr val="514843"/>
                </a:solidFill>
                <a:effectLst/>
                <a:uLnTx/>
                <a:uFillTx/>
                <a:latin typeface="Euphemia" pitchFamily="34" charset="0"/>
                <a:ea typeface="+mn-ea"/>
                <a:cs typeface="+mn-cs"/>
              </a:rPr>
              <a:t>vardır</a:t>
            </a:r>
            <a:endParaRPr kumimoji="0" lang="tr-TR" altLang="tr-TR" sz="1800" b="0" i="0" u="none" strike="noStrike" kern="1200" cap="none" spc="0" normalizeH="0" baseline="0" noProof="0" dirty="0">
              <a:ln>
                <a:noFill/>
              </a:ln>
              <a:solidFill>
                <a:srgbClr val="514843"/>
              </a:solidFill>
              <a:effectLst/>
              <a:uLnTx/>
              <a:uFillTx/>
              <a:latin typeface="Euphemia" pitchFamily="34" charset="0"/>
              <a:ea typeface="+mn-ea"/>
              <a:cs typeface="+mn-cs"/>
            </a:endParaRPr>
          </a:p>
        </p:txBody>
      </p:sp>
    </p:spTree>
    <p:extLst>
      <p:ext uri="{BB962C8B-B14F-4D97-AF65-F5344CB8AC3E}">
        <p14:creationId xmlns:p14="http://schemas.microsoft.com/office/powerpoint/2010/main" val="2220181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2" name="Başlık 1"/>
          <p:cNvSpPr txBox="1">
            <a:spLocks noChangeArrowheads="1"/>
          </p:cNvSpPr>
          <p:nvPr/>
        </p:nvSpPr>
        <p:spPr bwMode="auto">
          <a:xfrm>
            <a:off x="1656215" y="114300"/>
            <a:ext cx="5294313"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tr-TR" altLang="tr-TR" sz="2800" b="0" i="0" u="none" strike="noStrike" kern="1200" cap="none" spc="0" normalizeH="0" baseline="0" noProof="0" dirty="0">
                <a:ln>
                  <a:noFill/>
                </a:ln>
                <a:solidFill>
                  <a:prstClr val="black"/>
                </a:solidFill>
                <a:effectLst/>
                <a:uLnTx/>
                <a:uFillTx/>
                <a:latin typeface="Plantagenet Cherokee" pitchFamily="18" charset="-79"/>
                <a:ea typeface="+mn-ea"/>
                <a:cs typeface="+mn-cs"/>
              </a:rPr>
              <a:t>Adım 1: Varsayımların Kontrolü</a:t>
            </a:r>
          </a:p>
        </p:txBody>
      </p:sp>
      <p:sp>
        <p:nvSpPr>
          <p:cNvPr id="334853" name="İçerik Yer Tutucusu 2"/>
          <p:cNvSpPr txBox="1">
            <a:spLocks noChangeArrowheads="1"/>
          </p:cNvSpPr>
          <p:nvPr/>
        </p:nvSpPr>
        <p:spPr bwMode="auto">
          <a:xfrm>
            <a:off x="434975" y="1643063"/>
            <a:ext cx="4991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228600" indent="-228600">
              <a:lnSpc>
                <a:spcPct val="90000"/>
              </a:lnSpc>
              <a:spcBef>
                <a:spcPts val="1800"/>
              </a:spcBef>
              <a:buFont typeface="Wingdings" panose="05000000000000000000" pitchFamily="2" charset="2"/>
              <a:buChar char="§"/>
              <a:defRPr sz="2000">
                <a:solidFill>
                  <a:schemeClr val="tx1"/>
                </a:solidFill>
                <a:latin typeface="Euphemia" pitchFamily="34" charset="0"/>
              </a:defRPr>
            </a:lvl1pPr>
            <a:lvl2pPr marL="685800" indent="-228600">
              <a:lnSpc>
                <a:spcPct val="90000"/>
              </a:lnSpc>
              <a:spcBef>
                <a:spcPts val="600"/>
              </a:spcBef>
              <a:buFont typeface="Wingdings" panose="05000000000000000000" pitchFamily="2" charset="2"/>
              <a:buChar char="§"/>
              <a:defRPr sz="1600">
                <a:solidFill>
                  <a:schemeClr val="tx1"/>
                </a:solidFill>
                <a:latin typeface="Euphemia" pitchFamily="34" charset="0"/>
              </a:defRPr>
            </a:lvl2pPr>
            <a:lvl3pPr marL="1143000" indent="-228600">
              <a:lnSpc>
                <a:spcPct val="90000"/>
              </a:lnSpc>
              <a:spcBef>
                <a:spcPts val="600"/>
              </a:spcBef>
              <a:buFont typeface="Wingdings" panose="05000000000000000000" pitchFamily="2" charset="2"/>
              <a:buChar char="§"/>
              <a:defRPr sz="1400">
                <a:solidFill>
                  <a:schemeClr val="tx1"/>
                </a:solidFill>
                <a:latin typeface="Euphemia" pitchFamily="34" charset="0"/>
              </a:defRPr>
            </a:lvl3pPr>
            <a:lvl4pPr marL="1600200" indent="-228600">
              <a:lnSpc>
                <a:spcPct val="90000"/>
              </a:lnSpc>
              <a:spcBef>
                <a:spcPts val="600"/>
              </a:spcBef>
              <a:buFont typeface="Wingdings" panose="05000000000000000000" pitchFamily="2" charset="2"/>
              <a:buChar char="§"/>
              <a:defRPr sz="1400">
                <a:solidFill>
                  <a:schemeClr val="tx1"/>
                </a:solidFill>
                <a:latin typeface="Euphemia" pitchFamily="34" charset="0"/>
              </a:defRPr>
            </a:lvl4pPr>
            <a:lvl5pPr marL="2057400" indent="-228600">
              <a:lnSpc>
                <a:spcPct val="90000"/>
              </a:lnSpc>
              <a:spcBef>
                <a:spcPts val="600"/>
              </a:spcBef>
              <a:buFont typeface="Wingdings" panose="05000000000000000000" pitchFamily="2" charset="2"/>
              <a:buChar char="§"/>
              <a:defRPr sz="1400">
                <a:solidFill>
                  <a:schemeClr val="tx1"/>
                </a:solidFill>
                <a:latin typeface="Euphemia" pitchFamily="34" charset="0"/>
              </a:defRPr>
            </a:lvl5pPr>
            <a:lvl6pPr marL="2514600" indent="-228600" fontAlgn="base">
              <a:lnSpc>
                <a:spcPct val="90000"/>
              </a:lnSpc>
              <a:spcBef>
                <a:spcPts val="600"/>
              </a:spcBef>
              <a:spcAft>
                <a:spcPct val="0"/>
              </a:spcAft>
              <a:buFont typeface="Wingdings" panose="05000000000000000000" pitchFamily="2" charset="2"/>
              <a:buChar char="§"/>
              <a:defRPr sz="1400">
                <a:solidFill>
                  <a:schemeClr val="tx1"/>
                </a:solidFill>
                <a:latin typeface="Euphemia" pitchFamily="34" charset="0"/>
              </a:defRPr>
            </a:lvl6pPr>
            <a:lvl7pPr marL="2971800" indent="-228600" fontAlgn="base">
              <a:lnSpc>
                <a:spcPct val="90000"/>
              </a:lnSpc>
              <a:spcBef>
                <a:spcPts val="600"/>
              </a:spcBef>
              <a:spcAft>
                <a:spcPct val="0"/>
              </a:spcAft>
              <a:buFont typeface="Wingdings" panose="05000000000000000000" pitchFamily="2" charset="2"/>
              <a:buChar char="§"/>
              <a:defRPr sz="1400">
                <a:solidFill>
                  <a:schemeClr val="tx1"/>
                </a:solidFill>
                <a:latin typeface="Euphemia" pitchFamily="34" charset="0"/>
              </a:defRPr>
            </a:lvl7pPr>
            <a:lvl8pPr marL="3429000" indent="-228600" fontAlgn="base">
              <a:lnSpc>
                <a:spcPct val="90000"/>
              </a:lnSpc>
              <a:spcBef>
                <a:spcPts val="600"/>
              </a:spcBef>
              <a:spcAft>
                <a:spcPct val="0"/>
              </a:spcAft>
              <a:buFont typeface="Wingdings" panose="05000000000000000000" pitchFamily="2" charset="2"/>
              <a:buChar char="§"/>
              <a:defRPr sz="1400">
                <a:solidFill>
                  <a:schemeClr val="tx1"/>
                </a:solidFill>
                <a:latin typeface="Euphemia" pitchFamily="34" charset="0"/>
              </a:defRPr>
            </a:lvl8pPr>
            <a:lvl9pPr marL="3886200" indent="-228600" fontAlgn="base">
              <a:lnSpc>
                <a:spcPct val="90000"/>
              </a:lnSpc>
              <a:spcBef>
                <a:spcPts val="600"/>
              </a:spcBef>
              <a:spcAft>
                <a:spcPct val="0"/>
              </a:spcAft>
              <a:buFont typeface="Wingdings" panose="05000000000000000000" pitchFamily="2" charset="2"/>
              <a:buChar char="§"/>
              <a:defRPr sz="1400">
                <a:solidFill>
                  <a:schemeClr val="tx1"/>
                </a:solidFill>
                <a:latin typeface="Euphemia" pitchFamily="34" charset="0"/>
              </a:defRPr>
            </a:lvl9pPr>
          </a:lstStyle>
          <a:p>
            <a:pPr marL="228600" marR="0" lvl="0" indent="-2286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tr-TR" altLang="tr-TR" sz="2000" b="0" i="0" u="none" strike="noStrike" kern="1200" cap="none" spc="0" normalizeH="0" baseline="0" noProof="0" dirty="0">
                <a:ln>
                  <a:noFill/>
                </a:ln>
                <a:solidFill>
                  <a:prstClr val="black"/>
                </a:solidFill>
                <a:effectLst/>
                <a:uLnTx/>
                <a:uFillTx/>
                <a:ea typeface="+mn-ea"/>
                <a:cs typeface="+mn-cs"/>
              </a:rPr>
              <a:t>Analysis &gt; T-test &gt; </a:t>
            </a:r>
            <a:r>
              <a:rPr kumimoji="0" lang="tr-TR" altLang="tr-TR" sz="2000" b="0" i="0" u="none" strike="noStrike" kern="1200" cap="none" spc="0" normalizeH="0" baseline="0" noProof="0" dirty="0" err="1">
                <a:ln>
                  <a:noFill/>
                </a:ln>
                <a:solidFill>
                  <a:prstClr val="black"/>
                </a:solidFill>
                <a:effectLst/>
                <a:uLnTx/>
                <a:uFillTx/>
                <a:ea typeface="+mn-ea"/>
                <a:cs typeface="+mn-cs"/>
              </a:rPr>
              <a:t>paired</a:t>
            </a:r>
            <a:r>
              <a:rPr kumimoji="0" lang="tr-TR" altLang="tr-TR" sz="2000" b="0" i="0" u="none" strike="noStrike" kern="1200" cap="none" spc="0" normalizeH="0" baseline="0" noProof="0" dirty="0">
                <a:ln>
                  <a:noFill/>
                </a:ln>
                <a:solidFill>
                  <a:prstClr val="black"/>
                </a:solidFill>
                <a:effectLst/>
                <a:uLnTx/>
                <a:uFillTx/>
                <a:ea typeface="+mn-ea"/>
                <a:cs typeface="+mn-cs"/>
              </a:rPr>
              <a:t> </a:t>
            </a:r>
            <a:r>
              <a:rPr kumimoji="0" lang="tr-TR" altLang="tr-TR" sz="2000" b="0" i="0" u="none" strike="noStrike" kern="1200" cap="none" spc="0" normalizeH="0" baseline="0" noProof="0" dirty="0" err="1">
                <a:ln>
                  <a:noFill/>
                </a:ln>
                <a:solidFill>
                  <a:prstClr val="black"/>
                </a:solidFill>
                <a:effectLst/>
                <a:uLnTx/>
                <a:uFillTx/>
                <a:ea typeface="+mn-ea"/>
                <a:cs typeface="+mn-cs"/>
              </a:rPr>
              <a:t>samples</a:t>
            </a:r>
            <a:r>
              <a:rPr kumimoji="0" lang="tr-TR" altLang="tr-TR" sz="2000" b="0" i="0" u="none" strike="noStrike" kern="1200" cap="none" spc="0" normalizeH="0" baseline="0" noProof="0" dirty="0">
                <a:ln>
                  <a:noFill/>
                </a:ln>
                <a:solidFill>
                  <a:prstClr val="black"/>
                </a:solidFill>
                <a:effectLst/>
                <a:uLnTx/>
                <a:uFillTx/>
                <a:ea typeface="+mn-ea"/>
                <a:cs typeface="+mn-cs"/>
              </a:rPr>
              <a:t> t test</a:t>
            </a:r>
          </a:p>
        </p:txBody>
      </p:sp>
      <p:pic>
        <p:nvPicPr>
          <p:cNvPr id="334854" name="Resim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5919" y="1350752"/>
            <a:ext cx="5172088" cy="537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Yuvarlatılmış Dikdörtgen 9"/>
          <p:cNvSpPr/>
          <p:nvPr/>
        </p:nvSpPr>
        <p:spPr>
          <a:xfrm>
            <a:off x="8966994" y="5953125"/>
            <a:ext cx="2408237" cy="806450"/>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59373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Başlık 1"/>
          <p:cNvSpPr>
            <a:spLocks noGrp="1" noChangeArrowheads="1"/>
          </p:cNvSpPr>
          <p:nvPr>
            <p:ph type="title"/>
          </p:nvPr>
        </p:nvSpPr>
        <p:spPr/>
        <p:txBody>
          <a:bodyPr/>
          <a:lstStyle/>
          <a:p>
            <a:r>
              <a:rPr lang="tr-TR" altLang="tr-TR" b="1" dirty="0" smtClean="0">
                <a:latin typeface="Calibri" panose="020F0502020204030204" pitchFamily="34" charset="0"/>
                <a:cs typeface="Calibri" panose="020F0502020204030204" pitchFamily="34" charset="0"/>
              </a:rPr>
              <a:t>Varsayımların değerlendirilmesi</a:t>
            </a:r>
          </a:p>
        </p:txBody>
      </p:sp>
      <p:pic>
        <p:nvPicPr>
          <p:cNvPr id="335877"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3" y="2114550"/>
            <a:ext cx="6237287"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5324475" y="3021013"/>
            <a:ext cx="1057275" cy="747712"/>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35879" name="Metin kutusu 8"/>
          <p:cNvSpPr txBox="1">
            <a:spLocks noChangeArrowheads="1"/>
          </p:cNvSpPr>
          <p:nvPr/>
        </p:nvSpPr>
        <p:spPr bwMode="auto">
          <a:xfrm>
            <a:off x="6916738" y="2957513"/>
            <a:ext cx="4035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1" i="0" u="none" strike="noStrike" kern="1200" cap="none" spc="0" normalizeH="0" baseline="0" noProof="0">
                <a:ln>
                  <a:noFill/>
                </a:ln>
                <a:solidFill>
                  <a:prstClr val="black"/>
                </a:solidFill>
                <a:effectLst/>
                <a:uLnTx/>
                <a:uFillTx/>
                <a:latin typeface="Euphemia" pitchFamily="34" charset="0"/>
                <a:ea typeface="+mn-ea"/>
                <a:cs typeface="+mn-cs"/>
              </a:rPr>
              <a:t>Normal Dağılıma Uygunluk Varsayımı</a:t>
            </a:r>
          </a:p>
        </p:txBody>
      </p:sp>
      <p:sp>
        <p:nvSpPr>
          <p:cNvPr id="335880" name="Metin kutusu 9"/>
          <p:cNvSpPr txBox="1">
            <a:spLocks noChangeArrowheads="1"/>
          </p:cNvSpPr>
          <p:nvPr/>
        </p:nvSpPr>
        <p:spPr bwMode="auto">
          <a:xfrm>
            <a:off x="6630988" y="3614738"/>
            <a:ext cx="4127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prstClr val="black"/>
                </a:solidFill>
                <a:effectLst/>
                <a:uLnTx/>
                <a:uFillTx/>
                <a:latin typeface="Euphemia" pitchFamily="34" charset="0"/>
                <a:ea typeface="+mn-ea"/>
                <a:cs typeface="+mn-cs"/>
              </a:rPr>
              <a:t>H0: Veriler Normal Dağılıma uygundur</a:t>
            </a:r>
          </a:p>
        </p:txBody>
      </p:sp>
      <p:sp>
        <p:nvSpPr>
          <p:cNvPr id="335881" name="Metin kutusu 10"/>
          <p:cNvSpPr txBox="1">
            <a:spLocks noChangeArrowheads="1"/>
          </p:cNvSpPr>
          <p:nvPr/>
        </p:nvSpPr>
        <p:spPr bwMode="auto">
          <a:xfrm>
            <a:off x="6630988" y="4087813"/>
            <a:ext cx="46085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sng" strike="noStrike" kern="1200" cap="none" spc="0" normalizeH="0" baseline="0" noProof="0">
                <a:ln>
                  <a:noFill/>
                </a:ln>
                <a:solidFill>
                  <a:prstClr val="black"/>
                </a:solidFill>
                <a:effectLst/>
                <a:uLnTx/>
                <a:uFillTx/>
                <a:latin typeface="Euphemia" pitchFamily="34" charset="0"/>
                <a:ea typeface="+mn-ea"/>
                <a:cs typeface="+mn-cs"/>
              </a:rPr>
              <a:t>H1: Veriler Normal Dağılıma uygun değildir</a:t>
            </a:r>
          </a:p>
        </p:txBody>
      </p:sp>
      <p:sp>
        <p:nvSpPr>
          <p:cNvPr id="11" name="Dikdörtgen 10"/>
          <p:cNvSpPr/>
          <p:nvPr/>
        </p:nvSpPr>
        <p:spPr>
          <a:xfrm>
            <a:off x="3723687" y="5151815"/>
            <a:ext cx="4743038" cy="156966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entury Gothic" panose="020B0502020202020204"/>
                <a:ea typeface="+mn-ea"/>
                <a:cs typeface="+mn-cs"/>
              </a:rPr>
              <a:t>Varsayasımlar sağlanmadığı için </a:t>
            </a:r>
            <a:r>
              <a:rPr kumimoji="0" lang="tr-TR"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bağımlı gruplarda T testin, parametrik </a:t>
            </a:r>
            <a:r>
              <a:rPr kumimoji="0" lang="tr-TR" sz="2400" b="0" i="0" u="none" strike="noStrike" kern="1200" cap="none" spc="0" normalizeH="0" baseline="0" noProof="0" dirty="0">
                <a:ln>
                  <a:noFill/>
                </a:ln>
                <a:solidFill>
                  <a:prstClr val="black"/>
                </a:solidFill>
                <a:effectLst/>
                <a:uLnTx/>
                <a:uFillTx/>
                <a:latin typeface="Century Gothic" panose="020B0502020202020204"/>
                <a:ea typeface="+mn-ea"/>
                <a:cs typeface="+mn-cs"/>
              </a:rPr>
              <a:t>olmayan test </a:t>
            </a:r>
            <a:r>
              <a:rPr kumimoji="0" lang="tr-TR"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karşılığı olan </a:t>
            </a:r>
            <a:r>
              <a:rPr kumimoji="0" lang="tr-TR" sz="24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Wilcoxon</a:t>
            </a:r>
            <a:r>
              <a:rPr kumimoji="0" lang="tr-TR"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testi seçilmelidir</a:t>
            </a:r>
            <a:r>
              <a:rPr kumimoji="0" lang="tr-TR" sz="2400" b="0" i="0" u="none" strike="noStrike" kern="1200" cap="none" spc="0" normalizeH="0" baseline="0" noProof="0" dirty="0">
                <a:ln>
                  <a:noFill/>
                </a:ln>
                <a:solidFill>
                  <a:prstClr val="black"/>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690000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901"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9075"/>
            <a:ext cx="66421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100013" y="6040438"/>
            <a:ext cx="1828800" cy="558800"/>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36903" name="İçerik Yer Tutucusu 2"/>
          <p:cNvSpPr>
            <a:spLocks noGrp="1" noChangeArrowheads="1"/>
          </p:cNvSpPr>
          <p:nvPr>
            <p:ph idx="1"/>
          </p:nvPr>
        </p:nvSpPr>
        <p:spPr>
          <a:xfrm>
            <a:off x="6816725" y="1625600"/>
            <a:ext cx="5151438" cy="538163"/>
          </a:xfrm>
        </p:spPr>
        <p:txBody>
          <a:bodyPr/>
          <a:lstStyle/>
          <a:p>
            <a:r>
              <a:rPr lang="tr-TR" altLang="tr-TR" smtClean="0"/>
              <a:t>Analysis &gt; T-test &gt; paired samples t test</a:t>
            </a:r>
          </a:p>
        </p:txBody>
      </p:sp>
      <p:sp>
        <p:nvSpPr>
          <p:cNvPr id="9" name="Dikdörtgen 8"/>
          <p:cNvSpPr/>
          <p:nvPr/>
        </p:nvSpPr>
        <p:spPr>
          <a:xfrm>
            <a:off x="7225125" y="2915391"/>
            <a:ext cx="4743038" cy="156966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entury Gothic" panose="020B0502020202020204"/>
                <a:ea typeface="+mn-ea"/>
                <a:cs typeface="+mn-cs"/>
              </a:rPr>
              <a:t>Varsayasımlar sağlanmadığı için </a:t>
            </a:r>
            <a:r>
              <a:rPr kumimoji="0" lang="tr-TR"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bağımlı gruplarda T testin, parametrik </a:t>
            </a:r>
            <a:r>
              <a:rPr kumimoji="0" lang="tr-TR" sz="2400" b="0" i="0" u="none" strike="noStrike" kern="1200" cap="none" spc="0" normalizeH="0" baseline="0" noProof="0" dirty="0">
                <a:ln>
                  <a:noFill/>
                </a:ln>
                <a:solidFill>
                  <a:prstClr val="black"/>
                </a:solidFill>
                <a:effectLst/>
                <a:uLnTx/>
                <a:uFillTx/>
                <a:latin typeface="Century Gothic" panose="020B0502020202020204"/>
                <a:ea typeface="+mn-ea"/>
                <a:cs typeface="+mn-cs"/>
              </a:rPr>
              <a:t>olmayan test </a:t>
            </a:r>
            <a:r>
              <a:rPr kumimoji="0" lang="tr-TR"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karşılığı olan </a:t>
            </a:r>
            <a:r>
              <a:rPr kumimoji="0" lang="tr-TR" sz="24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Wilcoxon</a:t>
            </a:r>
            <a:r>
              <a:rPr kumimoji="0" lang="tr-TR"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 testi seçilmelidir</a:t>
            </a:r>
            <a:r>
              <a:rPr kumimoji="0" lang="tr-TR" sz="2400" b="0" i="0" u="none" strike="noStrike" kern="1200" cap="none" spc="0" normalizeH="0" baseline="0" noProof="0" dirty="0">
                <a:ln>
                  <a:noFill/>
                </a:ln>
                <a:solidFill>
                  <a:prstClr val="black"/>
                </a:solidFill>
                <a:effectLst/>
                <a:uLnTx/>
                <a:uFillTx/>
                <a:latin typeface="Century Gothic" panose="020B0502020202020204"/>
                <a:ea typeface="+mn-ea"/>
                <a:cs typeface="+mn-cs"/>
              </a:rPr>
              <a:t>.</a:t>
            </a:r>
          </a:p>
        </p:txBody>
      </p:sp>
      <p:sp>
        <p:nvSpPr>
          <p:cNvPr id="10" name="Başlık 1"/>
          <p:cNvSpPr txBox="1">
            <a:spLocks noChangeArrowheads="1"/>
          </p:cNvSpPr>
          <p:nvPr/>
        </p:nvSpPr>
        <p:spPr bwMode="auto">
          <a:xfrm>
            <a:off x="1588477" y="517948"/>
            <a:ext cx="998061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lvl1pPr algn="l" rtl="0" fontAlgn="base">
              <a:lnSpc>
                <a:spcPct val="90000"/>
              </a:lnSpc>
              <a:spcBef>
                <a:spcPct val="0"/>
              </a:spcBef>
              <a:spcAft>
                <a:spcPct val="0"/>
              </a:spcAft>
              <a:defRPr sz="2800" kern="1200">
                <a:solidFill>
                  <a:schemeClr val="tx1"/>
                </a:solidFill>
                <a:latin typeface="+mj-lt"/>
                <a:ea typeface="+mj-ea"/>
                <a:cs typeface="+mj-cs"/>
              </a:defRPr>
            </a:lvl1pPr>
            <a:lvl2pPr algn="l" rtl="0" fontAlgn="base">
              <a:lnSpc>
                <a:spcPct val="90000"/>
              </a:lnSpc>
              <a:spcBef>
                <a:spcPct val="0"/>
              </a:spcBef>
              <a:spcAft>
                <a:spcPct val="0"/>
              </a:spcAft>
              <a:defRPr sz="2800">
                <a:solidFill>
                  <a:schemeClr val="tx1"/>
                </a:solidFill>
                <a:latin typeface="Plantagenet Cherokee" pitchFamily="18" charset="-79"/>
              </a:defRPr>
            </a:lvl2pPr>
            <a:lvl3pPr algn="l" rtl="0" fontAlgn="base">
              <a:lnSpc>
                <a:spcPct val="90000"/>
              </a:lnSpc>
              <a:spcBef>
                <a:spcPct val="0"/>
              </a:spcBef>
              <a:spcAft>
                <a:spcPct val="0"/>
              </a:spcAft>
              <a:defRPr sz="2800">
                <a:solidFill>
                  <a:schemeClr val="tx1"/>
                </a:solidFill>
                <a:latin typeface="Plantagenet Cherokee" pitchFamily="18" charset="-79"/>
              </a:defRPr>
            </a:lvl3pPr>
            <a:lvl4pPr algn="l" rtl="0" fontAlgn="base">
              <a:lnSpc>
                <a:spcPct val="90000"/>
              </a:lnSpc>
              <a:spcBef>
                <a:spcPct val="0"/>
              </a:spcBef>
              <a:spcAft>
                <a:spcPct val="0"/>
              </a:spcAft>
              <a:defRPr sz="2800">
                <a:solidFill>
                  <a:schemeClr val="tx1"/>
                </a:solidFill>
                <a:latin typeface="Plantagenet Cherokee" pitchFamily="18" charset="-79"/>
              </a:defRPr>
            </a:lvl4pPr>
            <a:lvl5pPr algn="l" rtl="0" fontAlgn="base">
              <a:lnSpc>
                <a:spcPct val="90000"/>
              </a:lnSpc>
              <a:spcBef>
                <a:spcPct val="0"/>
              </a:spcBef>
              <a:spcAft>
                <a:spcPct val="0"/>
              </a:spcAft>
              <a:defRPr sz="2800">
                <a:solidFill>
                  <a:schemeClr val="tx1"/>
                </a:solidFill>
                <a:latin typeface="Plantagenet Cherokee" pitchFamily="18" charset="-79"/>
              </a:defRPr>
            </a:lvl5pPr>
            <a:lvl6pPr marL="457200" algn="l" rtl="0" fontAlgn="base">
              <a:lnSpc>
                <a:spcPct val="90000"/>
              </a:lnSpc>
              <a:spcBef>
                <a:spcPct val="0"/>
              </a:spcBef>
              <a:spcAft>
                <a:spcPct val="0"/>
              </a:spcAft>
              <a:defRPr sz="2800">
                <a:solidFill>
                  <a:schemeClr val="tx1"/>
                </a:solidFill>
                <a:latin typeface="Plantagenet Cherokee" pitchFamily="18" charset="-79"/>
              </a:defRPr>
            </a:lvl6pPr>
            <a:lvl7pPr marL="914400" algn="l" rtl="0" fontAlgn="base">
              <a:lnSpc>
                <a:spcPct val="90000"/>
              </a:lnSpc>
              <a:spcBef>
                <a:spcPct val="0"/>
              </a:spcBef>
              <a:spcAft>
                <a:spcPct val="0"/>
              </a:spcAft>
              <a:defRPr sz="2800">
                <a:solidFill>
                  <a:schemeClr val="tx1"/>
                </a:solidFill>
                <a:latin typeface="Plantagenet Cherokee" pitchFamily="18" charset="-79"/>
              </a:defRPr>
            </a:lvl7pPr>
            <a:lvl8pPr marL="1371600" algn="l" rtl="0" fontAlgn="base">
              <a:lnSpc>
                <a:spcPct val="90000"/>
              </a:lnSpc>
              <a:spcBef>
                <a:spcPct val="0"/>
              </a:spcBef>
              <a:spcAft>
                <a:spcPct val="0"/>
              </a:spcAft>
              <a:defRPr sz="2800">
                <a:solidFill>
                  <a:schemeClr val="tx1"/>
                </a:solidFill>
                <a:latin typeface="Plantagenet Cherokee" pitchFamily="18" charset="-79"/>
              </a:defRPr>
            </a:lvl8pPr>
            <a:lvl9pPr marL="1828800" algn="l" rtl="0" fontAlgn="base">
              <a:lnSpc>
                <a:spcPct val="90000"/>
              </a:lnSpc>
              <a:spcBef>
                <a:spcPct val="0"/>
              </a:spcBef>
              <a:spcAft>
                <a:spcPct val="0"/>
              </a:spcAft>
              <a:defRPr sz="2800">
                <a:solidFill>
                  <a:schemeClr val="tx1"/>
                </a:solidFill>
                <a:latin typeface="Plantagenet Cherokee" pitchFamily="18" charset="-79"/>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tr-TR" altLang="tr-TR" sz="2800" b="1" i="0" u="none" strike="noStrike" kern="1200" cap="none" spc="0" normalizeH="0" baseline="0" noProof="0" dirty="0" smtClean="0">
                <a:ln>
                  <a:noFill/>
                </a:ln>
                <a:solidFill>
                  <a:prstClr val="black"/>
                </a:solidFill>
                <a:effectLst/>
                <a:uLnTx/>
                <a:uFillTx/>
                <a:latin typeface="Century Gothic" panose="020B0502020202020204"/>
                <a:ea typeface="+mj-ea"/>
                <a:cs typeface="+mj-cs"/>
              </a:rPr>
              <a:t>Adım 2:  Test istatistiğinin seçimi, </a:t>
            </a:r>
            <a:r>
              <a:rPr kumimoji="0" lang="tr-TR" altLang="tr-TR" sz="2800" b="1" i="0" u="none" strike="noStrike" kern="1200" cap="none" spc="0" normalizeH="0" baseline="0" noProof="0" dirty="0" err="1" smtClean="0">
                <a:ln>
                  <a:noFill/>
                </a:ln>
                <a:solidFill>
                  <a:prstClr val="black"/>
                </a:solidFill>
                <a:effectLst/>
                <a:uLnTx/>
                <a:uFillTx/>
                <a:latin typeface="Century Gothic" panose="020B0502020202020204"/>
                <a:ea typeface="+mj-ea"/>
                <a:cs typeface="+mj-cs"/>
              </a:rPr>
              <a:t>Wilcoxon</a:t>
            </a:r>
            <a:r>
              <a:rPr kumimoji="0" lang="tr-TR" altLang="tr-TR" sz="2800" b="1" i="0" u="none" strike="noStrike" kern="1200" cap="none" spc="0" normalizeH="0" baseline="0" noProof="0" dirty="0" smtClean="0">
                <a:ln>
                  <a:noFill/>
                </a:ln>
                <a:solidFill>
                  <a:prstClr val="black"/>
                </a:solidFill>
                <a:effectLst/>
                <a:uLnTx/>
                <a:uFillTx/>
                <a:latin typeface="Century Gothic" panose="020B0502020202020204"/>
                <a:ea typeface="+mj-ea"/>
                <a:cs typeface="+mj-cs"/>
              </a:rPr>
              <a:t> test</a:t>
            </a:r>
          </a:p>
        </p:txBody>
      </p:sp>
    </p:spTree>
    <p:extLst>
      <p:ext uri="{BB962C8B-B14F-4D97-AF65-F5344CB8AC3E}">
        <p14:creationId xmlns:p14="http://schemas.microsoft.com/office/powerpoint/2010/main" val="398616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25"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618" y="2985570"/>
            <a:ext cx="767715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26" name="Resim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2493" y="1412634"/>
            <a:ext cx="5867400"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txBox="1">
            <a:spLocks noChangeArrowheads="1"/>
          </p:cNvSpPr>
          <p:nvPr/>
        </p:nvSpPr>
        <p:spPr>
          <a:xfrm>
            <a:off x="2446203" y="481094"/>
            <a:ext cx="6554578" cy="1096963"/>
          </a:xfrm>
          <a:prstGeom prst="rect">
            <a:avLst/>
          </a:prstGeom>
        </p:spPr>
        <p:txBody>
          <a:bodyPr/>
          <a:lstStyle>
            <a:lvl1pPr algn="l" rtl="0" fontAlgn="base">
              <a:lnSpc>
                <a:spcPct val="90000"/>
              </a:lnSpc>
              <a:spcBef>
                <a:spcPct val="0"/>
              </a:spcBef>
              <a:spcAft>
                <a:spcPct val="0"/>
              </a:spcAft>
              <a:defRPr sz="2800" kern="1200">
                <a:solidFill>
                  <a:schemeClr val="tx1"/>
                </a:solidFill>
                <a:latin typeface="+mj-lt"/>
                <a:ea typeface="+mj-ea"/>
                <a:cs typeface="+mj-cs"/>
              </a:defRPr>
            </a:lvl1pPr>
            <a:lvl2pPr algn="l" rtl="0" fontAlgn="base">
              <a:lnSpc>
                <a:spcPct val="90000"/>
              </a:lnSpc>
              <a:spcBef>
                <a:spcPct val="0"/>
              </a:spcBef>
              <a:spcAft>
                <a:spcPct val="0"/>
              </a:spcAft>
              <a:defRPr sz="2800">
                <a:solidFill>
                  <a:schemeClr val="tx1"/>
                </a:solidFill>
                <a:latin typeface="Plantagenet Cherokee" pitchFamily="18" charset="-79"/>
              </a:defRPr>
            </a:lvl2pPr>
            <a:lvl3pPr algn="l" rtl="0" fontAlgn="base">
              <a:lnSpc>
                <a:spcPct val="90000"/>
              </a:lnSpc>
              <a:spcBef>
                <a:spcPct val="0"/>
              </a:spcBef>
              <a:spcAft>
                <a:spcPct val="0"/>
              </a:spcAft>
              <a:defRPr sz="2800">
                <a:solidFill>
                  <a:schemeClr val="tx1"/>
                </a:solidFill>
                <a:latin typeface="Plantagenet Cherokee" pitchFamily="18" charset="-79"/>
              </a:defRPr>
            </a:lvl3pPr>
            <a:lvl4pPr algn="l" rtl="0" fontAlgn="base">
              <a:lnSpc>
                <a:spcPct val="90000"/>
              </a:lnSpc>
              <a:spcBef>
                <a:spcPct val="0"/>
              </a:spcBef>
              <a:spcAft>
                <a:spcPct val="0"/>
              </a:spcAft>
              <a:defRPr sz="2800">
                <a:solidFill>
                  <a:schemeClr val="tx1"/>
                </a:solidFill>
                <a:latin typeface="Plantagenet Cherokee" pitchFamily="18" charset="-79"/>
              </a:defRPr>
            </a:lvl4pPr>
            <a:lvl5pPr algn="l" rtl="0" fontAlgn="base">
              <a:lnSpc>
                <a:spcPct val="90000"/>
              </a:lnSpc>
              <a:spcBef>
                <a:spcPct val="0"/>
              </a:spcBef>
              <a:spcAft>
                <a:spcPct val="0"/>
              </a:spcAft>
              <a:defRPr sz="2800">
                <a:solidFill>
                  <a:schemeClr val="tx1"/>
                </a:solidFill>
                <a:latin typeface="Plantagenet Cherokee" pitchFamily="18" charset="-79"/>
              </a:defRPr>
            </a:lvl5pPr>
            <a:lvl6pPr marL="457200" algn="l" rtl="0" fontAlgn="base">
              <a:lnSpc>
                <a:spcPct val="90000"/>
              </a:lnSpc>
              <a:spcBef>
                <a:spcPct val="0"/>
              </a:spcBef>
              <a:spcAft>
                <a:spcPct val="0"/>
              </a:spcAft>
              <a:defRPr sz="2800">
                <a:solidFill>
                  <a:schemeClr val="tx1"/>
                </a:solidFill>
                <a:latin typeface="Plantagenet Cherokee" pitchFamily="18" charset="-79"/>
              </a:defRPr>
            </a:lvl6pPr>
            <a:lvl7pPr marL="914400" algn="l" rtl="0" fontAlgn="base">
              <a:lnSpc>
                <a:spcPct val="90000"/>
              </a:lnSpc>
              <a:spcBef>
                <a:spcPct val="0"/>
              </a:spcBef>
              <a:spcAft>
                <a:spcPct val="0"/>
              </a:spcAft>
              <a:defRPr sz="2800">
                <a:solidFill>
                  <a:schemeClr val="tx1"/>
                </a:solidFill>
                <a:latin typeface="Plantagenet Cherokee" pitchFamily="18" charset="-79"/>
              </a:defRPr>
            </a:lvl7pPr>
            <a:lvl8pPr marL="1371600" algn="l" rtl="0" fontAlgn="base">
              <a:lnSpc>
                <a:spcPct val="90000"/>
              </a:lnSpc>
              <a:spcBef>
                <a:spcPct val="0"/>
              </a:spcBef>
              <a:spcAft>
                <a:spcPct val="0"/>
              </a:spcAft>
              <a:defRPr sz="2800">
                <a:solidFill>
                  <a:schemeClr val="tx1"/>
                </a:solidFill>
                <a:latin typeface="Plantagenet Cherokee" pitchFamily="18" charset="-79"/>
              </a:defRPr>
            </a:lvl8pPr>
            <a:lvl9pPr marL="1828800" algn="l" rtl="0" fontAlgn="base">
              <a:lnSpc>
                <a:spcPct val="90000"/>
              </a:lnSpc>
              <a:spcBef>
                <a:spcPct val="0"/>
              </a:spcBef>
              <a:spcAft>
                <a:spcPct val="0"/>
              </a:spcAft>
              <a:defRPr sz="2800">
                <a:solidFill>
                  <a:schemeClr val="tx1"/>
                </a:solidFill>
                <a:latin typeface="Plantagenet Cherokee" pitchFamily="18" charset="-79"/>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tr-TR" altLang="tr-TR" sz="2800" b="1" i="0" u="none" strike="noStrike" kern="1200" cap="none" spc="0" normalizeH="0" baseline="0" noProof="0" dirty="0" smtClean="0">
                <a:ln>
                  <a:noFill/>
                </a:ln>
                <a:solidFill>
                  <a:prstClr val="black"/>
                </a:solidFill>
                <a:effectLst/>
                <a:uLnTx/>
                <a:uFillTx/>
                <a:latin typeface="Calibri" panose="020F0502020204030204" pitchFamily="34" charset="0"/>
                <a:ea typeface="+mj-ea"/>
                <a:cs typeface="Calibri" panose="020F0502020204030204" pitchFamily="34" charset="0"/>
              </a:rPr>
              <a:t>Adım 3: İstatistiksel Karar ve Yorum</a:t>
            </a:r>
          </a:p>
        </p:txBody>
      </p:sp>
      <p:sp>
        <p:nvSpPr>
          <p:cNvPr id="11" name="Yuvarlatılmış Dikdörtgen 10"/>
          <p:cNvSpPr/>
          <p:nvPr/>
        </p:nvSpPr>
        <p:spPr>
          <a:xfrm>
            <a:off x="5436193" y="3749080"/>
            <a:ext cx="946589" cy="801037"/>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İçerik Yer Tutucusu 2"/>
          <p:cNvSpPr txBox="1">
            <a:spLocks/>
          </p:cNvSpPr>
          <p:nvPr/>
        </p:nvSpPr>
        <p:spPr>
          <a:xfrm>
            <a:off x="1132673" y="5122851"/>
            <a:ext cx="9772650" cy="1231900"/>
          </a:xfrm>
          <a:prstGeom prst="rect">
            <a:avLst/>
          </a:prstGeom>
        </p:spPr>
        <p:txBody>
          <a:bodyPr lIns="0" rIns="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Tx/>
              <a:buSzTx/>
              <a:buFont typeface="Wingdings" panose="05000000000000000000" pitchFamily="2" charset="2"/>
              <a:buNone/>
              <a:tabLst/>
              <a:defRPr/>
            </a:pPr>
            <a:r>
              <a:rPr kumimoji="0" lang="tr-TR" sz="2000" b="1" i="0" u="none" strike="noStrike" kern="1200" cap="none" spc="0" normalizeH="0" baseline="0" noProof="0" dirty="0">
                <a:ln>
                  <a:noFill/>
                </a:ln>
                <a:solidFill>
                  <a:prstClr val="black"/>
                </a:solidFill>
                <a:effectLst/>
                <a:uLnTx/>
                <a:uFillTx/>
                <a:latin typeface="Century Gothic" panose="020B0502020202020204"/>
                <a:ea typeface="+mn-ea"/>
                <a:cs typeface="+mn-cs"/>
              </a:rPr>
              <a:t>Yorum:</a:t>
            </a:r>
          </a:p>
          <a:p>
            <a:pPr marL="228600" marR="0" lvl="0" indent="-2286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tr-TR" sz="20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0. </a:t>
            </a:r>
            <a:r>
              <a:rPr kumimoji="0" lang="tr-TR" sz="2000" b="0" i="0" u="none" strike="noStrike" kern="1200" cap="none" spc="0" normalizeH="0" baseline="0" noProof="0" dirty="0">
                <a:ln>
                  <a:noFill/>
                </a:ln>
                <a:solidFill>
                  <a:prstClr val="black"/>
                </a:solidFill>
                <a:effectLst/>
                <a:uLnTx/>
                <a:uFillTx/>
                <a:latin typeface="Century Gothic" panose="020B0502020202020204"/>
                <a:ea typeface="+mn-ea"/>
                <a:cs typeface="+mn-cs"/>
              </a:rPr>
              <a:t>ve </a:t>
            </a:r>
            <a:r>
              <a:rPr kumimoji="0" lang="tr-TR" sz="20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7. günler arasında GSH ölçümleri </a:t>
            </a:r>
            <a:r>
              <a:rPr kumimoji="0" lang="tr-TR" sz="2000" b="0" i="0" u="none" strike="noStrike" kern="1200" cap="none" spc="0" normalizeH="0" baseline="0" noProof="0" dirty="0">
                <a:ln>
                  <a:noFill/>
                </a:ln>
                <a:solidFill>
                  <a:prstClr val="black"/>
                </a:solidFill>
                <a:effectLst/>
                <a:uLnTx/>
                <a:uFillTx/>
                <a:latin typeface="Century Gothic" panose="020B0502020202020204"/>
                <a:ea typeface="+mn-ea"/>
                <a:cs typeface="+mn-cs"/>
              </a:rPr>
              <a:t>yönünden istatistiksel açıdan anlamlı bir farklılık </a:t>
            </a:r>
            <a:r>
              <a:rPr kumimoji="0" lang="tr-TR" sz="20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bulunmuştur </a:t>
            </a:r>
            <a:r>
              <a:rPr kumimoji="0" lang="tr-TR" sz="2000" b="0" i="0" u="none" strike="noStrike" kern="1200" cap="none" spc="0" normalizeH="0" baseline="0" noProof="0" dirty="0">
                <a:ln>
                  <a:noFill/>
                </a:ln>
                <a:solidFill>
                  <a:prstClr val="black"/>
                </a:solidFill>
                <a:effectLst/>
                <a:uLnTx/>
                <a:uFillTx/>
                <a:latin typeface="Century Gothic" panose="020B0502020202020204"/>
                <a:ea typeface="+mn-ea"/>
                <a:cs typeface="+mn-cs"/>
              </a:rPr>
              <a:t>(</a:t>
            </a:r>
            <a:r>
              <a:rPr kumimoji="0" lang="tr-TR" sz="20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p&lt;0.05)</a:t>
            </a:r>
            <a:endParaRPr kumimoji="0" lang="tr-TR"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60134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Başlık 1"/>
          <p:cNvSpPr>
            <a:spLocks noGrp="1" noChangeArrowheads="1"/>
          </p:cNvSpPr>
          <p:nvPr>
            <p:ph type="title"/>
          </p:nvPr>
        </p:nvSpPr>
        <p:spPr>
          <a:xfrm>
            <a:off x="1182019" y="493482"/>
            <a:ext cx="3302058" cy="578252"/>
          </a:xfrm>
          <a:solidFill>
            <a:srgbClr val="FFFF00"/>
          </a:solidFill>
        </p:spPr>
        <p:txBody>
          <a:bodyPr>
            <a:normAutofit fontScale="90000"/>
          </a:bodyPr>
          <a:lstStyle/>
          <a:p>
            <a:r>
              <a:rPr lang="tr-TR" altLang="tr-TR" dirty="0" smtClean="0"/>
              <a:t>Uygulama-3</a:t>
            </a:r>
          </a:p>
        </p:txBody>
      </p:sp>
      <p:sp>
        <p:nvSpPr>
          <p:cNvPr id="3" name="İçerik Yer Tutucusu 2"/>
          <p:cNvSpPr>
            <a:spLocks noGrp="1"/>
          </p:cNvSpPr>
          <p:nvPr>
            <p:ph idx="1"/>
          </p:nvPr>
        </p:nvSpPr>
        <p:spPr>
          <a:xfrm>
            <a:off x="7529513" y="1416050"/>
            <a:ext cx="4443412" cy="4572000"/>
          </a:xfrm>
        </p:spPr>
        <p:txBody>
          <a:bodyPr rtlCol="0">
            <a:normAutofit/>
          </a:bodyPr>
          <a:lstStyle/>
          <a:p>
            <a:pPr algn="just" fontAlgn="auto">
              <a:spcAft>
                <a:spcPts val="0"/>
              </a:spcAft>
              <a:defRPr/>
            </a:pPr>
            <a:r>
              <a:rPr lang="tr-TR" dirty="0" smtClean="0">
                <a:latin typeface="Calibri" panose="020F0502020204030204" pitchFamily="34" charset="0"/>
              </a:rPr>
              <a:t>Bir </a:t>
            </a:r>
            <a:r>
              <a:rPr lang="tr-TR" dirty="0" err="1">
                <a:latin typeface="Calibri" panose="020F0502020204030204" pitchFamily="34" charset="0"/>
              </a:rPr>
              <a:t>çalışmada</a:t>
            </a:r>
            <a:r>
              <a:rPr lang="tr-TR" dirty="0">
                <a:latin typeface="Calibri" panose="020F0502020204030204" pitchFamily="34" charset="0"/>
              </a:rPr>
              <a:t> </a:t>
            </a:r>
            <a:r>
              <a:rPr lang="tr-TR" dirty="0" err="1">
                <a:latin typeface="Calibri" panose="020F0502020204030204" pitchFamily="34" charset="0"/>
              </a:rPr>
              <a:t>babesiosis</a:t>
            </a:r>
            <a:r>
              <a:rPr lang="tr-TR" dirty="0">
                <a:latin typeface="Calibri" panose="020F0502020204030204" pitchFamily="34" charset="0"/>
              </a:rPr>
              <a:t> ile </a:t>
            </a:r>
            <a:r>
              <a:rPr lang="tr-TR" dirty="0" err="1">
                <a:latin typeface="Calibri" panose="020F0502020204030204" pitchFamily="34" charset="0"/>
              </a:rPr>
              <a:t>doğal</a:t>
            </a:r>
            <a:r>
              <a:rPr lang="tr-TR" dirty="0">
                <a:latin typeface="Calibri" panose="020F0502020204030204" pitchFamily="34" charset="0"/>
              </a:rPr>
              <a:t> </a:t>
            </a:r>
            <a:r>
              <a:rPr lang="tr-TR" dirty="0" err="1">
                <a:latin typeface="Calibri" panose="020F0502020204030204" pitchFamily="34" charset="0"/>
              </a:rPr>
              <a:t>enfekte</a:t>
            </a:r>
            <a:r>
              <a:rPr lang="tr-TR" dirty="0">
                <a:latin typeface="Calibri" panose="020F0502020204030204" pitchFamily="34" charset="0"/>
              </a:rPr>
              <a:t> </a:t>
            </a:r>
            <a:r>
              <a:rPr lang="tr-TR" dirty="0" err="1">
                <a:latin typeface="Calibri" panose="020F0502020204030204" pitchFamily="34" charset="0"/>
              </a:rPr>
              <a:t>köpeklerde</a:t>
            </a:r>
            <a:r>
              <a:rPr lang="tr-TR" dirty="0">
                <a:latin typeface="Calibri" panose="020F0502020204030204" pitchFamily="34" charset="0"/>
              </a:rPr>
              <a:t> tedavi </a:t>
            </a:r>
            <a:r>
              <a:rPr lang="tr-TR" dirty="0" err="1">
                <a:latin typeface="Calibri" panose="020F0502020204030204" pitchFamily="34" charset="0"/>
              </a:rPr>
              <a:t>öncesi</a:t>
            </a:r>
            <a:r>
              <a:rPr lang="tr-TR" dirty="0">
                <a:latin typeface="Calibri" panose="020F0502020204030204" pitchFamily="34" charset="0"/>
              </a:rPr>
              <a:t> ve sonrası </a:t>
            </a:r>
            <a:r>
              <a:rPr lang="tr-TR" dirty="0" err="1">
                <a:latin typeface="Calibri" panose="020F0502020204030204" pitchFamily="34" charset="0"/>
              </a:rPr>
              <a:t>haptoglobin</a:t>
            </a:r>
            <a:r>
              <a:rPr lang="tr-TR" dirty="0">
                <a:latin typeface="Calibri" panose="020F0502020204030204" pitchFamily="34" charset="0"/>
              </a:rPr>
              <a:t> (</a:t>
            </a:r>
            <a:r>
              <a:rPr lang="tr-TR" dirty="0" err="1">
                <a:latin typeface="Calibri" panose="020F0502020204030204" pitchFamily="34" charset="0"/>
              </a:rPr>
              <a:t>Hp</a:t>
            </a:r>
            <a:r>
              <a:rPr lang="tr-TR" dirty="0">
                <a:latin typeface="Calibri" panose="020F0502020204030204" pitchFamily="34" charset="0"/>
              </a:rPr>
              <a:t>), </a:t>
            </a:r>
            <a:r>
              <a:rPr lang="tr-TR" dirty="0" err="1">
                <a:latin typeface="Calibri" panose="020F0502020204030204" pitchFamily="34" charset="0"/>
              </a:rPr>
              <a:t>seruloplazmin</a:t>
            </a:r>
            <a:r>
              <a:rPr lang="tr-TR" dirty="0">
                <a:latin typeface="Calibri" panose="020F0502020204030204" pitchFamily="34" charset="0"/>
              </a:rPr>
              <a:t> (</a:t>
            </a:r>
            <a:r>
              <a:rPr lang="tr-TR" dirty="0" err="1">
                <a:latin typeface="Calibri" panose="020F0502020204030204" pitchFamily="34" charset="0"/>
              </a:rPr>
              <a:t>Cp</a:t>
            </a:r>
            <a:r>
              <a:rPr lang="tr-TR" dirty="0">
                <a:latin typeface="Calibri" panose="020F0502020204030204" pitchFamily="34" charset="0"/>
              </a:rPr>
              <a:t>) parametrelerin seviyelerinin belirlenmesi </a:t>
            </a:r>
            <a:r>
              <a:rPr lang="tr-TR" dirty="0" err="1">
                <a:latin typeface="Calibri" panose="020F0502020204030204" pitchFamily="34" charset="0"/>
              </a:rPr>
              <a:t>amaçlanmıştır</a:t>
            </a:r>
            <a:r>
              <a:rPr lang="tr-TR" dirty="0">
                <a:latin typeface="Calibri" panose="020F0502020204030204" pitchFamily="34" charset="0"/>
              </a:rPr>
              <a:t>. </a:t>
            </a:r>
            <a:r>
              <a:rPr lang="tr-TR" dirty="0" err="1">
                <a:latin typeface="Calibri" panose="020F0502020204030204" pitchFamily="34" charset="0"/>
              </a:rPr>
              <a:t>Çalışmanın</a:t>
            </a:r>
            <a:r>
              <a:rPr lang="tr-TR" dirty="0">
                <a:latin typeface="Calibri" panose="020F0502020204030204" pitchFamily="34" charset="0"/>
              </a:rPr>
              <a:t> hayvan materyalini, </a:t>
            </a:r>
            <a:r>
              <a:rPr lang="tr-TR" dirty="0" err="1">
                <a:latin typeface="Calibri" panose="020F0502020204030204" pitchFamily="34" charset="0"/>
              </a:rPr>
              <a:t>iştahsızlık</a:t>
            </a:r>
            <a:r>
              <a:rPr lang="tr-TR" dirty="0">
                <a:latin typeface="Calibri" panose="020F0502020204030204" pitchFamily="34" charset="0"/>
              </a:rPr>
              <a:t>, </a:t>
            </a:r>
            <a:r>
              <a:rPr lang="tr-TR" dirty="0" err="1">
                <a:latin typeface="Calibri" panose="020F0502020204030204" pitchFamily="34" charset="0"/>
              </a:rPr>
              <a:t>ikterus</a:t>
            </a:r>
            <a:r>
              <a:rPr lang="tr-TR" dirty="0">
                <a:latin typeface="Calibri" panose="020F0502020204030204" pitchFamily="34" charset="0"/>
              </a:rPr>
              <a:t> ve </a:t>
            </a:r>
            <a:r>
              <a:rPr lang="tr-TR" dirty="0" err="1">
                <a:latin typeface="Calibri" panose="020F0502020204030204" pitchFamily="34" charset="0"/>
              </a:rPr>
              <a:t>hemoglobinüri</a:t>
            </a:r>
            <a:r>
              <a:rPr lang="tr-TR" dirty="0">
                <a:latin typeface="Calibri" panose="020F0502020204030204" pitchFamily="34" charset="0"/>
              </a:rPr>
              <a:t> </a:t>
            </a:r>
            <a:r>
              <a:rPr lang="tr-TR" dirty="0" err="1">
                <a:latin typeface="Calibri" panose="020F0502020204030204" pitchFamily="34" charset="0"/>
              </a:rPr>
              <a:t>şikayetleri</a:t>
            </a:r>
            <a:r>
              <a:rPr lang="tr-TR" dirty="0">
                <a:latin typeface="Calibri" panose="020F0502020204030204" pitchFamily="34" charset="0"/>
              </a:rPr>
              <a:t> olan farklı yaş ve cinsiyette 10 </a:t>
            </a:r>
            <a:r>
              <a:rPr lang="tr-TR" dirty="0" err="1">
                <a:latin typeface="Calibri" panose="020F0502020204030204" pitchFamily="34" charset="0"/>
              </a:rPr>
              <a:t>köpek</a:t>
            </a:r>
            <a:r>
              <a:rPr lang="tr-TR" dirty="0">
                <a:latin typeface="Calibri" panose="020F0502020204030204" pitchFamily="34" charset="0"/>
              </a:rPr>
              <a:t> </a:t>
            </a:r>
            <a:r>
              <a:rPr lang="tr-TR" dirty="0" err="1">
                <a:latin typeface="Calibri" panose="020F0502020204030204" pitchFamily="34" charset="0"/>
              </a:rPr>
              <a:t>oluşturmuştur</a:t>
            </a:r>
            <a:r>
              <a:rPr lang="tr-TR" dirty="0">
                <a:latin typeface="Calibri" panose="020F0502020204030204" pitchFamily="34" charset="0"/>
              </a:rPr>
              <a:t>. </a:t>
            </a:r>
            <a:r>
              <a:rPr lang="tr-TR" dirty="0" smtClean="0">
                <a:latin typeface="Calibri" panose="020F0502020204030204" pitchFamily="34" charset="0"/>
              </a:rPr>
              <a:t>Tanı </a:t>
            </a:r>
            <a:r>
              <a:rPr lang="tr-TR" dirty="0">
                <a:latin typeface="Calibri" panose="020F0502020204030204" pitchFamily="34" charset="0"/>
              </a:rPr>
              <a:t>sonrasında tedavi </a:t>
            </a:r>
            <a:r>
              <a:rPr lang="tr-TR" dirty="0" err="1">
                <a:latin typeface="Calibri" panose="020F0502020204030204" pitchFamily="34" charset="0"/>
              </a:rPr>
              <a:t>öncesi</a:t>
            </a:r>
            <a:r>
              <a:rPr lang="tr-TR" dirty="0">
                <a:latin typeface="Calibri" panose="020F0502020204030204" pitchFamily="34" charset="0"/>
              </a:rPr>
              <a:t> ve sonrası hayvanlardan kan alınarak serumları </a:t>
            </a:r>
            <a:r>
              <a:rPr lang="tr-TR" dirty="0" err="1">
                <a:latin typeface="Calibri" panose="020F0502020204030204" pitchFamily="34" charset="0"/>
              </a:rPr>
              <a:t>ayrıştırıldı</a:t>
            </a:r>
            <a:r>
              <a:rPr lang="tr-TR" dirty="0">
                <a:latin typeface="Calibri" panose="020F0502020204030204" pitchFamily="34" charset="0"/>
              </a:rPr>
              <a:t>. Bu serumlarda </a:t>
            </a:r>
            <a:r>
              <a:rPr lang="tr-TR" dirty="0" err="1">
                <a:latin typeface="Calibri" panose="020F0502020204030204" pitchFamily="34" charset="0"/>
              </a:rPr>
              <a:t>Hp</a:t>
            </a:r>
            <a:r>
              <a:rPr lang="tr-TR" dirty="0">
                <a:latin typeface="Calibri" panose="020F0502020204030204" pitchFamily="34" charset="0"/>
              </a:rPr>
              <a:t>, </a:t>
            </a:r>
            <a:r>
              <a:rPr lang="tr-TR" dirty="0" err="1">
                <a:latin typeface="Calibri" panose="020F0502020204030204" pitchFamily="34" charset="0"/>
              </a:rPr>
              <a:t>Cp</a:t>
            </a:r>
            <a:r>
              <a:rPr lang="tr-TR" dirty="0">
                <a:latin typeface="Calibri" panose="020F0502020204030204" pitchFamily="34" charset="0"/>
              </a:rPr>
              <a:t> seviyeleri belirlendi. Tedavi öncesi ve sonrası </a:t>
            </a:r>
            <a:r>
              <a:rPr lang="tr-TR" dirty="0" err="1">
                <a:latin typeface="Calibri" panose="020F0502020204030204" pitchFamily="34" charset="0"/>
              </a:rPr>
              <a:t>haptoglobin</a:t>
            </a:r>
            <a:r>
              <a:rPr lang="tr-TR" dirty="0">
                <a:latin typeface="Calibri" panose="020F0502020204030204" pitchFamily="34" charset="0"/>
              </a:rPr>
              <a:t> (</a:t>
            </a:r>
            <a:r>
              <a:rPr lang="tr-TR" dirty="0" err="1">
                <a:latin typeface="Calibri" panose="020F0502020204030204" pitchFamily="34" charset="0"/>
              </a:rPr>
              <a:t>Hp</a:t>
            </a:r>
            <a:r>
              <a:rPr lang="tr-TR" dirty="0">
                <a:latin typeface="Calibri" panose="020F0502020204030204" pitchFamily="34" charset="0"/>
              </a:rPr>
              <a:t>), ve </a:t>
            </a:r>
            <a:r>
              <a:rPr lang="tr-TR" dirty="0" err="1">
                <a:latin typeface="Calibri" panose="020F0502020204030204" pitchFamily="34" charset="0"/>
              </a:rPr>
              <a:t>seruloplazmin</a:t>
            </a:r>
            <a:r>
              <a:rPr lang="tr-TR" dirty="0">
                <a:latin typeface="Calibri" panose="020F0502020204030204" pitchFamily="34" charset="0"/>
              </a:rPr>
              <a:t> (</a:t>
            </a:r>
            <a:r>
              <a:rPr lang="tr-TR" dirty="0" err="1">
                <a:latin typeface="Calibri" panose="020F0502020204030204" pitchFamily="34" charset="0"/>
              </a:rPr>
              <a:t>Cp</a:t>
            </a:r>
            <a:r>
              <a:rPr lang="tr-TR" dirty="0">
                <a:latin typeface="Calibri" panose="020F0502020204030204" pitchFamily="34" charset="0"/>
              </a:rPr>
              <a:t>) düzeyleri yönünden farklılık var mıdır?</a:t>
            </a:r>
            <a:endParaRPr lang="tr-TR" dirty="0"/>
          </a:p>
          <a:p>
            <a:pPr algn="just" fontAlgn="auto">
              <a:spcAft>
                <a:spcPts val="0"/>
              </a:spcAft>
              <a:defRPr/>
            </a:pPr>
            <a:endParaRPr lang="tr-TR" dirty="0"/>
          </a:p>
        </p:txBody>
      </p:sp>
      <p:pic>
        <p:nvPicPr>
          <p:cNvPr id="338950" name="Resim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6050"/>
            <a:ext cx="74295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İçerik Yer Tutucusu 2"/>
          <p:cNvSpPr txBox="1">
            <a:spLocks/>
          </p:cNvSpPr>
          <p:nvPr/>
        </p:nvSpPr>
        <p:spPr>
          <a:xfrm>
            <a:off x="300975" y="4616183"/>
            <a:ext cx="3186113" cy="365125"/>
          </a:xfrm>
          <a:prstGeom prst="rect">
            <a:avLst/>
          </a:prstGeom>
          <a:solidFill>
            <a:srgbClr val="00B0F0"/>
          </a:solidFill>
        </p:spPr>
        <p:txBody>
          <a:bodyPr lIns="0" rIns="0">
            <a:normAutofit fontScale="85000" lnSpcReduction="10000"/>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tr-TR" sz="2000" b="0" i="0" u="none" strike="noStrike" kern="1200" cap="none" spc="0" normalizeH="0" baseline="0" noProof="0" dirty="0">
                <a:ln>
                  <a:noFill/>
                </a:ln>
                <a:solidFill>
                  <a:srgbClr val="FF0000"/>
                </a:solidFill>
                <a:effectLst/>
                <a:uLnTx/>
                <a:uFillTx/>
                <a:latin typeface="Century Gothic" panose="020B0502020202020204"/>
                <a:ea typeface="+mn-ea"/>
                <a:cs typeface="+mn-cs"/>
              </a:rPr>
              <a:t>Veri seti&gt; </a:t>
            </a:r>
            <a:r>
              <a:rPr kumimoji="0" lang="tr-TR" sz="2000" b="0" i="0" u="none" strike="noStrike" kern="1200" cap="none" spc="0" normalizeH="0" baseline="0" noProof="0" dirty="0" err="1">
                <a:ln>
                  <a:noFill/>
                </a:ln>
                <a:solidFill>
                  <a:srgbClr val="FF0000"/>
                </a:solidFill>
                <a:effectLst/>
                <a:uLnTx/>
                <a:uFillTx/>
                <a:latin typeface="Century Gothic" panose="020B0502020202020204"/>
                <a:ea typeface="+mn-ea"/>
                <a:cs typeface="+mn-cs"/>
              </a:rPr>
              <a:t>babesiosis-paired</a:t>
            </a:r>
            <a:endParaRPr kumimoji="0" lang="tr-TR" sz="20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p:txBody>
      </p:sp>
      <p:sp>
        <p:nvSpPr>
          <p:cNvPr id="11" name="Metin kutusu 10"/>
          <p:cNvSpPr txBox="1"/>
          <p:nvPr/>
        </p:nvSpPr>
        <p:spPr>
          <a:xfrm>
            <a:off x="7807359" y="6048375"/>
            <a:ext cx="1603375" cy="5238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Century Gothic" panose="020B0502020202020204"/>
                <a:ea typeface="+mn-ea"/>
                <a:cs typeface="+mn-cs"/>
              </a:rPr>
              <a:t>Hipotez?</a:t>
            </a:r>
          </a:p>
        </p:txBody>
      </p:sp>
    </p:spTree>
    <p:extLst>
      <p:ext uri="{BB962C8B-B14F-4D97-AF65-F5344CB8AC3E}">
        <p14:creationId xmlns:p14="http://schemas.microsoft.com/office/powerpoint/2010/main" val="2967945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1141139-9F64-49FE-9237-AD80D30E5C74}" type="slidenum">
              <a:rPr kumimoji="0" lang="tr-TR" altLang="tr-TR" sz="2000" b="0" i="0" u="none" strike="noStrike" kern="1200" cap="none" spc="0" normalizeH="0" baseline="0" noProof="0">
                <a:ln>
                  <a:noFill/>
                </a:ln>
                <a:solidFill>
                  <a:srgbClr val="9D8F88"/>
                </a:solidFill>
                <a:effectLst/>
                <a:uLnTx/>
                <a:uFillTx/>
                <a:latin typeface="Euphemi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tr-TR" altLang="tr-TR" sz="2000" b="0" i="0" u="none" strike="noStrike" kern="1200" cap="none" spc="0" normalizeH="0" baseline="0" noProof="0">
              <a:ln>
                <a:noFill/>
              </a:ln>
              <a:solidFill>
                <a:srgbClr val="9D8F88"/>
              </a:solidFill>
              <a:effectLst/>
              <a:uLnTx/>
              <a:uFillTx/>
              <a:latin typeface="Euphemia" pitchFamily="34" charset="0"/>
              <a:ea typeface="+mn-ea"/>
              <a:cs typeface="+mn-cs"/>
            </a:endParaRPr>
          </a:p>
        </p:txBody>
      </p:sp>
      <p:sp>
        <p:nvSpPr>
          <p:cNvPr id="339972" name="Başlık 1"/>
          <p:cNvSpPr txBox="1">
            <a:spLocks noChangeArrowheads="1"/>
          </p:cNvSpPr>
          <p:nvPr/>
        </p:nvSpPr>
        <p:spPr bwMode="auto">
          <a:xfrm>
            <a:off x="6807200" y="-151692"/>
            <a:ext cx="5294313"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fontAlgn="base">
              <a:spcBef>
                <a:spcPct val="0"/>
              </a:spcBef>
              <a:spcAft>
                <a:spcPct val="0"/>
              </a:spcAft>
              <a:defRPr>
                <a:solidFill>
                  <a:schemeClr val="tx1"/>
                </a:solidFill>
                <a:latin typeface="Gill Sans MT" panose="020B0502020104020203" pitchFamily="34" charset="0"/>
              </a:defRPr>
            </a:lvl6pPr>
            <a:lvl7pPr marL="2971800" indent="-228600" fontAlgn="base">
              <a:spcBef>
                <a:spcPct val="0"/>
              </a:spcBef>
              <a:spcAft>
                <a:spcPct val="0"/>
              </a:spcAft>
              <a:defRPr>
                <a:solidFill>
                  <a:schemeClr val="tx1"/>
                </a:solidFill>
                <a:latin typeface="Gill Sans MT" panose="020B0502020104020203" pitchFamily="34" charset="0"/>
              </a:defRPr>
            </a:lvl7pPr>
            <a:lvl8pPr marL="3429000" indent="-228600" fontAlgn="base">
              <a:spcBef>
                <a:spcPct val="0"/>
              </a:spcBef>
              <a:spcAft>
                <a:spcPct val="0"/>
              </a:spcAft>
              <a:defRPr>
                <a:solidFill>
                  <a:schemeClr val="tx1"/>
                </a:solidFill>
                <a:latin typeface="Gill Sans MT" panose="020B0502020104020203" pitchFamily="34" charset="0"/>
              </a:defRPr>
            </a:lvl8pPr>
            <a:lvl9pPr marL="3886200" indent="-2286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tr-TR" altLang="tr-TR"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Adım 1: Varsayımların Kontrolü</a:t>
            </a:r>
          </a:p>
        </p:txBody>
      </p:sp>
      <p:sp>
        <p:nvSpPr>
          <p:cNvPr id="339973" name="İçerik Yer Tutucusu 2"/>
          <p:cNvSpPr txBox="1">
            <a:spLocks noChangeArrowheads="1"/>
          </p:cNvSpPr>
          <p:nvPr/>
        </p:nvSpPr>
        <p:spPr bwMode="auto">
          <a:xfrm>
            <a:off x="6807200" y="1643063"/>
            <a:ext cx="4991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228600" indent="-228600">
              <a:lnSpc>
                <a:spcPct val="90000"/>
              </a:lnSpc>
              <a:spcBef>
                <a:spcPts val="1800"/>
              </a:spcBef>
              <a:buFont typeface="Wingdings" panose="05000000000000000000" pitchFamily="2" charset="2"/>
              <a:buChar char="§"/>
              <a:defRPr sz="2000">
                <a:solidFill>
                  <a:schemeClr val="tx1"/>
                </a:solidFill>
                <a:latin typeface="Euphemia" pitchFamily="34" charset="0"/>
              </a:defRPr>
            </a:lvl1pPr>
            <a:lvl2pPr marL="685800" indent="-228600">
              <a:lnSpc>
                <a:spcPct val="90000"/>
              </a:lnSpc>
              <a:spcBef>
                <a:spcPts val="600"/>
              </a:spcBef>
              <a:buFont typeface="Wingdings" panose="05000000000000000000" pitchFamily="2" charset="2"/>
              <a:buChar char="§"/>
              <a:defRPr sz="1600">
                <a:solidFill>
                  <a:schemeClr val="tx1"/>
                </a:solidFill>
                <a:latin typeface="Euphemia" pitchFamily="34" charset="0"/>
              </a:defRPr>
            </a:lvl2pPr>
            <a:lvl3pPr marL="1143000" indent="-228600">
              <a:lnSpc>
                <a:spcPct val="90000"/>
              </a:lnSpc>
              <a:spcBef>
                <a:spcPts val="600"/>
              </a:spcBef>
              <a:buFont typeface="Wingdings" panose="05000000000000000000" pitchFamily="2" charset="2"/>
              <a:buChar char="§"/>
              <a:defRPr sz="1400">
                <a:solidFill>
                  <a:schemeClr val="tx1"/>
                </a:solidFill>
                <a:latin typeface="Euphemia" pitchFamily="34" charset="0"/>
              </a:defRPr>
            </a:lvl3pPr>
            <a:lvl4pPr marL="1600200" indent="-228600">
              <a:lnSpc>
                <a:spcPct val="90000"/>
              </a:lnSpc>
              <a:spcBef>
                <a:spcPts val="600"/>
              </a:spcBef>
              <a:buFont typeface="Wingdings" panose="05000000000000000000" pitchFamily="2" charset="2"/>
              <a:buChar char="§"/>
              <a:defRPr sz="1400">
                <a:solidFill>
                  <a:schemeClr val="tx1"/>
                </a:solidFill>
                <a:latin typeface="Euphemia" pitchFamily="34" charset="0"/>
              </a:defRPr>
            </a:lvl4pPr>
            <a:lvl5pPr marL="2057400" indent="-228600">
              <a:lnSpc>
                <a:spcPct val="90000"/>
              </a:lnSpc>
              <a:spcBef>
                <a:spcPts val="600"/>
              </a:spcBef>
              <a:buFont typeface="Wingdings" panose="05000000000000000000" pitchFamily="2" charset="2"/>
              <a:buChar char="§"/>
              <a:defRPr sz="1400">
                <a:solidFill>
                  <a:schemeClr val="tx1"/>
                </a:solidFill>
                <a:latin typeface="Euphemia" pitchFamily="34" charset="0"/>
              </a:defRPr>
            </a:lvl5pPr>
            <a:lvl6pPr marL="2514600" indent="-228600" fontAlgn="base">
              <a:lnSpc>
                <a:spcPct val="90000"/>
              </a:lnSpc>
              <a:spcBef>
                <a:spcPts val="600"/>
              </a:spcBef>
              <a:spcAft>
                <a:spcPct val="0"/>
              </a:spcAft>
              <a:buFont typeface="Wingdings" panose="05000000000000000000" pitchFamily="2" charset="2"/>
              <a:buChar char="§"/>
              <a:defRPr sz="1400">
                <a:solidFill>
                  <a:schemeClr val="tx1"/>
                </a:solidFill>
                <a:latin typeface="Euphemia" pitchFamily="34" charset="0"/>
              </a:defRPr>
            </a:lvl6pPr>
            <a:lvl7pPr marL="2971800" indent="-228600" fontAlgn="base">
              <a:lnSpc>
                <a:spcPct val="90000"/>
              </a:lnSpc>
              <a:spcBef>
                <a:spcPts val="600"/>
              </a:spcBef>
              <a:spcAft>
                <a:spcPct val="0"/>
              </a:spcAft>
              <a:buFont typeface="Wingdings" panose="05000000000000000000" pitchFamily="2" charset="2"/>
              <a:buChar char="§"/>
              <a:defRPr sz="1400">
                <a:solidFill>
                  <a:schemeClr val="tx1"/>
                </a:solidFill>
                <a:latin typeface="Euphemia" pitchFamily="34" charset="0"/>
              </a:defRPr>
            </a:lvl7pPr>
            <a:lvl8pPr marL="3429000" indent="-228600" fontAlgn="base">
              <a:lnSpc>
                <a:spcPct val="90000"/>
              </a:lnSpc>
              <a:spcBef>
                <a:spcPts val="600"/>
              </a:spcBef>
              <a:spcAft>
                <a:spcPct val="0"/>
              </a:spcAft>
              <a:buFont typeface="Wingdings" panose="05000000000000000000" pitchFamily="2" charset="2"/>
              <a:buChar char="§"/>
              <a:defRPr sz="1400">
                <a:solidFill>
                  <a:schemeClr val="tx1"/>
                </a:solidFill>
                <a:latin typeface="Euphemia" pitchFamily="34" charset="0"/>
              </a:defRPr>
            </a:lvl8pPr>
            <a:lvl9pPr marL="3886200" indent="-228600" fontAlgn="base">
              <a:lnSpc>
                <a:spcPct val="90000"/>
              </a:lnSpc>
              <a:spcBef>
                <a:spcPts val="600"/>
              </a:spcBef>
              <a:spcAft>
                <a:spcPct val="0"/>
              </a:spcAft>
              <a:buFont typeface="Wingdings" panose="05000000000000000000" pitchFamily="2" charset="2"/>
              <a:buChar char="§"/>
              <a:defRPr sz="1400">
                <a:solidFill>
                  <a:schemeClr val="tx1"/>
                </a:solidFill>
                <a:latin typeface="Euphemia" pitchFamily="34" charset="0"/>
              </a:defRPr>
            </a:lvl9pPr>
          </a:lstStyle>
          <a:p>
            <a:pPr marL="228600" marR="0" lvl="0" indent="-2286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tr-TR" altLang="tr-TR" sz="2000" b="0" i="0" u="none" strike="noStrike" kern="1200" cap="none" spc="0" normalizeH="0" baseline="0" noProof="0">
                <a:ln>
                  <a:noFill/>
                </a:ln>
                <a:solidFill>
                  <a:prstClr val="black"/>
                </a:solidFill>
                <a:effectLst/>
                <a:uLnTx/>
                <a:uFillTx/>
                <a:ea typeface="+mn-ea"/>
                <a:cs typeface="+mn-cs"/>
              </a:rPr>
              <a:t>Analysis &gt; T-test &gt; paired samples t test</a:t>
            </a:r>
          </a:p>
        </p:txBody>
      </p:sp>
      <p:pic>
        <p:nvPicPr>
          <p:cNvPr id="339974" name="Resim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26988"/>
            <a:ext cx="6705600" cy="671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3390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Başlık 1"/>
          <p:cNvSpPr>
            <a:spLocks noGrp="1" noChangeArrowheads="1"/>
          </p:cNvSpPr>
          <p:nvPr>
            <p:ph type="title"/>
          </p:nvPr>
        </p:nvSpPr>
        <p:spPr/>
        <p:txBody>
          <a:bodyPr/>
          <a:lstStyle/>
          <a:p>
            <a:r>
              <a:rPr lang="tr-TR" altLang="tr-TR" b="1" dirty="0" smtClean="0">
                <a:latin typeface="Calibri" panose="020F0502020204030204" pitchFamily="34" charset="0"/>
                <a:cs typeface="Calibri" panose="020F0502020204030204" pitchFamily="34" charset="0"/>
              </a:rPr>
              <a:t>Varsayımların değerlendirilmesi</a:t>
            </a:r>
          </a:p>
        </p:txBody>
      </p:sp>
      <p:pic>
        <p:nvPicPr>
          <p:cNvPr id="340997"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1954213"/>
            <a:ext cx="6797675" cy="287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Yuvarlatılmış Dikdörtgen 7"/>
          <p:cNvSpPr/>
          <p:nvPr/>
        </p:nvSpPr>
        <p:spPr>
          <a:xfrm>
            <a:off x="6096000" y="3092450"/>
            <a:ext cx="776288" cy="652463"/>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40999" name="Metin kutusu 8"/>
          <p:cNvSpPr txBox="1">
            <a:spLocks noChangeArrowheads="1"/>
          </p:cNvSpPr>
          <p:nvPr/>
        </p:nvSpPr>
        <p:spPr bwMode="auto">
          <a:xfrm>
            <a:off x="7688263" y="3016250"/>
            <a:ext cx="4037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1" i="0" u="none" strike="noStrike" kern="1200" cap="none" spc="0" normalizeH="0" baseline="0" noProof="0">
                <a:ln>
                  <a:noFill/>
                </a:ln>
                <a:solidFill>
                  <a:prstClr val="black"/>
                </a:solidFill>
                <a:effectLst/>
                <a:uLnTx/>
                <a:uFillTx/>
                <a:latin typeface="Euphemia" pitchFamily="34" charset="0"/>
                <a:ea typeface="+mn-ea"/>
                <a:cs typeface="+mn-cs"/>
              </a:rPr>
              <a:t>Normal Dağılıma Uygunluk Varsayımı</a:t>
            </a:r>
          </a:p>
        </p:txBody>
      </p:sp>
      <p:sp>
        <p:nvSpPr>
          <p:cNvPr id="341000" name="Metin kutusu 9"/>
          <p:cNvSpPr txBox="1">
            <a:spLocks noChangeArrowheads="1"/>
          </p:cNvSpPr>
          <p:nvPr/>
        </p:nvSpPr>
        <p:spPr bwMode="auto">
          <a:xfrm>
            <a:off x="7402513" y="3673475"/>
            <a:ext cx="4127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prstClr val="black"/>
                </a:solidFill>
                <a:effectLst/>
                <a:uLnTx/>
                <a:uFillTx/>
                <a:latin typeface="Euphemia" pitchFamily="34" charset="0"/>
                <a:ea typeface="+mn-ea"/>
                <a:cs typeface="+mn-cs"/>
              </a:rPr>
              <a:t>H0: Veriler Normal Dağılıma uygundur</a:t>
            </a:r>
          </a:p>
        </p:txBody>
      </p:sp>
      <p:sp>
        <p:nvSpPr>
          <p:cNvPr id="341001" name="Metin kutusu 10"/>
          <p:cNvSpPr txBox="1">
            <a:spLocks noChangeArrowheads="1"/>
          </p:cNvSpPr>
          <p:nvPr/>
        </p:nvSpPr>
        <p:spPr bwMode="auto">
          <a:xfrm>
            <a:off x="7402513" y="4144963"/>
            <a:ext cx="46085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prstClr val="black"/>
                </a:solidFill>
                <a:effectLst/>
                <a:uLnTx/>
                <a:uFillTx/>
                <a:latin typeface="Euphemia" pitchFamily="34" charset="0"/>
                <a:ea typeface="+mn-ea"/>
                <a:cs typeface="+mn-cs"/>
              </a:rPr>
              <a:t>H1: Veriler Normal Dağılıma uygun değildir</a:t>
            </a:r>
          </a:p>
        </p:txBody>
      </p:sp>
      <p:sp>
        <p:nvSpPr>
          <p:cNvPr id="12" name="Yuvarlatılmış Dikdörtgen 11"/>
          <p:cNvSpPr/>
          <p:nvPr/>
        </p:nvSpPr>
        <p:spPr>
          <a:xfrm>
            <a:off x="6105525" y="3787775"/>
            <a:ext cx="776288" cy="652463"/>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41003" name="Metin kutusu 13"/>
          <p:cNvSpPr txBox="1">
            <a:spLocks noChangeArrowheads="1"/>
          </p:cNvSpPr>
          <p:nvPr/>
        </p:nvSpPr>
        <p:spPr bwMode="auto">
          <a:xfrm>
            <a:off x="2755900" y="5532438"/>
            <a:ext cx="8020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fontAlgn="base">
              <a:spcBef>
                <a:spcPct val="0"/>
              </a:spcBef>
              <a:spcAft>
                <a:spcPct val="0"/>
              </a:spcAft>
              <a:defRPr>
                <a:solidFill>
                  <a:schemeClr val="tx1"/>
                </a:solidFill>
                <a:latin typeface="Gill Sans MT" panose="020B0502020104020203" pitchFamily="34" charset="0"/>
              </a:defRPr>
            </a:lvl6pPr>
            <a:lvl7pPr marL="2971800" indent="-228600" defTabSz="457200" fontAlgn="base">
              <a:spcBef>
                <a:spcPct val="0"/>
              </a:spcBef>
              <a:spcAft>
                <a:spcPct val="0"/>
              </a:spcAft>
              <a:defRPr>
                <a:solidFill>
                  <a:schemeClr val="tx1"/>
                </a:solidFill>
                <a:latin typeface="Gill Sans MT" panose="020B0502020104020203" pitchFamily="34" charset="0"/>
              </a:defRPr>
            </a:lvl7pPr>
            <a:lvl8pPr marL="3429000" indent="-228600" defTabSz="457200" fontAlgn="base">
              <a:spcBef>
                <a:spcPct val="0"/>
              </a:spcBef>
              <a:spcAft>
                <a:spcPct val="0"/>
              </a:spcAft>
              <a:defRPr>
                <a:solidFill>
                  <a:schemeClr val="tx1"/>
                </a:solidFill>
                <a:latin typeface="Gill Sans MT" panose="020B0502020104020203" pitchFamily="34" charset="0"/>
              </a:defRPr>
            </a:lvl8pPr>
            <a:lvl9pPr marL="3886200" indent="-228600" defTabSz="457200" fontAlgn="base">
              <a:spcBef>
                <a:spcPct val="0"/>
              </a:spcBef>
              <a:spcAft>
                <a:spcPct val="0"/>
              </a:spcAft>
              <a:defRPr>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prstClr val="black"/>
                </a:solidFill>
                <a:effectLst/>
                <a:uLnTx/>
                <a:uFillTx/>
                <a:latin typeface="Euphemia" pitchFamily="34" charset="0"/>
                <a:ea typeface="+mn-ea"/>
                <a:cs typeface="+mn-cs"/>
              </a:rPr>
              <a:t>HP --</a:t>
            </a:r>
            <a:r>
              <a:rPr kumimoji="0" lang="tr-TR" altLang="tr-TR" sz="1800" b="0" i="0" u="none" strike="noStrike" kern="1200" cap="none" spc="0" normalizeH="0" baseline="0" noProof="0">
                <a:ln>
                  <a:noFill/>
                </a:ln>
                <a:solidFill>
                  <a:prstClr val="black"/>
                </a:solidFill>
                <a:effectLst/>
                <a:uLnTx/>
                <a:uFillTx/>
                <a:latin typeface="Euphemia" pitchFamily="34" charset="0"/>
                <a:ea typeface="+mn-ea"/>
                <a:cs typeface="+mn-cs"/>
                <a:sym typeface="Wingdings" panose="05000000000000000000" pitchFamily="2" charset="2"/>
              </a:rPr>
              <a:t> Normal dağılıma uygun (p&gt;0.05)  Paired Sample t test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1200" cap="none" spc="0" normalizeH="0" baseline="0" noProof="0">
                <a:ln>
                  <a:noFill/>
                </a:ln>
                <a:solidFill>
                  <a:prstClr val="black"/>
                </a:solidFill>
                <a:effectLst/>
                <a:uLnTx/>
                <a:uFillTx/>
                <a:latin typeface="Euphemia" pitchFamily="34" charset="0"/>
                <a:ea typeface="+mn-ea"/>
                <a:cs typeface="+mn-cs"/>
                <a:sym typeface="Wingdings" panose="05000000000000000000" pitchFamily="2" charset="2"/>
              </a:rPr>
              <a:t>CP -- Normal Dağılıma uygun değil (p&lt;0.05)  Wilcoxon Signed rank test</a:t>
            </a:r>
            <a:endParaRPr kumimoji="0" lang="tr-TR" altLang="tr-TR" sz="1800" b="0" i="0" u="none" strike="noStrike" kern="1200" cap="none" spc="0" normalizeH="0" baseline="0" noProof="0">
              <a:ln>
                <a:noFill/>
              </a:ln>
              <a:solidFill>
                <a:prstClr val="black"/>
              </a:solidFill>
              <a:effectLst/>
              <a:uLnTx/>
              <a:uFillTx/>
              <a:latin typeface="Euphemia" pitchFamily="34" charset="0"/>
              <a:ea typeface="+mn-ea"/>
              <a:cs typeface="+mn-cs"/>
            </a:endParaRPr>
          </a:p>
        </p:txBody>
      </p:sp>
    </p:spTree>
    <p:extLst>
      <p:ext uri="{BB962C8B-B14F-4D97-AF65-F5344CB8AC3E}">
        <p14:creationId xmlns:p14="http://schemas.microsoft.com/office/powerpoint/2010/main" val="2190348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021"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3" y="1244600"/>
            <a:ext cx="6705600"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2022" name="İçerik Yer Tutucusu 2"/>
          <p:cNvSpPr txBox="1">
            <a:spLocks noChangeArrowheads="1"/>
          </p:cNvSpPr>
          <p:nvPr/>
        </p:nvSpPr>
        <p:spPr bwMode="auto">
          <a:xfrm>
            <a:off x="6807200" y="1643063"/>
            <a:ext cx="4991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228600" indent="-228600">
              <a:lnSpc>
                <a:spcPct val="90000"/>
              </a:lnSpc>
              <a:spcBef>
                <a:spcPts val="1800"/>
              </a:spcBef>
              <a:buFont typeface="Wingdings" panose="05000000000000000000" pitchFamily="2" charset="2"/>
              <a:buChar char="§"/>
              <a:defRPr sz="2000">
                <a:solidFill>
                  <a:schemeClr val="tx1"/>
                </a:solidFill>
                <a:latin typeface="Euphemia" pitchFamily="34" charset="0"/>
              </a:defRPr>
            </a:lvl1pPr>
            <a:lvl2pPr marL="685800" indent="-228600">
              <a:lnSpc>
                <a:spcPct val="90000"/>
              </a:lnSpc>
              <a:spcBef>
                <a:spcPts val="600"/>
              </a:spcBef>
              <a:buFont typeface="Wingdings" panose="05000000000000000000" pitchFamily="2" charset="2"/>
              <a:buChar char="§"/>
              <a:defRPr sz="1600">
                <a:solidFill>
                  <a:schemeClr val="tx1"/>
                </a:solidFill>
                <a:latin typeface="Euphemia" pitchFamily="34" charset="0"/>
              </a:defRPr>
            </a:lvl2pPr>
            <a:lvl3pPr marL="1143000" indent="-228600">
              <a:lnSpc>
                <a:spcPct val="90000"/>
              </a:lnSpc>
              <a:spcBef>
                <a:spcPts val="600"/>
              </a:spcBef>
              <a:buFont typeface="Wingdings" panose="05000000000000000000" pitchFamily="2" charset="2"/>
              <a:buChar char="§"/>
              <a:defRPr sz="1400">
                <a:solidFill>
                  <a:schemeClr val="tx1"/>
                </a:solidFill>
                <a:latin typeface="Euphemia" pitchFamily="34" charset="0"/>
              </a:defRPr>
            </a:lvl3pPr>
            <a:lvl4pPr marL="1600200" indent="-228600">
              <a:lnSpc>
                <a:spcPct val="90000"/>
              </a:lnSpc>
              <a:spcBef>
                <a:spcPts val="600"/>
              </a:spcBef>
              <a:buFont typeface="Wingdings" panose="05000000000000000000" pitchFamily="2" charset="2"/>
              <a:buChar char="§"/>
              <a:defRPr sz="1400">
                <a:solidFill>
                  <a:schemeClr val="tx1"/>
                </a:solidFill>
                <a:latin typeface="Euphemia" pitchFamily="34" charset="0"/>
              </a:defRPr>
            </a:lvl4pPr>
            <a:lvl5pPr marL="2057400" indent="-228600">
              <a:lnSpc>
                <a:spcPct val="90000"/>
              </a:lnSpc>
              <a:spcBef>
                <a:spcPts val="600"/>
              </a:spcBef>
              <a:buFont typeface="Wingdings" panose="05000000000000000000" pitchFamily="2" charset="2"/>
              <a:buChar char="§"/>
              <a:defRPr sz="1400">
                <a:solidFill>
                  <a:schemeClr val="tx1"/>
                </a:solidFill>
                <a:latin typeface="Euphemia" pitchFamily="34" charset="0"/>
              </a:defRPr>
            </a:lvl5pPr>
            <a:lvl6pPr marL="2514600" indent="-228600" fontAlgn="base">
              <a:lnSpc>
                <a:spcPct val="90000"/>
              </a:lnSpc>
              <a:spcBef>
                <a:spcPts val="600"/>
              </a:spcBef>
              <a:spcAft>
                <a:spcPct val="0"/>
              </a:spcAft>
              <a:buFont typeface="Wingdings" panose="05000000000000000000" pitchFamily="2" charset="2"/>
              <a:buChar char="§"/>
              <a:defRPr sz="1400">
                <a:solidFill>
                  <a:schemeClr val="tx1"/>
                </a:solidFill>
                <a:latin typeface="Euphemia" pitchFamily="34" charset="0"/>
              </a:defRPr>
            </a:lvl6pPr>
            <a:lvl7pPr marL="2971800" indent="-228600" fontAlgn="base">
              <a:lnSpc>
                <a:spcPct val="90000"/>
              </a:lnSpc>
              <a:spcBef>
                <a:spcPts val="600"/>
              </a:spcBef>
              <a:spcAft>
                <a:spcPct val="0"/>
              </a:spcAft>
              <a:buFont typeface="Wingdings" panose="05000000000000000000" pitchFamily="2" charset="2"/>
              <a:buChar char="§"/>
              <a:defRPr sz="1400">
                <a:solidFill>
                  <a:schemeClr val="tx1"/>
                </a:solidFill>
                <a:latin typeface="Euphemia" pitchFamily="34" charset="0"/>
              </a:defRPr>
            </a:lvl7pPr>
            <a:lvl8pPr marL="3429000" indent="-228600" fontAlgn="base">
              <a:lnSpc>
                <a:spcPct val="90000"/>
              </a:lnSpc>
              <a:spcBef>
                <a:spcPts val="600"/>
              </a:spcBef>
              <a:spcAft>
                <a:spcPct val="0"/>
              </a:spcAft>
              <a:buFont typeface="Wingdings" panose="05000000000000000000" pitchFamily="2" charset="2"/>
              <a:buChar char="§"/>
              <a:defRPr sz="1400">
                <a:solidFill>
                  <a:schemeClr val="tx1"/>
                </a:solidFill>
                <a:latin typeface="Euphemia" pitchFamily="34" charset="0"/>
              </a:defRPr>
            </a:lvl8pPr>
            <a:lvl9pPr marL="3886200" indent="-228600" fontAlgn="base">
              <a:lnSpc>
                <a:spcPct val="90000"/>
              </a:lnSpc>
              <a:spcBef>
                <a:spcPts val="600"/>
              </a:spcBef>
              <a:spcAft>
                <a:spcPct val="0"/>
              </a:spcAft>
              <a:buFont typeface="Wingdings" panose="05000000000000000000" pitchFamily="2" charset="2"/>
              <a:buChar char="§"/>
              <a:defRPr sz="1400">
                <a:solidFill>
                  <a:schemeClr val="tx1"/>
                </a:solidFill>
                <a:latin typeface="Euphemia" pitchFamily="34" charset="0"/>
              </a:defRPr>
            </a:lvl9pPr>
          </a:lstStyle>
          <a:p>
            <a:pPr marL="228600" marR="0" lvl="0" indent="-2286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tr-TR" altLang="tr-TR" sz="2000" b="0" i="0" u="none" strike="noStrike" kern="1200" cap="none" spc="0" normalizeH="0" baseline="0" noProof="0">
                <a:ln>
                  <a:noFill/>
                </a:ln>
                <a:solidFill>
                  <a:prstClr val="black"/>
                </a:solidFill>
                <a:effectLst/>
                <a:uLnTx/>
                <a:uFillTx/>
                <a:ea typeface="+mn-ea"/>
                <a:cs typeface="+mn-cs"/>
              </a:rPr>
              <a:t>Analysis &gt; T-test &gt; paired samples t test</a:t>
            </a:r>
          </a:p>
        </p:txBody>
      </p:sp>
      <p:sp>
        <p:nvSpPr>
          <p:cNvPr id="10" name="Yuvarlatılmış Dikdörtgen 9"/>
          <p:cNvSpPr/>
          <p:nvPr/>
        </p:nvSpPr>
        <p:spPr>
          <a:xfrm>
            <a:off x="112713" y="4483100"/>
            <a:ext cx="1320800" cy="652463"/>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Yuvarlatılmış Dikdörtgen 10"/>
          <p:cNvSpPr/>
          <p:nvPr/>
        </p:nvSpPr>
        <p:spPr>
          <a:xfrm>
            <a:off x="112713" y="5881688"/>
            <a:ext cx="1685925" cy="474662"/>
          </a:xfrm>
          <a:prstGeom prst="roundRect">
            <a:avLst/>
          </a:prstGeom>
          <a:solidFill>
            <a:srgbClr val="C0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Başlık 1"/>
          <p:cNvSpPr txBox="1">
            <a:spLocks noChangeArrowheads="1"/>
          </p:cNvSpPr>
          <p:nvPr/>
        </p:nvSpPr>
        <p:spPr bwMode="auto">
          <a:xfrm>
            <a:off x="1237102" y="233362"/>
            <a:ext cx="998061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lvl1pPr algn="l" rtl="0" fontAlgn="base">
              <a:lnSpc>
                <a:spcPct val="90000"/>
              </a:lnSpc>
              <a:spcBef>
                <a:spcPct val="0"/>
              </a:spcBef>
              <a:spcAft>
                <a:spcPct val="0"/>
              </a:spcAft>
              <a:defRPr sz="2800" kern="1200">
                <a:solidFill>
                  <a:schemeClr val="tx1"/>
                </a:solidFill>
                <a:latin typeface="+mj-lt"/>
                <a:ea typeface="+mj-ea"/>
                <a:cs typeface="+mj-cs"/>
              </a:defRPr>
            </a:lvl1pPr>
            <a:lvl2pPr algn="l" rtl="0" fontAlgn="base">
              <a:lnSpc>
                <a:spcPct val="90000"/>
              </a:lnSpc>
              <a:spcBef>
                <a:spcPct val="0"/>
              </a:spcBef>
              <a:spcAft>
                <a:spcPct val="0"/>
              </a:spcAft>
              <a:defRPr sz="2800">
                <a:solidFill>
                  <a:schemeClr val="tx1"/>
                </a:solidFill>
                <a:latin typeface="Plantagenet Cherokee" pitchFamily="18" charset="-79"/>
              </a:defRPr>
            </a:lvl2pPr>
            <a:lvl3pPr algn="l" rtl="0" fontAlgn="base">
              <a:lnSpc>
                <a:spcPct val="90000"/>
              </a:lnSpc>
              <a:spcBef>
                <a:spcPct val="0"/>
              </a:spcBef>
              <a:spcAft>
                <a:spcPct val="0"/>
              </a:spcAft>
              <a:defRPr sz="2800">
                <a:solidFill>
                  <a:schemeClr val="tx1"/>
                </a:solidFill>
                <a:latin typeface="Plantagenet Cherokee" pitchFamily="18" charset="-79"/>
              </a:defRPr>
            </a:lvl3pPr>
            <a:lvl4pPr algn="l" rtl="0" fontAlgn="base">
              <a:lnSpc>
                <a:spcPct val="90000"/>
              </a:lnSpc>
              <a:spcBef>
                <a:spcPct val="0"/>
              </a:spcBef>
              <a:spcAft>
                <a:spcPct val="0"/>
              </a:spcAft>
              <a:defRPr sz="2800">
                <a:solidFill>
                  <a:schemeClr val="tx1"/>
                </a:solidFill>
                <a:latin typeface="Plantagenet Cherokee" pitchFamily="18" charset="-79"/>
              </a:defRPr>
            </a:lvl4pPr>
            <a:lvl5pPr algn="l" rtl="0" fontAlgn="base">
              <a:lnSpc>
                <a:spcPct val="90000"/>
              </a:lnSpc>
              <a:spcBef>
                <a:spcPct val="0"/>
              </a:spcBef>
              <a:spcAft>
                <a:spcPct val="0"/>
              </a:spcAft>
              <a:defRPr sz="2800">
                <a:solidFill>
                  <a:schemeClr val="tx1"/>
                </a:solidFill>
                <a:latin typeface="Plantagenet Cherokee" pitchFamily="18" charset="-79"/>
              </a:defRPr>
            </a:lvl5pPr>
            <a:lvl6pPr marL="457200" algn="l" rtl="0" fontAlgn="base">
              <a:lnSpc>
                <a:spcPct val="90000"/>
              </a:lnSpc>
              <a:spcBef>
                <a:spcPct val="0"/>
              </a:spcBef>
              <a:spcAft>
                <a:spcPct val="0"/>
              </a:spcAft>
              <a:defRPr sz="2800">
                <a:solidFill>
                  <a:schemeClr val="tx1"/>
                </a:solidFill>
                <a:latin typeface="Plantagenet Cherokee" pitchFamily="18" charset="-79"/>
              </a:defRPr>
            </a:lvl6pPr>
            <a:lvl7pPr marL="914400" algn="l" rtl="0" fontAlgn="base">
              <a:lnSpc>
                <a:spcPct val="90000"/>
              </a:lnSpc>
              <a:spcBef>
                <a:spcPct val="0"/>
              </a:spcBef>
              <a:spcAft>
                <a:spcPct val="0"/>
              </a:spcAft>
              <a:defRPr sz="2800">
                <a:solidFill>
                  <a:schemeClr val="tx1"/>
                </a:solidFill>
                <a:latin typeface="Plantagenet Cherokee" pitchFamily="18" charset="-79"/>
              </a:defRPr>
            </a:lvl7pPr>
            <a:lvl8pPr marL="1371600" algn="l" rtl="0" fontAlgn="base">
              <a:lnSpc>
                <a:spcPct val="90000"/>
              </a:lnSpc>
              <a:spcBef>
                <a:spcPct val="0"/>
              </a:spcBef>
              <a:spcAft>
                <a:spcPct val="0"/>
              </a:spcAft>
              <a:defRPr sz="2800">
                <a:solidFill>
                  <a:schemeClr val="tx1"/>
                </a:solidFill>
                <a:latin typeface="Plantagenet Cherokee" pitchFamily="18" charset="-79"/>
              </a:defRPr>
            </a:lvl8pPr>
            <a:lvl9pPr marL="1828800" algn="l" rtl="0" fontAlgn="base">
              <a:lnSpc>
                <a:spcPct val="90000"/>
              </a:lnSpc>
              <a:spcBef>
                <a:spcPct val="0"/>
              </a:spcBef>
              <a:spcAft>
                <a:spcPct val="0"/>
              </a:spcAft>
              <a:defRPr sz="2800">
                <a:solidFill>
                  <a:schemeClr val="tx1"/>
                </a:solidFill>
                <a:latin typeface="Plantagenet Cherokee" pitchFamily="18" charset="-79"/>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tr-TR" altLang="tr-TR" sz="2800" b="1" i="0" u="none" strike="noStrike" kern="1200" cap="none" spc="0" normalizeH="0" baseline="0" noProof="0" dirty="0" smtClean="0">
                <a:ln>
                  <a:noFill/>
                </a:ln>
                <a:solidFill>
                  <a:prstClr val="black"/>
                </a:solidFill>
                <a:effectLst/>
                <a:uLnTx/>
                <a:uFillTx/>
                <a:latin typeface="Century Gothic" panose="020B0502020202020204"/>
                <a:ea typeface="+mj-ea"/>
                <a:cs typeface="+mj-cs"/>
              </a:rPr>
              <a:t>Adım 2:  Test istatistiğinin seçimi, Bağımlı gruplarda T Test-</a:t>
            </a:r>
            <a:r>
              <a:rPr kumimoji="0" lang="tr-TR" altLang="tr-TR" sz="2800" b="1" i="0" u="none" strike="noStrike" kern="1200" cap="none" spc="0" normalizeH="0" baseline="0" noProof="0" dirty="0" err="1" smtClean="0">
                <a:ln>
                  <a:noFill/>
                </a:ln>
                <a:solidFill>
                  <a:prstClr val="black"/>
                </a:solidFill>
                <a:effectLst/>
                <a:uLnTx/>
                <a:uFillTx/>
                <a:latin typeface="Century Gothic" panose="020B0502020202020204"/>
                <a:ea typeface="+mj-ea"/>
                <a:cs typeface="+mj-cs"/>
              </a:rPr>
              <a:t>Wilcoxon</a:t>
            </a:r>
            <a:r>
              <a:rPr kumimoji="0" lang="tr-TR" altLang="tr-TR" sz="2800" b="1" i="0" u="none" strike="noStrike" kern="1200" cap="none" spc="0" normalizeH="0" baseline="0" noProof="0" dirty="0" smtClean="0">
                <a:ln>
                  <a:noFill/>
                </a:ln>
                <a:solidFill>
                  <a:prstClr val="black"/>
                </a:solidFill>
                <a:effectLst/>
                <a:uLnTx/>
                <a:uFillTx/>
                <a:latin typeface="Century Gothic" panose="020B0502020202020204"/>
                <a:ea typeface="+mj-ea"/>
                <a:cs typeface="+mj-cs"/>
              </a:rPr>
              <a:t> test</a:t>
            </a:r>
          </a:p>
        </p:txBody>
      </p:sp>
    </p:spTree>
    <p:extLst>
      <p:ext uri="{BB962C8B-B14F-4D97-AF65-F5344CB8AC3E}">
        <p14:creationId xmlns:p14="http://schemas.microsoft.com/office/powerpoint/2010/main" val="884501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heme/theme1.xml><?xml version="1.0" encoding="utf-8"?>
<a:theme xmlns:a="http://schemas.openxmlformats.org/drawingml/2006/main" name="3_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24</TotalTime>
  <Words>3987</Words>
  <Application>Microsoft Office PowerPoint</Application>
  <PresentationFormat>Geniş ekran</PresentationFormat>
  <Paragraphs>778</Paragraphs>
  <Slides>100</Slides>
  <Notes>19</Notes>
  <HiddenSlides>0</HiddenSlides>
  <MMClips>0</MMClips>
  <ScaleCrop>false</ScaleCrop>
  <HeadingPairs>
    <vt:vector size="8" baseType="variant">
      <vt:variant>
        <vt:lpstr>Kullanılan Yazı Tipleri</vt:lpstr>
      </vt:variant>
      <vt:variant>
        <vt:i4>16</vt:i4>
      </vt:variant>
      <vt:variant>
        <vt:lpstr>Tema</vt:lpstr>
      </vt:variant>
      <vt:variant>
        <vt:i4>2</vt:i4>
      </vt:variant>
      <vt:variant>
        <vt:lpstr>Eklenmiş OLE Hizmet Programları</vt:lpstr>
      </vt:variant>
      <vt:variant>
        <vt:i4>1</vt:i4>
      </vt:variant>
      <vt:variant>
        <vt:lpstr>Slayt Başlıkları</vt:lpstr>
      </vt:variant>
      <vt:variant>
        <vt:i4>100</vt:i4>
      </vt:variant>
    </vt:vector>
  </HeadingPairs>
  <TitlesOfParts>
    <vt:vector size="119" baseType="lpstr">
      <vt:lpstr>MS PGothic</vt:lpstr>
      <vt:lpstr>Agency FB</vt:lpstr>
      <vt:lpstr>-apple-system</vt:lpstr>
      <vt:lpstr>Arial</vt:lpstr>
      <vt:lpstr>Calibri</vt:lpstr>
      <vt:lpstr>Calibri Light</vt:lpstr>
      <vt:lpstr>Century Gothic</vt:lpstr>
      <vt:lpstr>Courier New</vt:lpstr>
      <vt:lpstr>Euphemia</vt:lpstr>
      <vt:lpstr>Gill Sans MT</vt:lpstr>
      <vt:lpstr>Plantagenet Cherokee</vt:lpstr>
      <vt:lpstr>Symbol</vt:lpstr>
      <vt:lpstr>Times New Roman</vt:lpstr>
      <vt:lpstr>Verdana</vt:lpstr>
      <vt:lpstr>Wingdings</vt:lpstr>
      <vt:lpstr>Wingdings 3</vt:lpstr>
      <vt:lpstr>3_Duman</vt:lpstr>
      <vt:lpstr>Office Teması</vt:lpstr>
      <vt:lpstr>Denklem</vt:lpstr>
      <vt:lpstr>PowerPoint Sunusu</vt:lpstr>
      <vt:lpstr>PowerPoint Sunusu</vt:lpstr>
      <vt:lpstr>STUDENT T TEST </vt:lpstr>
      <vt:lpstr>Serbestlik Derecesi </vt:lpstr>
      <vt:lpstr>PowerPoint Sunusu</vt:lpstr>
      <vt:lpstr>PowerPoint Sunusu</vt:lpstr>
      <vt:lpstr>Jamovi’ye Giriş</vt:lpstr>
      <vt:lpstr>İSTATİSTİK YAZILIMLAR</vt:lpstr>
      <vt:lpstr>PowerPoint Sunusu</vt:lpstr>
      <vt:lpstr>Neden JAMOVİ ?</vt:lpstr>
      <vt:lpstr>PowerPoint Sunusu</vt:lpstr>
      <vt:lpstr>JAMOVİ’DE Veri Girişi</vt:lpstr>
      <vt:lpstr>JAMOVI Temel Yapısı</vt:lpstr>
      <vt:lpstr>PowerPoint Sunusu</vt:lpstr>
      <vt:lpstr>PowerPoint Sunusu</vt:lpstr>
      <vt:lpstr>PowerPoint Sunusu</vt:lpstr>
      <vt:lpstr>PowerPoint Sunusu</vt:lpstr>
      <vt:lpstr>PowerPoint Sunusu</vt:lpstr>
      <vt:lpstr>PowerPoint Sunusu</vt:lpstr>
      <vt:lpstr>HİPOTEZ (ÖNEMLİLİK )TESTLERİ   </vt:lpstr>
      <vt:lpstr>PowerPoint Sunusu</vt:lpstr>
      <vt:lpstr>Ki-kare Testi (Chi-square Test) (İki Yüzde Arasındaki Farkın Önemlilik Testi )</vt:lpstr>
      <vt:lpstr>Ki-kare Testi Varsayımları</vt:lpstr>
      <vt:lpstr>Ki -Kare testinin temel amacı</vt:lpstr>
      <vt:lpstr>Ki-kare Testi Örnek Çözümü</vt:lpstr>
      <vt:lpstr>PowerPoint Sunusu</vt:lpstr>
      <vt:lpstr>Test işlemleri</vt:lpstr>
      <vt:lpstr>PowerPoint Sunusu</vt:lpstr>
      <vt:lpstr>PowerPoint Sunusu</vt:lpstr>
      <vt:lpstr>PowerPoint Sunusu</vt:lpstr>
      <vt:lpstr>PowerPoint Sunusu</vt:lpstr>
      <vt:lpstr>PowerPoint Sunusu</vt:lpstr>
      <vt:lpstr>PowerPoint Sunusu</vt:lpstr>
      <vt:lpstr>UYGULAMA 1 </vt:lpstr>
      <vt:lpstr>ÇÖZÜM: A) Veri Girişi</vt:lpstr>
      <vt:lpstr>B) Kolesterol ölçümlerine ilişkin tanımlayıcı istatistikleri hesaplayınız.</vt:lpstr>
      <vt:lpstr>PowerPoint Sunusu</vt:lpstr>
      <vt:lpstr>C) Grup ve cinsiyete göre kolesterol ölçümlerine ilişkin tanımlayıcı istatistikleri hesaplayınız</vt:lpstr>
      <vt:lpstr>PowerPoint Sunusu</vt:lpstr>
      <vt:lpstr>ÇÖZÜM</vt:lpstr>
      <vt:lpstr>PowerPoint Sunusu</vt:lpstr>
      <vt:lpstr>1- Farklı Kaynaktan Veri Alınması</vt:lpstr>
      <vt:lpstr>Excel’den veri aktarımı</vt:lpstr>
      <vt:lpstr>Oluşturulan JAMOVİ dosyasının ön izlemesi</vt:lpstr>
      <vt:lpstr>Compute Komutu</vt:lpstr>
      <vt:lpstr>JAMOVI- Compute komutu</vt:lpstr>
      <vt:lpstr>Recode (transform) Komutu</vt:lpstr>
      <vt:lpstr>Sonuç:</vt:lpstr>
      <vt:lpstr>Filter komutu</vt:lpstr>
      <vt:lpstr>Filter Komutu</vt:lpstr>
      <vt:lpstr>PowerPoint Sunusu</vt:lpstr>
      <vt:lpstr>Veri Girişi</vt:lpstr>
      <vt:lpstr>PowerPoint Sunusu</vt:lpstr>
      <vt:lpstr>PowerPoint Sunusu</vt:lpstr>
      <vt:lpstr>PowerPoint Sunusu</vt:lpstr>
      <vt:lpstr>PowerPoint Sunusu</vt:lpstr>
      <vt:lpstr>PowerPoint Sunusu</vt:lpstr>
      <vt:lpstr>PowerPoint Sunusu</vt:lpstr>
      <vt:lpstr>PowerPoint Sunusu</vt:lpstr>
      <vt:lpstr>PowerPoint Sunusu</vt:lpstr>
      <vt:lpstr>Test işlemleri</vt:lpstr>
      <vt:lpstr>Örnek:  İki farklı rasyonun CA üzerine etkisinin araştırıldığı bir çalışmada, 60 kuzu 2 eşit grubu ayrılıyor.1 ay sonunda rasyon gruplarından elde edilen  sonuçlar aşağıda verilmiştir. </vt:lpstr>
      <vt:lpstr>PowerPoint Sunusu</vt:lpstr>
      <vt:lpstr>JAMOVİ’DE UYGULAMA</vt:lpstr>
      <vt:lpstr>Student T Test Varsayımları</vt:lpstr>
      <vt:lpstr>Normal Dağılıma Uygunluğun test edilmesi</vt:lpstr>
      <vt:lpstr>Varyansların homojenliğinin test edilmesi</vt:lpstr>
      <vt:lpstr>İki Ortalamanın Karşılaştırılması-  Student T Test Uygulama 1</vt:lpstr>
      <vt:lpstr>ADIM 1: Varsayımların Kontrolü</vt:lpstr>
      <vt:lpstr>Varsayımların Değerlendirilmesi</vt:lpstr>
      <vt:lpstr>Adım 2:  Test istatistiğinin seçimi, Student T test</vt:lpstr>
      <vt:lpstr>PowerPoint Sunusu</vt:lpstr>
      <vt:lpstr>İki Ortalamanın Karşılaştırılması-  Mann Whitney U Test Uygulama 2</vt:lpstr>
      <vt:lpstr>Adım 1: Varsayımların Kontrolü</vt:lpstr>
      <vt:lpstr>Varsayımların değerlendirilmesi</vt:lpstr>
      <vt:lpstr>Adım 2:  Test istatistiğinin seçimi, Mann-Whitney U test</vt:lpstr>
      <vt:lpstr>Adım 3:  İstatistiksel Karar ve Yorum</vt:lpstr>
      <vt:lpstr>HİPOTEZ (ÖNEMLİLİK )TESTLERİ   İki ortalamanın karşılaştırılması (Bağımlı gruplarda)</vt:lpstr>
      <vt:lpstr>Eşleştirilmiş t Testi (Paired Samples t Test)</vt:lpstr>
      <vt:lpstr>Bağımlı Gruplarda T Test Varsayımları</vt:lpstr>
      <vt:lpstr>Test İstatistiğinin Hesaplanması:</vt:lpstr>
      <vt:lpstr>Örnek</vt:lpstr>
      <vt:lpstr>PowerPoint Sunusu</vt:lpstr>
      <vt:lpstr>Karar</vt:lpstr>
      <vt:lpstr>PowerPoint Sunusu</vt:lpstr>
      <vt:lpstr>PowerPoint Sunusu</vt:lpstr>
      <vt:lpstr>Adım 1: Varsayımların Kontrolü</vt:lpstr>
      <vt:lpstr>Varsayımların değerlendirilmesi</vt:lpstr>
      <vt:lpstr>Varsayımlar sağlandığı için : Paired sample t test</vt:lpstr>
      <vt:lpstr>PowerPoint Sunusu</vt:lpstr>
      <vt:lpstr>PowerPoint Sunusu</vt:lpstr>
      <vt:lpstr>PowerPoint Sunusu</vt:lpstr>
      <vt:lpstr>Varsayımların değerlendirilmesi</vt:lpstr>
      <vt:lpstr>PowerPoint Sunusu</vt:lpstr>
      <vt:lpstr>PowerPoint Sunusu</vt:lpstr>
      <vt:lpstr>Uygulama-3</vt:lpstr>
      <vt:lpstr>PowerPoint Sunusu</vt:lpstr>
      <vt:lpstr>Varsayımların değerlendirilmesi</vt:lpstr>
      <vt:lpstr>PowerPoint Sunusu</vt:lpstr>
      <vt:lpstr>PowerPoint Sunusu</vt:lpstr>
    </vt:vector>
  </TitlesOfParts>
  <Company>Silentall Unattended Installer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 3. Avrupa Yüksek Eğitim Alanında Kalite Teminatı için Avrupa Standartları Listesi</dc:title>
  <dc:creator>Elif Çelik</dc:creator>
  <cp:lastModifiedBy>Administrator</cp:lastModifiedBy>
  <cp:revision>4</cp:revision>
  <dcterms:created xsi:type="dcterms:W3CDTF">2021-09-11T19:49:10Z</dcterms:created>
  <dcterms:modified xsi:type="dcterms:W3CDTF">2022-09-23T10:31:56Z</dcterms:modified>
</cp:coreProperties>
</file>