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2.10.2023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F75050-0E15-4C5B-92B0-66D068882F1F}" type="datetimeFigureOut">
              <a:rPr lang="tr-TR" smtClean="0"/>
              <a:pPr/>
              <a:t>2.10.2023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2.10.2023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F75050-0E15-4C5B-92B0-66D068882F1F}" type="datetimeFigureOut">
              <a:rPr lang="tr-TR" smtClean="0"/>
              <a:pPr/>
              <a:t>2.10.2023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2.10.2023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2.10.2023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2.10.2023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2.10.2023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9F75050-0E15-4C5B-92B0-66D068882F1F}" type="datetimeFigureOut">
              <a:rPr lang="tr-TR" smtClean="0"/>
              <a:pPr/>
              <a:t>2.10.2023</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marL="182880" indent="0">
              <a:buNone/>
            </a:pPr>
            <a:r>
              <a:rPr lang="tr-TR" dirty="0" err="1" smtClean="0">
                <a:solidFill>
                  <a:schemeClr val="tx1"/>
                </a:solidFill>
              </a:rPr>
              <a:t>Biyogüvenlik</a:t>
            </a:r>
            <a:r>
              <a:rPr lang="tr-TR" dirty="0" smtClean="0">
                <a:solidFill>
                  <a:schemeClr val="tx1"/>
                </a:solidFill>
              </a:rPr>
              <a:t> </a:t>
            </a:r>
            <a:br>
              <a:rPr lang="tr-TR" dirty="0" smtClean="0">
                <a:solidFill>
                  <a:schemeClr val="tx1"/>
                </a:solidFill>
              </a:rPr>
            </a:br>
            <a:r>
              <a:rPr lang="tr-TR" dirty="0" smtClean="0">
                <a:solidFill>
                  <a:schemeClr val="tx1"/>
                </a:solidFill>
              </a:rPr>
              <a:t>Önlemleri</a:t>
            </a:r>
            <a:endParaRPr lang="tr-T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sz="quarter" idx="13"/>
          </p:nvPr>
        </p:nvSpPr>
        <p:spPr>
          <a:xfrm>
            <a:off x="0" y="0"/>
            <a:ext cx="9144000" cy="6858000"/>
          </a:xfrm>
        </p:spPr>
        <p:txBody>
          <a:bodyPr>
            <a:normAutofit/>
          </a:bodyPr>
          <a:lstStyle/>
          <a:p>
            <a:pPr marL="609600" indent="-609600">
              <a:lnSpc>
                <a:spcPct val="90000"/>
              </a:lnSpc>
            </a:pPr>
            <a:r>
              <a:rPr lang="tr-TR" sz="2400" b="1" dirty="0">
                <a:solidFill>
                  <a:srgbClr val="FF0000"/>
                </a:solidFill>
              </a:rPr>
              <a:t>7)	İyi bakım-besleme uygulanmalı:</a:t>
            </a:r>
            <a:r>
              <a:rPr lang="tr-TR" sz="2400" b="1" dirty="0"/>
              <a:t> </a:t>
            </a:r>
            <a:endParaRPr lang="tr-TR" sz="2400" b="1" dirty="0" smtClean="0"/>
          </a:p>
          <a:p>
            <a:pPr marL="609600" indent="-609600">
              <a:lnSpc>
                <a:spcPct val="90000"/>
              </a:lnSpc>
            </a:pPr>
            <a:r>
              <a:rPr lang="tr-TR" sz="2400" dirty="0" smtClean="0">
                <a:solidFill>
                  <a:schemeClr val="tx1"/>
                </a:solidFill>
              </a:rPr>
              <a:t>Balıkların </a:t>
            </a:r>
            <a:r>
              <a:rPr lang="tr-TR" sz="2400" dirty="0">
                <a:solidFill>
                  <a:schemeClr val="tx1"/>
                </a:solidFill>
              </a:rPr>
              <a:t>yaşına, cinsiyetine ve türüne göre dengeli ve kaliteli yemlerle beslenmeleri, balıkların gelişmesi ve sağlığı üzerine olumlu etkide bulunur. Böylece balıklar </a:t>
            </a:r>
            <a:r>
              <a:rPr lang="tr-TR" sz="2400" dirty="0" err="1">
                <a:solidFill>
                  <a:schemeClr val="tx1"/>
                </a:solidFill>
              </a:rPr>
              <a:t>noninfeksiyöz</a:t>
            </a:r>
            <a:r>
              <a:rPr lang="tr-TR" sz="2400" dirty="0">
                <a:solidFill>
                  <a:schemeClr val="tx1"/>
                </a:solidFill>
              </a:rPr>
              <a:t> karakterdeki bozukluklardan ve hastalıklardan korundukları gibi </a:t>
            </a:r>
            <a:r>
              <a:rPr lang="tr-TR" sz="2400" dirty="0" err="1">
                <a:solidFill>
                  <a:schemeClr val="tx1"/>
                </a:solidFill>
              </a:rPr>
              <a:t>ınfeksiyöz</a:t>
            </a:r>
            <a:r>
              <a:rPr lang="tr-TR" sz="2400" dirty="0">
                <a:solidFill>
                  <a:schemeClr val="tx1"/>
                </a:solidFill>
              </a:rPr>
              <a:t> hastalıklara karşı da bağışıklık sistemlerinde zafiyet meydana gelmez. Gerektiğinde yemlere çeşitli ve gerekli </a:t>
            </a:r>
            <a:r>
              <a:rPr lang="tr-TR" sz="2400" i="1" dirty="0">
                <a:solidFill>
                  <a:schemeClr val="tx1"/>
                </a:solidFill>
              </a:rPr>
              <a:t>amino asitler, vitamin, mineral madde ve antibiyotikler </a:t>
            </a:r>
            <a:r>
              <a:rPr lang="tr-TR" sz="2400" dirty="0">
                <a:solidFill>
                  <a:schemeClr val="tx1"/>
                </a:solidFill>
              </a:rPr>
              <a:t>katılabilir.</a:t>
            </a:r>
          </a:p>
          <a:p>
            <a:pPr marL="609600" indent="-609600">
              <a:lnSpc>
                <a:spcPct val="90000"/>
              </a:lnSpc>
              <a:buFontTx/>
              <a:buNone/>
            </a:pPr>
            <a:endParaRPr lang="tr-TR" sz="2400" b="1" dirty="0"/>
          </a:p>
          <a:p>
            <a:pPr marL="609600" indent="-609600">
              <a:lnSpc>
                <a:spcPct val="90000"/>
              </a:lnSpc>
            </a:pPr>
            <a:r>
              <a:rPr lang="tr-TR" sz="2400" b="1" dirty="0">
                <a:solidFill>
                  <a:srgbClr val="FF0000"/>
                </a:solidFill>
              </a:rPr>
              <a:t>8-Her türlü stres faktörü minimal düzeye indirilmelidir:</a:t>
            </a:r>
            <a:r>
              <a:rPr lang="tr-TR" sz="2400" b="1" dirty="0"/>
              <a:t> </a:t>
            </a:r>
            <a:r>
              <a:rPr lang="tr-TR" sz="2400" dirty="0">
                <a:solidFill>
                  <a:schemeClr val="tx1"/>
                </a:solidFill>
              </a:rPr>
              <a:t>Sulardaki </a:t>
            </a:r>
            <a:r>
              <a:rPr lang="tr-TR" sz="2400" dirty="0" err="1">
                <a:solidFill>
                  <a:schemeClr val="tx1"/>
                </a:solidFill>
              </a:rPr>
              <a:t>toksik</a:t>
            </a:r>
            <a:r>
              <a:rPr lang="tr-TR" sz="2400" dirty="0">
                <a:solidFill>
                  <a:schemeClr val="tx1"/>
                </a:solidFill>
              </a:rPr>
              <a:t> maddeler, su sıcaklığının değişkenliği ve optimal limitlerde olmayışı, nakiller, enjeksiyonlar, zedelenmeler, vs. gibi diğer olumsuz koşullar balıklarda </a:t>
            </a:r>
            <a:r>
              <a:rPr lang="tr-TR" sz="2400" dirty="0" err="1">
                <a:solidFill>
                  <a:schemeClr val="tx1"/>
                </a:solidFill>
              </a:rPr>
              <a:t>immun</a:t>
            </a:r>
            <a:r>
              <a:rPr lang="tr-TR" sz="2400" dirty="0">
                <a:solidFill>
                  <a:schemeClr val="tx1"/>
                </a:solidFill>
              </a:rPr>
              <a:t> sistemin baskılanmasına ve hastalıklara karşı diren­cin zayıflamasına yol açar. Bu nedenle, stres oluş­turabilecek her türlü işlem ve faktör giderilmeye veya minimal limitlerde tutulmaya çalışılır.</a:t>
            </a:r>
            <a:endParaRPr lang="tr-TR" sz="2400" b="1" dirty="0">
              <a:solidFill>
                <a:schemeClr val="tx1"/>
              </a:solidFill>
            </a:endParaRPr>
          </a:p>
        </p:txBody>
      </p:sp>
    </p:spTree>
    <p:extLst>
      <p:ext uri="{BB962C8B-B14F-4D97-AF65-F5344CB8AC3E}">
        <p14:creationId xmlns:p14="http://schemas.microsoft.com/office/powerpoint/2010/main" val="2311341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sz="quarter" idx="13"/>
          </p:nvPr>
        </p:nvSpPr>
        <p:spPr>
          <a:xfrm>
            <a:off x="381000" y="914400"/>
            <a:ext cx="8229600" cy="4525963"/>
          </a:xfrm>
        </p:spPr>
        <p:txBody>
          <a:bodyPr>
            <a:normAutofit/>
          </a:bodyPr>
          <a:lstStyle/>
          <a:p>
            <a:pPr>
              <a:lnSpc>
                <a:spcPct val="90000"/>
              </a:lnSpc>
            </a:pPr>
            <a:r>
              <a:rPr lang="tr-TR" sz="2800" b="1" dirty="0">
                <a:solidFill>
                  <a:srgbClr val="FF0000"/>
                </a:solidFill>
              </a:rPr>
              <a:t>9-Popülasyon sıklığı normal sınırlarda olmalıdır:</a:t>
            </a:r>
            <a:r>
              <a:rPr lang="tr-TR" sz="2800" b="1" dirty="0"/>
              <a:t> </a:t>
            </a:r>
            <a:endParaRPr lang="tr-TR" sz="2800" b="1" dirty="0" smtClean="0"/>
          </a:p>
          <a:p>
            <a:pPr>
              <a:lnSpc>
                <a:spcPct val="90000"/>
              </a:lnSpc>
            </a:pPr>
            <a:r>
              <a:rPr lang="tr-TR" sz="2400" dirty="0" smtClean="0">
                <a:solidFill>
                  <a:schemeClr val="tx1"/>
                </a:solidFill>
              </a:rPr>
              <a:t>Kuluçkahanede </a:t>
            </a:r>
            <a:r>
              <a:rPr lang="tr-TR" sz="2400" dirty="0">
                <a:solidFill>
                  <a:schemeClr val="tx1"/>
                </a:solidFill>
              </a:rPr>
              <a:t>ve havuzlarda bulunan balıkların büyüklüklerine veya yaşlarına göre popülasyon yoğunluğu (</a:t>
            </a:r>
            <a:r>
              <a:rPr lang="tr-TR" sz="2400" dirty="0" err="1">
                <a:solidFill>
                  <a:schemeClr val="tx1"/>
                </a:solidFill>
              </a:rPr>
              <a:t>densitesi</a:t>
            </a:r>
            <a:r>
              <a:rPr lang="tr-TR" sz="2400" dirty="0">
                <a:solidFill>
                  <a:schemeClr val="tx1"/>
                </a:solidFill>
              </a:rPr>
              <a:t>) optimal limitler içinde bulundurulmalıdır. Bu ölçü, balıklara göre değişmek üzere, 4-5 kg balık /1 m3 su olarak ayarlanmalıdır. Fazla sık balık bulundurulması, balıkların beslenmesi, yaralanma ve hastalık bulaştırma yönlerinden de sakıncalıdır Ayrıca, suyun oksijen içeriği ve diğer özellikleri de dikkate alınmalıdır.</a:t>
            </a:r>
          </a:p>
          <a:p>
            <a:pPr>
              <a:lnSpc>
                <a:spcPct val="90000"/>
              </a:lnSpc>
            </a:pPr>
            <a:endParaRPr lang="tr-TR" sz="2800" dirty="0"/>
          </a:p>
        </p:txBody>
      </p:sp>
    </p:spTree>
    <p:extLst>
      <p:ext uri="{BB962C8B-B14F-4D97-AF65-F5344CB8AC3E}">
        <p14:creationId xmlns:p14="http://schemas.microsoft.com/office/powerpoint/2010/main" val="1816775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sz="quarter" idx="13"/>
          </p:nvPr>
        </p:nvSpPr>
        <p:spPr>
          <a:xfrm>
            <a:off x="0" y="304800"/>
            <a:ext cx="9144000" cy="6248400"/>
          </a:xfrm>
        </p:spPr>
        <p:txBody>
          <a:bodyPr>
            <a:normAutofit lnSpcReduction="10000"/>
          </a:bodyPr>
          <a:lstStyle/>
          <a:p>
            <a:pPr>
              <a:lnSpc>
                <a:spcPct val="90000"/>
              </a:lnSpc>
            </a:pPr>
            <a:r>
              <a:rPr lang="tr-TR" sz="2400" dirty="0">
                <a:solidFill>
                  <a:srgbClr val="FF0000"/>
                </a:solidFill>
              </a:rPr>
              <a:t>10)	</a:t>
            </a:r>
            <a:r>
              <a:rPr lang="tr-TR" sz="2400" b="1" dirty="0">
                <a:solidFill>
                  <a:srgbClr val="FF0000"/>
                </a:solidFill>
              </a:rPr>
              <a:t>Dezenfeksiyon:</a:t>
            </a:r>
            <a:r>
              <a:rPr lang="tr-TR" sz="2400" b="1" dirty="0"/>
              <a:t> </a:t>
            </a:r>
            <a:endParaRPr lang="tr-TR" sz="2400" b="1" dirty="0" smtClean="0"/>
          </a:p>
          <a:p>
            <a:pPr>
              <a:lnSpc>
                <a:spcPct val="90000"/>
              </a:lnSpc>
            </a:pPr>
            <a:r>
              <a:rPr lang="tr-TR" sz="2400" dirty="0" smtClean="0">
                <a:solidFill>
                  <a:schemeClr val="tx1"/>
                </a:solidFill>
              </a:rPr>
              <a:t>İşletmede </a:t>
            </a:r>
            <a:r>
              <a:rPr lang="tr-TR" sz="2400" dirty="0">
                <a:solidFill>
                  <a:schemeClr val="tx1"/>
                </a:solidFill>
              </a:rPr>
              <a:t>hastalık çıksın veya çıkmasın belli aralıklarla, uygun dezenfektanlar kullanılarak, malzemeler, kuluçka evi ve havuzlar dahil her şey iyice dezenfekte edilmelidir. Bu amaçla, pratikte kullanılan birçok dezenfektan bulunmaktadır. Bunlar genel amaçlı oldukları kadar, bir </a:t>
            </a:r>
            <a:r>
              <a:rPr lang="tr-TR" sz="2400" dirty="0" err="1">
                <a:solidFill>
                  <a:schemeClr val="tx1"/>
                </a:solidFill>
              </a:rPr>
              <a:t>infeksiyon</a:t>
            </a:r>
            <a:r>
              <a:rPr lang="tr-TR" sz="2400" dirty="0">
                <a:solidFill>
                  <a:schemeClr val="tx1"/>
                </a:solidFill>
              </a:rPr>
              <a:t> çıktığında da o etkene en iyi tarzda etkileyecek (özel amaçlı) karakterlerde olanlar da bulunmaktadır. Dezenfektanlar </a:t>
            </a:r>
            <a:r>
              <a:rPr lang="tr-TR" sz="2400" dirty="0" err="1">
                <a:solidFill>
                  <a:schemeClr val="tx1"/>
                </a:solidFill>
              </a:rPr>
              <a:t>prospektuslarına</a:t>
            </a:r>
            <a:r>
              <a:rPr lang="tr-TR" sz="2400" dirty="0">
                <a:solidFill>
                  <a:schemeClr val="tx1"/>
                </a:solidFill>
              </a:rPr>
              <a:t> dikkatlice uyularak kullanılırlar </a:t>
            </a:r>
          </a:p>
          <a:p>
            <a:pPr>
              <a:lnSpc>
                <a:spcPct val="90000"/>
              </a:lnSpc>
            </a:pPr>
            <a:endParaRPr lang="tr-TR" sz="2400" dirty="0"/>
          </a:p>
          <a:p>
            <a:pPr>
              <a:lnSpc>
                <a:spcPct val="90000"/>
              </a:lnSpc>
            </a:pPr>
            <a:r>
              <a:rPr lang="tr-TR" sz="2400" dirty="0">
                <a:solidFill>
                  <a:schemeClr val="tx1"/>
                </a:solidFill>
              </a:rPr>
              <a:t>Dezenfeksiyon balık yetiştiriciliğinde en önemli konulardan biridir. Zamanında iyi ve uygun bir dezenfeksiyon, dışarıdan </a:t>
            </a:r>
            <a:r>
              <a:rPr lang="tr-TR" sz="2400" dirty="0" err="1">
                <a:solidFill>
                  <a:schemeClr val="tx1"/>
                </a:solidFill>
              </a:rPr>
              <a:t>infeksiyonun</a:t>
            </a:r>
            <a:r>
              <a:rPr lang="tr-TR" sz="2400" dirty="0">
                <a:solidFill>
                  <a:schemeClr val="tx1"/>
                </a:solidFill>
              </a:rPr>
              <a:t> girmesini önleyeceği gibi, mevcut </a:t>
            </a:r>
            <a:r>
              <a:rPr lang="tr-TR" sz="2400" dirty="0" err="1">
                <a:solidFill>
                  <a:schemeClr val="tx1"/>
                </a:solidFill>
              </a:rPr>
              <a:t>patojenik</a:t>
            </a:r>
            <a:r>
              <a:rPr lang="tr-TR" sz="2400" dirty="0">
                <a:solidFill>
                  <a:schemeClr val="tx1"/>
                </a:solidFill>
              </a:rPr>
              <a:t> etkenleri de ortadan kaldırabilir. Hastalık çıkmış yerlerde veya belirli aralıklarla dezenfeksiyonun uygulanması çok faydalar sağlar.</a:t>
            </a:r>
          </a:p>
          <a:p>
            <a:pPr>
              <a:lnSpc>
                <a:spcPct val="90000"/>
              </a:lnSpc>
              <a:buFontTx/>
              <a:buNone/>
            </a:pPr>
            <a:r>
              <a:rPr lang="tr-TR" sz="2400" dirty="0"/>
              <a:t/>
            </a:r>
            <a:br>
              <a:rPr lang="tr-TR" sz="2400" dirty="0"/>
            </a:br>
            <a:endParaRPr lang="tr-TR" sz="2400" dirty="0"/>
          </a:p>
        </p:txBody>
      </p:sp>
    </p:spTree>
    <p:extLst>
      <p:ext uri="{BB962C8B-B14F-4D97-AF65-F5344CB8AC3E}">
        <p14:creationId xmlns:p14="http://schemas.microsoft.com/office/powerpoint/2010/main" val="2372819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sz="quarter" idx="13"/>
          </p:nvPr>
        </p:nvSpPr>
        <p:spPr>
          <a:xfrm>
            <a:off x="228600" y="0"/>
            <a:ext cx="8915400" cy="6629400"/>
          </a:xfrm>
        </p:spPr>
        <p:txBody>
          <a:bodyPr/>
          <a:lstStyle/>
          <a:p>
            <a:pPr>
              <a:lnSpc>
                <a:spcPct val="80000"/>
              </a:lnSpc>
            </a:pPr>
            <a:r>
              <a:rPr lang="tr-TR" sz="2300" dirty="0">
                <a:solidFill>
                  <a:schemeClr val="tx1"/>
                </a:solidFill>
              </a:rPr>
              <a:t>Pratikte en fazla </a:t>
            </a:r>
            <a:r>
              <a:rPr lang="tr-TR" sz="2300" i="1" dirty="0">
                <a:solidFill>
                  <a:schemeClr val="tx1"/>
                </a:solidFill>
              </a:rPr>
              <a:t>potasyum permanganat </a:t>
            </a:r>
            <a:r>
              <a:rPr lang="tr-TR" sz="2300" dirty="0">
                <a:solidFill>
                  <a:schemeClr val="tx1"/>
                </a:solidFill>
              </a:rPr>
              <a:t>(1/100.000), </a:t>
            </a:r>
            <a:r>
              <a:rPr lang="tr-TR" sz="2300" i="1" dirty="0">
                <a:solidFill>
                  <a:schemeClr val="tx1"/>
                </a:solidFill>
              </a:rPr>
              <a:t>klor </a:t>
            </a:r>
            <a:r>
              <a:rPr lang="tr-TR" sz="2300" dirty="0">
                <a:solidFill>
                  <a:schemeClr val="tx1"/>
                </a:solidFill>
              </a:rPr>
              <a:t>(1/ 1.000.000). </a:t>
            </a:r>
            <a:r>
              <a:rPr lang="tr-TR" sz="2300" i="1" dirty="0">
                <a:solidFill>
                  <a:schemeClr val="tx1"/>
                </a:solidFill>
              </a:rPr>
              <a:t>sönmemiş kireç </a:t>
            </a:r>
            <a:r>
              <a:rPr lang="tr-TR" sz="2300" dirty="0">
                <a:solidFill>
                  <a:schemeClr val="tx1"/>
                </a:solidFill>
              </a:rPr>
              <a:t>(10-15 ton / hektar). </a:t>
            </a:r>
            <a:r>
              <a:rPr lang="tr-TR" sz="2300" i="1" dirty="0">
                <a:solidFill>
                  <a:schemeClr val="tx1"/>
                </a:solidFill>
              </a:rPr>
              <a:t>kalsiyum </a:t>
            </a:r>
            <a:r>
              <a:rPr lang="tr-TR" sz="2300" i="1" dirty="0" err="1">
                <a:solidFill>
                  <a:schemeClr val="tx1"/>
                </a:solidFill>
              </a:rPr>
              <a:t>siyanamid</a:t>
            </a:r>
            <a:r>
              <a:rPr lang="tr-TR" sz="2300" i="1" dirty="0">
                <a:solidFill>
                  <a:schemeClr val="tx1"/>
                </a:solidFill>
              </a:rPr>
              <a:t> </a:t>
            </a:r>
            <a:r>
              <a:rPr lang="tr-TR" sz="2300" dirty="0">
                <a:solidFill>
                  <a:schemeClr val="tx1"/>
                </a:solidFill>
              </a:rPr>
              <a:t>(1 kg/m2) ve diğer dezenfektanlardan yararlanılır. Eğer havuzlarda organik madde fazla ise, bu takdirde, dezenfektan maddeler daha yoğun kullanılabilirler. İyi ve uygun bir dezenfeksiyondan sonra, havuzlar ve kuluçka tekneleri, birkaç gün boş olarak güneş ışığına bırakılırlar. Havuzlar dezenfeksiyondan önce boşaltılarak içerisi iyice temizlenir ve organik maddeler atılır. Havuzlarla birlikte diğer bütün malzeme de aynı tarzda dezenfeksiyona tabi tutulur.</a:t>
            </a:r>
          </a:p>
          <a:p>
            <a:pPr>
              <a:lnSpc>
                <a:spcPct val="80000"/>
              </a:lnSpc>
            </a:pPr>
            <a:endParaRPr lang="tr-TR" sz="2300" dirty="0">
              <a:solidFill>
                <a:schemeClr val="tx1"/>
              </a:solidFill>
            </a:endParaRPr>
          </a:p>
          <a:p>
            <a:pPr>
              <a:lnSpc>
                <a:spcPct val="80000"/>
              </a:lnSpc>
            </a:pPr>
            <a:r>
              <a:rPr lang="tr-TR" sz="2300" dirty="0">
                <a:solidFill>
                  <a:schemeClr val="tx1"/>
                </a:solidFill>
              </a:rPr>
              <a:t>Balık yumurtaları ile etkenin bulaşmasını önlemek için, yumurtalar, </a:t>
            </a:r>
            <a:r>
              <a:rPr lang="tr-TR" sz="2300" i="1" dirty="0" err="1">
                <a:solidFill>
                  <a:schemeClr val="tx1"/>
                </a:solidFill>
              </a:rPr>
              <a:t>akriflavin</a:t>
            </a:r>
            <a:r>
              <a:rPr lang="tr-TR" sz="2300" i="1" dirty="0">
                <a:solidFill>
                  <a:schemeClr val="tx1"/>
                </a:solidFill>
              </a:rPr>
              <a:t> </a:t>
            </a:r>
            <a:r>
              <a:rPr lang="tr-TR" sz="2300" dirty="0">
                <a:solidFill>
                  <a:schemeClr val="tx1"/>
                </a:solidFill>
              </a:rPr>
              <a:t>(1/2000) solüsyonu içinde 20-30 dakika tutularak dezenfekte edilirler. Eğer solüsyonun </a:t>
            </a:r>
            <a:r>
              <a:rPr lang="tr-TR" sz="2300" dirty="0" err="1">
                <a:solidFill>
                  <a:schemeClr val="tx1"/>
                </a:solidFill>
              </a:rPr>
              <a:t>pH'sı</a:t>
            </a:r>
            <a:r>
              <a:rPr lang="tr-TR" sz="2300" dirty="0">
                <a:solidFill>
                  <a:schemeClr val="tx1"/>
                </a:solidFill>
              </a:rPr>
              <a:t> iyi ayarlanırsa veya </a:t>
            </a:r>
            <a:r>
              <a:rPr lang="tr-TR" sz="2300" dirty="0" err="1">
                <a:solidFill>
                  <a:schemeClr val="tx1"/>
                </a:solidFill>
              </a:rPr>
              <a:t>buffer</a:t>
            </a:r>
            <a:r>
              <a:rPr lang="tr-TR" sz="2300" dirty="0">
                <a:solidFill>
                  <a:schemeClr val="tx1"/>
                </a:solidFill>
              </a:rPr>
              <a:t> ilave edilirse, daha etkili bir dezenfeksiyon elde edilebilir. </a:t>
            </a:r>
            <a:r>
              <a:rPr lang="tr-TR" sz="2300" i="1" dirty="0" err="1">
                <a:solidFill>
                  <a:schemeClr val="tx1"/>
                </a:solidFill>
              </a:rPr>
              <a:t>Sulfomerthiolete</a:t>
            </a:r>
            <a:r>
              <a:rPr lang="tr-TR" sz="2300" i="1" dirty="0">
                <a:solidFill>
                  <a:schemeClr val="tx1"/>
                </a:solidFill>
              </a:rPr>
              <a:t> </a:t>
            </a:r>
            <a:r>
              <a:rPr lang="tr-TR" sz="2300" dirty="0">
                <a:solidFill>
                  <a:schemeClr val="tx1"/>
                </a:solidFill>
              </a:rPr>
              <a:t>(1/5000) aynı amaç için kullanılabilir. Yumurtalar zedelenmeden bir kap içine konur ve dezenfektan solüsyona 10 dakika için daldırılır. Dezenfekte edilen yumurtaların tekrar </a:t>
            </a:r>
            <a:r>
              <a:rPr lang="tr-TR" sz="2300" dirty="0" err="1">
                <a:solidFill>
                  <a:schemeClr val="tx1"/>
                </a:solidFill>
              </a:rPr>
              <a:t>kontaminasyonuna</a:t>
            </a:r>
            <a:r>
              <a:rPr lang="tr-TR" sz="2300" dirty="0">
                <a:solidFill>
                  <a:schemeClr val="tx1"/>
                </a:solidFill>
              </a:rPr>
              <a:t> mani olunmalıdır. Yumurta dezenfeksiyonunda organik iyot </a:t>
            </a:r>
            <a:r>
              <a:rPr lang="tr-TR" sz="2300" i="1" dirty="0">
                <a:solidFill>
                  <a:schemeClr val="tx1"/>
                </a:solidFill>
              </a:rPr>
              <a:t>(</a:t>
            </a:r>
            <a:r>
              <a:rPr lang="tr-TR" sz="2300" i="1" dirty="0" err="1">
                <a:solidFill>
                  <a:schemeClr val="tx1"/>
                </a:solidFill>
              </a:rPr>
              <a:t>iodofor</a:t>
            </a:r>
            <a:r>
              <a:rPr lang="tr-TR" sz="2300" i="1" dirty="0">
                <a:solidFill>
                  <a:schemeClr val="tx1"/>
                </a:solidFill>
              </a:rPr>
              <a:t>) </a:t>
            </a:r>
            <a:r>
              <a:rPr lang="tr-TR" sz="2300" dirty="0">
                <a:solidFill>
                  <a:schemeClr val="tx1"/>
                </a:solidFill>
              </a:rPr>
              <a:t>bileşiği solüsyonundan da faydalanılır (100 </a:t>
            </a:r>
            <a:r>
              <a:rPr lang="tr-TR" sz="2300" dirty="0" err="1">
                <a:solidFill>
                  <a:schemeClr val="tx1"/>
                </a:solidFill>
              </a:rPr>
              <a:t>ppm</a:t>
            </a:r>
            <a:r>
              <a:rPr lang="tr-TR" sz="2300" dirty="0">
                <a:solidFill>
                  <a:schemeClr val="tx1"/>
                </a:solidFill>
              </a:rPr>
              <a:t>. oranındaki solüsyon da 10 dakika, </a:t>
            </a:r>
            <a:r>
              <a:rPr lang="tr-TR" sz="2300" dirty="0" err="1">
                <a:solidFill>
                  <a:schemeClr val="tx1"/>
                </a:solidFill>
              </a:rPr>
              <a:t>pH</a:t>
            </a:r>
            <a:r>
              <a:rPr lang="tr-TR" sz="2300" dirty="0">
                <a:solidFill>
                  <a:schemeClr val="tx1"/>
                </a:solidFill>
              </a:rPr>
              <a:t> 6).</a:t>
            </a:r>
          </a:p>
        </p:txBody>
      </p:sp>
    </p:spTree>
    <p:extLst>
      <p:ext uri="{BB962C8B-B14F-4D97-AF65-F5344CB8AC3E}">
        <p14:creationId xmlns:p14="http://schemas.microsoft.com/office/powerpoint/2010/main" val="4213756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sz="quarter" idx="13"/>
          </p:nvPr>
        </p:nvSpPr>
        <p:spPr>
          <a:xfrm>
            <a:off x="228600" y="228600"/>
            <a:ext cx="8686800" cy="6400800"/>
          </a:xfrm>
        </p:spPr>
        <p:txBody>
          <a:bodyPr/>
          <a:lstStyle/>
          <a:p>
            <a:pPr>
              <a:lnSpc>
                <a:spcPct val="90000"/>
              </a:lnSpc>
            </a:pPr>
            <a:r>
              <a:rPr lang="tr-TR" sz="2600" b="1" dirty="0">
                <a:solidFill>
                  <a:srgbClr val="FF0000"/>
                </a:solidFill>
              </a:rPr>
              <a:t>11-İmmunizasyon:</a:t>
            </a:r>
            <a:r>
              <a:rPr lang="tr-TR" sz="2400" b="1" dirty="0"/>
              <a:t> </a:t>
            </a:r>
            <a:endParaRPr lang="tr-TR" sz="2400" b="1" dirty="0" smtClean="0"/>
          </a:p>
          <a:p>
            <a:pPr>
              <a:lnSpc>
                <a:spcPct val="90000"/>
              </a:lnSpc>
            </a:pPr>
            <a:r>
              <a:rPr lang="tr-TR" sz="2400" dirty="0" smtClean="0">
                <a:solidFill>
                  <a:schemeClr val="tx1"/>
                </a:solidFill>
              </a:rPr>
              <a:t>Alabalıkları</a:t>
            </a:r>
            <a:r>
              <a:rPr lang="tr-TR" sz="2400" dirty="0">
                <a:solidFill>
                  <a:schemeClr val="tx1"/>
                </a:solidFill>
              </a:rPr>
              <a:t>, </a:t>
            </a:r>
            <a:r>
              <a:rPr lang="tr-TR" sz="2400" dirty="0" err="1">
                <a:solidFill>
                  <a:schemeClr val="tx1"/>
                </a:solidFill>
              </a:rPr>
              <a:t>Furunkulozis'e</a:t>
            </a:r>
            <a:r>
              <a:rPr lang="tr-TR" sz="2400" dirty="0">
                <a:solidFill>
                  <a:schemeClr val="tx1"/>
                </a:solidFill>
              </a:rPr>
              <a:t> karşı korumada, bağışıklık üzerinde bazı çalışmalar yapılmıştır. Üretilen etkenin kloroform, </a:t>
            </a:r>
            <a:r>
              <a:rPr lang="tr-TR" sz="2400" dirty="0" err="1">
                <a:solidFill>
                  <a:schemeClr val="tx1"/>
                </a:solidFill>
              </a:rPr>
              <a:t>formalin</a:t>
            </a:r>
            <a:r>
              <a:rPr lang="tr-TR" sz="2400" dirty="0">
                <a:solidFill>
                  <a:schemeClr val="tx1"/>
                </a:solidFill>
              </a:rPr>
              <a:t> veya sıcaklık ile </a:t>
            </a:r>
            <a:r>
              <a:rPr lang="tr-TR" sz="2400" dirty="0" err="1">
                <a:solidFill>
                  <a:schemeClr val="tx1"/>
                </a:solidFill>
              </a:rPr>
              <a:t>inaktive</a:t>
            </a:r>
            <a:r>
              <a:rPr lang="tr-TR" sz="2400" dirty="0">
                <a:solidFill>
                  <a:schemeClr val="tx1"/>
                </a:solidFill>
              </a:rPr>
              <a:t> edilmesi ve yemlerine katılarak, oral (</a:t>
            </a:r>
            <a:r>
              <a:rPr lang="tr-TR" sz="2400" dirty="0" err="1">
                <a:solidFill>
                  <a:schemeClr val="tx1"/>
                </a:solidFill>
              </a:rPr>
              <a:t>peros</a:t>
            </a:r>
            <a:r>
              <a:rPr lang="tr-TR" sz="2400" dirty="0">
                <a:solidFill>
                  <a:schemeClr val="tx1"/>
                </a:solidFill>
              </a:rPr>
              <a:t>, ağız yolu ile) veril­mesi çoğu zaman iyi bir koruma ve bağışıklık sağlamamaktadır. Aynı zamanda etkeni yemle uzun bir sürede vermek gerekmektedir. Buna karşın </a:t>
            </a:r>
            <a:r>
              <a:rPr lang="tr-TR" sz="2400" i="1" dirty="0" err="1">
                <a:solidFill>
                  <a:schemeClr val="tx1"/>
                </a:solidFill>
              </a:rPr>
              <a:t>adjuvantlı</a:t>
            </a:r>
            <a:r>
              <a:rPr lang="tr-TR" sz="2400" i="1" dirty="0">
                <a:solidFill>
                  <a:schemeClr val="tx1"/>
                </a:solidFill>
              </a:rPr>
              <a:t> </a:t>
            </a:r>
            <a:r>
              <a:rPr lang="tr-TR" sz="2400" i="1" dirty="0" err="1">
                <a:solidFill>
                  <a:schemeClr val="tx1"/>
                </a:solidFill>
              </a:rPr>
              <a:t>inaktif</a:t>
            </a:r>
            <a:r>
              <a:rPr lang="tr-TR" sz="2400" i="1" dirty="0">
                <a:solidFill>
                  <a:schemeClr val="tx1"/>
                </a:solidFill>
              </a:rPr>
              <a:t> </a:t>
            </a:r>
            <a:r>
              <a:rPr lang="tr-TR" sz="2400" dirty="0">
                <a:solidFill>
                  <a:schemeClr val="tx1"/>
                </a:solidFill>
              </a:rPr>
              <a:t>aşıların </a:t>
            </a:r>
            <a:r>
              <a:rPr lang="tr-TR" sz="2400" dirty="0" err="1">
                <a:solidFill>
                  <a:schemeClr val="tx1"/>
                </a:solidFill>
              </a:rPr>
              <a:t>parenteral</a:t>
            </a:r>
            <a:r>
              <a:rPr lang="tr-TR" sz="2400" dirty="0">
                <a:solidFill>
                  <a:schemeClr val="tx1"/>
                </a:solidFill>
              </a:rPr>
              <a:t> kullanılmasından iyi sonuçlar alındığı bildirilmektedir Fakat her balığı tutmak ve şırınga etmek balıklar üzerinde olumsuz etkide bulunacağı gibi yorucu ve zaman alıcı bir uygulama meydana gelmektedir.</a:t>
            </a:r>
          </a:p>
          <a:p>
            <a:pPr>
              <a:lnSpc>
                <a:spcPct val="90000"/>
              </a:lnSpc>
            </a:pPr>
            <a:endParaRPr lang="tr-TR" sz="2400" i="1" dirty="0">
              <a:solidFill>
                <a:schemeClr val="tx1"/>
              </a:solidFill>
            </a:endParaRPr>
          </a:p>
          <a:p>
            <a:pPr>
              <a:lnSpc>
                <a:spcPct val="90000"/>
              </a:lnSpc>
            </a:pPr>
            <a:r>
              <a:rPr lang="tr-TR" sz="2400" i="1" dirty="0" err="1">
                <a:solidFill>
                  <a:schemeClr val="tx1"/>
                </a:solidFill>
              </a:rPr>
              <a:t>Apatojenik</a:t>
            </a:r>
            <a:r>
              <a:rPr lang="tr-TR" sz="2400" i="1" dirty="0">
                <a:solidFill>
                  <a:schemeClr val="tx1"/>
                </a:solidFill>
              </a:rPr>
              <a:t> (R) karakterindeki </a:t>
            </a:r>
            <a:r>
              <a:rPr lang="tr-TR" sz="2400" dirty="0" err="1">
                <a:solidFill>
                  <a:schemeClr val="tx1"/>
                </a:solidFill>
              </a:rPr>
              <a:t>suşlarla</a:t>
            </a:r>
            <a:r>
              <a:rPr lang="tr-TR" sz="2400" dirty="0">
                <a:solidFill>
                  <a:schemeClr val="tx1"/>
                </a:solidFill>
              </a:rPr>
              <a:t> hazırlanan aşılardan da pek başarılı sonuçlar elde edilememiştir. Son yıllarda, </a:t>
            </a:r>
            <a:r>
              <a:rPr lang="tr-TR" sz="2400" i="1" dirty="0" err="1">
                <a:solidFill>
                  <a:schemeClr val="tx1"/>
                </a:solidFill>
              </a:rPr>
              <a:t>toksoid</a:t>
            </a:r>
            <a:r>
              <a:rPr lang="tr-TR" sz="2400" i="1" dirty="0">
                <a:solidFill>
                  <a:schemeClr val="tx1"/>
                </a:solidFill>
              </a:rPr>
              <a:t> aşılar (</a:t>
            </a:r>
            <a:r>
              <a:rPr lang="tr-TR" sz="2400" i="1" dirty="0" err="1">
                <a:solidFill>
                  <a:schemeClr val="tx1"/>
                </a:solidFill>
              </a:rPr>
              <a:t>endo</a:t>
            </a:r>
            <a:r>
              <a:rPr lang="tr-TR" sz="2400" i="1" dirty="0">
                <a:solidFill>
                  <a:schemeClr val="tx1"/>
                </a:solidFill>
              </a:rPr>
              <a:t> toksinli) </a:t>
            </a:r>
            <a:r>
              <a:rPr lang="tr-TR" sz="2400" dirty="0">
                <a:solidFill>
                  <a:schemeClr val="tx1"/>
                </a:solidFill>
              </a:rPr>
              <a:t>üzerindeki çalışmalar da istenilen sonuçları vermemiştir.</a:t>
            </a:r>
          </a:p>
        </p:txBody>
      </p:sp>
    </p:spTree>
    <p:extLst>
      <p:ext uri="{BB962C8B-B14F-4D97-AF65-F5344CB8AC3E}">
        <p14:creationId xmlns:p14="http://schemas.microsoft.com/office/powerpoint/2010/main" val="262325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sz="quarter" idx="13"/>
          </p:nvPr>
        </p:nvSpPr>
        <p:spPr>
          <a:xfrm>
            <a:off x="228600" y="228600"/>
            <a:ext cx="8686800" cy="6324600"/>
          </a:xfrm>
        </p:spPr>
        <p:txBody>
          <a:bodyPr>
            <a:normAutofit lnSpcReduction="10000"/>
          </a:bodyPr>
          <a:lstStyle/>
          <a:p>
            <a:pPr>
              <a:lnSpc>
                <a:spcPct val="80000"/>
              </a:lnSpc>
            </a:pPr>
            <a:r>
              <a:rPr lang="tr-TR" sz="2200" dirty="0">
                <a:solidFill>
                  <a:schemeClr val="tx1"/>
                </a:solidFill>
              </a:rPr>
              <a:t>Aşılama ile korunmada önemli olan sorun, istenilen süre içinde ve yüksek </a:t>
            </a:r>
            <a:r>
              <a:rPr lang="tr-TR" sz="2200" dirty="0" err="1">
                <a:solidFill>
                  <a:schemeClr val="tx1"/>
                </a:solidFill>
              </a:rPr>
              <a:t>titrede</a:t>
            </a:r>
            <a:r>
              <a:rPr lang="tr-TR" sz="2200" dirty="0">
                <a:solidFill>
                  <a:schemeClr val="tx1"/>
                </a:solidFill>
              </a:rPr>
              <a:t> koruyucu antikorların oluşamamasıdır. Diğer bir ifade ile antikorlar çok yavaş meydana gelmekte ve en yüksek titreye 2.5-3 ay sonra ulaşabilmektedir. Bu nedenle korunmanın sağlanabilmesi ve antikorların </a:t>
            </a:r>
            <a:r>
              <a:rPr lang="tr-TR" sz="2200" dirty="0" err="1">
                <a:solidFill>
                  <a:schemeClr val="tx1"/>
                </a:solidFill>
              </a:rPr>
              <a:t>protektıf</a:t>
            </a:r>
            <a:r>
              <a:rPr lang="tr-TR" sz="2200" dirty="0">
                <a:solidFill>
                  <a:schemeClr val="tx1"/>
                </a:solidFill>
              </a:rPr>
              <a:t> düzeye(koruyucu düzeye) ula­şabilmesi için, balıkların en azından 3 ay öncesinden aşılanması gerekmektedir. </a:t>
            </a:r>
            <a:endParaRPr lang="tr-TR" sz="2200" dirty="0" smtClean="0">
              <a:solidFill>
                <a:schemeClr val="tx1"/>
              </a:solidFill>
            </a:endParaRPr>
          </a:p>
          <a:p>
            <a:pPr>
              <a:lnSpc>
                <a:spcPct val="80000"/>
              </a:lnSpc>
            </a:pPr>
            <a:r>
              <a:rPr lang="tr-TR" sz="2200" dirty="0" smtClean="0">
                <a:solidFill>
                  <a:schemeClr val="tx1"/>
                </a:solidFill>
              </a:rPr>
              <a:t>Antikorların </a:t>
            </a:r>
            <a:r>
              <a:rPr lang="tr-TR" sz="2200" dirty="0">
                <a:solidFill>
                  <a:schemeClr val="tx1"/>
                </a:solidFill>
              </a:rPr>
              <a:t>yavaş oluşması da, bağışıklıkla korumayı olumsuz etkilemektedir. Çevre sıcaklığının düşük ol­ması antikorların geç sentezinde en büyük rolü oynamaktadır. </a:t>
            </a:r>
            <a:endParaRPr lang="tr-TR" sz="2200" dirty="0" smtClean="0">
              <a:solidFill>
                <a:schemeClr val="tx1"/>
              </a:solidFill>
            </a:endParaRPr>
          </a:p>
          <a:p>
            <a:pPr>
              <a:lnSpc>
                <a:spcPct val="80000"/>
              </a:lnSpc>
            </a:pPr>
            <a:r>
              <a:rPr lang="tr-TR" sz="2200" dirty="0" smtClean="0">
                <a:solidFill>
                  <a:schemeClr val="tx1"/>
                </a:solidFill>
              </a:rPr>
              <a:t>Aşılama </a:t>
            </a:r>
            <a:r>
              <a:rPr lang="tr-TR" sz="2200" dirty="0">
                <a:solidFill>
                  <a:schemeClr val="tx1"/>
                </a:solidFill>
              </a:rPr>
              <a:t>zamanında çevre sıcaklığının yükseltilmesi de, suda bulunan birçok </a:t>
            </a:r>
            <a:r>
              <a:rPr lang="tr-TR" sz="2200" dirty="0" err="1">
                <a:solidFill>
                  <a:schemeClr val="tx1"/>
                </a:solidFill>
              </a:rPr>
              <a:t>patojenik</a:t>
            </a:r>
            <a:r>
              <a:rPr lang="tr-TR" sz="2200" dirty="0">
                <a:solidFill>
                  <a:schemeClr val="tx1"/>
                </a:solidFill>
              </a:rPr>
              <a:t> mikroorganizmaların aktivitesini artırdığından ve buna karşılık da balıkların direncini azalttığından, tavsiye edilmemektedir</a:t>
            </a:r>
          </a:p>
          <a:p>
            <a:pPr>
              <a:lnSpc>
                <a:spcPct val="80000"/>
              </a:lnSpc>
            </a:pPr>
            <a:r>
              <a:rPr lang="tr-TR" sz="2200" dirty="0" err="1">
                <a:solidFill>
                  <a:schemeClr val="tx1"/>
                </a:solidFill>
              </a:rPr>
              <a:t>Immunizasyon</a:t>
            </a:r>
            <a:r>
              <a:rPr lang="tr-TR" sz="2200" dirty="0">
                <a:solidFill>
                  <a:schemeClr val="tx1"/>
                </a:solidFill>
              </a:rPr>
              <a:t> üzerine, kullanılan aşı </a:t>
            </a:r>
            <a:r>
              <a:rPr lang="tr-TR" sz="2200" dirty="0" err="1">
                <a:solidFill>
                  <a:schemeClr val="tx1"/>
                </a:solidFill>
              </a:rPr>
              <a:t>suşlarının</a:t>
            </a:r>
            <a:r>
              <a:rPr lang="tr-TR" sz="2200" dirty="0">
                <a:solidFill>
                  <a:schemeClr val="tx1"/>
                </a:solidFill>
              </a:rPr>
              <a:t> </a:t>
            </a:r>
            <a:r>
              <a:rPr lang="tr-TR" sz="2200" dirty="0" err="1">
                <a:solidFill>
                  <a:schemeClr val="tx1"/>
                </a:solidFill>
              </a:rPr>
              <a:t>antijenitesi</a:t>
            </a:r>
            <a:r>
              <a:rPr lang="tr-TR" sz="2200" dirty="0">
                <a:solidFill>
                  <a:schemeClr val="tx1"/>
                </a:solidFill>
              </a:rPr>
              <a:t>, hazırlanma ve kullanma tarzları de etkili olmaktadır.</a:t>
            </a:r>
          </a:p>
          <a:p>
            <a:pPr>
              <a:lnSpc>
                <a:spcPct val="80000"/>
              </a:lnSpc>
            </a:pPr>
            <a:endParaRPr lang="tr-TR" sz="2200" b="1" dirty="0"/>
          </a:p>
          <a:p>
            <a:pPr>
              <a:lnSpc>
                <a:spcPct val="80000"/>
              </a:lnSpc>
            </a:pPr>
            <a:r>
              <a:rPr lang="tr-TR" sz="2200" b="1" dirty="0">
                <a:solidFill>
                  <a:srgbClr val="FF0000"/>
                </a:solidFill>
              </a:rPr>
              <a:t>12) Dayanıklı ırk yetiştirmek</a:t>
            </a:r>
            <a:r>
              <a:rPr lang="tr-TR" sz="2200" b="1" dirty="0" smtClean="0">
                <a:solidFill>
                  <a:srgbClr val="FF0000"/>
                </a:solidFill>
              </a:rPr>
              <a:t>:</a:t>
            </a:r>
          </a:p>
          <a:p>
            <a:pPr>
              <a:lnSpc>
                <a:spcPct val="80000"/>
              </a:lnSpc>
            </a:pPr>
            <a:r>
              <a:rPr lang="tr-TR" sz="2200" dirty="0" smtClean="0">
                <a:solidFill>
                  <a:schemeClr val="tx1"/>
                </a:solidFill>
              </a:rPr>
              <a:t>Bu </a:t>
            </a:r>
            <a:r>
              <a:rPr lang="tr-TR" sz="2200" dirty="0">
                <a:solidFill>
                  <a:schemeClr val="tx1"/>
                </a:solidFill>
              </a:rPr>
              <a:t>konu, hastalıkları önleme bakımından çok önemli olarak görülmektedir. Üzerinde birçok çalışmalar yapılmakta ve bazı </a:t>
            </a:r>
            <a:r>
              <a:rPr lang="tr-TR" sz="2200" dirty="0" err="1">
                <a:solidFill>
                  <a:schemeClr val="tx1"/>
                </a:solidFill>
              </a:rPr>
              <a:t>infeksiyonlara</a:t>
            </a:r>
            <a:r>
              <a:rPr lang="tr-TR" sz="2200" dirty="0">
                <a:solidFill>
                  <a:schemeClr val="tx1"/>
                </a:solidFill>
              </a:rPr>
              <a:t> karşı genetik dirençli türler yetiştirildiği bildirilmektedir.</a:t>
            </a:r>
          </a:p>
        </p:txBody>
      </p:sp>
    </p:spTree>
    <p:extLst>
      <p:ext uri="{BB962C8B-B14F-4D97-AF65-F5344CB8AC3E}">
        <p14:creationId xmlns:p14="http://schemas.microsoft.com/office/powerpoint/2010/main" val="3263343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sz="quarter" idx="13"/>
          </p:nvPr>
        </p:nvSpPr>
        <p:spPr>
          <a:xfrm>
            <a:off x="0" y="0"/>
            <a:ext cx="9144000" cy="6858000"/>
          </a:xfrm>
        </p:spPr>
        <p:txBody>
          <a:bodyPr/>
          <a:lstStyle/>
          <a:p>
            <a:pPr marL="45720" indent="0">
              <a:lnSpc>
                <a:spcPct val="80000"/>
              </a:lnSpc>
              <a:buNone/>
            </a:pPr>
            <a:r>
              <a:rPr lang="tr-TR" sz="2800" b="1" dirty="0">
                <a:solidFill>
                  <a:srgbClr val="FF0000"/>
                </a:solidFill>
              </a:rPr>
              <a:t>Koruma ve Kontrol</a:t>
            </a:r>
            <a:endParaRPr lang="tr-TR" sz="2800" dirty="0">
              <a:solidFill>
                <a:srgbClr val="FF0000"/>
              </a:solidFill>
            </a:endParaRPr>
          </a:p>
          <a:p>
            <a:pPr>
              <a:lnSpc>
                <a:spcPct val="80000"/>
              </a:lnSpc>
              <a:buFontTx/>
              <a:buNone/>
            </a:pPr>
            <a:endParaRPr lang="tr-TR" sz="2300" dirty="0"/>
          </a:p>
          <a:p>
            <a:pPr marL="45720" indent="0">
              <a:lnSpc>
                <a:spcPct val="80000"/>
              </a:lnSpc>
              <a:buNone/>
            </a:pPr>
            <a:r>
              <a:rPr lang="tr-TR" sz="2400" dirty="0">
                <a:solidFill>
                  <a:schemeClr val="tx1"/>
                </a:solidFill>
              </a:rPr>
              <a:t>Genellikle, hayvanları korumak, tedavi etmek­ten daha ucuz, kolay ve etkilidir</a:t>
            </a:r>
            <a:r>
              <a:rPr lang="tr-TR" sz="2400" dirty="0" smtClean="0">
                <a:solidFill>
                  <a:schemeClr val="tx1"/>
                </a:solidFill>
              </a:rPr>
              <a:t>.</a:t>
            </a:r>
          </a:p>
          <a:p>
            <a:pPr marL="45720" indent="0">
              <a:lnSpc>
                <a:spcPct val="80000"/>
              </a:lnSpc>
              <a:buNone/>
            </a:pPr>
            <a:r>
              <a:rPr lang="tr-TR" sz="2400" dirty="0" smtClean="0">
                <a:solidFill>
                  <a:schemeClr val="tx1"/>
                </a:solidFill>
              </a:rPr>
              <a:t>Bir </a:t>
            </a:r>
            <a:r>
              <a:rPr lang="tr-TR" sz="2400" dirty="0">
                <a:solidFill>
                  <a:schemeClr val="tx1"/>
                </a:solidFill>
              </a:rPr>
              <a:t>balık işletmesinde (kuluçkahane, havuzlar ve diğerleri) </a:t>
            </a:r>
            <a:r>
              <a:rPr lang="tr-TR" sz="2400" dirty="0" err="1">
                <a:solidFill>
                  <a:schemeClr val="tx1"/>
                </a:solidFill>
              </a:rPr>
              <a:t>infeksiyon</a:t>
            </a:r>
            <a:r>
              <a:rPr lang="tr-TR" sz="2400" dirty="0">
                <a:solidFill>
                  <a:schemeClr val="tx1"/>
                </a:solidFill>
              </a:rPr>
              <a:t> girdikten sonra, bunun nedenini veya hangi hastalık olduğunu, nereden kaynaklandı­ğını saptayıncaya kadar geçen süre içinde, hastalık ajanı mikroorganizma birçok balığa ve havuza bulaşmakta, yayılmakta ve </a:t>
            </a:r>
            <a:r>
              <a:rPr lang="tr-TR" sz="2400" dirty="0" err="1">
                <a:solidFill>
                  <a:schemeClr val="tx1"/>
                </a:solidFill>
              </a:rPr>
              <a:t>infeksiyonun</a:t>
            </a:r>
            <a:r>
              <a:rPr lang="tr-TR" sz="2400" dirty="0">
                <a:solidFill>
                  <a:schemeClr val="tx1"/>
                </a:solidFill>
              </a:rPr>
              <a:t> önünü almak çok zor olmaktadır. </a:t>
            </a:r>
            <a:endParaRPr lang="tr-TR" sz="2400" dirty="0" smtClean="0">
              <a:solidFill>
                <a:schemeClr val="tx1"/>
              </a:solidFill>
            </a:endParaRPr>
          </a:p>
          <a:p>
            <a:pPr marL="45720" indent="0">
              <a:lnSpc>
                <a:spcPct val="80000"/>
              </a:lnSpc>
              <a:buNone/>
            </a:pPr>
            <a:r>
              <a:rPr lang="tr-TR" sz="2400" dirty="0" smtClean="0">
                <a:solidFill>
                  <a:schemeClr val="tx1"/>
                </a:solidFill>
              </a:rPr>
              <a:t>Ölümlerin </a:t>
            </a:r>
            <a:r>
              <a:rPr lang="tr-TR" sz="2400" dirty="0">
                <a:solidFill>
                  <a:schemeClr val="tx1"/>
                </a:solidFill>
              </a:rPr>
              <a:t>meydana geldiği durumlarda ise </a:t>
            </a:r>
            <a:r>
              <a:rPr lang="tr-TR" sz="2400" dirty="0" err="1">
                <a:solidFill>
                  <a:schemeClr val="tx1"/>
                </a:solidFill>
              </a:rPr>
              <a:t>infeksiyon</a:t>
            </a:r>
            <a:r>
              <a:rPr lang="tr-TR" sz="2400" dirty="0">
                <a:solidFill>
                  <a:schemeClr val="tx1"/>
                </a:solidFill>
              </a:rPr>
              <a:t> daha teh­likeli olmakta ve işletmeyi büyük zararlara sok­maktadır. Ayrıca sağaltım ve önleme masrafları da artmaktadır</a:t>
            </a:r>
            <a:r>
              <a:rPr lang="tr-TR" sz="2400" dirty="0" smtClean="0">
                <a:solidFill>
                  <a:schemeClr val="tx1"/>
                </a:solidFill>
              </a:rPr>
              <a:t>.</a:t>
            </a:r>
          </a:p>
          <a:p>
            <a:pPr marL="45720" indent="0">
              <a:lnSpc>
                <a:spcPct val="80000"/>
              </a:lnSpc>
              <a:buNone/>
            </a:pPr>
            <a:r>
              <a:rPr lang="tr-TR" sz="2400" dirty="0" smtClean="0">
                <a:solidFill>
                  <a:schemeClr val="tx1"/>
                </a:solidFill>
              </a:rPr>
              <a:t>Böyle </a:t>
            </a:r>
            <a:r>
              <a:rPr lang="tr-TR" sz="2400" dirty="0">
                <a:solidFill>
                  <a:schemeClr val="tx1"/>
                </a:solidFill>
              </a:rPr>
              <a:t>durumlarda çoğu zaman, hastaları sağaltmak olanaksızlaşabileceği gibi, portörlerin ve kronik </a:t>
            </a:r>
            <a:r>
              <a:rPr lang="tr-TR" sz="2400" dirty="0" err="1">
                <a:solidFill>
                  <a:schemeClr val="tx1"/>
                </a:solidFill>
              </a:rPr>
              <a:t>infeksiyonların</a:t>
            </a:r>
            <a:r>
              <a:rPr lang="tr-TR" sz="2400" dirty="0">
                <a:solidFill>
                  <a:schemeClr val="tx1"/>
                </a:solidFill>
              </a:rPr>
              <a:t> oluşması yanı sıra, antibiyotiklere dirençli bakteriyel ajanların, gizli ve </a:t>
            </a:r>
            <a:r>
              <a:rPr lang="tr-TR" sz="2400" dirty="0" err="1">
                <a:solidFill>
                  <a:schemeClr val="tx1"/>
                </a:solidFill>
              </a:rPr>
              <a:t>asemptomatik</a:t>
            </a:r>
            <a:r>
              <a:rPr lang="tr-TR" sz="2400" dirty="0">
                <a:solidFill>
                  <a:schemeClr val="tx1"/>
                </a:solidFill>
              </a:rPr>
              <a:t> taşıyıcıların da artmasına yol açmaktadır.</a:t>
            </a:r>
          </a:p>
          <a:p>
            <a:pPr>
              <a:lnSpc>
                <a:spcPct val="80000"/>
              </a:lnSpc>
              <a:buFontTx/>
              <a:buNone/>
            </a:pPr>
            <a:endParaRPr lang="tr-TR" sz="2400" dirty="0"/>
          </a:p>
        </p:txBody>
      </p:sp>
    </p:spTree>
    <p:extLst>
      <p:ext uri="{BB962C8B-B14F-4D97-AF65-F5344CB8AC3E}">
        <p14:creationId xmlns:p14="http://schemas.microsoft.com/office/powerpoint/2010/main" val="2145271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sz="quarter" idx="13"/>
          </p:nvPr>
        </p:nvSpPr>
        <p:spPr>
          <a:xfrm>
            <a:off x="0" y="13590"/>
            <a:ext cx="9144000" cy="6844410"/>
          </a:xfrm>
        </p:spPr>
        <p:txBody>
          <a:bodyPr/>
          <a:lstStyle/>
          <a:p>
            <a:pPr marL="45720" indent="0">
              <a:buNone/>
            </a:pPr>
            <a:r>
              <a:rPr lang="tr-TR" sz="2400" dirty="0">
                <a:solidFill>
                  <a:schemeClr val="tx1"/>
                </a:solidFill>
              </a:rPr>
              <a:t>İşletmeye </a:t>
            </a:r>
            <a:r>
              <a:rPr lang="tr-TR" sz="2400" dirty="0" err="1">
                <a:solidFill>
                  <a:schemeClr val="tx1"/>
                </a:solidFill>
              </a:rPr>
              <a:t>patojenik</a:t>
            </a:r>
            <a:r>
              <a:rPr lang="tr-TR" sz="2400" dirty="0">
                <a:solidFill>
                  <a:schemeClr val="tx1"/>
                </a:solidFill>
              </a:rPr>
              <a:t> etkenlerin girmesini ön­lemek, işletmeden uzakta tutmak, balıkları çeşitli </a:t>
            </a:r>
            <a:r>
              <a:rPr lang="tr-TR" sz="2400" dirty="0" err="1">
                <a:solidFill>
                  <a:schemeClr val="tx1"/>
                </a:solidFill>
              </a:rPr>
              <a:t>infeksiyonlardan</a:t>
            </a:r>
            <a:r>
              <a:rPr lang="tr-TR" sz="2400" dirty="0">
                <a:solidFill>
                  <a:schemeClr val="tx1"/>
                </a:solidFill>
              </a:rPr>
              <a:t> korumak ve hastalığı kontrol altına alabilmek için gerekli olan </a:t>
            </a:r>
            <a:r>
              <a:rPr lang="tr-TR" sz="2400" b="1" dirty="0" err="1">
                <a:solidFill>
                  <a:schemeClr val="tx1"/>
                </a:solidFill>
              </a:rPr>
              <a:t>biyogüvenlik</a:t>
            </a:r>
            <a:r>
              <a:rPr lang="tr-TR" sz="2400" b="1" dirty="0">
                <a:solidFill>
                  <a:schemeClr val="tx1"/>
                </a:solidFill>
              </a:rPr>
              <a:t> önlemlerinin </a:t>
            </a:r>
            <a:r>
              <a:rPr lang="tr-TR" sz="2400" dirty="0" err="1">
                <a:solidFill>
                  <a:schemeClr val="tx1"/>
                </a:solidFill>
              </a:rPr>
              <a:t>başlıcaları</a:t>
            </a:r>
            <a:r>
              <a:rPr lang="tr-TR" sz="2400" dirty="0">
                <a:solidFill>
                  <a:schemeClr val="tx1"/>
                </a:solidFill>
              </a:rPr>
              <a:t> aşağıda özetle belirtilmiştir</a:t>
            </a:r>
            <a:r>
              <a:rPr lang="tr-TR" sz="3700" b="1" dirty="0">
                <a:solidFill>
                  <a:schemeClr val="tx1"/>
                </a:solidFill>
              </a:rPr>
              <a:t>.</a:t>
            </a:r>
          </a:p>
          <a:p>
            <a:endParaRPr lang="tr-TR" dirty="0"/>
          </a:p>
        </p:txBody>
      </p:sp>
    </p:spTree>
    <p:extLst>
      <p:ext uri="{BB962C8B-B14F-4D97-AF65-F5344CB8AC3E}">
        <p14:creationId xmlns:p14="http://schemas.microsoft.com/office/powerpoint/2010/main" val="56674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sz="quarter" idx="13"/>
          </p:nvPr>
        </p:nvSpPr>
        <p:spPr>
          <a:xfrm>
            <a:off x="228600" y="381000"/>
            <a:ext cx="8686800" cy="6248400"/>
          </a:xfrm>
        </p:spPr>
        <p:txBody>
          <a:bodyPr/>
          <a:lstStyle/>
          <a:p>
            <a:pPr marL="609600" indent="-609600">
              <a:lnSpc>
                <a:spcPct val="90000"/>
              </a:lnSpc>
            </a:pPr>
            <a:r>
              <a:rPr lang="tr-TR" sz="2400" b="1" dirty="0">
                <a:solidFill>
                  <a:srgbClr val="FF0000"/>
                </a:solidFill>
              </a:rPr>
              <a:t>1-Deneyimli ve bilgili personel:</a:t>
            </a:r>
            <a:r>
              <a:rPr lang="tr-TR" sz="2400" b="1" dirty="0">
                <a:solidFill>
                  <a:schemeClr val="tx1"/>
                </a:solidFill>
              </a:rPr>
              <a:t> </a:t>
            </a:r>
            <a:endParaRPr lang="tr-TR" sz="2400" b="1" dirty="0" smtClean="0">
              <a:solidFill>
                <a:schemeClr val="tx1"/>
              </a:solidFill>
            </a:endParaRPr>
          </a:p>
          <a:p>
            <a:pPr marL="609600" indent="-609600">
              <a:lnSpc>
                <a:spcPct val="90000"/>
              </a:lnSpc>
            </a:pPr>
            <a:r>
              <a:rPr lang="tr-TR" sz="2400" dirty="0" smtClean="0">
                <a:solidFill>
                  <a:schemeClr val="tx1"/>
                </a:solidFill>
              </a:rPr>
              <a:t>Balıkların </a:t>
            </a:r>
            <a:r>
              <a:rPr lang="tr-TR" sz="2400" dirty="0">
                <a:solidFill>
                  <a:schemeClr val="tx1"/>
                </a:solidFill>
              </a:rPr>
              <a:t>yetiştirilmesi ile ilgili personelin hastalıklar, bes­lenme dezenfeksiyon ve sanitasyon konularında az çok bilgi sahibi olmaları ve bu önemli konularda zaman zaman eğitime tabi tutulmaları gereklidir</a:t>
            </a:r>
            <a:r>
              <a:rPr lang="tr-TR" sz="2400" dirty="0" smtClean="0">
                <a:solidFill>
                  <a:schemeClr val="tx1"/>
                </a:solidFill>
              </a:rPr>
              <a:t>.</a:t>
            </a:r>
          </a:p>
          <a:p>
            <a:pPr marL="0" indent="0">
              <a:lnSpc>
                <a:spcPct val="90000"/>
              </a:lnSpc>
              <a:buNone/>
            </a:pPr>
            <a:endParaRPr lang="tr-TR" sz="2400" dirty="0"/>
          </a:p>
          <a:p>
            <a:pPr marL="609600" indent="-609600">
              <a:lnSpc>
                <a:spcPct val="90000"/>
              </a:lnSpc>
            </a:pPr>
            <a:r>
              <a:rPr lang="tr-TR" sz="2400" b="1" dirty="0">
                <a:solidFill>
                  <a:srgbClr val="FF0000"/>
                </a:solidFill>
              </a:rPr>
              <a:t>2-Kuluçkahane </a:t>
            </a:r>
            <a:r>
              <a:rPr lang="tr-TR" sz="2400" dirty="0">
                <a:solidFill>
                  <a:srgbClr val="FF0000"/>
                </a:solidFill>
              </a:rPr>
              <a:t>ve </a:t>
            </a:r>
            <a:r>
              <a:rPr lang="tr-TR" sz="2400" b="1" dirty="0">
                <a:solidFill>
                  <a:srgbClr val="FF0000"/>
                </a:solidFill>
              </a:rPr>
              <a:t>havuzların kontrolü:</a:t>
            </a:r>
            <a:r>
              <a:rPr lang="tr-TR" sz="2400" b="1" dirty="0"/>
              <a:t> </a:t>
            </a:r>
            <a:endParaRPr lang="tr-TR" sz="2400" b="1" dirty="0" smtClean="0"/>
          </a:p>
          <a:p>
            <a:pPr marL="609600" indent="-609600">
              <a:lnSpc>
                <a:spcPct val="90000"/>
              </a:lnSpc>
            </a:pPr>
            <a:r>
              <a:rPr lang="tr-TR" sz="2400" dirty="0" smtClean="0">
                <a:solidFill>
                  <a:schemeClr val="tx1"/>
                </a:solidFill>
              </a:rPr>
              <a:t>iş­letmede </a:t>
            </a:r>
            <a:r>
              <a:rPr lang="tr-TR" sz="2400" dirty="0">
                <a:solidFill>
                  <a:schemeClr val="tx1"/>
                </a:solidFill>
              </a:rPr>
              <a:t>görevli personel tarafından kuluçkaha­ne ve havuzlar sık sık gözden geçirilerek, hasta, hastalıktan ve bulaşmadan şüpheli ve anormal bir klinik tablo gösterenler ile ölü balıklar hemen çıkarılmalı ve böyle balıklar, teşhis için, zaman geçirilmeden </a:t>
            </a:r>
            <a:r>
              <a:rPr lang="tr-TR" sz="2400" dirty="0" err="1">
                <a:solidFill>
                  <a:schemeClr val="tx1"/>
                </a:solidFill>
              </a:rPr>
              <a:t>laboratuara</a:t>
            </a:r>
            <a:r>
              <a:rPr lang="tr-TR" sz="2400" dirty="0">
                <a:solidFill>
                  <a:schemeClr val="tx1"/>
                </a:solidFill>
              </a:rPr>
              <a:t> gönderilmelidirler. Çünkü bunlar daima </a:t>
            </a:r>
            <a:r>
              <a:rPr lang="tr-TR" sz="2400" dirty="0" err="1">
                <a:solidFill>
                  <a:schemeClr val="tx1"/>
                </a:solidFill>
              </a:rPr>
              <a:t>infeksiyon</a:t>
            </a:r>
            <a:r>
              <a:rPr lang="tr-TR" sz="2400" dirty="0">
                <a:solidFill>
                  <a:schemeClr val="tx1"/>
                </a:solidFill>
              </a:rPr>
              <a:t> kaynağı oluştururlar ve etkeni yayarlar.</a:t>
            </a:r>
          </a:p>
          <a:p>
            <a:pPr marL="609600" indent="-609600">
              <a:lnSpc>
                <a:spcPct val="90000"/>
              </a:lnSpc>
              <a:buFontTx/>
              <a:buNone/>
            </a:pPr>
            <a:endParaRPr lang="tr-TR" sz="2800" dirty="0"/>
          </a:p>
        </p:txBody>
      </p:sp>
    </p:spTree>
    <p:extLst>
      <p:ext uri="{BB962C8B-B14F-4D97-AF65-F5344CB8AC3E}">
        <p14:creationId xmlns:p14="http://schemas.microsoft.com/office/powerpoint/2010/main" val="188667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sz="quarter" idx="13"/>
          </p:nvPr>
        </p:nvSpPr>
        <p:spPr>
          <a:xfrm>
            <a:off x="228600" y="228600"/>
            <a:ext cx="8686800" cy="6629400"/>
          </a:xfrm>
        </p:spPr>
        <p:txBody>
          <a:bodyPr/>
          <a:lstStyle/>
          <a:p>
            <a:pPr marL="609600" indent="-609600">
              <a:lnSpc>
                <a:spcPct val="80000"/>
              </a:lnSpc>
            </a:pPr>
            <a:r>
              <a:rPr lang="tr-TR" sz="2400" b="1" dirty="0">
                <a:solidFill>
                  <a:schemeClr val="accent6"/>
                </a:solidFill>
              </a:rPr>
              <a:t>3-İnfeksiyonun girişine mani olunmalı: </a:t>
            </a:r>
            <a:endParaRPr lang="tr-TR" sz="2400" b="1" dirty="0" smtClean="0">
              <a:solidFill>
                <a:schemeClr val="accent6"/>
              </a:solidFill>
            </a:endParaRPr>
          </a:p>
          <a:p>
            <a:pPr marL="609600" indent="-609600">
              <a:lnSpc>
                <a:spcPct val="80000"/>
              </a:lnSpc>
            </a:pPr>
            <a:r>
              <a:rPr lang="tr-TR" sz="2400" dirty="0" smtClean="0">
                <a:solidFill>
                  <a:schemeClr val="tx1"/>
                </a:solidFill>
              </a:rPr>
              <a:t>Dışarıdan</a:t>
            </a:r>
            <a:r>
              <a:rPr lang="tr-TR" sz="2400" dirty="0">
                <a:solidFill>
                  <a:schemeClr val="tx1"/>
                </a:solidFill>
              </a:rPr>
              <a:t>, herhangi bir karantinaya tabi tutulmadan, işletmeye balık sokulmamalıdır. Aksi durumlar­da. dışarıdan içeri her türlü hastalık ajanı girebileceği gibi, işletme de </a:t>
            </a:r>
            <a:r>
              <a:rPr lang="tr-TR" sz="2400" dirty="0" err="1">
                <a:solidFill>
                  <a:schemeClr val="tx1"/>
                </a:solidFill>
              </a:rPr>
              <a:t>infeksiyonlardan</a:t>
            </a:r>
            <a:r>
              <a:rPr lang="tr-TR" sz="2400" dirty="0">
                <a:solidFill>
                  <a:schemeClr val="tx1"/>
                </a:solidFill>
              </a:rPr>
              <a:t> hiçbir zaman kurtulamaz. Bu nedenlerle, dışarıdan satın alınacak balıklar için bir </a:t>
            </a:r>
            <a:r>
              <a:rPr lang="tr-TR" sz="2400" b="1" dirty="0">
                <a:solidFill>
                  <a:schemeClr val="tx1"/>
                </a:solidFill>
              </a:rPr>
              <a:t>sağlık sertifikasının </a:t>
            </a:r>
            <a:r>
              <a:rPr lang="tr-TR" sz="2400" dirty="0">
                <a:solidFill>
                  <a:schemeClr val="tx1"/>
                </a:solidFill>
              </a:rPr>
              <a:t>istenmesi ve bu işletmenin geçmişteki durumu hakkında bir bilgi edinilmesinin çok büyük yararları olacaktır. Satın alınma sırasında, balık hastalık­larından anlayan </a:t>
            </a:r>
            <a:r>
              <a:rPr lang="tr-TR" sz="2400" i="1" dirty="0">
                <a:solidFill>
                  <a:schemeClr val="tx1"/>
                </a:solidFill>
              </a:rPr>
              <a:t>uzman </a:t>
            </a:r>
            <a:r>
              <a:rPr lang="tr-TR" sz="2400" dirty="0">
                <a:solidFill>
                  <a:schemeClr val="tx1"/>
                </a:solidFill>
              </a:rPr>
              <a:t>bir kişinin de bulunması gereklidir.</a:t>
            </a:r>
          </a:p>
          <a:p>
            <a:pPr marL="609600" indent="-609600">
              <a:lnSpc>
                <a:spcPct val="80000"/>
              </a:lnSpc>
            </a:pPr>
            <a:endParaRPr lang="tr-TR" sz="2400" dirty="0">
              <a:solidFill>
                <a:schemeClr val="tx1"/>
              </a:solidFill>
            </a:endParaRPr>
          </a:p>
          <a:p>
            <a:pPr marL="609600" indent="-609600">
              <a:lnSpc>
                <a:spcPct val="80000"/>
              </a:lnSpc>
            </a:pPr>
            <a:r>
              <a:rPr lang="tr-TR" sz="2400" dirty="0">
                <a:solidFill>
                  <a:schemeClr val="tx1"/>
                </a:solidFill>
              </a:rPr>
              <a:t>Satın alınacak balık</a:t>
            </a:r>
            <a:r>
              <a:rPr lang="tr-TR" sz="2400" i="1" dirty="0">
                <a:solidFill>
                  <a:schemeClr val="tx1"/>
                </a:solidFill>
              </a:rPr>
              <a:t> yumurtaları </a:t>
            </a:r>
            <a:r>
              <a:rPr lang="tr-TR" sz="2400" dirty="0">
                <a:solidFill>
                  <a:schemeClr val="tx1"/>
                </a:solidFill>
              </a:rPr>
              <a:t>için de aynı şekilde bir sağlık sertifikası istenmesi iyi bir önlem olur. Çünkü yumurtalar hem içlerinde ve hem de dış yüzeylerinde hastalık ajanı mikroorganiz­maları taşıyabilirler. Her ne kadar uygun dezenfektanlar kullanılarak dış yüzeydeki mikroorganizmalar giderilebilmesine karşı içlerindeki etkenler giderilemezler ve bunlar kuluçkalanma sırasında embriyolara da bulaşabilir, hastalandırabilir ve öldürebilirler.</a:t>
            </a:r>
          </a:p>
        </p:txBody>
      </p:sp>
    </p:spTree>
    <p:extLst>
      <p:ext uri="{BB962C8B-B14F-4D97-AF65-F5344CB8AC3E}">
        <p14:creationId xmlns:p14="http://schemas.microsoft.com/office/powerpoint/2010/main" val="9438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sz="quarter" idx="13"/>
          </p:nvPr>
        </p:nvSpPr>
        <p:spPr>
          <a:xfrm>
            <a:off x="457200" y="609600"/>
            <a:ext cx="8229600" cy="5516563"/>
          </a:xfrm>
        </p:spPr>
        <p:txBody>
          <a:bodyPr>
            <a:normAutofit/>
          </a:bodyPr>
          <a:lstStyle/>
          <a:p>
            <a:pPr>
              <a:lnSpc>
                <a:spcPct val="90000"/>
              </a:lnSpc>
            </a:pPr>
            <a:r>
              <a:rPr lang="tr-TR" sz="2400" dirty="0">
                <a:solidFill>
                  <a:schemeClr val="tx1"/>
                </a:solidFill>
              </a:rPr>
              <a:t>Yukarıda açıklanan nedenlerin ışığı altında, hastalıklar yönünden geçmişi şüpheli olan veya </a:t>
            </a:r>
            <a:r>
              <a:rPr lang="tr-TR" sz="2400" dirty="0" err="1">
                <a:solidFill>
                  <a:schemeClr val="tx1"/>
                </a:solidFill>
              </a:rPr>
              <a:t>infeksiyonun</a:t>
            </a:r>
            <a:r>
              <a:rPr lang="tr-TR" sz="2400" dirty="0">
                <a:solidFill>
                  <a:schemeClr val="tx1"/>
                </a:solidFill>
              </a:rPr>
              <a:t> çıktığı saptanan işletmelerden ke­sinlikle balık ve balık yumurtaları alınmamalıdır. Sağlık sertifikaları iyi olanların balıkları da, ayrı bir havuzda uygun bir süre </a:t>
            </a:r>
            <a:r>
              <a:rPr lang="tr-TR" sz="2400" b="1" dirty="0">
                <a:solidFill>
                  <a:schemeClr val="tx1"/>
                </a:solidFill>
              </a:rPr>
              <a:t>karantina </a:t>
            </a:r>
            <a:r>
              <a:rPr lang="tr-TR" sz="2400" dirty="0">
                <a:solidFill>
                  <a:schemeClr val="tx1"/>
                </a:solidFill>
              </a:rPr>
              <a:t>altında tutulmalıdırlar</a:t>
            </a:r>
            <a:r>
              <a:rPr lang="tr-TR" sz="2400" dirty="0" smtClean="0">
                <a:solidFill>
                  <a:schemeClr val="tx1"/>
                </a:solidFill>
              </a:rPr>
              <a:t>.</a:t>
            </a:r>
          </a:p>
          <a:p>
            <a:pPr marL="45720" indent="0">
              <a:lnSpc>
                <a:spcPct val="90000"/>
              </a:lnSpc>
              <a:buNone/>
            </a:pPr>
            <a:endParaRPr lang="tr-TR" sz="2400" dirty="0">
              <a:solidFill>
                <a:schemeClr val="tx1"/>
              </a:solidFill>
            </a:endParaRPr>
          </a:p>
          <a:p>
            <a:pPr>
              <a:lnSpc>
                <a:spcPct val="90000"/>
              </a:lnSpc>
            </a:pPr>
            <a:r>
              <a:rPr lang="tr-TR" sz="2400" dirty="0">
                <a:solidFill>
                  <a:schemeClr val="tx1"/>
                </a:solidFill>
              </a:rPr>
              <a:t>Hastalık, </a:t>
            </a:r>
            <a:r>
              <a:rPr lang="tr-TR" sz="2400" i="1" dirty="0">
                <a:solidFill>
                  <a:schemeClr val="tx1"/>
                </a:solidFill>
              </a:rPr>
              <a:t>sular ve balık yemleri </a:t>
            </a:r>
            <a:r>
              <a:rPr lang="tr-TR" sz="2400" dirty="0">
                <a:solidFill>
                  <a:schemeClr val="tx1"/>
                </a:solidFill>
              </a:rPr>
              <a:t>ile de bulaşabilir. Bu yönden de çok dikkatli bulunulmalı ve gerektiğinde yemlerin ve suların hem kimyasal, fiziksel ve hem de biyolojik (mikroorganizmalar dahil) kontrolleri yaptırılmalı veya bunları belgeleyen yerlerden yem alınmalıdır </a:t>
            </a:r>
          </a:p>
          <a:p>
            <a:pPr>
              <a:lnSpc>
                <a:spcPct val="90000"/>
              </a:lnSpc>
            </a:pPr>
            <a:endParaRPr lang="tr-TR" sz="2800" dirty="0"/>
          </a:p>
        </p:txBody>
      </p:sp>
    </p:spTree>
    <p:extLst>
      <p:ext uri="{BB962C8B-B14F-4D97-AF65-F5344CB8AC3E}">
        <p14:creationId xmlns:p14="http://schemas.microsoft.com/office/powerpoint/2010/main" val="123174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sz="quarter" idx="13"/>
          </p:nvPr>
        </p:nvSpPr>
        <p:spPr>
          <a:xfrm>
            <a:off x="0" y="10276"/>
            <a:ext cx="9144000" cy="6847723"/>
          </a:xfrm>
        </p:spPr>
        <p:txBody>
          <a:bodyPr/>
          <a:lstStyle/>
          <a:p>
            <a:endParaRPr lang="tr-TR" sz="2400" b="1" dirty="0"/>
          </a:p>
          <a:p>
            <a:endParaRPr lang="tr-TR" sz="2400" b="1" dirty="0"/>
          </a:p>
          <a:p>
            <a:r>
              <a:rPr lang="tr-TR" sz="2400" b="1" dirty="0" err="1"/>
              <a:t>Kontamine</a:t>
            </a:r>
            <a:r>
              <a:rPr lang="tr-TR" sz="2400" b="1" dirty="0"/>
              <a:t> malzemeler de aynı oranda tehlikelidirler. </a:t>
            </a:r>
            <a:r>
              <a:rPr lang="tr-TR" sz="2400" b="1" i="1" dirty="0"/>
              <a:t>Su kuşları </a:t>
            </a:r>
            <a:r>
              <a:rPr lang="tr-TR" sz="2400" b="1" dirty="0"/>
              <a:t>da parazit ve diğer hastalık etkenlerini taşımada önemli rollere sahiptirler. Bu nedenle, havuzlara balıkçıl kuşların ve diğer suda yaşayan hayvanların girmesi veya bulundurulması önlenmelidir.</a:t>
            </a:r>
          </a:p>
          <a:p>
            <a:endParaRPr lang="tr-TR" sz="2400" b="1" i="1" dirty="0"/>
          </a:p>
          <a:p>
            <a:r>
              <a:rPr lang="tr-TR" sz="2400" b="1" i="1" dirty="0"/>
              <a:t>Kuluçka evine ve havuzlara her türlü giriş ve çıkışlar </a:t>
            </a:r>
            <a:r>
              <a:rPr lang="tr-TR" sz="2400" b="1" dirty="0"/>
              <a:t>sıkı bir denetim altında bulundurulmalıdır.</a:t>
            </a:r>
          </a:p>
        </p:txBody>
      </p:sp>
    </p:spTree>
    <p:extLst>
      <p:ext uri="{BB962C8B-B14F-4D97-AF65-F5344CB8AC3E}">
        <p14:creationId xmlns:p14="http://schemas.microsoft.com/office/powerpoint/2010/main" val="607091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sz="quarter" idx="13"/>
          </p:nvPr>
        </p:nvSpPr>
        <p:spPr>
          <a:xfrm>
            <a:off x="304800" y="304800"/>
            <a:ext cx="8610600" cy="6248400"/>
          </a:xfrm>
        </p:spPr>
        <p:txBody>
          <a:bodyPr/>
          <a:lstStyle/>
          <a:p>
            <a:pPr marL="609600" indent="-609600">
              <a:lnSpc>
                <a:spcPct val="80000"/>
              </a:lnSpc>
            </a:pPr>
            <a:r>
              <a:rPr lang="tr-TR" sz="2800" b="1" dirty="0">
                <a:solidFill>
                  <a:srgbClr val="FF0000"/>
                </a:solidFill>
              </a:rPr>
              <a:t>4-Su aktarmalı havuzlar kullanılmamalıdır:</a:t>
            </a:r>
            <a:r>
              <a:rPr lang="tr-TR" sz="2800" b="1" dirty="0"/>
              <a:t> </a:t>
            </a:r>
            <a:endParaRPr lang="tr-TR" sz="2800" b="1" dirty="0" smtClean="0"/>
          </a:p>
          <a:p>
            <a:pPr marL="609600" indent="-609600">
              <a:lnSpc>
                <a:spcPct val="80000"/>
              </a:lnSpc>
            </a:pPr>
            <a:r>
              <a:rPr lang="tr-TR" sz="2400" dirty="0" err="1" smtClean="0">
                <a:solidFill>
                  <a:schemeClr val="tx1"/>
                </a:solidFill>
              </a:rPr>
              <a:t>İnfeksiyon</a:t>
            </a:r>
            <a:r>
              <a:rPr lang="tr-TR" sz="2400" dirty="0" smtClean="0">
                <a:solidFill>
                  <a:schemeClr val="tx1"/>
                </a:solidFill>
              </a:rPr>
              <a:t> </a:t>
            </a:r>
            <a:r>
              <a:rPr lang="tr-TR" sz="2400" dirty="0">
                <a:solidFill>
                  <a:schemeClr val="tx1"/>
                </a:solidFill>
              </a:rPr>
              <a:t>etkenlerini bir havuzdan diğerine aktarması ve hastalıkların yayılmasına yol aça­cağından, birbirine su aktarılan havuzlar kesinlikle kullanılmamalıdırlar.</a:t>
            </a:r>
            <a:endParaRPr lang="tr-TR" sz="2400" b="1" dirty="0">
              <a:solidFill>
                <a:schemeClr val="tx1"/>
              </a:solidFill>
            </a:endParaRPr>
          </a:p>
          <a:p>
            <a:pPr marL="609600" indent="-609600">
              <a:lnSpc>
                <a:spcPct val="80000"/>
              </a:lnSpc>
            </a:pPr>
            <a:r>
              <a:rPr lang="tr-TR" sz="2800" b="1" dirty="0">
                <a:solidFill>
                  <a:srgbClr val="FF0000"/>
                </a:solidFill>
              </a:rPr>
              <a:t>5-Karışık tür ve yaşta balık içeren havuzlar kullanılmamalıdır</a:t>
            </a:r>
            <a:r>
              <a:rPr lang="tr-TR" sz="2800" b="1" dirty="0" smtClean="0">
                <a:solidFill>
                  <a:srgbClr val="FF0000"/>
                </a:solidFill>
              </a:rPr>
              <a:t>:</a:t>
            </a:r>
          </a:p>
          <a:p>
            <a:pPr marL="609600" indent="-609600">
              <a:lnSpc>
                <a:spcPct val="80000"/>
              </a:lnSpc>
            </a:pPr>
            <a:r>
              <a:rPr lang="tr-TR" sz="2400" dirty="0" smtClean="0">
                <a:solidFill>
                  <a:schemeClr val="tx1"/>
                </a:solidFill>
              </a:rPr>
              <a:t>Bir </a:t>
            </a:r>
            <a:r>
              <a:rPr lang="tr-TR" sz="2400" dirty="0">
                <a:solidFill>
                  <a:schemeClr val="tx1"/>
                </a:solidFill>
              </a:rPr>
              <a:t>havuzda, değişik yaş ve türden balık bulundurulması çok sakıncalıdır. Gençler hastalıklara çok duyarlı olduklarından her zaman </a:t>
            </a:r>
            <a:r>
              <a:rPr lang="tr-TR" sz="2400" dirty="0" err="1">
                <a:solidFill>
                  <a:schemeClr val="tx1"/>
                </a:solidFill>
              </a:rPr>
              <a:t>infeksiyonu</a:t>
            </a:r>
            <a:r>
              <a:rPr lang="tr-TR" sz="2400" dirty="0">
                <a:solidFill>
                  <a:schemeClr val="tx1"/>
                </a:solidFill>
              </a:rPr>
              <a:t> alabilir ve hastalanabilirler. Bu yönden de, ergin balıkların kronik </a:t>
            </a:r>
            <a:r>
              <a:rPr lang="tr-TR" sz="2400" dirty="0" err="1">
                <a:solidFill>
                  <a:schemeClr val="tx1"/>
                </a:solidFill>
              </a:rPr>
              <a:t>infekte</a:t>
            </a:r>
            <a:r>
              <a:rPr lang="tr-TR" sz="2400" dirty="0">
                <a:solidFill>
                  <a:schemeClr val="tx1"/>
                </a:solidFill>
              </a:rPr>
              <a:t>, portör, </a:t>
            </a:r>
            <a:r>
              <a:rPr lang="tr-TR" sz="2400" dirty="0" err="1">
                <a:solidFill>
                  <a:schemeClr val="tx1"/>
                </a:solidFill>
              </a:rPr>
              <a:t>asemptomatik</a:t>
            </a:r>
            <a:r>
              <a:rPr lang="tr-TR" sz="2400" dirty="0">
                <a:solidFill>
                  <a:schemeClr val="tx1"/>
                </a:solidFill>
              </a:rPr>
              <a:t> olmaları veya gizli </a:t>
            </a:r>
            <a:r>
              <a:rPr lang="tr-TR" sz="2400" dirty="0" err="1">
                <a:solidFill>
                  <a:schemeClr val="tx1"/>
                </a:solidFill>
              </a:rPr>
              <a:t>infeksiyon</a:t>
            </a:r>
            <a:r>
              <a:rPr lang="tr-TR" sz="2400" dirty="0">
                <a:solidFill>
                  <a:schemeClr val="tx1"/>
                </a:solidFill>
              </a:rPr>
              <a:t> ajanı taşımaları, yavru veya genç balıklar için tehlikelidir. Ayrıca, bir balık türünün duyarlı olduğu bir </a:t>
            </a:r>
            <a:r>
              <a:rPr lang="tr-TR" sz="2400" dirty="0" err="1">
                <a:solidFill>
                  <a:schemeClr val="tx1"/>
                </a:solidFill>
              </a:rPr>
              <a:t>infeksiyon</a:t>
            </a:r>
            <a:r>
              <a:rPr lang="tr-TR" sz="2400" dirty="0">
                <a:solidFill>
                  <a:schemeClr val="tx1"/>
                </a:solidFill>
              </a:rPr>
              <a:t>, diğer tür balık için duyarsız olabilmekte ve böylelerinde de hiçbir hastalık semptomu gözlenmemektedir.</a:t>
            </a:r>
            <a:endParaRPr lang="tr-TR" sz="2400" b="1" dirty="0">
              <a:solidFill>
                <a:schemeClr val="tx1"/>
              </a:solidFill>
            </a:endParaRPr>
          </a:p>
        </p:txBody>
      </p:sp>
    </p:spTree>
    <p:extLst>
      <p:ext uri="{BB962C8B-B14F-4D97-AF65-F5344CB8AC3E}">
        <p14:creationId xmlns:p14="http://schemas.microsoft.com/office/powerpoint/2010/main" val="1335633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sz="quarter" idx="13"/>
          </p:nvPr>
        </p:nvSpPr>
        <p:spPr>
          <a:xfrm>
            <a:off x="457200" y="457200"/>
            <a:ext cx="8229600" cy="6172200"/>
          </a:xfrm>
        </p:spPr>
        <p:txBody>
          <a:bodyPr>
            <a:normAutofit/>
          </a:bodyPr>
          <a:lstStyle/>
          <a:p>
            <a:pPr>
              <a:lnSpc>
                <a:spcPct val="80000"/>
              </a:lnSpc>
            </a:pPr>
            <a:r>
              <a:rPr lang="tr-TR" sz="2800" b="1" dirty="0">
                <a:solidFill>
                  <a:srgbClr val="FF0000"/>
                </a:solidFill>
              </a:rPr>
              <a:t>6-Kuluçka evi ve havuzlardaki suların kontrolü:</a:t>
            </a:r>
            <a:r>
              <a:rPr lang="tr-TR" sz="2400" b="1" dirty="0">
                <a:solidFill>
                  <a:schemeClr val="tx1"/>
                </a:solidFill>
              </a:rPr>
              <a:t> </a:t>
            </a:r>
            <a:endParaRPr lang="tr-TR" sz="2400" b="1" dirty="0" smtClean="0">
              <a:solidFill>
                <a:schemeClr val="tx1"/>
              </a:solidFill>
            </a:endParaRPr>
          </a:p>
          <a:p>
            <a:pPr>
              <a:lnSpc>
                <a:spcPct val="80000"/>
              </a:lnSpc>
            </a:pPr>
            <a:r>
              <a:rPr lang="tr-TR" sz="2400" dirty="0" smtClean="0">
                <a:solidFill>
                  <a:schemeClr val="tx1"/>
                </a:solidFill>
              </a:rPr>
              <a:t>İşletmeye </a:t>
            </a:r>
            <a:r>
              <a:rPr lang="tr-TR" sz="2400" dirty="0">
                <a:solidFill>
                  <a:schemeClr val="tx1"/>
                </a:solidFill>
              </a:rPr>
              <a:t>gelen suyun </a:t>
            </a:r>
            <a:r>
              <a:rPr lang="tr-TR" sz="2400" i="1" dirty="0" err="1">
                <a:solidFill>
                  <a:schemeClr val="tx1"/>
                </a:solidFill>
              </a:rPr>
              <a:t>abiyotik</a:t>
            </a:r>
            <a:r>
              <a:rPr lang="tr-TR" sz="2400" i="1" dirty="0">
                <a:solidFill>
                  <a:schemeClr val="tx1"/>
                </a:solidFill>
              </a:rPr>
              <a:t> </a:t>
            </a:r>
            <a:r>
              <a:rPr lang="tr-TR" sz="2400" dirty="0">
                <a:solidFill>
                  <a:schemeClr val="tx1"/>
                </a:solidFill>
              </a:rPr>
              <a:t>(fiziksel ve kimyasal kalitesi, </a:t>
            </a:r>
            <a:r>
              <a:rPr lang="tr-TR" sz="2400" dirty="0" err="1">
                <a:solidFill>
                  <a:schemeClr val="tx1"/>
                </a:solidFill>
              </a:rPr>
              <a:t>vs</a:t>
            </a:r>
            <a:r>
              <a:rPr lang="tr-TR" sz="2400" dirty="0">
                <a:solidFill>
                  <a:schemeClr val="tx1"/>
                </a:solidFill>
              </a:rPr>
              <a:t>) ve </a:t>
            </a:r>
            <a:r>
              <a:rPr lang="tr-TR" sz="2400" i="1" dirty="0" err="1">
                <a:solidFill>
                  <a:schemeClr val="tx1"/>
                </a:solidFill>
              </a:rPr>
              <a:t>biyotik</a:t>
            </a:r>
            <a:r>
              <a:rPr lang="tr-TR" sz="2400" dirty="0">
                <a:solidFill>
                  <a:schemeClr val="tx1"/>
                </a:solidFill>
              </a:rPr>
              <a:t>(çeşitli mik­roorganizmalar, parazitler, algler, </a:t>
            </a:r>
            <a:r>
              <a:rPr lang="tr-TR" sz="2400" dirty="0" err="1">
                <a:solidFill>
                  <a:schemeClr val="tx1"/>
                </a:solidFill>
              </a:rPr>
              <a:t>vs</a:t>
            </a:r>
            <a:r>
              <a:rPr lang="tr-TR" sz="2400" dirty="0">
                <a:solidFill>
                  <a:schemeClr val="tx1"/>
                </a:solidFill>
              </a:rPr>
              <a:t>) yönlerinden ciddi kontrollerinin yapılarak, suların işletmede yetiştirilen balık türü için optimal koşullarda bulunmasına azami dikkat edilmelidir.</a:t>
            </a:r>
          </a:p>
          <a:p>
            <a:pPr>
              <a:lnSpc>
                <a:spcPct val="80000"/>
              </a:lnSpc>
            </a:pPr>
            <a:endParaRPr lang="tr-TR" sz="2800" dirty="0"/>
          </a:p>
          <a:p>
            <a:pPr>
              <a:lnSpc>
                <a:spcPct val="80000"/>
              </a:lnSpc>
            </a:pPr>
            <a:r>
              <a:rPr lang="tr-TR" sz="2400" dirty="0">
                <a:solidFill>
                  <a:schemeClr val="tx1"/>
                </a:solidFill>
              </a:rPr>
              <a:t>Suların </a:t>
            </a:r>
            <a:r>
              <a:rPr lang="tr-TR" sz="2400" dirty="0" err="1">
                <a:solidFill>
                  <a:schemeClr val="tx1"/>
                </a:solidFill>
              </a:rPr>
              <a:t>pH.sı</a:t>
            </a:r>
            <a:r>
              <a:rPr lang="tr-TR" sz="2400" dirty="0">
                <a:solidFill>
                  <a:schemeClr val="tx1"/>
                </a:solidFill>
              </a:rPr>
              <a:t>, oksijen konsantrasyonu, sıcaklık, organik madde içeriği, kimyasal yapısı ve diğer özellikleri balık türleri için optimal olmalıdır. Sular, balıklar için </a:t>
            </a:r>
            <a:r>
              <a:rPr lang="tr-TR" sz="2400" dirty="0" err="1">
                <a:solidFill>
                  <a:schemeClr val="tx1"/>
                </a:solidFill>
              </a:rPr>
              <a:t>patojenik</a:t>
            </a:r>
            <a:r>
              <a:rPr lang="tr-TR" sz="2400" dirty="0">
                <a:solidFill>
                  <a:schemeClr val="tx1"/>
                </a:solidFill>
              </a:rPr>
              <a:t> mikroorganizma. parazit, vs. içermemelidir. Bu yönlerden de oldukça titiz olunmalı ve belli aralıklarla suların kontrolleri yapılmalı ve yönlerden gerekli önlemler alınmalıdır.</a:t>
            </a:r>
          </a:p>
          <a:p>
            <a:pPr>
              <a:lnSpc>
                <a:spcPct val="80000"/>
              </a:lnSpc>
            </a:pPr>
            <a:endParaRPr lang="tr-TR" sz="2800" dirty="0"/>
          </a:p>
        </p:txBody>
      </p:sp>
    </p:spTree>
    <p:extLst>
      <p:ext uri="{BB962C8B-B14F-4D97-AF65-F5344CB8AC3E}">
        <p14:creationId xmlns:p14="http://schemas.microsoft.com/office/powerpoint/2010/main" val="961242551"/>
      </p:ext>
    </p:extLst>
  </p:cSld>
  <p:clrMapOvr>
    <a:masterClrMapping/>
  </p:clrMapOvr>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55</TotalTime>
  <Words>1242</Words>
  <Application>Microsoft Office PowerPoint</Application>
  <PresentationFormat>Ekran Gösterisi (4:3)</PresentationFormat>
  <Paragraphs>58</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Hava Akımı</vt:lpstr>
      <vt:lpstr>Biyogüvenlik  Önlemleri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c:creator>
  <cp:lastModifiedBy>PC</cp:lastModifiedBy>
  <cp:revision>7</cp:revision>
  <dcterms:created xsi:type="dcterms:W3CDTF">2014-02-21T07:57:21Z</dcterms:created>
  <dcterms:modified xsi:type="dcterms:W3CDTF">2023-10-02T11:57:53Z</dcterms:modified>
</cp:coreProperties>
</file>