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5" r:id="rId6"/>
    <p:sldId id="265" r:id="rId7"/>
    <p:sldId id="260" r:id="rId8"/>
    <p:sldId id="259" r:id="rId9"/>
    <p:sldId id="261" r:id="rId10"/>
    <p:sldId id="262" r:id="rId11"/>
    <p:sldId id="264" r:id="rId12"/>
    <p:sldId id="266" r:id="rId13"/>
    <p:sldId id="269" r:id="rId14"/>
    <p:sldId id="268" r:id="rId15"/>
    <p:sldId id="267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B66F-44F4-42F0-A718-B7D3CCE39E46}" type="datetimeFigureOut">
              <a:rPr lang="tr-TR" smtClean="0"/>
              <a:pPr/>
              <a:t>22.07.2014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FE92D-6181-479A-B717-C972067BA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commons.wikimedia.org/wiki/File:Anatomy_and_physiology_of_animals_Main_endocrine_organs_of_the_body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commons.wikimedia.org/wiki/File:Anatomy_and_physiology_of_animals_Thyroid_&amp;_parathyroid_gland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Anatomy and physiology of animals Main endocrine organs of the bod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7550324" cy="311944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428596" y="357166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Epiphysis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571868" y="428604"/>
            <a:ext cx="12858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Hipophysis</a:t>
            </a:r>
            <a:endParaRPr lang="tr-TR" dirty="0"/>
          </a:p>
        </p:txBody>
      </p:sp>
      <p:pic>
        <p:nvPicPr>
          <p:cNvPr id="1028" name="Picture 4" descr="http://www.merckmanuals.com/media/pet/figures/DDH_horse_endocrine_gland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4143404" cy="3885593"/>
          </a:xfrm>
          <a:prstGeom prst="rect">
            <a:avLst/>
          </a:prstGeom>
          <a:noFill/>
        </p:spPr>
      </p:pic>
      <p:pic>
        <p:nvPicPr>
          <p:cNvPr id="1030" name="Picture 6" descr="http://animalsciences.missouri.edu/reprod/notes/endocrin/bodyend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1" y="2928934"/>
            <a:ext cx="51133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60" name="Picture 4" descr="http://www.intechopen.com/source/html/43183/media/image21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20000" cy="2714626"/>
          </a:xfrm>
          <a:prstGeom prst="rect">
            <a:avLst/>
          </a:prstGeom>
          <a:noFill/>
        </p:spPr>
      </p:pic>
      <p:pic>
        <p:nvPicPr>
          <p:cNvPr id="19458" name="Picture 2" descr="http://4.bp.blogspot.com/-nz6-k1ngMDc/TZdb3ppl1gI/AAAAAAAABUY/8u7Z1CKwoI4/s1600/Adrenals+in+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3714776" cy="3403978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457203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http://www2.estrellamountain.edu/faculty/farabee/biobk/adcortx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038721"/>
            <a:ext cx="4572032" cy="351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1506" name="Picture 2" descr="http://www.intechopen.com/source/html/43183/media/image17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301" y="-24"/>
            <a:ext cx="8761731" cy="3143272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-1"/>
            <a:ext cx="4857784" cy="493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800253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http://veterinerhekim.net/siteDosya/editor/makale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072098" cy="274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2852"/>
            <a:ext cx="8929718" cy="65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4580" name="Picture 4" descr="dominant folli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44386"/>
            <a:ext cx="2786082" cy="2913614"/>
          </a:xfrm>
          <a:prstGeom prst="rect">
            <a:avLst/>
          </a:prstGeom>
          <a:noFill/>
        </p:spPr>
      </p:pic>
      <p:pic>
        <p:nvPicPr>
          <p:cNvPr id="24582" name="Picture 6" descr="Follicles on the ov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000504"/>
            <a:ext cx="3929058" cy="3811187"/>
          </a:xfrm>
          <a:prstGeom prst="rect">
            <a:avLst/>
          </a:prstGeom>
          <a:noFill/>
        </p:spPr>
      </p:pic>
      <p:pic>
        <p:nvPicPr>
          <p:cNvPr id="24584" name="Picture 8" descr="http://www.biyolojisitesi.net/tum%20uniteler/ureme/130nsanda_ureme_sistemi/yumurtalik_kesit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52"/>
            <a:ext cx="7000924" cy="384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http://file.scirp.org/Html/19-2280044%5Cf824616b-f61b-4520-9c81-ae60b4259f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858000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8678" name="Picture 6" descr="https://www.andrologyaustralia.org/wp-content/uploads/MI_Image_Jul2005_04HormonalLi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2834" y="2857496"/>
            <a:ext cx="4361166" cy="4248143"/>
          </a:xfrm>
          <a:prstGeom prst="rect">
            <a:avLst/>
          </a:prstGeom>
          <a:noFill/>
        </p:spPr>
      </p:pic>
      <p:pic>
        <p:nvPicPr>
          <p:cNvPr id="28680" name="Picture 8" descr="http://media.tumblr.com/tumblr_l17b5fyES71qzl0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428652"/>
            <a:ext cx="5000660" cy="62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3" descr="Hücretipl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85728"/>
            <a:ext cx="8496300" cy="58324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4348" y="1571612"/>
            <a:ext cx="7772400" cy="484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grubu;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Gastrin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2-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Kolesistokinin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(CCK)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Sekretin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grubu;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Sekretin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2-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Glukagon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3-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Glisentin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4-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Vazoaktif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intestinal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polipeptid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(VİP)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5-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Gastrik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inhibitör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polipeptid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(GİP)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472" y="500042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tx2"/>
                </a:solidFill>
              </a:rPr>
              <a:t>Yapı ve fonksiyonlarının benzerliği</a:t>
            </a:r>
          </a:p>
          <a:p>
            <a:r>
              <a:rPr lang="tr-TR" sz="2800" b="1" dirty="0">
                <a:solidFill>
                  <a:schemeClr val="tx2"/>
                </a:solidFill>
              </a:rPr>
              <a:t>açısından </a:t>
            </a:r>
            <a:r>
              <a:rPr lang="tr-TR" sz="2800" b="1" dirty="0" smtClean="0">
                <a:solidFill>
                  <a:schemeClr val="tx2"/>
                </a:solidFill>
              </a:rPr>
              <a:t>mide barsak hormonları </a:t>
            </a:r>
            <a:r>
              <a:rPr lang="tr-TR" sz="2800" b="1" dirty="0">
                <a:solidFill>
                  <a:schemeClr val="tx2"/>
                </a:solidFill>
              </a:rPr>
              <a:t>iki gruba ayrılır;</a:t>
            </a:r>
          </a:p>
        </p:txBody>
      </p:sp>
      <p:sp>
        <p:nvSpPr>
          <p:cNvPr id="6" name="5 Dikdörtgen"/>
          <p:cNvSpPr/>
          <p:nvPr/>
        </p:nvSpPr>
        <p:spPr>
          <a:xfrm>
            <a:off x="5072066" y="1500174"/>
            <a:ext cx="407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Temel etki </a:t>
            </a:r>
            <a:r>
              <a:rPr lang="tr-TR" dirty="0" smtClean="0">
                <a:solidFill>
                  <a:srgbClr val="3333FF"/>
                </a:solidFill>
              </a:rPr>
              <a:t>mide </a:t>
            </a:r>
            <a:r>
              <a:rPr lang="tr-TR" dirty="0" err="1" smtClean="0">
                <a:solidFill>
                  <a:srgbClr val="3333FF"/>
                </a:solidFill>
              </a:rPr>
              <a:t>asiti</a:t>
            </a:r>
            <a:r>
              <a:rPr lang="tr-TR" dirty="0" smtClean="0">
                <a:solidFill>
                  <a:srgbClr val="3333FF"/>
                </a:solidFill>
              </a:rPr>
              <a:t> ile pepsinin salgılanması</a:t>
            </a:r>
            <a:r>
              <a:rPr lang="tr-TR" dirty="0" smtClean="0"/>
              <a:t> </a:t>
            </a:r>
          </a:p>
          <a:p>
            <a:r>
              <a:rPr lang="tr-TR" dirty="0" smtClean="0"/>
              <a:t>İnce ve kalın barsak mukozasının büyümesini uyarmak </a:t>
            </a:r>
            <a:r>
              <a:rPr lang="tr-TR" b="1" dirty="0" smtClean="0">
                <a:solidFill>
                  <a:srgbClr val="3333FF"/>
                </a:solidFill>
              </a:rPr>
              <a:t>(</a:t>
            </a:r>
            <a:r>
              <a:rPr lang="tr-TR" b="1" dirty="0" err="1" smtClean="0">
                <a:solidFill>
                  <a:srgbClr val="3333FF"/>
                </a:solidFill>
              </a:rPr>
              <a:t>trofik</a:t>
            </a:r>
            <a:r>
              <a:rPr lang="tr-TR" b="1" dirty="0" smtClean="0">
                <a:solidFill>
                  <a:srgbClr val="3333FF"/>
                </a:solidFill>
              </a:rPr>
              <a:t> etki)</a:t>
            </a:r>
          </a:p>
          <a:p>
            <a:r>
              <a:rPr lang="tr-TR" dirty="0" smtClean="0"/>
              <a:t>Mide </a:t>
            </a:r>
            <a:r>
              <a:rPr lang="tr-TR" dirty="0" err="1" smtClean="0"/>
              <a:t>motilitesinin</a:t>
            </a:r>
            <a:r>
              <a:rPr lang="tr-TR" dirty="0" smtClean="0"/>
              <a:t> uyarılması </a:t>
            </a:r>
          </a:p>
          <a:p>
            <a:r>
              <a:rPr lang="tr-TR" dirty="0" err="1" smtClean="0"/>
              <a:t>İleum</a:t>
            </a:r>
            <a:r>
              <a:rPr lang="tr-TR" dirty="0" smtClean="0"/>
              <a:t> </a:t>
            </a:r>
            <a:r>
              <a:rPr lang="tr-TR" dirty="0" err="1" smtClean="0"/>
              <a:t>motilitesini</a:t>
            </a:r>
            <a:r>
              <a:rPr lang="tr-TR" dirty="0" smtClean="0"/>
              <a:t> ve kalın </a:t>
            </a:r>
            <a:r>
              <a:rPr lang="tr-TR" dirty="0" err="1" smtClean="0"/>
              <a:t>barsakta</a:t>
            </a:r>
            <a:r>
              <a:rPr lang="tr-TR" dirty="0" smtClean="0"/>
              <a:t> kitle hareketini uyarmak</a:t>
            </a:r>
          </a:p>
          <a:p>
            <a:r>
              <a:rPr lang="tr-TR" dirty="0" err="1" smtClean="0"/>
              <a:t>Gastroözofageal</a:t>
            </a:r>
            <a:r>
              <a:rPr lang="tr-TR" dirty="0" smtClean="0"/>
              <a:t>  </a:t>
            </a:r>
            <a:r>
              <a:rPr lang="tr-TR" dirty="0" err="1" smtClean="0"/>
              <a:t>sfinkterin</a:t>
            </a:r>
            <a:r>
              <a:rPr lang="tr-TR" dirty="0" smtClean="0"/>
              <a:t> kasılması</a:t>
            </a:r>
            <a:endParaRPr lang="tr-TR" dirty="0"/>
          </a:p>
        </p:txBody>
      </p:sp>
      <p:sp>
        <p:nvSpPr>
          <p:cNvPr id="7" name="6 Sağ Ok"/>
          <p:cNvSpPr/>
          <p:nvPr/>
        </p:nvSpPr>
        <p:spPr>
          <a:xfrm>
            <a:off x="2714612" y="2071678"/>
            <a:ext cx="2357454" cy="54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Anatomy and physiology of animals Thyroid &amp; parathyroid g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4448175" cy="2571751"/>
          </a:xfrm>
          <a:prstGeom prst="rect">
            <a:avLst/>
          </a:prstGeom>
          <a:noFill/>
        </p:spPr>
      </p:pic>
      <p:pic>
        <p:nvPicPr>
          <p:cNvPr id="5" name="Picture 2" descr="http://www.intechopen.com/source/html/43183/media/image9_w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997" y="2928934"/>
            <a:ext cx="904400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4429092" y="0"/>
            <a:ext cx="47149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err="1" smtClean="0"/>
              <a:t>Paraganglionlar</a:t>
            </a:r>
            <a:r>
              <a:rPr lang="tr-TR" dirty="0" smtClean="0"/>
              <a:t> </a:t>
            </a:r>
            <a:r>
              <a:rPr lang="tr-TR" dirty="0"/>
              <a:t>terimi pek çok yönden </a:t>
            </a:r>
            <a:r>
              <a:rPr lang="tr-TR" dirty="0" err="1"/>
              <a:t>suprarenal</a:t>
            </a:r>
            <a:r>
              <a:rPr lang="tr-TR" dirty="0"/>
              <a:t> bezlerin </a:t>
            </a:r>
            <a:r>
              <a:rPr lang="tr-TR" dirty="0" err="1"/>
              <a:t>medullar</a:t>
            </a:r>
            <a:r>
              <a:rPr lang="tr-TR" dirty="0"/>
              <a:t> hücrelerine benzeyen ve dağınık vaziyette bulunan hücre gruplarını kapsar.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Hücre </a:t>
            </a:r>
            <a:r>
              <a:rPr lang="tr-TR" dirty="0"/>
              <a:t>grupları çoğunlukla </a:t>
            </a:r>
            <a:r>
              <a:rPr lang="tr-TR" dirty="0" err="1"/>
              <a:t>retroperitoneal</a:t>
            </a:r>
            <a:r>
              <a:rPr lang="tr-TR" dirty="0"/>
              <a:t> yerleşmiştir ve sıklıkla </a:t>
            </a:r>
            <a:r>
              <a:rPr lang="tr-TR" dirty="0" err="1"/>
              <a:t>sempatetik</a:t>
            </a:r>
            <a:r>
              <a:rPr lang="tr-TR" dirty="0"/>
              <a:t> </a:t>
            </a:r>
            <a:r>
              <a:rPr lang="tr-TR" dirty="0" err="1"/>
              <a:t>ganglionlar</a:t>
            </a:r>
            <a:r>
              <a:rPr lang="tr-TR" dirty="0"/>
              <a:t> ile ilişkilidir.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En </a:t>
            </a:r>
            <a:r>
              <a:rPr lang="tr-TR" dirty="0"/>
              <a:t>büyük </a:t>
            </a:r>
            <a:r>
              <a:rPr lang="tr-TR" dirty="0" err="1"/>
              <a:t>paraganglion</a:t>
            </a:r>
            <a:r>
              <a:rPr lang="tr-TR" dirty="0"/>
              <a:t> hücre grubu çift veya birleşmiş halde bulunan </a:t>
            </a:r>
            <a:r>
              <a:rPr lang="tr-TR" dirty="0" err="1"/>
              <a:t>Zuckerkandl’ın</a:t>
            </a:r>
            <a:r>
              <a:rPr lang="tr-TR" dirty="0"/>
              <a:t> </a:t>
            </a:r>
            <a:r>
              <a:rPr lang="tr-TR" dirty="0" err="1"/>
              <a:t>paraaortik</a:t>
            </a:r>
            <a:r>
              <a:rPr lang="tr-TR" dirty="0"/>
              <a:t> cisimcikleridir.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cisimcik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aortanın</a:t>
            </a:r>
            <a:r>
              <a:rPr lang="tr-TR" dirty="0"/>
              <a:t> </a:t>
            </a:r>
            <a:r>
              <a:rPr lang="tr-TR" dirty="0" err="1"/>
              <a:t>bifurkasyon</a:t>
            </a:r>
            <a:r>
              <a:rPr lang="tr-TR" dirty="0"/>
              <a:t> yaptığı bölgede yerleşmiştir.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Henüz </a:t>
            </a:r>
            <a:r>
              <a:rPr lang="tr-TR" dirty="0" err="1"/>
              <a:t>paranganglionların</a:t>
            </a:r>
            <a:r>
              <a:rPr lang="tr-TR" dirty="0"/>
              <a:t> endokrin bir fonksiyona sahip olup </a:t>
            </a:r>
            <a:r>
              <a:rPr lang="tr-TR" dirty="0" smtClean="0"/>
              <a:t>olmadığı açık </a:t>
            </a:r>
            <a:r>
              <a:rPr lang="tr-TR" dirty="0"/>
              <a:t>değildir.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Muhtemelen </a:t>
            </a:r>
            <a:r>
              <a:rPr lang="tr-TR" dirty="0" err="1" smtClean="0"/>
              <a:t>kateşolaminleri</a:t>
            </a:r>
            <a:r>
              <a:rPr lang="tr-TR" dirty="0" smtClean="0"/>
              <a:t> salgılayabilirler….</a:t>
            </a:r>
            <a:endParaRPr lang="tr-TR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2291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Evcil hayvanlarda </a:t>
            </a:r>
            <a:r>
              <a:rPr lang="tr-TR" sz="2000" b="1" dirty="0" err="1" smtClean="0"/>
              <a:t>Glandulae</a:t>
            </a:r>
            <a:r>
              <a:rPr lang="tr-TR" sz="2000" b="1" dirty="0" smtClean="0"/>
              <a:t> </a:t>
            </a:r>
            <a:r>
              <a:rPr lang="en-US" sz="2000" b="1" dirty="0" smtClean="0"/>
              <a:t>Thyroid</a:t>
            </a:r>
            <a:r>
              <a:rPr lang="tr-TR" sz="2000" b="1" dirty="0" err="1" smtClean="0"/>
              <a:t>ea</a:t>
            </a:r>
            <a:r>
              <a:rPr lang="en-US" sz="2000" b="1" dirty="0" smtClean="0"/>
              <a:t>; </a:t>
            </a: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en-US" sz="2000" b="1" dirty="0" smtClean="0"/>
              <a:t>A</a:t>
            </a:r>
            <a:r>
              <a:rPr lang="en-US" sz="2000" b="1" dirty="0"/>
              <a:t>) </a:t>
            </a:r>
            <a:r>
              <a:rPr lang="tr-TR" sz="2000" b="1" dirty="0" smtClean="0"/>
              <a:t>At</a:t>
            </a:r>
            <a:r>
              <a:rPr lang="en-US" sz="2000" b="1" dirty="0" smtClean="0"/>
              <a:t>, </a:t>
            </a:r>
            <a:r>
              <a:rPr lang="tr-TR" sz="2000" b="1" dirty="0" smtClean="0"/>
              <a:t>        </a:t>
            </a:r>
            <a:r>
              <a:rPr lang="en-US" sz="2000" b="1" dirty="0" smtClean="0"/>
              <a:t>B</a:t>
            </a:r>
            <a:r>
              <a:rPr lang="en-US" sz="2000" b="1" dirty="0"/>
              <a:t>) </a:t>
            </a:r>
            <a:r>
              <a:rPr lang="tr-TR" sz="2000" b="1" dirty="0" smtClean="0"/>
              <a:t>Sığır</a:t>
            </a:r>
            <a:r>
              <a:rPr lang="en-US" sz="2000" b="1" dirty="0" smtClean="0"/>
              <a:t>, </a:t>
            </a:r>
            <a:r>
              <a:rPr lang="tr-TR" sz="2000" b="1" dirty="0" smtClean="0"/>
              <a:t>        </a:t>
            </a:r>
            <a:r>
              <a:rPr lang="en-US" sz="2000" b="1" dirty="0" smtClean="0"/>
              <a:t>C</a:t>
            </a:r>
            <a:r>
              <a:rPr lang="en-US" sz="2000" b="1" dirty="0"/>
              <a:t>) </a:t>
            </a:r>
            <a:r>
              <a:rPr lang="tr-TR" sz="2000" b="1" dirty="0" smtClean="0"/>
              <a:t>Domuz</a:t>
            </a:r>
            <a:r>
              <a:rPr lang="en-US" sz="2000" b="1" dirty="0" smtClean="0"/>
              <a:t>, </a:t>
            </a:r>
            <a:r>
              <a:rPr lang="tr-TR" sz="2000" b="1" dirty="0" smtClean="0"/>
              <a:t>      </a:t>
            </a:r>
            <a:r>
              <a:rPr lang="en-US" sz="2000" b="1" dirty="0" smtClean="0"/>
              <a:t>D</a:t>
            </a:r>
            <a:r>
              <a:rPr lang="en-US" sz="2000" b="1" dirty="0"/>
              <a:t>) </a:t>
            </a:r>
            <a:r>
              <a:rPr lang="tr-TR" sz="2000" b="1" dirty="0" smtClean="0"/>
              <a:t>Köpek</a:t>
            </a:r>
            <a:r>
              <a:rPr lang="en-US" sz="2000" b="1" dirty="0" smtClean="0"/>
              <a:t> </a:t>
            </a:r>
            <a:r>
              <a:rPr lang="tr-TR" sz="2000" b="1" dirty="0" smtClean="0"/>
              <a:t>        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Fehér</a:t>
            </a:r>
            <a:r>
              <a:rPr lang="tr-TR" sz="2000" b="1" dirty="0" smtClean="0"/>
              <a:t>)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572428" cy="512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484" name="Picture 4" descr="http://www.intechopen.com/source/html/43183/media/image13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82059" cy="392909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00306"/>
            <a:ext cx="3643338" cy="41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http://3.bp.blogspot.com/-slO75z0dqxA/TtRWfG-UdjI/AAAAAAAABBc/ukUPJYZPeHM/s1600/cow+thy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286116" cy="2235044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BUUExQVFBQUGBgUFxUYGBUUFRQXFxgYFBUXFxcXHCYeFxojGhQXHy8gJCcpLCwsFR4xNTAqNSYrLCkBCQoKDgwOFw8PFywdHBwsKSwsKSksLCwpLCkpLCksLCwsKSwpLCwpLCwpLCwsLCkpLCwpKSksKSwpLCwsLCkpKf/AABEIALcBEwMBIgACEQEDEQH/xAAbAAACAwEBAQAAAAAAAAAAAAACAwABBAUGB//EADEQAAEDAgQEBQMEAwEAAAAAAAEAAhEDIQQSMfAFQVFhE3GBkaGxwdEGIjLhI0LxUv/EABoBAAMBAQEBAAAAAAAAAAAAAAABAgMEBQb/xAAlEQACAgEEAgICAwAAAAAAAAAAAQIRAwQSITFBURMiYfAFMnH/2gAMAwEAAhEDEQA/APV0cA0DRPbRA0VsbZEszUEMChphMDUJugBZogqhShODVRagCg1MptUa1OYxAFgI9VeREGoADIhNNOhCQpY0KcxLLE5zkt5U2WkKLUJKyYviUWGq5z8TUcYBMm3RZuZ149NKXPR16lUN1MeaptZp0IXm69FxM6kdTot9ES0Ty6WU7mdL0aUbs7AUhc8ucw6nycn4XiAdbQ/XyKtSOWeCUeVyjT4amRMAVgKjAUKKvwk4NVhiCRHhIvCTg1HlTFZn8NX4aeGIsqokzhihYn5VMiYjOWKsiflVFqBCCxIq0lsyoC1AjmHDKltNNWmIjHSjKThtE0oKKBVlyFXCAI0JrWIWNWmmyyAKYxPYxRrUbQgRMiuFcKQgZIS3pnJLcVLKRne8DVcLiHGBJEwPkrfxepDPNecquhpMDsueT8HqaTFF/aQb8z7C3lqnUKAb/In/AL2S+H44EhrSAddY+eSdWJMyVSS7OyU2nt6Fl8i3O3yulw8eG9ji5oDYdLpIHT9ou4yNB9FyTjshEAEwW+4jnafNJzOIm5mOvPzS8lyi5xrwbsbjJc4gkySZOp7npKVh8dGoDhex5SIkEQZ0PoElmBJuSY9lKuFA5fN9AErBY01tO9w/F5x1I1W1pXnMG9jCHhxE2LDBMdoXdoVwQIOqaZ5mow7JcdGoIwEtpTAVZxtBBqLKo1HlVkMHKoAmAKoTJBAVFqOFCECFkIS1NIQwgQohAWp0IS1ACS1WmZVECMTAFaXTKaFRRA1G1ko2MlNY1AiqdNOYxRjU1AEAVwoogC5UColUSkVQRKQ8JspVR3VSykjlcWpyw9rryWOrQI7r3NcSNbLyHG+HwZGh+FzTVOz19FNXtZkpvAiNU016jrCLam57fdYKdNzrDyXYwGEa2xN+btU0zunFLkvBcPFnPuQBIvr1uug+gyEDHCYnVHTdpJbkBIkzl63i9/eytGMm+znsd/k577Lp1C08pWAV6eaGFx7kAfEn6rfScIH7ZGs8/KeXJBU3dMxvosPNw6WGvmmUXGlrPUGxBHfqiqUxPQdy0ntolveLtJ08tfPkEOvI/wC6rtHXwOPbU7HmPwugwryzG5HdDr78+67GA4hmOU2PwUJ+zzdRp9v2j0ddhRNCUxyc0rVHnssBQhWrCZIMKQiUyoJALUJCZCFACy1DlTVRCAEkKJmVRAHOp0k9tFG1iY1qoZVNqYGQiDUUIEDlRQrAQykMJCXKnOXnuI8czkspmwsT1I1jsplKjfDhlldI69fibGzJnyusT/1C2YDT62XMw7A6SZ7XTxSaeSz3HpLS4498mh3H7fx9pKtvGxYkGCibhqRESQfP8rlvGUxBIJseUqnaKjgxS4SO02sHaFZsTQDtQD5pDTaUbcZNjqofJg8ThzE5TsIKbyIi+nmqe6CuhiqObSxWN2CcJuAfKfO5Ij5WVUdePMmuWKfimsidegXO4p+oXMDRTYSSCJMEyTJPU8h6Le/CBoLjc99ZUoYFpIJGnui30b45xb3NcIycGY8tLntu50m3JeiosmJBjnGsc47oaUNFkmtjNY/aOwJ9gFolSInJ5JcITiGlvW6yeA5562gRcjpotmHoOeSZkDmRJ9uS18Pq5WfxEkkySE0r76NHLYuOWcynTc0RHOb3P22ExtQyD8rU6qb3P7te6zeEf3HkIM6a2Sr0De7s9Hha+ZoPX6rYxy8rhMS5mh9ORXocHig8SP8AhVxZ42fA4P8ABvCsIGFMBVnGywFSJRMkEqirKuECALUJTCFUIELhREQogZnATGBW0IoTGQBQK1RQBCgcUTis9eqACeilsuKs5vHuIZWFoME6nmG/k6LzeDoXmI6BacRiDVq9p9J/AWzCYaLkeu9AsXzye9gh8WOvLDwmFGnM8ui216DWgWukCuG6FVWrTc3VKqJe5uysRUGoEeqVgsQLk3HTkeqRWrIMJXGgj0+/dK+TXatrNwdMxosmJsJB0V+MLxsLoswDPDuJcYvyHkmuTPhCMPWa9oIva6NtPf1SMPw0SbMPSbH+0OKovpEOgBv+wBmenkk1wZvTq6jIriFKwPSEunYLaMr29QdO3zbv5WWSrhHDT8KOhY50trEvxC49fiNQPbkIAB/d5LrnDu7eeqyY3hMi1ik2zohljGRrweOm4jNziII8jotTcW3KWDkeeoBuPwvICu5h5ggrrYLi7HfyAB6/TsrjN1RcoJ8nUL7KsJTnODOb+Q6e29UipVvqDNwR+OS14AB1/wDyqjVku1EV4tjYTFuS08KxsPAuJsZ6/wDVmqMM6H4hDTqAH1t5pE5IqUWqPX03LQ1YsNVloI5rW0rRHgyVDQpCjUSozFgFHCvKogTBIQwmEKiExC4URyogBACINUVoKKIUIVlCXJDAeuL+osRlonvb7rsPcvJ/q3ESWMBvqeg5/ZZ5HSOzSQ35YoThKYDQtz6k6lcvCPdAW6mY1WSZ7Uo0wyYSKlf2RuNlhxFS9kwSsB+I5EiB6ysOExkF3SUjGVcrTc68zoVzKeKI5E5j7oNVHhnoW40Ge8/hb+H8Xc4lk8u8EGy87T4fUZdwIGsdJv8AddDhVT959vSySkTtg065PUYaqcoix95+EyoZaZFz8IKRho3GtvhMr0zHbSe8THmtUzku5GKicjo5HlMX39k9skAuEa2mVir1LuBgkahZ2YhzqjTPT06hZtm8sKacvJ2QL+ys0fXd/wC1GapwCdHmS4OPj+CsqAnQ9t+QXlsbgCCQdQvfvpLh8Zwf+3ofsoao69Nl+21nlaQqsiDIFxP2XdwXG6hP7oBsLREaaJAZdU+n0kKUelKnw0d+liA6bi4uOlwVmrVA0+a4+FxbmOkE356W0Pot1Ql0Re0i49fmfZaqVoweGn+D0/A8RLIPL6G67LCvG8KxfhvGaw0K9dTerizxdVi2T/00tKMJTXJjStDhYapQKSmSRVKhUQIGFFaiBCJVoJVyg0LlASrJQOKQ0Y+KY3w6Tnm8Cw6nRo914ym8veXOuV2P1niv8bWD/Z026N/s/C4eFcueTtntaPHtx7/LOkyE/MI1vMR91kbUgD1+39qjioBMWJiY5i8T15x2QdKTYys+Fiqm0qq2MnQE77rBU8d0AuGT/wAjX16oN4Q9uhOKAeujwXhA/m+51A5Dvb2SvByi9l2+EN/YN+yKMNXOo/Xod4U7G/suVj8OGPa4CJ16L0IpW0/Gqx8TwedpHPX1RKJwYcu2SFYTEpmPx7srWiLEmedwB9vquRga5Eg6hOxFSSEm+D0oQXyIlSkXkVZMiQ7ykkShoNh2YcjMfBW/CAQQTAdz5eY+FzX0XMqEHQ6d9woqjs3b+P2j0OBuJXQaN75Lj8JrADKdF2Ka1ieDqYuE2iixZ8Rhw4EFbFDTVNWc6lR5LEYMsfHLkeyTUC9FxHCZm21F/wArgupXWNVwethzfIue0ZixaMNMxYAwJI09dVeVSmIKaN93Bsczrruy7vBsVmZE3bb03ZYH1GGhTy/zBcHi8GbtPe0hZsNUNN2ZvqOq2qjz8sfli15R61jk1rliw9cOAI5p7XqkzyZRo0hyuUprkUqjNoKVaHMpKZJM3dRUVSYjOCrJQSqlIsJz0mpUso968txPi2dxA/gPnuok6OjDieR0jPx2t4jyQbNEA9+e+y5uFrQIgz9UeOrx0gwbEEjzAMj1WB/EWt1ICwZ72ODjBRSO1SpZtTB8wAhfSY3UyRPlyFjvRcM/qBmmYLBjP1AIsbo3IuOLJJ+j0dXGMGizM4s0GD01uvLO4xOiOjiiVLn6OuGnVcnaqcSzciToAvXcEb/jEr55gyRUB9V9I4M3/E3yn3VY7bOL+TSjCKR0Q3dvVA9iewW/4rLd2XQ0eCpHk+JYYsqF3ImUo1JK9JjcPmaRHL7LyuKpmmSFyyVHr6bNvVPs63D35wWW9QPSDqlcSziLZizmOn5XMw7i5wDTHXuutiarSwhsSLWRdnopbWmXhMSCJsDqvQYWpLQeq83SwrWuYYsIC9JRVwPM18k6SNTQiyqU0YC2SPIbEuYuTj+HXzN15jqu4WpVSmplGzTHlcXaPI1aZCzOrL02L4bmuInovPYzBFplYO0erhzxn2MwWLAcJEibgRJGhgkGPZb8QzK6IMag6BwOjhPI6rk4dt106WIGXKZMadvXWI5aLWDtUx5VTtGzhmMynKdHadj/AGuw3Eb6LyVfFxaw76rscJx2dsH+Qse/dF0cWbFxvO5TrJwesTDK1N0WiPOkhsqSgBVgqzIMu3sqJRcrTEZJVZksuVFyCjDx7EltB0c/2++u+68d40L2+LoB7S12hXIZwWm3lm7m6wnF2d+nzxxxpnjMfjsxESctugGzzXIx9NzhEfdfQ6nAqZM5Y8rIBwKn0v5rOn5O5a1KqPk7sI8H+JRNwzui+nYn9O03W0+dn6Ll1/0of9TPZTtOmGui+zyOHw0ahdihXD3lzgCTc2A+BAC2H9O1BylasP8Apx55AdyhI2esjXLM7aDTo2/Je44dSIY2dYErncL4G2kJ1cdTGnSOshdyk3d9+q3hE8jV6n5OF0hzArhWzfujG99VtR51iXttvf4XH4zgg5k8+XUrtkb3ySatORfe/sspxs2x5NrTPA0n5HH2WujUzVGtmxN45DmVu4x+n5uNf7hcjh9M06hzanT05Llqj6HFmjONpnoMRh8rgAQ6DrMixtqu/hxZebpY1pc8FupkGb+vZdvheMzCDEj6LoikeZq91X6OowI0DUYK3SPKbLQuajVFFCszuYkYjDB4/dvn6raQluapcbLU2jg1+EEXbcLG7CP6FenLFWVZfH6OqOqku+TgYTg5c6X2Gsdf6Xao8PY3+Ij1umtanNTUPZnk1EpeQqbICYCgaiDlqonK5WHmUzIMyqVRAZKpAXKJiMWZTMl5lMyKHZbnJTt3v7oiUJChotMAjcHcIMu9800hUQltKUhJZ9PTX6KvA7b/ACnkKZUto95nFHe+SNtHff8AKcBu2/RG0btv1TUA3gMpLQ1u/RCBv4RhWkS5BgIrb80IRFyqibKje/ogcN236pk79UO+aTQ0zO9tlx+JcIzCbT8rvEfbfmgy2WMoWb48zg7R45uGc06Hou3wXBPDs5sN8l1RT8ufJMY3e+aUcbRvl1bnGqHtKaN+yUw75f8AEQK3SOBsYCqJVZt75qZt8k6JstCVMyoooLLI3vmhG99ERO/Xd1RKKCysqsFVve7KTvf1SoLDB3vkqzIc29/RVm3vYToVhlUXIC5CXb39ECGZu491SU529VEUFmFr1edYqVdOD0DH5lWbdkrOrzpDGkqwlh27qTu6BjJV7+EE77/lQOQFjQr3zSg5FmTFY4FWCk5t/KIOTAcCpKVnUD0CHEqiUrOpnSGNG99EKHMqzICxko2nfru6TmRZ9+v0QFjQUeZIDkWdMQ8u39v7VZknMoXIEOzKZknOpmQA7NvfLsqnf0Ss6rMgBwd57+6Eu3y/4ll+/t/aE1EANzKZt75pBeqzoEPL98tfogc9Kzpb6qYBGoosbq91aBHHw+KW1lZRRZGo3PuP7ViooogdFlyuVFEWFBNfKJr1FE7Cggiad+6iiYi/6PvorzKKJWOgvEVZ1aiYqJmVBytRAUVnUzK1EWFFZ1fiKKJWBYer8RRRMRYqKeIoomIhqKvEUUQBPEVGooogRDV3vkqNVRRAAmqqNXe+SiiYAmostfEQoogDCcV5qlF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data:image/jpeg;base64,/9j/4AAQSkZJRgABAQAAAQABAAD/2wCEAAkGBhQSEBUUExQVFBQUGBgUFxUYGBUUFRQXFxgYFBUXFxcXHCYeFxojGhQXHy8gJCcpLCwsFR4xNTAqNSYrLCkBCQoKDgwOFw8PFywdHBwsKSwsKSksLCwpLCkpLCksLCwsKSwpLCwpLCwpLCwsLCkpLCwpKSksKSwpLCwsLCkpKf/AABEIALcBEwMBIgACEQEDEQH/xAAbAAACAwEBAQAAAAAAAAAAAAACAwABBAUGB//EADEQAAEDAgQEBQMEAwEAAAAAAAEAAhEDIQQSMfAFQVFhE3GBkaGxwdEGIjLhI0LxUv/EABoBAAMBAQEBAAAAAAAAAAAAAAABAgMEBQb/xAAlEQACAgEEAgICAwAAAAAAAAAAAQIRAwQSITFBURMiYfAFMnH/2gAMAwEAAhEDEQA/APV0cA0DRPbRA0VsbZEszUEMChphMDUJugBZogqhShODVRagCg1MptUa1OYxAFgI9VeREGoADIhNNOhCQpY0KcxLLE5zkt5U2WkKLUJKyYviUWGq5z8TUcYBMm3RZuZ149NKXPR16lUN1MeaptZp0IXm69FxM6kdTot9ES0Ty6WU7mdL0aUbs7AUhc8ucw6nycn4XiAdbQ/XyKtSOWeCUeVyjT4amRMAVgKjAUKKvwk4NVhiCRHhIvCTg1HlTFZn8NX4aeGIsqokzhihYn5VMiYjOWKsiflVFqBCCxIq0lsyoC1AjmHDKltNNWmIjHSjKThtE0oKKBVlyFXCAI0JrWIWNWmmyyAKYxPYxRrUbQgRMiuFcKQgZIS3pnJLcVLKRne8DVcLiHGBJEwPkrfxepDPNecquhpMDsueT8HqaTFF/aQb8z7C3lqnUKAb/In/AL2S+H44EhrSAddY+eSdWJMyVSS7OyU2nt6Fl8i3O3yulw8eG9ji5oDYdLpIHT9ou4yNB9FyTjshEAEwW+4jnafNJzOIm5mOvPzS8lyi5xrwbsbjJc4gkySZOp7npKVh8dGoDhex5SIkEQZ0PoElmBJuSY9lKuFA5fN9AErBY01tO9w/F5x1I1W1pXnMG9jCHhxE2LDBMdoXdoVwQIOqaZ5mow7JcdGoIwEtpTAVZxtBBqLKo1HlVkMHKoAmAKoTJBAVFqOFCECFkIS1NIQwgQohAWp0IS1ACS1WmZVECMTAFaXTKaFRRA1G1ko2MlNY1AiqdNOYxRjU1AEAVwoogC5UColUSkVQRKQ8JspVR3VSykjlcWpyw9rryWOrQI7r3NcSNbLyHG+HwZGh+FzTVOz19FNXtZkpvAiNU016jrCLam57fdYKdNzrDyXYwGEa2xN+btU0zunFLkvBcPFnPuQBIvr1uug+gyEDHCYnVHTdpJbkBIkzl63i9/eytGMm+znsd/k577Lp1C08pWAV6eaGFx7kAfEn6rfScIH7ZGs8/KeXJBU3dMxvosPNw6WGvmmUXGlrPUGxBHfqiqUxPQdy0ntolveLtJ08tfPkEOvI/wC6rtHXwOPbU7HmPwugwryzG5HdDr78+67GA4hmOU2PwUJ+zzdRp9v2j0ddhRNCUxyc0rVHnssBQhWrCZIMKQiUyoJALUJCZCFACy1DlTVRCAEkKJmVRAHOp0k9tFG1iY1qoZVNqYGQiDUUIEDlRQrAQykMJCXKnOXnuI8czkspmwsT1I1jsplKjfDhlldI69fibGzJnyusT/1C2YDT62XMw7A6SZ7XTxSaeSz3HpLS4498mh3H7fx9pKtvGxYkGCibhqRESQfP8rlvGUxBIJseUqnaKjgxS4SO02sHaFZsTQDtQD5pDTaUbcZNjqofJg8ThzE5TsIKbyIi+nmqe6CuhiqObSxWN2CcJuAfKfO5Ij5WVUdePMmuWKfimsidegXO4p+oXMDRTYSSCJMEyTJPU8h6Le/CBoLjc99ZUoYFpIJGnui30b45xb3NcIycGY8tLntu50m3JeiosmJBjnGsc47oaUNFkmtjNY/aOwJ9gFolSInJ5JcITiGlvW6yeA5562gRcjpotmHoOeSZkDmRJ9uS18Pq5WfxEkkySE0r76NHLYuOWcynTc0RHOb3P22ExtQyD8rU6qb3P7te6zeEf3HkIM6a2Sr0De7s9Hha+ZoPX6rYxy8rhMS5mh9ORXocHig8SP8AhVxZ42fA4P8ABvCsIGFMBVnGywFSJRMkEqirKuECALUJTCFUIELhREQogZnATGBW0IoTGQBQK1RQBCgcUTis9eqACeilsuKs5vHuIZWFoME6nmG/k6LzeDoXmI6BacRiDVq9p9J/AWzCYaLkeu9AsXzye9gh8WOvLDwmFGnM8ui216DWgWukCuG6FVWrTc3VKqJe5uysRUGoEeqVgsQLk3HTkeqRWrIMJXGgj0+/dK+TXatrNwdMxosmJsJB0V+MLxsLoswDPDuJcYvyHkmuTPhCMPWa9oIva6NtPf1SMPw0SbMPSbH+0OKovpEOgBv+wBmenkk1wZvTq6jIriFKwPSEunYLaMr29QdO3zbv5WWSrhHDT8KOhY50trEvxC49fiNQPbkIAB/d5LrnDu7eeqyY3hMi1ik2zohljGRrweOm4jNziII8jotTcW3KWDkeeoBuPwvICu5h5ggrrYLi7HfyAB6/TsrjN1RcoJ8nUL7KsJTnODOb+Q6e29UipVvqDNwR+OS14AB1/wDyqjVku1EV4tjYTFuS08KxsPAuJsZ6/wDVmqMM6H4hDTqAH1t5pE5IqUWqPX03LQ1YsNVloI5rW0rRHgyVDQpCjUSozFgFHCvKogTBIQwmEKiExC4URyogBACINUVoKKIUIVlCXJDAeuL+osRlonvb7rsPcvJ/q3ESWMBvqeg5/ZZ5HSOzSQ35YoThKYDQtz6k6lcvCPdAW6mY1WSZ7Uo0wyYSKlf2RuNlhxFS9kwSsB+I5EiB6ysOExkF3SUjGVcrTc68zoVzKeKI5E5j7oNVHhnoW40Ge8/hb+H8Xc4lk8u8EGy87T4fUZdwIGsdJv8AddDhVT959vSySkTtg065PUYaqcoix95+EyoZaZFz8IKRho3GtvhMr0zHbSe8THmtUzku5GKicjo5HlMX39k9skAuEa2mVir1LuBgkahZ2YhzqjTPT06hZtm8sKacvJ2QL+ys0fXd/wC1GapwCdHmS4OPj+CsqAnQ9t+QXlsbgCCQdQvfvpLh8Zwf+3ofsoao69Nl+21nlaQqsiDIFxP2XdwXG6hP7oBsLREaaJAZdU+n0kKUelKnw0d+liA6bi4uOlwVmrVA0+a4+FxbmOkE356W0Pot1Ql0Re0i49fmfZaqVoweGn+D0/A8RLIPL6G67LCvG8KxfhvGaw0K9dTerizxdVi2T/00tKMJTXJjStDhYapQKSmSRVKhUQIGFFaiBCJVoJVyg0LlASrJQOKQ0Y+KY3w6Tnm8Cw6nRo914ym8veXOuV2P1niv8bWD/Z026N/s/C4eFcueTtntaPHtx7/LOkyE/MI1vMR91kbUgD1+39qjioBMWJiY5i8T15x2QdKTYys+Fiqm0qq2MnQE77rBU8d0AuGT/wAjX16oN4Q9uhOKAeujwXhA/m+51A5Dvb2SvByi9l2+EN/YN+yKMNXOo/Xod4U7G/suVj8OGPa4CJ16L0IpW0/Gqx8TwedpHPX1RKJwYcu2SFYTEpmPx7srWiLEmedwB9vquRga5Eg6hOxFSSEm+D0oQXyIlSkXkVZMiQ7ykkShoNh2YcjMfBW/CAQQTAdz5eY+FzX0XMqEHQ6d9woqjs3b+P2j0OBuJXQaN75Lj8JrADKdF2Ka1ieDqYuE2iixZ8Rhw4EFbFDTVNWc6lR5LEYMsfHLkeyTUC9FxHCZm21F/wArgupXWNVwethzfIue0ZixaMNMxYAwJI09dVeVSmIKaN93Bsczrruy7vBsVmZE3bb03ZYH1GGhTy/zBcHi8GbtPe0hZsNUNN2ZvqOq2qjz8sfli15R61jk1rliw9cOAI5p7XqkzyZRo0hyuUprkUqjNoKVaHMpKZJM3dRUVSYjOCrJQSqlIsJz0mpUso968txPi2dxA/gPnuok6OjDieR0jPx2t4jyQbNEA9+e+y5uFrQIgz9UeOrx0gwbEEjzAMj1WB/EWt1ICwZ72ODjBRSO1SpZtTB8wAhfSY3UyRPlyFjvRcM/qBmmYLBjP1AIsbo3IuOLJJ+j0dXGMGizM4s0GD01uvLO4xOiOjiiVLn6OuGnVcnaqcSzciToAvXcEb/jEr55gyRUB9V9I4M3/E3yn3VY7bOL+TSjCKR0Q3dvVA9iewW/4rLd2XQ0eCpHk+JYYsqF3ImUo1JK9JjcPmaRHL7LyuKpmmSFyyVHr6bNvVPs63D35wWW9QPSDqlcSziLZizmOn5XMw7i5wDTHXuutiarSwhsSLWRdnopbWmXhMSCJsDqvQYWpLQeq83SwrWuYYsIC9JRVwPM18k6SNTQiyqU0YC2SPIbEuYuTj+HXzN15jqu4WpVSmplGzTHlcXaPI1aZCzOrL02L4bmuInovPYzBFplYO0erhzxn2MwWLAcJEibgRJGhgkGPZb8QzK6IMag6BwOjhPI6rk4dt106WIGXKZMadvXWI5aLWDtUx5VTtGzhmMynKdHadj/AGuw3Eb6LyVfFxaw76rscJx2dsH+Qse/dF0cWbFxvO5TrJwesTDK1N0WiPOkhsqSgBVgqzIMu3sqJRcrTEZJVZksuVFyCjDx7EltB0c/2++u+68d40L2+LoB7S12hXIZwWm3lm7m6wnF2d+nzxxxpnjMfjsxESctugGzzXIx9NzhEfdfQ6nAqZM5Y8rIBwKn0v5rOn5O5a1KqPk7sI8H+JRNwzui+nYn9O03W0+dn6Ll1/0of9TPZTtOmGui+zyOHw0ahdihXD3lzgCTc2A+BAC2H9O1BylasP8Apx55AdyhI2esjXLM7aDTo2/Je44dSIY2dYErncL4G2kJ1cdTGnSOshdyk3d9+q3hE8jV6n5OF0hzArhWzfujG99VtR51iXttvf4XH4zgg5k8+XUrtkb3ySatORfe/sspxs2x5NrTPA0n5HH2WujUzVGtmxN45DmVu4x+n5uNf7hcjh9M06hzanT05Llqj6HFmjONpnoMRh8rgAQ6DrMixtqu/hxZebpY1pc8FupkGb+vZdvheMzCDEj6LoikeZq91X6OowI0DUYK3SPKbLQuajVFFCszuYkYjDB4/dvn6raQluapcbLU2jg1+EEXbcLG7CP6FenLFWVZfH6OqOqku+TgYTg5c6X2Gsdf6Xao8PY3+Ij1umtanNTUPZnk1EpeQqbICYCgaiDlqonK5WHmUzIMyqVRAZKpAXKJiMWZTMl5lMyKHZbnJTt3v7oiUJChotMAjcHcIMu9800hUQltKUhJZ9PTX6KvA7b/ACnkKZUto95nFHe+SNtHff8AKcBu2/RG0btv1TUA3gMpLQ1u/RCBv4RhWkS5BgIrb80IRFyqibKje/ogcN236pk79UO+aTQ0zO9tlx+JcIzCbT8rvEfbfmgy2WMoWb48zg7R45uGc06Hou3wXBPDs5sN8l1RT8ufJMY3e+aUcbRvl1bnGqHtKaN+yUw75f8AEQK3SOBsYCqJVZt75qZt8k6JstCVMyoooLLI3vmhG99ERO/Xd1RKKCysqsFVve7KTvf1SoLDB3vkqzIc29/RVm3vYToVhlUXIC5CXb39ECGZu491SU529VEUFmFr1edYqVdOD0DH5lWbdkrOrzpDGkqwlh27qTu6BjJV7+EE77/lQOQFjQr3zSg5FmTFY4FWCk5t/KIOTAcCpKVnUD0CHEqiUrOpnSGNG99EKHMqzICxko2nfru6TmRZ9+v0QFjQUeZIDkWdMQ8u39v7VZknMoXIEOzKZknOpmQA7NvfLsqnf0Ss6rMgBwd57+6Eu3y/4ll+/t/aE1EANzKZt75pBeqzoEPL98tfogc9Kzpb6qYBGoosbq91aBHHw+KW1lZRRZGo3PuP7ViooogdFlyuVFEWFBNfKJr1FE7Cggiad+6iiYi/6PvorzKKJWOgvEVZ1aiYqJmVBytRAUVnUzK1EWFFZ1fiKKJWBYer8RRRMRYqKeIoomIhqKvEUUQBPEVGooogRDV3vkqNVRRAAmqqNXe+SiiYAmostfEQoogDCcV5qlF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Pos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523054" y="3380551"/>
            <a:ext cx="3143239" cy="2097130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hQSEBUTEhQWFRUWFxYWGBUVFBgVFBYVGBcWFRQXFhQYHCYeFxokGRYUHy8gJCcpLCwtFR8xNTAqNSYrLCkBCQoKDgwOGg8PGiwiHiUtLSwuKSkqKSkpNC8qMywsLywpLCksLCwsLCwtLCksKSosLCwsLCwpLCwsLCwsLCkqLP/AABEIAQcAwAMBIgACEQEDEQH/xAAcAAACAgMBAQAAAAAAAAAAAAAABQYHAQMEAgj/xABLEAABAwICBAkHCQYFBAMBAAABAAIDBBESIQUGMUETIjRRYXFzgbMHFiMykZPSFEJSU1ShorHBM2JygpLRJENjo+EVFyXwstPxCP/EABoBAQACAwEAAAAAAAAAAAAAAAAEBQECAwb/xAAnEQEAAgIABQQBBQAAAAAAAAAAAQIDEQQSEyExMkFRcWEFIoGhwf/aAAwDAQACEQMRAD8AtHV/V+mNJATTwkmGIkmJlySxtyeKu/zcpfs8HuY/hRq5yOn7GLw2pigXeblL9ng9zH8KPNyl+zwe5j+FMUIF3m5S/Z4Pcx/Cjzcpfs8HuY/hTFCBd5uUv2eD3Mfwo83KX7PB7mP4UxQgXeblL9ng9zH8KPNyl+zwe5j+FdclYxvrPaN2bgFiKvjd6r2ndk4HNBy+blL9ng9zH8KPNyl+zwe5j+FMUIF3m5S/Z4Pcx/Cjzcpfs8HuY/hTFCBd5uUv2eD3Mfwo83KX7PB7mP4UxQgXeblL9ng9zH8KPNyl+zwe5j+FMUIF3m5S/Z4Pcx/Cjzcpfs8HuY/hTFCBd5uUv2eD3Mfwo83KX7PB7mP4UxQgXeblL9ng9zH8KX6wav0wpKginhBEMpBETLghjrEcVSFLtY+R1HYy+G5Aaucjp+xi8NqYpdq5yOn7GLw2pigEIQgEIQg8vdYEnYM1HavSOK5Jy3Ddbq3rv1kq+DgP7xDfbmfuBUOqtIC21BtqtJgE2Set0iLErjqKy5KX1E9wUHqk8oUtJMxxc50QcA+O9wWb8IOwgZi3MrvgnD2te0gtcA4EbCCLgjuK+Y9NsyKuryP6YM+iog43dCXQnPOzTdn4HMHcgmyEIQCEIQCEIQCEIQCEIQCXax8jqOxl8NyYpdrHyOo7GXw3IDVzkdP2MXhtTFLtXOR0/YxeG1MUAhCEAhCEEL8pFZhZE0by53sDR+pUE+Vl20qT+UaTHUNaPmMF+skn8rKGNdZBvc9ck8q9PlS+pnQJ9NzZFWJ//PtflVQ32GKQDrDmOP4WexVhpd91LPIjpURaTwONhPE6Mc2MFsjfua8d6D6EQhCAQhCAQhCAQhCAQhCAS7WPkdR2MvhuTFLtY+R1HYy+G5Aaucjp+xi8NqYpdq5yOn7GLw2pigEIQgF4mlDWlxyABJPQMyvah+t+nOKY2nLYbb7be66CL19XwkkkjvnEnq6FEdI1BbeyfTvs09KjFfNdyBbNpCQmwatbpJN4Xe1q2hqBLNRucMwl1HVvgmZIw2fG9r2n95pDh94UxMQsodpBlpHDpQfV2hNLMqqeKeP1ZGB46L7WnpBuD1LuXzv5M/KO+hkbBK69K92YOfBFxze3ovmR1nbt+hwUGUIQgEIQgEIQgEIQgEu1j5HUdjL4bkxS7WPkdR2MvhuQGrnI6fsYvDamKXaucjp+xi8NqYoBCEIMKntI1hc8gnMOcD1gkH71cSqbWTR/B10zdxcJB1P4x/FiHcgVaQdZqiFVLx+9SnSr8u5QueS8wHWgZs2La0rU1ewUHbGMlENOMtMVLoHKMaxs9ICgTu2HqK+udDtcKeEOzcI479eAX+9fLmqmiflNdTwbnytDv4AcTz/SHL6uCDKEIQCEIQCEIQCEIQCXax8jqOxl8NyYpdrHyOo7GXw3IDVzkdP2MXhtTFLtXOR0/YxeG1MUAsEqM61a8xUYsLPk3NByHWVA6TWKvr5sMb8Ld5As1oQWtPpAbG5nn3D+6getEjXT4g67sFjnc+tcX9pXp+gppiYaR5BYfTVMj3G7iPUa0bciDYWtlmL5r9JarGi9eZ0z5G3JLQ1ownY0XJ3nadwQRjS8u1Q+I4qg9AT/AE1V2BN1FYdINju9xzcckEkC9XUYGt37pXpmtYJ2WQSyJ2xJNZG7CmdNJjYHDrS/TfGYg5tVYnGpa5pLSzjAg2IO4gjYVeug/KCG4Y6s2JyEu4/xgbD0jLqVReTDQTaysfCZHRkxOc1zQDm1zMiDtFid4Uu015PaineJJMFTDk0kYmPZc5HDfi817nuuguSKYOAc0hwOwg3B6iF7VR6PnmpbOhkcYt7TtaeYhTnQutrJRZ5APOP1CCRoWAbrKAQhCAQhCAS7WPkdR2MvhuTFLtY+R1HYy+G5Aaucjp+xi8NqT696zGliAYbPeCb8zRv9v5Jxq7yOn7GLw2qCa6tjnrS2WQMjjDWn6RyxEAc5JQQ3Qmgp9IzlxuGXuXHYB+pVm0ejBEBSUgs6wMktriNp+c7nefmt79gRommlcwR00XyaEf5sjbPI52RHMnpdl17FKNH6PZCzAzrJJu5zjtc528nnQZoKFsMbY2CzRz5kk5kk7yTck9KgvlIntK0f6Y+9zv7KwlXHlQb6aI88ZHscfiQVdpqC4z2Lk1B1NbpCpe+oJ+TROAIabF7jngB3C2ZO3MDfcNtLw+icegpv5NwI9GMdve+R56TiLfyaFzyW5a7S+DwdbLyytqj0LSUkI4KmYxgHzI23/mO09ZUG120PRVjTeBjTb12gNkB5w4flmF0Sa0zcGWF3FtbYL261H56gvBCi3zb9K74b9L5JmcvdXuh6p9LVfJ3OxxuPFJ5t3V1J/pSjFioppSb/ABce6zyL9R/99qllVNib3KZSd1iZUHEUimW1a+HV5GAW6YaBvimB6rNP5gL6DkjDgWkXBBBB2EHIhUN5H4P/ADF/owSk95YP1V9rZwQfTWgnQOxMzacs9/7rv3uY7+vbGKumcw8LDu2t5lbk0Ic0tcLgixB3hQfTurc8Ti+BvCs5h+1A5iNkg6Rn0Hag16ia1OfN8nfscC5nQ5ubm9RFz/KedT9UxTaQZHWQSNBY9srA5hGEjEcDhY7LhxHernQCEIQCEIQCXax8jqOxl8NyYpdrHyOo7GXw3IDVzkdP2MXhtXYaVmLHhbi+lhGL27Vx6ucjp+xi8NqYoBCEIBQbyp0pMUMo2MeWu6ngWPtZb+ZTlcOm9HNnp5In7HNI6QRm0jpBAPcgobStjBIOdp/Ja/J5pMPoxDfjROcCOhzi4H7z7FxaUqS2MtcDiIsBYm5IyAtnmkXk/ge3SLY3Yo7tfdpBaTxSRkemx7lyzV3SU3gc/QzRb28LOlFwl0+kAwFuEH7j/UP+V011LO24GF23O+E94KSy6Pe4nG7Mg4Wt2YrXAcd/Nl7VArD02bjMWu0ojrFHC6VoZJwbxd1pAS3O3+YwZbN7QOlSBkLxCHOFxYcZpDmf1NuFCjAX1bsi7jEnCC4gdQvkNncpJLpVzG+iJBA2tNrW3G35KzrqI08jmvz3myx/Ido4unqqn5oa2Fp3FxPCP9gbH/UrhSHVDRDYKKFsR9ZjXuOFvHe9oc55DQMz0bgE7YTvA6wVlye0JHrDp4074g0XF8cvo3vwwizXG7AcBu7FidYWjcuOs1tkjwngWkOlnY30gaCIZeCsXPwjhH5uDRf1TttdBI5KRjnBzmNLhsJaCR1E7FtUTqtd8Lp2tbG4RW4xkDLekMbg9rrEOBGQyLt18rs9LaeMUUcgDeOL3e4sYOJjw3Lb4nbACAb+xA5QkuiaqaSWpLjZrXMZGw5YbwxSnHxb4ryWOZ6ss1Wi9Zahwje7gntdDR4g1xAEs8s0RLeKdjgzECcsLgM9oS9Ci0+uEmAvZCLNbIXB7y04oWtM7BZhzDnGO/Ox27aedjwSC2NhBDHOklwwtIlrIy4uwXAJpmgXP+YBu4wSlLtY+R1HYy+G5d0T7tByzAORuMxuO8Lh1j5HUdjL4bkBq5yOn7GLw2pil2rnI6fsYvDamKAQhCAXLpKbBDI/6LHu9jSf0XUVwacpnSUs8bfWfFI0dbmOA+8oK41Vp4i4Vhs97h6MEcWNm6w+mRtd02G+8l1lo4ZBDOGNLm3IJbfI8VwB3GxOxQrVGuY2jpwwW9Ezi8xAs7vxAp1LpocCWAGxN9uw9ShWyeYl6LHwO60tWPj+y6sY039Ic882n9LhKv8ApjpZWsjLnvJuA0Ydh2lzsmjpsepeaKd0sk4aCQ1zcgCbXbt7yD7Cn+q9X8nkc+SM2JA5jlnv3XK411vujZMM9WaV7nOl6GDR1JdrWMe4ukkwD15CBiNzuxZC6pfWuZuP5Q0YXH1gPVeLgHEOex29Cn2uel+Hc5zr22NbzDcAq+0vRF0d5HNjZhIu4m5vsLWNBc7Oxva3Su9bc1/2pN8HS4aa5PM9/wCV/wDkyrTLomlcTe0eDujc6MX6bNCk91FPJrosxaKpmBxsWY/VwuIkcZBcXOHJwyUpZEBsHfvPWd6mPOl+k9YIoJY4n3xSEAAFuQLgwGxcCeM4CzQTvtYXXHHrY17ow1jmh5BJkwt9E6Gola9pDiNtO4ca3PssU3noWPc1zhctNwbkbwbGxzFwDY3GQWh+goCA0xMIDQwAjLAGyMDerDLKOp5QL6fXGF4uGvIAeXEcG4MwYb3cx5a6+NgGAu9bdY29ed8QeyN7Xse9/B4HcHiacQYCQHnEC5w9TFlmbDNdrdBQhrmtYBja5pceM44g0Ekuvi9Vu36IWrR+rkUTWjNzg5z8RJBLnOxG4BzF7GxvmL5nNByRa6QluNzJWMwY8b2tDcPAmobscTnG152ZYDe1xfMOuETg0tZIQfWIwOaz0nB3c5ryHDER6hdl1GzFuhIAABE2wAAFsgBG6ID3bnN6ist0PEBbADkAS4lxIDsYu5xJPGzzQa9BVYkiJETogJJWYXOa4nBI5rnXa47XAnPO99u0sVppqRseIMFsTnPIzticbuNt1zc5byedbkAl2sfI6jsZfDcmKXax8jqOxl8NyA1c5HT9jF4bUxS7VzkdP2MXhtTFAIQhALCysFBQmselG0Okp4jxIXyOfGfmsc6zntPM0uJI5r2W+XTbC24Iz6cj1Lh8rFDw01QRtbISO6wP5KD6gVNqsMcciCbHOzmekBHN6rlGy4YndoXPBfqN6axT3jxCfaIgI4SQi3CEW58LRYEjdmXLrZpDg7g78/8A37kxqqhp2sF+cEt+7YkWkagDNjAHbibuIO4i+V+5RI7nXmuXq+7h0rploucid2eQ6Soa6sEjw0cZodcnc432dS163zF9dI3cHYf+VrYzCMtym4scR3cuN422SZpHaH2JGwNAAAAGQAyAAyAAXpaqWYPY1w2OaHdxF/1W1d1WELF1lAIQhAIQhAIQhAJdrHyOo7GXw3Jil2sfI6jsZfDcgNXOR0/YxeG1MUu1c5HT9jF4bUxQCEIQCw42WUp1p0hwNLI69nEYG/xOy+4XPcgqLShEz5XHY973f1OJ/VQHQ9FwOl2N3HhLd8UgU/jbkVDoQP8Arkd9lndGfAyYT7bLW3pl0xeuv3CwqmOI3s5zOgtxewg/ok1S2JsjDdzyHtsLYW3xC1zckjosOtM6ikfa+EkEA3aLg94SmejeXNNsIxNzdxRkQcr5k9AVbROv5VhWgurpL7eFePYSP0XbVMsQvHyZ0mkpBG0u9LIbAEkDEc/+U1r6NjCOEfn9COz3d7/Ub7XHoVnWO0IOX12+5fSGo2kBPo2lkG+FgP8AEwYH/iaU5EwJsM+rYOsqsvIlp1k1PJS2w8C7GxheXXjftJ2XIfe+VhjGQVoALZzJtIaPc6qY8GXDwUxIbLI2PhAYeCuwOw3sZcrZ53vZKqcVrGRs4ziGQ+kdG0uaXmJso6cIxnPPnJsuvTGm5mTvjZwdgKMtu4h7uFquBkBGEjDhFrjMXHPkedpAs6Lj2kIAeS0iB0rKgh2DY0xt3Z8NHsubYHTLNUCjebnhWue0OLCXOY2Yta7CxruMYgDcMIub4SOKuFr6svvilaXxUnFLGObGTIW1JBDcPCBpBz572sLDI1yc1xbLExoBaC4TEgAvpA5xvGLAMq2uv/pu3WK6KHWsSzsjDWYXmUNeJMRdwck7OK1rTkRBiuSBxrAkjMOX5bWPqHsa2RkeMNxuY1xaA/C4t9GG2c3jDOS1xszaswzVL5qbhBIMLgXBsdo3N+Tyhz5HW4p4UgYL/RNs7joq9PPZUSRkMLWuiwAPDZCHsc44w5tg3E0gEEbNosVop9ci7gfRs9IXtylJs5pADWjg7uJv61sP7yDdpaoqscrI8Y4jwzCwWDeAJbI2Qj9rw9mYL7M7b030VScFCxmZs0XJ2k7XE233JUeqNfGhmKNjZMmHKUYQXRmQsLsNg7Kwva987WUrabi6DKXax8jqOxl8NyYpdrHyOo7GXw3IDVzkdP2MXhtTFLtXOR0/YxeG1MUAhCEAq/1+0njlEQ9WMZ9LyP0FvaVK9N6U4Njg31g0uJ+iN3ef0VW1Epdck3JzJ33OZQc0ewqE2/8AORWyucydlixwNu6/epuzYoNPGTpuLCLnE0nqDSXfhBWLeG+P1x9p3MS3LMfclcl3SsABJLhszNhmT1AAlSCXS9/2kbHkZXIINhkLlpF0tqNNuxBkbGRBxAdgbxnDeC83NuhVsbT7d5VnDpOR9U5jnWbifxGgMYTc5lrfWPSbldelW7EroB/jXX24n/mU30u3IKyjwgZPVP27dQ9ZDQ18U1+JfBIOeJ1g72ZO/lX1G11xcL47Vy+STXx4YynqHF0eIRseTmwn1Gk72m9hzG27Zlot8tC1mnbjD7cYAtBzyBIJFtmZA9gW1CDBaOZYDBzDm7l6QgxhWBGMshlsy2dS9IQeeDHMOfZ3r0hCAS7WPkdR2MvhuTFLtY+R1HYy+G5Aaucjp+xi8NqYpdq5yOn7GLw2pigFrmmDWlx2NBJ6gLlbEm1pnwwBu97mt7vWP3Nt3oEGlaguhledrgSejLIdwsO5QtzslL9K8nf/AAn8lDQckGL5KBR1ROm4iNvCNb7QW/qp3JsVcwF3/WI8PrCdhHWDdYnwzXtMLOc2JzQcT2GwuC3GL2zIIIPdZcEjYmyNsXyOvlcYGNy22uS6222X6Jk5kLmi7nMcAAeLjaSMrgggj2JbMIWus0ukeQ4AkYGNOF2drkuPsHWq2JWsxrLr8/6q+lm/xryd73+0uKd6V9QFRuPKpNxnjdcdOIqTaSHowrKFVPkmUr1SjxQSt6R+SiimGow4knX+iywvTUTT5q6Jj3ftGExSdL2Wz/maWu/mUhVVeSavwVtTTnY9jZWj95jsDvuez+lWqgEIQgEIQgEIQgEu1j5HUdjL4bkxS7WPkdR2MvhuQGrnI6fsYvDamKXaucjp+xi8NqYoBRnW2X0kLP43H8LW/m5SZQ/WV96xo+jG38Tnf2QcOlf2D/4T+ShkexTPSf7F/wDCfyUMptiDEwyVbRVGDS8bm7p49nPiA39KsupHFKrzQegH1WlHNY4N4N3CkuJOTHNyFt5NgFi3htSJtaIhYphY5oIkDSRm17XCx32c0G49iXzRsY6/CY35hoYCGgkEBznOAva+wDvTuSOmlAPCGF1hiBYXsJAsS0jMX22KXvZBG8CNzqiZ12t4uCNmIEF2ebiATbYBt3Ktj4WVpnn3+VPMfhqCf33de0qVVucSjmlKAwVRaXAkG9xfbfMbNxyUke30I6lZRO4V2Ss1tMSRqZaiDiv6/wBFDnBTLUQcR/X+iy0SPVCp4LTVOdgkEkR/mjLm/ia0d6u9fP8AHNwekaN/NUQj+p4b+qv8IMoQhAIQhAIQhAJdrHyOo7GXw3Jil2sfI6jsZfDcgNXOR0/YxeG1MUu1c5HT9jF4bUxQCg+mHXrpegMH4Gn8yVNyoDVuvWTn9+3sa0fogzpD9k7qKhtCOKpjW+o7qKiOjRxUHmvyYT0HYoTqNpUs0hOS31muzHzcLxbuVhTRXFlANYKX5JWQvibYSEsdzHEQCOvYVreN1mHbh8kY8tbT7SlVCyN0Qu8scC8HEwuaSHuzBbmOq3evdEIWTAhxe4BxBtgY2wzOebja43AX3rvjpcMQaafh2tuOEiLmyA3Jc2QNvYgk7R3lLtIhwjIEAga7K7yXTync1uPMNBzJAAsMycgq6FhN69Xm9t7V5pzgn1N3Pc04iRaMPBBccycYtmE/+TRiIDG7Z9UPjUTpIHTzB+Gw3DbYf/pupZJHZluhWVI1EQr89+pktb5kjlghB/aSe6b/APYpdqSyPA7C55z3sA3fxlQurbmpdqMPRnrK224unT7o2uY/E8Fr2OFmN2tcCNrxzK79N6OMzY/XuJWX4OV8foy4Y74XNvkN9+hUPraOIepfQui5cUETueNh9rQUEfwVMAkfidgBqpS1wjwjDUiSNodbF6SIyjMm1x6tkTsr3OBD3tBaCQ1sPFc5lU/DdzSbtcKVl9+Z3kiVIWBGJaqtILQ17SGykuDIy3OSIxNbmSTwZlGw2IJIdYB3VWVkrKSJ7yYzxOGcXRGRgIINi4CMux4B6oFibC9k9WCLoIPS1FdwDZGMkdJKYpS68QBPyWkBD2FpsHPEvqlliw5i4u0/xjb4nSOa65OFkOOMcI8ARDDZxw8H62LIE7clJUIF2r0D2UkDZAQ9sbA4OtiDg0XxYcr35skax8jqOxl8NyYpdrHyOo7GXw3IDVzkdP2MXhtTFLtXOR0/YxeG1MUGCq8veonP+rJ/83Kw1WtC67nnne8/iKDqqjxT1FRfRbeKpNVO4pUd0W3LvP5oOqRi4qula8Wc0Osb5i+e4plIFyyhBxzWPGPCNdvfGb3H7zbg36b5pPWOAJw4y45F8nrW3gC5sO8ppUhJ6gZrlGKN7b88604IqYNyAstkrOKtrY7lNH6G42Eni2FzvvmCBa+9pzO63Ou0RMtEB0i3NSzUhvoj1lLK/V15txmjEBYHESHEtaGmwNs3tzOQBzUl1T0Xhi4rg4WYQbFpJexj7WPNiGazySODWhvEKvHU+XFo+kdz08B/22qntYKNux5IaI3vJFx6rXusOKSPV5irW1IkwaOpmOzLImsJGziXblfP5pWOWdbEjQtEVTiNrEddug7uhwXllUbZjbs9lztTUjpQuX5Zkcs+NvG7ft6sl6FYMrg3vbq2f3CakdCFziqzGVr5522WcR+S2Pks5oyzvvz2X2dyxobEu1j5HUdjL4bluFYcst9j+H4vuXHpubFRVJ/0ZfDcVnQTaC17om0sDXTWIijBHBy7QxoPzF3f9wKH6/8A25fgQhYB/wBwKH6//bl+BV/Qa0UwveUC7nH1JN5J+ihCD3Wa2U1spQf5JPhSvR+sNOL3kAzPzX8/8KwhB1yay031o/ok+Fc0msVP9YP6X/ChCDin09B9YP6X/Cls2l4ifX/C7+yEIPEelYvp/hd/ZbTpqIDKS3UHj9FlCCP6U0rtDZHWIsRd2bb3tnuyGSkOqumomRBr5LZDIh56hkEITYNYdNRPabSXNrbH/qFZHk+10pI9GUzJZuO1hBuyRxHGdvDTushCCRef9D9d/tS/As+f9D9d/tS/AsIQHn7QfXD3UnV9BB19ofrh7qX4EIQYOvlB9cOb9lLs/oWTr7Q/XD3UvwLCEGfP2h+uHupfgXDpzXmidSztbNm6KUAcHILkscB8x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https://encrypted-tbn2.gstatic.com/images?q=tbn:ANd9GcSxu798UIP6gQxBRd0we7W0iGwrmPZSAeFbgnzvmgxF22od6eFd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357430"/>
            <a:ext cx="3500462" cy="4794906"/>
          </a:xfrm>
          <a:prstGeom prst="rect">
            <a:avLst/>
          </a:prstGeom>
          <a:noFill/>
        </p:spPr>
      </p:pic>
      <p:pic>
        <p:nvPicPr>
          <p:cNvPr id="1038" name="Picture 14" descr="http://science.jburroughs.org/mbahe/BioA/RatePhotos%20Web/content/bin/images/large/038R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30" y="0"/>
            <a:ext cx="4643470" cy="695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http://www.intechopen.com/source/html/43183/media/image3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620000" cy="5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ipofiz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8757205" cy="6143668"/>
          </a:xfrm>
        </p:spPr>
      </p:pic>
      <p:cxnSp>
        <p:nvCxnSpPr>
          <p:cNvPr id="6" name="5 Düz Ok Bağlayıcısı"/>
          <p:cNvCxnSpPr/>
          <p:nvPr/>
        </p:nvCxnSpPr>
        <p:spPr>
          <a:xfrm rot="5400000" flipH="1" flipV="1">
            <a:off x="3500430" y="557214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rot="10800000">
            <a:off x="4214810" y="5000636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 rot="10800000" flipV="1">
            <a:off x="4286248" y="4429132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Aşağı Ok"/>
          <p:cNvSpPr/>
          <p:nvPr/>
        </p:nvSpPr>
        <p:spPr>
          <a:xfrm rot="14687611">
            <a:off x="2780828" y="4884217"/>
            <a:ext cx="714380" cy="757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600" b="1" dirty="0" smtClean="0"/>
              <a:t>A</a:t>
            </a:r>
            <a:r>
              <a:rPr lang="en-US" sz="1600" b="1" dirty="0" err="1" smtClean="0"/>
              <a:t>dhesio</a:t>
            </a:r>
            <a:r>
              <a:rPr lang="en-US" sz="1600" b="1" dirty="0"/>
              <a:t> </a:t>
            </a:r>
            <a:r>
              <a:rPr lang="en-US" sz="1600" b="1" dirty="0" err="1" smtClean="0"/>
              <a:t>interthalamic</a:t>
            </a:r>
            <a:r>
              <a:rPr lang="tr-TR" sz="1600" b="1" dirty="0" smtClean="0"/>
              <a:t>a</a:t>
            </a:r>
            <a:r>
              <a:rPr lang="en-US" sz="1600" b="1" dirty="0" smtClean="0"/>
              <a:t> </a:t>
            </a:r>
            <a:r>
              <a:rPr lang="en-US" sz="1600" b="1" dirty="0"/>
              <a:t> (inter) </a:t>
            </a:r>
            <a:r>
              <a:rPr lang="tr-TR" sz="1600" b="1" dirty="0" smtClean="0"/>
              <a:t>                                                                     V</a:t>
            </a:r>
            <a:r>
              <a:rPr lang="en-US" sz="1600" b="1" dirty="0" err="1" smtClean="0"/>
              <a:t>entric</a:t>
            </a:r>
            <a:r>
              <a:rPr lang="tr-TR" sz="1600" b="1" dirty="0" smtClean="0"/>
              <a:t>ulus </a:t>
            </a:r>
            <a:r>
              <a:rPr lang="tr-TR" sz="1600" b="1" dirty="0" err="1" smtClean="0"/>
              <a:t>Tertius</a:t>
            </a:r>
            <a:r>
              <a:rPr lang="en-US" sz="1600" b="1" dirty="0"/>
              <a:t> (III</a:t>
            </a:r>
            <a:r>
              <a:rPr lang="en-US" sz="1600" b="1" dirty="0" smtClean="0"/>
              <a:t>)</a:t>
            </a:r>
            <a:endParaRPr lang="tr-TR" sz="1600" b="1" dirty="0" smtClean="0"/>
          </a:p>
          <a:p>
            <a:pPr>
              <a:buNone/>
            </a:pPr>
            <a:r>
              <a:rPr lang="tr-TR" sz="1600" b="1" dirty="0" smtClean="0"/>
              <a:t>F</a:t>
            </a:r>
            <a:r>
              <a:rPr lang="en-US" sz="1600" b="1" dirty="0" err="1" smtClean="0"/>
              <a:t>oramen</a:t>
            </a:r>
            <a:r>
              <a:rPr lang="tr-TR" sz="1600" b="1" dirty="0" smtClean="0"/>
              <a:t> </a:t>
            </a:r>
            <a:r>
              <a:rPr lang="en-US" sz="1600" b="1" dirty="0" err="1" smtClean="0"/>
              <a:t>interventricular</a:t>
            </a:r>
            <a:r>
              <a:rPr lang="tr-TR" sz="1600" b="1" dirty="0" smtClean="0"/>
              <a:t>is                                                                              </a:t>
            </a:r>
            <a:r>
              <a:rPr lang="tr-TR" sz="1600" b="1" dirty="0" err="1" smtClean="0"/>
              <a:t>Chiasma</a:t>
            </a:r>
            <a:r>
              <a:rPr lang="tr-TR" sz="1600" b="1" dirty="0" smtClean="0"/>
              <a:t> </a:t>
            </a:r>
            <a:r>
              <a:rPr lang="en-US" sz="1600" b="1" dirty="0" smtClean="0"/>
              <a:t>optic</a:t>
            </a:r>
            <a:r>
              <a:rPr lang="tr-TR" sz="1600" b="1" dirty="0" smtClean="0"/>
              <a:t>um</a:t>
            </a:r>
            <a:r>
              <a:rPr lang="en-US" sz="1600" b="1" dirty="0" smtClean="0"/>
              <a:t> (</a:t>
            </a:r>
            <a:r>
              <a:rPr lang="en-US" sz="1600" b="1" dirty="0"/>
              <a:t>II</a:t>
            </a:r>
            <a:r>
              <a:rPr lang="en-US" sz="1600" b="1" dirty="0" smtClean="0"/>
              <a:t>)</a:t>
            </a:r>
            <a:endParaRPr lang="tr-TR" sz="1600" b="1" dirty="0" smtClean="0"/>
          </a:p>
          <a:p>
            <a:pPr>
              <a:buNone/>
            </a:pPr>
            <a:r>
              <a:rPr lang="tr-TR" sz="1600" b="1" dirty="0" smtClean="0"/>
              <a:t>H</a:t>
            </a:r>
            <a:r>
              <a:rPr lang="en-US" sz="1600" b="1" dirty="0" err="1" smtClean="0"/>
              <a:t>ypophysis</a:t>
            </a:r>
            <a:r>
              <a:rPr lang="en-US" sz="1600" b="1" dirty="0" smtClean="0"/>
              <a:t> </a:t>
            </a:r>
            <a:r>
              <a:rPr lang="en-US" sz="1600" b="1" dirty="0"/>
              <a:t>(H) </a:t>
            </a:r>
            <a:r>
              <a:rPr lang="tr-TR" sz="1600" b="1" dirty="0" smtClean="0"/>
              <a:t>                                                                                                  </a:t>
            </a:r>
            <a:r>
              <a:rPr lang="tr-TR" sz="1600" b="1" dirty="0" err="1" smtClean="0"/>
              <a:t>Corpus</a:t>
            </a:r>
            <a:r>
              <a:rPr lang="tr-TR" sz="1600" b="1" dirty="0" smtClean="0"/>
              <a:t> m</a:t>
            </a:r>
            <a:r>
              <a:rPr lang="en-US" sz="1600" b="1" dirty="0" err="1" smtClean="0"/>
              <a:t>amillar</a:t>
            </a:r>
            <a:r>
              <a:rPr lang="tr-TR" sz="1600" b="1" dirty="0" smtClean="0"/>
              <a:t>is </a:t>
            </a:r>
            <a:r>
              <a:rPr lang="en-US" sz="1600" b="1" dirty="0" smtClean="0"/>
              <a:t>(m</a:t>
            </a:r>
            <a:r>
              <a:rPr lang="en-US" sz="1600" b="1" dirty="0"/>
              <a:t>).</a:t>
            </a:r>
            <a:endParaRPr lang="tr-TR" sz="1600" b="1" dirty="0"/>
          </a:p>
        </p:txBody>
      </p:sp>
      <p:sp>
        <p:nvSpPr>
          <p:cNvPr id="16386" name="AutoShape 2" descr="data:image/jpeg;base64,/9j/4AAQSkZJRgABAQAAAQABAAD/2wCEAAkGBxQSEhQUEhQVFhUWFxgaGBUYFxgXFRgYFxoWGhgXFxgYHCggGBsxHBwWITEtJSkrLi4vFyAzODMsNygtLisBCgoKDg0OGhAQFywiICQsLCw0LC8vLCwsLS8sLC0sLCssLCwsNywtLCs3LSwsLi0tLC0rNC0sLTQ3LCwtLCwsLP/AABEIAKcBLgMBIgACEQEDEQH/xAAcAAEAAgMBAQEAAAAAAAAAAAAABQYDBAcCAQj/xABEEAACAQMCBQIDBAcFBwMFAAABAhEAAyESMQQFIkFRE2EGMnFCUoGRBxQjM2Kh8FNyscHRFRaCkqLh8UNjgyRzo7LC/8QAGQEBAQEBAQEAAAAAAAAAAAAAAAEDAgQF/8QAMBEBAAIBAQUHAwIHAAAAAAAAAAECEQMEEiExQRNRkaHB0fAyYYEicQUUI0JSsfH/2gAMAwEAAhEDEQA/AO40pSgUpSgUpSgUpSgUpSgV4vXNKljsAT+We9e6h+dcbZOvhrpYC4gB0zJFzWAiwCSSqXdswp9qDct8yQqjMdGsEgOVVtIEloJ8QfacxQ8ztfZdG6gsKykgyZnPYBifAVvFQXENwbEO9y6S4B1abg1DRdCkQgEaDdiMGO9fEs8ICSWZOpyD1gdPqh9RZAFgtd6Z+yD5oLEvHWjpAuIdRIXqXqK/MFzkjvFbFVa2tgXl9PV0lSJe4gBDXk0ldGAF9aBsYA8GrFwfFpdQPbMq0wYImCRIntjB77jFBnpSsHGXWVSUXU2AB2kmJY9lG53MDAJxQZ6VXOHu8Wtq2Chcxc16v3pb1IQghlABWT2jAgdsvDXeMAVYU6UEu69TFVEkhXADMcwMCd8RQT1KgeHfi+hFUKJWWcG5pEOWkm6GYkhQPHqKMw0T1ApVZTg+JSGBb1PldhpJul7iksJkKqoGC6vvRjc+hwfGCCWDNMkyp0nTbWbQIAXp9WAcSxJ7CgslK8WQdI1ZMCT79+w/wFe6BFKUoFKUoFKUoFKUoFKUoFKUoFKUoFKUoFKUoFKUoFK0+b8eOHsvdKswWOlYkyQMSQO/c1T7/wCkIjVpsAxlQXycTB6Y1HECftLnNBfKwXeCts2praFsdRUE9MlckdtTR/ePmuVXP0p3xJeyLOMrcPSG7AXYjYiQczH0Ng5f+kBWUF5yBHQcT3JQssfj/wB5mG87NqxGd3Mfbj/rl+Vzfl9owDatmAFEop6V2G2wzH1ryeWWf7K3uT8i7nVJ2/jf/mPmqdzH48t6GC3lRoMED1HBgkHQAZH4flvXOuZ/FfF3YZuIvKGA0OD6QtuuxIQKCpMgyPunaYsYmcEbPqTp2vEfT0647/w7keT2IMWbQP8AcXfqgkd/mb/mNfeUXOg2yqo9swyqCFzkOsiSp3751CSQa578M/GFy+kM7LeTDqWJyMYDCTPsO8YNSHF8z4gut1LhkAqVCrLqYMeCQcqPmPUBGqnJhE5XPjS9y2wsMA4YAk4gKw1rsdJK6gDHcGo39Q4zUP8A6gAahgASV1N5TfQy4GJs+HIFF4fmV31HYXrga63qAh/2bKAoUqAQJ0FZGTthsEZuD+IuMS5D3rjKcfu0jbfb6GPcjxMd3ruyu3D8FxkqXvrgIGVQIJHo62BKSJi8I91gjNa/LuF4l7SMt60VcW2lD0sGlrtxTo3YmR9czUe/N+IOlUuwxDHUyIdKqMsQIDmSogEE5IwDXvknE3RYKG4xZURrZBlgBCOhEEMQ2ZJM69hFVwlLfA8Z1ar6jDaCM9WlQuoFBI1a23mNIzmpXg7DLaCuxLQQWkk5nvgn642qhcP8V3/WdDdYqpEdFuYIJ7L/AEQfeJJuf3YxcY++m3j2B0xP59/agk7vKGtqCeIcqFVYLOSxODkODLMQd52AIGK9NyG6QB+svMGTByTEk9UbDbb2NVw/EN8j94ZVjpMJ1HwwCxjaN/mx8pr7a+NOItmLqalz1i2YwYmVY7mQIHgwO4X+2sADeABJknHknJr1Vb5f8X23Cl7bpO/2wMHcjO4jAOZ8GrDZuq6hlIZTsQZB+hFB7pSlApSlApSlApSlApSlApSlApSlApSlApSlApSlBHfEOk8NdD7MpXcjLYGRkZ8ZxXNrXw8Jk3CBERpWe5+b8RAHie4q1/GHEj10Qz0W2ac7uQJHYEBTnfq7ZqEHEgwdvzjYf9dRWja+GlBGm849iFMLiVMR1HfxvjM15f4OsRJdwZkldFsluwOlZ3952zUi3MAglj0jzkx/m39fXXv84EHDE9l0sDJnPUB+J8dwJo7rv865RVz4UsqsluIeN19V5IiCDpMg+/bzjHnmXw1aW1NrUNUE23dm14PyG4ZVv5HbeKmE5rbyGJRgASr4IBGI7FfEGMGTg1FcHzBSzI9slLjHSRGguANSCDO4JjYyxE71MQ9Gnra9J3t6eHfxj56KlbvNZZDr0gT6d/ugGNNz7ydjjGxBG145Dzj19SXAEvWwCyDZx/aIO6knI3yMwRVU5px1s3rmItjSLjLOHEjUIHTkQSeyhs9o/hbz2bgRDpuWhqsvAYaB+9tMPtLpJIHsQNq0rO9+mefT2Ta9CtY7fSjEf3V/xmesfaV341Vfi0t7rDNcB+RXuMmnV2OpuxxqIydVTPF8CrqDmREHxGe0Tg+T5BO9R3IOHVrIYnX666naMkmZ1eIOoe0YArZvcYyyrZZR82kAMp+Vp/DOBlTgAieGOpaJxFeUfM/Ojb4cSrKBL6SF6T9lGGqEMxLAQBu4HfGonHLZu8La1Ei/fdDJkBPRvDSDAj9o/Dz31YrWfmilJVTrtsvQZEQTpGRHZSNxqVZGCBV+Y37t7jLrosLYZxbXUxYKLlxdZMZdmV3J3ygnAoyS/wAS2Ta4oPBi4oJPVErqMwYjJYk9oH8JqV4aCjEHq8k/ICetyDmQBAjYsBWzzxkucHrZSxgBbYHU9x8JbX31Ex2A1Htiq8Hbbh3ZXA1MxLYgMZgQCflAgLjAG2TQWARsBAAAA9gAAAIwQMDt2rHxSKFaBk4GAckljBInUGAgTmIg6ceLLjx/3/L7Xvt9a2g42YTjvnxv5FUanLr89InBgq0eGIMDdsH8CAWME1KcHxdy0+q20HcjJQ4yHAMHGwGR5iZ0iyLhVA/xzE/3VxkDFZHvYhdzv7/TGPbzigv3JOcLxCnGl1MMhzHgqYGpT2MfUA4qSrmHBs6MrqSrA4C5LEdo+0TsdgczGmauPAcSeJ6LxKMBmypKloK9esZImMKYGqCTQZuB+IrTorP0FwWVctKgOwYECMojOBvHbtXuzz60UDOTbMgFGBLKx0Qp0z1HXbx/FHY16uchsFAmiAFVBkyEUOAknMaXdfoxrYbl1osWKAs25zn8P670GB+cJqAXqBA6tlliAqyRGQScfdIMGvVjm6MgYnSSgbS0gjEwTH9b7V7XlNkbW17DvspJA+kkn3k+TXy9yiy4Aa2rRO8nfUCc7nqb8zQF5tb0gsdJwCsElWMdJgbyQK2eH4hbi6kMiSJyNjB396wHldmSfTWSNJMfZzj6ZP5ms9jh1QEIoUEkkARljJP50GWlKUClKUClQ/F81YX1RFYoNYc6GgsE1gBowO0wQSwAMgisnA8wd2GtGTHUpDtDyFAVtIGnDZ7yDtQSlKieK5wyuVFpm6tM5gdMlmhTA8RJO+K1eJ53dGPQdSNJMSwMgtoHT3+WfvGMxNBYKVCXOduBJsOB1QVDOSF15gJg9Pf7y+ce7vM3tCwpRrjOq6nCsombasdIUweotGMKaCYpUD/t25qUGw3ULeOrpLh26jpxACjAOWPg16s/EBNxbbWiCVDnSS5RSjMdQCzqH7MEDP7Vd6Cl/H94/rzBSJFi20E4PVd2G57A7bjO8VJecZHztmCBbPSYGSIyJxjOe9dI+JeE4d72src1Mqq5CXFEKGKS2jOHPcxO2WqDtcs4YZ9M/U+oRI7ANt4x2nJqOqzHWFUvG+7rcuALE6EBVt4GpgMbAwO0n3nPa48pOogzBn/Qd5kb5wRVjv8AA8PEaH3jBunJGIjYxtGPetdeXcOIEXBAMHRckDIk9P5+48YJbW3pR45xOCPcd1+u23/8j2rLxHGIewO2CJBIyBt5gjsMbZr5zHk6mPSe4DGVexcIMgxBVBpzAEyMbZmo67w13S5a2yxM4aCROPk8eYNErmZiIanL+DFy2F3NxiCSdyXhcFhOyj8B4NavxLwx4ZiEMmw6wYiQNLhfMaCV77eZq1fAvLPTtJcfUXYDSBbcwHO/ywTBP5neYrQ/SDwxV2cq+m4gUSjDqRmBwR91k7HapyjMPo7NaL6+pS3K0Wj1b/wxeg3rO622Fy2P/bu5I+gbuTHV+WfmjaiqiNcwp7EkgFS/v3xg6WHy5rfw3xpQ8JdY7qbDncbhFJO3zaT+VTHMeJ03D1GD3yO3k9on+pFbasYtmOvF8jSzu7s844eCK4bjyOJ4dcab161bIbBk3guBjSVDMDPcR9Jr4HZblr1IU+qSxYggsDqMmTJxGPMn7VRl3jAvEW2uXGBtkXiu2scMmuAq4nSgB8gKfssTvcqtXbHB2VsAPfbSqBiFUkmWYkDCBQW2GFA7xWbRYOD4JRf9Te3bZhbM41npuORP/wAY3z6m8mN7nHJVv9QIVvIA0nwexiP8fasnD2fTRUkEKAoiewO05b38kmfbLYumDE7/AOe/v/j+VBSeIsX7TEFCYAMxiJgnG++RgeYmvlrmJUEAEn6HH1MYWe1XsHVE/l/X4/1tpWeItPxL2UXWyLN1gn7O3JwjXNg0HVAyAKCm/rROQD5MwAB3E7R7VN8p5VcbqcaAcgkdj/B9JEnAzuJqz2+Vop1OQ74k6dIQiPkUbeJyY7gVtSAO4OZOwPuf680GnZ4JVyBnuZliPBI3+m0jFOIt7FcMpBR94YHf3ESIGSCROa2LjY8ee0e/tjOfrWkWLYXYn5iJYY3WdvEnwQMEGgsFnmgcKEUlzGpMdAkyXOw2Mdz+caFq/wAQtu2zC47kL6oC6QrhGdtCwTo1AJ3wRBJJNR/DcS1ptNgAwFL7wFMxqI7khiDkmW7ksLVwnEC4iOuVdQw+jCRQRN/mt9A5NjVp7JrYnoZhB0wZMLjY774wrze+NX7C43VcI1AjA9XSohf4F3/tRnGbDSgjOO467bCRa1sVctpLEKVWQAdOZ2HeYx41xzO+ozYZgNMHOplJAZiAgAffHt42m6UEfyzjLlwuHtlAoSCZ6iRLRIGAf8akKUoFKUoFKUoFKUoFKUoFeRbEzAk7mM/nXqlBTecuWe/II6lCiMnQFHSckZLERHkZYzXzx+mRvIxvJA75lv8AL3BmtX4t5iy8RctqDC3XJPcljqA/nj/xUA3FsRCqzESMAyzQZWCOo+e2/wCEVPcRzq2kTJJMKACWZu4AE+2M/Zls0HO84t3DG50RBzgqYYj2Aqr8r4W8OtrT62mSUYwJPSoIOkRHtP8AKSW6yL1I0CdwZG+8jDe/+lGk7tZxjKaXjrTD1GY6d5DkLgdsxOPFYGttxFvVcchGKxa0gOQWA/aGB52AEVGXLyk5VZ3kqNUA4JbTMiPr+Vb1m8CCJOZn7JzOdsd/EZ8VMOqau7MY/wCfss6cRpyvSRt/X+FVb4p4jXCxOjNw4GlWXTAHfB1HOAv0nbtcSSCGIJT5iM57ERjaNq1eFafUciRdMxjC6QonxIBJ/veac10bTpX3+sKfwu93hnMB5ZQfvAQwn3WD/wALb1I37wv8P1fvEhXAxBwAykCRIzj3EGMxvO+AZWgSCplG3JAiCT3Iwp8x7io/iuO1prtsVu/IyDOotgIR33EeMHzOtZ3qbs84TbtKKavbaf0X8p+eaa5aWvNcfKsdHDpsRquHXdMg4/ZWLqmRI9VfFdO4UBEgdht22M/j2x574FRnwz8G27Nq16zGbYd2VcIb97SHJaDqAUJbmQF9MmTqMWNeAtwFNtmKwGGu4ymFD6dDEiCJ3xk74nhg0Ddl9I3Ek74Axkjbxn/SM5uamCiRA95OQDiN/eN/wqF+KuNQfqr21QO9xwCg6XRVIaB7P6cYzM/aIr3wtm/ddRlbOk+q5Yq9xiBC29MsAAILYnUYyA1BMW9V4tbstpVTF2+MaYibdns1zsW2T3OBLcBwiWLYtWV0KmwmW92Jb5ifJmTNY0uKqhVARVAAUCAo9h4z/L8K83eYouklhn/mO8BQMnvsMD6YDO9wwCRBGCPp59v9O0Vr3eIhiNzPy5nacnZR9fwzWtc4wXBnoUT0AjXPuR8vbaf7w76XEcciwqgADsB3MSZ8+foJ9w3bkfM0Hf6KN++52ifE42r4HLutq3pDN3IMKIMkgb7NAmTBzgmoO/zlLYbqUQGYk5VVHzO0bKMDySQAJMVsfo8uXL3r8WylRqFu0hAZxbUI7k5B9S5KnvpFsDsJC1cCosqotEaBq1kjUWbJLM6EgRpdTiJgCAoFbnKn+dD9lsSWZtLCQXZvtE6jHYFRisBuqVA1qSAMYYE6lhurJIMRnJPesfFWTc/ZoANJVyhYqGGoNDQDuQZOQYIzJgJkGk1C2+WXwxi4LdskELb7aiGufMpkltcHGGGBFYLfLOLnU15dZUBmA93nSCu0lWEkxoj7RNBYZr7UKvL7/qKXuK1sOGg7wvqx2w0G19ShPevtzhuId3IuFE1EBTElYTIIB05D+fm7UEzSoEct4oHULq6yV1HMFQACANOMm4R41DJjL/Z/F5HrqQdREzhjGmcZUdQjvg7gyE8DStDlPCPbBDsCMBVXCqokKAO3TpHvE4mK36BSlKBSlKBSlKBSlKDmfH8Fau377niL6EXmUrN2Z1FVCLa4gTMQBpBPilrlHDagp4jiTIYwHvbrpJWDeaTDA47fhXn4i5rwfC8TeW9auFhcZtU/2iK5ytv+IgSSRJgjtCn405YVdT6qhwyNIMEMrLpIWySVCkKBsNCjtWXZVzn1lcpy3ynhcKTfD5BUuNQIJGnqbJw+39m3g17TkPDOA1u9xFsj7Ti8BuAM23X23mo7geY8NxJVLPFCQGPUTJEkgfsGU2ogDUbamFIBgxUhe4NlA1hUwwtXgqOh1jSul1RR1KLaka1HSRgES7KvyZMsPMvhniFC3FW1xKwc51GZj9raUNEHco/aTuaq160kamY2uowLsBOjeLyakn6lT9MirWePuWWT0GKEyxDMnWC2kQjOO7Kow0QgmDJ3m5oLxC3+FRmYkF112rhCSpaNOsqSCFMaTgdxLdtX6Z8ff3yKZb4a8VBVSymeq3Dr9ZWfP4fzqOfjfSXQ7QAM6unG8CRJx4/yq78Rynl7aGKXbbtJBW2ocxGZshWbEZE/WsCfDIcwOJ0nUNK3eIbVIGpgbYd46VJy0gDI3pvX618Jj1wv2yo3EcWLy6Lf7RtJKqnU05yYEAeScQTPmvvw9Z4Xh7g4i8yNfGkquqVsGTFwkT6hEAiA0ZxMVL/FhFthocMDIf8Ac3LONBGk+kVbfuNQ77iorhbN3iCyohZgMqtm14wDptKEkH7RXf6VK6mYzjxXtLY7OOMc3QeX824Y6C/EWXHTAV7fp6YAAFtWJuRCTMwciYaNPmXxELyutvFlM3uIhxGbkoik9RJZ12UkqZ0iNOtyX4QvaFBS1bbT1XbhN95IY6Us/ukyRuWmSYk1hv8AK1YoJulbLMXRnMm4cE3FHzYXHaJiAYq1vac5riHo0dltqzu5x+7CLbvd13AwKqdHD2xqupamVMN8uDqLNBYtIUjFYOP+Jb2wU2cCDcVj/K4oBae+kb1KPwNlmM2rZYmdRRSSZ+YyM/j/AJ1kbl6FQOtPGh2TxHSOk991I3rm2/M5ieHdy83pv/Cr44W4tL4e4m9fNzVdbWhUAfNrZi8BVJAOEfJIAAJ2zWDmRe1o9eQLp0i+u6vBChirFXTUpAGowRHSYJ3+QOOH4hg6g+oUK3ANAZbZK3A6rCq4t3LjSmmQDgEZzfpCVjwF0kJqR2jS2sdLK6yfvQifST9BjFrRa1pmfqiMdMTj3eC+lbTncvHFGcna7fdrROlreHyGiYII8gqQy+xHmpvj+W27Vss7w0AyzBenA1P2ABjJA8bmKovAc/NriL9q4Utp6l9EunUraLdx9KMwYTEkA4IGASIiV51zGyy6Wm4z5CKRJ7FoO/fqMnO+RHtjiynhzVTnXOGvXPTshltKRLfK11l2Yg7IurpX3k5MLdPgv4tHDgJdCYAJnUpZwABpYDpaAin7LBRIQDMX8N/BtxpbrlLiuV0qyL3BYlcY9pjMZrotj4UtcQis1+yyNOg21V8kzi4xOo9thHaKsYjnC2zNY3Zjw9UjwPObV49FwKx0hZIKFouAQRKMZIYAEE6O0VvcLaIa2ZyGO3SuZBLKrQZUyoO28YNQ1n4JFlStq5YFtjkXLJeZgAEm7BGIAI7+TNTnKuB9MW7dy6broigtBElftMSSTtpEnYkEmTUlzGeqZpSlFKUpQKUpQKUpQKUpQKUpQKUpQKUr5Qc0/SpyjXcDh9PqWiI0yCbRO5AOSLkDb5TXDOJVpMqQTAzvIwxE7Zn2zX6d+N+XetYVgSDacNjurK1twfaHJ/4RX59+J+AZbhT03wZHzMGPTq0mNsZnMigrzEYIEGQQVkQe3V2I7fSrn8MfpD4jhZt3Ju2s/NDE5xrU4uNPeUJ3JOBVbPABBN64qn+zXqfIJhuyHbc475Fef14IYsooBmHeGaRmQG6U8YB7HeoOv2/jPgXRXvWDaZ5BUMtpciWFwXdKEGM5Y9UVv8Dw3C3RIvBEJH7K2l0oVUKFBMBcBFA0qIg7zNcBvXSxJJZj5Yz/AInasdy2JmN5MxjfMGqP0Vd5dbgab9oCeolHt6lm0SGYqSTIuQZEagDOTXnjrehTdOi7badV5Atxflt9GEYqC4Zpgks0YxX5+4BJaElTE6l6WwJEEQZman/h/wCNOI4W5JdnWetXYliNiAxmRH2WkewMEB2znfHpxHBC8FQvYLalGllVmtOApB7SbbCd+k4Nefhzg1s8PaVOygEmSST82onMkyT/AOKjOXcwXirYucMR6N3QGDSWt3VcNaLNMtb16UYESgLZjTLknMxZtrYuK5up0Khy90AkAGSBqEQ0npKkEwJOE4jUzPWI8s+73bJMYtHX0Wq0WH5beffFRPxFy43A12xC3lGJ+V4iUuDuCMA9jB7AV64ZzIu3jDRhAf2dsHcjuzRGW7bBczI65jGY/OZxHnc/+DWr0zWc5mFOsO0BmBVj8ykZDLggge+3/ivaXiZAgx47AjYx9PyisPM+I9LiOIU9yl1ZBJKMiLhZ31oRHlvzcI7AaW+ZuoxsDA2xsBgT2UbxXEvq6VpvSJ+dzDxf7xBgn9rH1/V72BOPFSPxwrHhymlAz8QoEEsp13rSzkRkOWgYEkdqxcltepe9VlYpaJHSNyCNRE75i3vn1H+6ay89cC3wmIB4hVUR2VmCkYEqSg0mBK6fqcLRmN7vtXyl8T+IakW15x0jDlItDiOKQHZmLHEmdLXDqAOoTBOYmKuvwF8Jolx3uXISNLXTIVRIJUhlhXMD5iNOTmRVE4DiTb429cg6NdwtE/LLMIIIzpmM96/SXwnwujgrALdTotxmEZa51tEjaTAHYACvXVhtWZtE/OCR4e2lq2BaUaRsF2PvPc95O9RnF2kmSFDHeOhz51AytztvqHcRivb8ELbSuq3/ABWulW7nVbM2z9SAc4itcs8/ZuY+x0sR970mMGPKkzO1V5X2G/iYZlVOi5BmQUmGiAZUn2Hn3y7mFpmYi4p9MgEf+orNgKyAagxnAjxWvwoDOVC5WJUA430zbYSB37EQM1IWuDVmDEjWsFX3OzKBLCSOp8EmCaCR4fiFddSmRnsRsSDg53B/KsmoVFtyG0zl2l5iQ0FThRBEZHSp/P7xnTX4WQjrY6ixJKBQsE3TpAIOIuMvmIE4oLDNfJqNHJE9M2yWINwXCTElgQ3YRuB2/lisQ+H7eIZ4EwOkgSGGJXHzZ7nSJ2oJisPEcUqRqMSQBgnJZVAwPvMo/Gop/hu2QRqeGER0/wDubYn7f/SPeX+7ozpvXFnxo83TPy9teOw0CBQS/D3ldVdDKsAykbEESD+VZKhrHw+ivqLswxKkLB064mBP2o+iKO1SHLuDFm2qAkgdzkn3J7nzQbNKUoNTmwumxdFggXtDemTsHg6Z/GKg1HFo0WlYB26VudehURVm6+owWc6oBJIB7kxZ6UFe4BeLDprXBCa3LKx7FhpDwBJcSMiF+YfL74hOKa6jAAKjtgEQyk6B9vqHpksZAhlxOKnqUFZt3OPCwLSg6ZjUrAuTbJyXkZN4dwAFjxWT1uPBPQhEkSNIIGo9QGvJ0FSBO4IODNWKlBC2RxN6x6d22iMy6bhch16lM6UQ9QyBll7/AI8g+M+De10SwudasYMu1swMjYEEOJIgMN8mu8VzH9K/KSxlV1eqCdI6eu2ApYnZyUKKFP3DHeg4Q/eNh27flA814gGe5zESf8a3uKtEHPT2gElicriRsf8APuTA1buMbDO2/eAT32H4UCQBOD/D9kds9z279qxqZMwD7kwBt/WKEn8xg4IgRj+vNTPw5wqvcBgECDEgwfoRP0GO9BMcv5KLdpDu+CSdp9tvYDNVLjX03HExBMbDY7T4jH5V06zwfQXKkwDBx47nHf3/AJzVD4m8li47Arcvkt1bpb6u3l4xjbtBGYJL4W5lc5czXWICMINhhqa5IGdBiBBEg/MD/dZekcPYt8UguW7pYxqW+CxML06bpGoqAoChwIzDrqGOHoQ2otJYmZySd9RPkyZqS5Vzm/wrBrNyInpk6ZxnBBDRiQQfBFS1YtGJWtprOYdgt82vWtIvAMHchHUDrPlYJF09/wBmWiMwZFSR+J+GXFy4LRxKvIOe0HPg/j9apHJ/0j220LxNsoDIf049Ny0kl0ClXkmYNonPzmam7nxZweibd20dOy6bSM0zAIS+gC5WT6YgAkjvWXZ3jlbxeuNttjFoyzfEPME4hrVyyr3Bb1BnVG0kEqY1GFXSQr9X8Md6+8Jy246arkWrRUtOrqIxs6yD/wDHriN0ww17Xxly+2E1XpYMW1LaUtJyV9S0twgSfvDBA9q3+H4zhuO0rY4py0gxdeAw2UYhlM6QPUWDOOrI67PP1Tlf57Uis0pwifFucWhFo2rCnSTp/dsjT6cqY1KVUE4AI+aSQZYxPx9zAixwxCgand4GSrWrguLPcNOpT7kz3rJbV0uAXwdAtlXV7Q0LJBuB2e8wZNLPAfCmQszpb7zXkNu5ZF6D6gBDHZm9KyNI0qxRZFu5hQAJ2MZmtiKZnpx8Hj4zyc9vcCE4jiEOR0sD99IgH3lBP/FXfuQXg/AcMZGbNrvGQqgiQR3kVwUExw1wmQ1oWi3Y6FNsLI/+1dn6jzXX/wBGXMNfAm0sl7LupGDhmLg5IEdRG/2DXcc30dp/qbNS8dJmJ/PFYWRtMqSM+QfH3tM/iT+NacaiSVyPmiQQc9TSAG/AHatgI0nWi5+0iOjf9If/APYVq3FKg61KgGRrNvfOdYcse2+a7fNZ7SLcgNmJgt8wmJKlYZD9CK9cbyhrlo2xdLo7W59TSStsMGdVbQS0gAdUnvNaKc+4VCRd4yxqO/WE28gsw2G/+tbV/nlq9aP6lfS4ytbBNplu6VZgCWw0dIc5H2aB/si+mpbN7SnVpB3BYq5JxHz+rtAhwAF053OF4a8lp01LrIcq5Zn/AGjs7ZBAhRKx7Y7ZjeH55fCDVYdiVZpKsp3UqsBY+VgJOmTbbC7Vmu80uh2OhyFDSmltBMrpIcW52D4zJcdtgzpwPETm8QNQiCCQoU4ymTqjOMfSsVvlnEBtXrAMwRWYRJCtJgFInqf/AKR5NbScxuem1xrUQQFALFjLaSWBQFVG85wCY86bc8vaQ36u0TleouYtFyFBQZ1aVkmN/FBnt8BfN5GuOrIjlgO4xcVY6fuuJzugPcivn6nxRYn1gBJIAiIh4XKSBJQHJwnk1j4jnz2wNdmCzaVGs6mbSCIBQY1FUnyfznaCEtcBxCKALrEIBCgqWYIkBJdcktBLE5zt2kOWG56Y9X5pOMbAwpMAZIAYjsWI7Vt0FApSlApSlApSlApSk0Cqz8fcF6nDagCxtOH0jMqQUeRBlQrliI+zVmryRQfnD4l5IS7d8AAkkzOfzg4nGcGar97lDSVC94JyCNzJXE/hjfzjs3NeSqt42o+WCjHLsGEasDGRE4JIgziq7e+HmCsMjJOcfjBI9tljPkVBzNuBYMwZWGldRHsMGTEA7H3/ABxZeR8uYZZdwYAB2gQCSB97b3zuamb3KxqBI+UZ7Md1MkY8jBxnxFbfLrB1AdMKogREDBg9I899pPbADJzHSnDyTDZKr4O505ljiZwdowc8i0EZ0mPcfiP6+tdZ+OuCW5wBu273XbdPUtCIW1fXSg0qJ1MfTbOwcDauSQSe5EbfhJx43oPmkf1H+I/Gs6mB2AODtkdzn3z+ftWO3ZP5ZyQB7SSYA/ynxWz+ptpBjBgSQQVPgz5BH5+1VGAjv3jzv/L/AA8HyKz3SUGnp6grEjq3GoLIMeCY8fn7SyUi4QOnadtULvscSp9seKxOsk4ljkwRvjwABsZ+vtQYhjMePxxt/Xv7VsWOIZGV7Z0upJUwScdmjcESD5BI2rElrVHn3nIkR/Qr61s5G34zG8jH0ioO/wDLuMHFcJZ4pPmWA7MzdMBXTXBGqIVWIIkrmRIrd5dxSvau2kgXbcP6Q6mIUzJIkAuoaCTnWD3k0j9DnMVdLvB3Yg5SSQfmLJ/+QuZxlkHcVbE5iLHEgMQp1EFdrjRquuEiV06iAdTx80BYzLVi0TWeUrEub8ZyxrX6zwgbKEXrB3DodBBSNjIsk+B6v1qZ/R1xSNxVtHLG3fBBC3Lls61BKatDCR8ywZy9evjjgzw3Fi6mUCgopyCmWKDtpZGa3Hi17VXnItXrqKSCGF204MxqhldREgTLAbfLtFZVmYxFucPp7FMatL6M9eXo7ze5fZQHTbk95V7k/mrT+VadjhERscNZUn7QtKuf4pVT/L/ts8n5kOL4WzxABBdepQWw+VdTo8OCMztX03tMiYPaGUk/hczW75sxMTiWfhr/ANkG2P7qsdpO0DtFb12+qLqZlVRuxIA/M+9QKnrh2z90qyk/3WFzT/LxUhxfCeqioJUB0ZgdQJCPqgMIzqUT7fWiJC24YAqQQdiDIP416qEPIiCQl50SQQqlu7o7yZliWW4STk+s0kwK2eVcDctljcum5KoBM40iCck5OJ8mT7AJKlKUHlkBgkAkbY2+nivVKUClKUClKUClKUCtPi+YpbuWrZnVdLARGAqsxLZ26Y+p+tbTtAJOwE1A2bqXryuEhQvqO7MSQQGVAultI/8AUB3GGHeaDbb4gsdMPIYHqg6RHp7+5Ny2ABklxWRudWtQAacmcEQBAwCOo6iigDJLCKhOE4uxpta7EXGAAVQoh10fs1GuVKqJ8KFbO9fDzjhHAJsHoDOCQsIHBvNcDBoADIdRB6XUDcignG5za9K5cRtYtpqOkHIK61AMZJEQBnqHkV4fn1kOELgYYs0wq6Si9TbZZgAZgkEdqiP9uWeu36M2hbkIAo1PbZgyqdQGFFoiIjUsGNsTcy4RwNNpAjFTqdVa09u4hf5Q4nVaRgs/LgkRAYNn4ltpcS3xCNgHTJ6dWptKqZGqNZiBkkiKhrKeqdRBX+FTqbBH7zMjcGP4pP2gLTyW1buKt9Q2ZNsPB9MZUlB2LZYk9Z1kGPlG3xfLbdzdYMEBhuJ7xsT4kHc+TQUu9ykaSBEfQgHxOI/r8tFOXDUFmInUQwU6cSstpCuZVRJjUy7d7vc5Ep+2+xH2cTifl+n5Vq/7sKAQtwgndokzkA4IwASABjqY7mgpfMOFPF/rNtV0rxNu4EMGDdtpYe0VYNpdekdSAqRpjSQxbl1jkCm2HMhyNXckTMQNu4P4e8V+hLXIriwdSM+rVqOpZOPH0AnwYwCQYd/gUl7jAqqs5ZRqJ06pYzK/LqLQMiIHag5LwXwi7H5QVJiDI6ZAkDTnJEZzp+aDU5b+AxoZ7nSidRadIVQpMkmBAEE4/MzPTuG+GGTb0/xkgSD2Cg95gEd8isz8u9Vxa1HRbg3CBhjulsE4MEamwT8onJoObWPg5WQMyOFidLE6gCwYF42YiSV8sAT0yfo+DbSksquCD8wYSIAUAahjHYycZOMdaHJrcySx/wCL6eO/vvXkcjtQAJEYHy4H3QIgD8J98CA47xfwNayAWDzE4jIHTpgycHEiJmag+M+CXDMASROFKbDEAnAHfYQMZPfvV34bsNBIYMNiG0/hpWE/lWH/AHZSf3l7GQdSj22CjH8v8w4Lyr4d4tL9v0VhgQSSTpOSCp0gkkqCQANXcZANdT5xd6TdcsjekDKg3C5NuCbdsdFxgxXfWO47lZy18KNbd3s31DOpBL2te8ZGl1g6dQn+ImtRPg66SvqXLR0qFV0S4jCAVhJcm2I0fK32cyIADHzrhQ3D2LjAHQXtnUWuaS4dbTK7KCzC5oUNGztkzNccuMDY4fiQZ9MeldX7oGkK/wDd0nhwPdjXd+F+G3Fm9Ze5a0XCWX07ItslwuXFwkNpczo+yDKySZqK4L9FvBolxGN64lwgshYKuAwAGhQwGZ33VT2rLc/XNu+I8s+7bR1p0rRaEb+iTmwa1d4W5GG1JscHDiP7wVj73wO9XcWnYQEAHh9j9JmPxQVj5P8ADHCcKZsWEVvvmXftjW5LRhe/YVMVpBr3rfUm1eUojguTlfmcQDhba+msYwwU6X7iYGI7ialLVpVnSoEmTAAk+TFe6VWJSlKBSlKBSlKBSlKBSlKBSlKBWO3YVSzKqguQWIABYgAAsRuYAGewr5Sg83eEtsZZEYxpkqCdJkRJ7QW/M+a93LCsuhlBUiCpAKkeIPavlKBfsK40uoZZBhgCJUgqYPcEAjwQK9qoAAAAAwAMADwKUoPVKUoFKUoPlKUoBqrWfh6+qa1uInEO10uQSUVbrM8IVRC5DiyRrE6bZWRqJpSgznlXFFtRurMESHYQHZCyrCwB0iCQSMjvI+tynielvWDNDfMVGksynTbYWtSrpGmd4nEkFVKDY4jld17TI7h2a4pho9PQlzUAIQHKhZBnuAe9a1zlXF6g63UD6QpY9R0y+oToGTIYH7JWIIr5Sgn+FRlRQx1MFAJ8kDJ7VlpSgUpSgUpSgU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391" name="Picture 7" descr="http://vanat.cvm.umn.edu/neurLab3/images/DiEqMed1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35461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24851" cy="59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155</Words>
  <Application>Microsoft Office PowerPoint</Application>
  <PresentationFormat>Ekran Gösterisi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Slayt 1</vt:lpstr>
      <vt:lpstr>Slayt 2</vt:lpstr>
      <vt:lpstr>Evcil hayvanlarda Glandulae Thyroidea;  A) At,         B) Sığır,         C) Domuz,       D) Köpek          (Fehér)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22</cp:revision>
  <dcterms:created xsi:type="dcterms:W3CDTF">2014-07-21T11:45:05Z</dcterms:created>
  <dcterms:modified xsi:type="dcterms:W3CDTF">2014-07-22T07:41:37Z</dcterms:modified>
</cp:coreProperties>
</file>