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4" r:id="rId29"/>
    <p:sldId id="283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E5E43A-09B7-4037-BF12-F4DD5D684F2D}" type="datetimeFigureOut">
              <a:rPr lang="tr-TR" smtClean="0"/>
              <a:pPr/>
              <a:t>07.07.2015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FC0D5C-89A5-4DE7-B663-EF93FBF1FE00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F61B8F-B659-45A9-B6BF-9A739BB55F01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5700C-C82A-4D6C-ADA3-403CC5200AB1}" type="datetimeFigureOut">
              <a:rPr lang="tr-TR" smtClean="0"/>
              <a:pPr/>
              <a:t>07.07.2015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70F8D-EE16-4329-A48F-B2207AE693D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advTm="45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5700C-C82A-4D6C-ADA3-403CC5200AB1}" type="datetimeFigureOut">
              <a:rPr lang="tr-TR" smtClean="0"/>
              <a:pPr/>
              <a:t>07.07.2015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70F8D-EE16-4329-A48F-B2207AE693D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advTm="45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5700C-C82A-4D6C-ADA3-403CC5200AB1}" type="datetimeFigureOut">
              <a:rPr lang="tr-TR" smtClean="0"/>
              <a:pPr/>
              <a:t>07.07.2015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70F8D-EE16-4329-A48F-B2207AE693D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advTm="4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5700C-C82A-4D6C-ADA3-403CC5200AB1}" type="datetimeFigureOut">
              <a:rPr lang="tr-TR" smtClean="0"/>
              <a:pPr/>
              <a:t>07.07.2015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70F8D-EE16-4329-A48F-B2207AE693D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advTm="4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5700C-C82A-4D6C-ADA3-403CC5200AB1}" type="datetimeFigureOut">
              <a:rPr lang="tr-TR" smtClean="0"/>
              <a:pPr/>
              <a:t>07.07.2015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70F8D-EE16-4329-A48F-B2207AE693D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advTm="4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5700C-C82A-4D6C-ADA3-403CC5200AB1}" type="datetimeFigureOut">
              <a:rPr lang="tr-TR" smtClean="0"/>
              <a:pPr/>
              <a:t>07.07.2015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70F8D-EE16-4329-A48F-B2207AE693D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advTm="4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5700C-C82A-4D6C-ADA3-403CC5200AB1}" type="datetimeFigureOut">
              <a:rPr lang="tr-TR" smtClean="0"/>
              <a:pPr/>
              <a:t>07.07.2015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70F8D-EE16-4329-A48F-B2207AE693D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advTm="45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5700C-C82A-4D6C-ADA3-403CC5200AB1}" type="datetimeFigureOut">
              <a:rPr lang="tr-TR" smtClean="0"/>
              <a:pPr/>
              <a:t>07.07.2015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70F8D-EE16-4329-A48F-B2207AE693D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advTm="45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5700C-C82A-4D6C-ADA3-403CC5200AB1}" type="datetimeFigureOut">
              <a:rPr lang="tr-TR" smtClean="0"/>
              <a:pPr/>
              <a:t>07.07.2015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70F8D-EE16-4329-A48F-B2207AE693D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advTm="45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5700C-C82A-4D6C-ADA3-403CC5200AB1}" type="datetimeFigureOut">
              <a:rPr lang="tr-TR" smtClean="0"/>
              <a:pPr/>
              <a:t>07.07.2015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70F8D-EE16-4329-A48F-B2207AE693D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advTm="45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5700C-C82A-4D6C-ADA3-403CC5200AB1}" type="datetimeFigureOut">
              <a:rPr lang="tr-TR" smtClean="0"/>
              <a:pPr/>
              <a:t>07.07.2015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70F8D-EE16-4329-A48F-B2207AE693D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advTm="45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35700C-C82A-4D6C-ADA3-403CC5200AB1}" type="datetimeFigureOut">
              <a:rPr lang="tr-TR" smtClean="0"/>
              <a:pPr/>
              <a:t>07.07.2015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70F8D-EE16-4329-A48F-B2207AE693DF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45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gif"/><Relationship Id="rId4" Type="http://schemas.openxmlformats.org/officeDocument/2006/relationships/image" Target="../media/image24.gif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357290" y="1928802"/>
            <a:ext cx="6643734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tr-T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Pelvis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boşluğunun tavanı ile </a:t>
            </a:r>
            <a:r>
              <a:rPr kumimoji="0" lang="tr-T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rectum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arasında kalan çıkmaz oluşuma ne denir?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arenR"/>
              <a:tabLst/>
            </a:pPr>
            <a:r>
              <a:rPr kumimoji="0" lang="tr-T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Excavatio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tr-T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rectogenitalis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b) </a:t>
            </a:r>
            <a:r>
              <a:rPr kumimoji="0" lang="tr-T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Excavatio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tr-T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vesicogenitalis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tr-TR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c) </a:t>
            </a:r>
            <a:r>
              <a:rPr kumimoji="0" lang="tr-T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Excavatio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tr-T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pubovesicalis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d) Fossa </a:t>
            </a:r>
            <a:r>
              <a:rPr kumimoji="0" lang="tr-T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pararectalis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	 e) </a:t>
            </a:r>
            <a:r>
              <a:rPr kumimoji="0" lang="tr-T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Plica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tr-T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genitalis</a:t>
            </a:r>
            <a:endParaRPr kumimoji="0" lang="tr-T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8370" name="Picture 2" descr="veterinary gross anatomy ile ilgili görsel sonuc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92" y="3857628"/>
            <a:ext cx="1714500" cy="2657476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45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dirty="0" err="1"/>
              <a:t>Pelvis</a:t>
            </a:r>
            <a:r>
              <a:rPr lang="tr-TR" dirty="0"/>
              <a:t> boşluğu organlarını aşağıdakilerden hangisi besler? </a:t>
            </a:r>
          </a:p>
          <a:p>
            <a:pPr>
              <a:buNone/>
            </a:pPr>
            <a:r>
              <a:rPr lang="tr-TR" dirty="0"/>
              <a:t> </a:t>
            </a:r>
          </a:p>
          <a:p>
            <a:pPr>
              <a:buNone/>
            </a:pPr>
            <a:r>
              <a:rPr lang="tr-TR" dirty="0"/>
              <a:t>a)A.</a:t>
            </a:r>
            <a:r>
              <a:rPr lang="tr-TR" dirty="0" err="1"/>
              <a:t>iliacaexterna</a:t>
            </a:r>
            <a:r>
              <a:rPr lang="tr-TR" dirty="0"/>
              <a:t> </a:t>
            </a:r>
            <a:r>
              <a:rPr lang="tr-TR" dirty="0" smtClean="0"/>
              <a:t>              b)A.</a:t>
            </a:r>
            <a:r>
              <a:rPr lang="tr-TR" dirty="0" err="1" smtClean="0"/>
              <a:t>iliacainterna</a:t>
            </a:r>
            <a:endParaRPr lang="tr-TR" dirty="0"/>
          </a:p>
          <a:p>
            <a:pPr>
              <a:buNone/>
            </a:pPr>
            <a:r>
              <a:rPr lang="tr-TR" dirty="0" smtClean="0"/>
              <a:t>c)A.</a:t>
            </a:r>
            <a:r>
              <a:rPr lang="tr-TR" dirty="0" err="1" smtClean="0"/>
              <a:t>mesentericacaudalis</a:t>
            </a:r>
            <a:r>
              <a:rPr lang="tr-TR" dirty="0" smtClean="0"/>
              <a:t>    </a:t>
            </a:r>
            <a:r>
              <a:rPr lang="tr-TR" dirty="0"/>
              <a:t>d) A. </a:t>
            </a:r>
            <a:r>
              <a:rPr lang="tr-TR" dirty="0" err="1"/>
              <a:t>ovarica</a:t>
            </a:r>
            <a:r>
              <a:rPr lang="tr-TR" dirty="0"/>
              <a:t>     </a:t>
            </a:r>
            <a:endParaRPr lang="tr-TR" dirty="0" smtClean="0"/>
          </a:p>
          <a:p>
            <a:pPr>
              <a:buNone/>
            </a:pPr>
            <a:r>
              <a:rPr lang="tr-TR" dirty="0" smtClean="0"/>
              <a:t>e</a:t>
            </a:r>
            <a:r>
              <a:rPr lang="tr-TR" dirty="0"/>
              <a:t>) A. </a:t>
            </a:r>
            <a:r>
              <a:rPr lang="tr-TR" dirty="0" err="1"/>
              <a:t>femoralis</a:t>
            </a:r>
            <a:endParaRPr lang="tr-TR" dirty="0"/>
          </a:p>
        </p:txBody>
      </p:sp>
    </p:spTree>
  </p:cSld>
  <p:clrMapOvr>
    <a:masterClrMapping/>
  </p:clrMapOvr>
  <p:transition advTm="45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dirty="0"/>
              <a:t>Böbrekler nerede bulunur? </a:t>
            </a:r>
          </a:p>
          <a:p>
            <a:pPr>
              <a:buNone/>
            </a:pPr>
            <a:endParaRPr lang="tr-TR" dirty="0"/>
          </a:p>
        </p:txBody>
      </p:sp>
    </p:spTree>
  </p:cSld>
  <p:clrMapOvr>
    <a:masterClrMapping/>
  </p:clrMapOvr>
  <p:transition advTm="45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dirty="0" err="1"/>
              <a:t>Calix</a:t>
            </a:r>
            <a:r>
              <a:rPr lang="tr-TR" dirty="0"/>
              <a:t> </a:t>
            </a:r>
            <a:r>
              <a:rPr lang="tr-TR" dirty="0" err="1"/>
              <a:t>renalis’e</a:t>
            </a:r>
            <a:r>
              <a:rPr lang="tr-TR" dirty="0"/>
              <a:t> sahip </a:t>
            </a:r>
            <a:r>
              <a:rPr lang="tr-TR" dirty="0" err="1"/>
              <a:t>lobuler</a:t>
            </a:r>
            <a:r>
              <a:rPr lang="tr-TR" dirty="0"/>
              <a:t> görünüşlü böbrek aşağıdakilerden hangisinde görülür? 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dirty="0" smtClean="0"/>
              <a:t>a</a:t>
            </a:r>
            <a:r>
              <a:rPr lang="tr-TR" dirty="0"/>
              <a:t>) Koyun   b) Domuz  c) Sığır  d) At  e)Köpek</a:t>
            </a:r>
          </a:p>
          <a:p>
            <a:endParaRPr lang="tr-TR" dirty="0"/>
          </a:p>
        </p:txBody>
      </p:sp>
    </p:spTree>
  </p:cSld>
  <p:clrMapOvr>
    <a:masterClrMapping/>
  </p:clrMapOvr>
  <p:transition advTm="45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dirty="0"/>
              <a:t>Organa </a:t>
            </a:r>
            <a:r>
              <a:rPr lang="tr-TR" dirty="0" err="1"/>
              <a:t>genitalia</a:t>
            </a:r>
            <a:r>
              <a:rPr lang="tr-TR" dirty="0"/>
              <a:t> </a:t>
            </a:r>
            <a:r>
              <a:rPr lang="tr-TR" dirty="0" err="1"/>
              <a:t>femininae</a:t>
            </a:r>
            <a:r>
              <a:rPr lang="tr-TR" dirty="0"/>
              <a:t> </a:t>
            </a:r>
            <a:r>
              <a:rPr lang="tr-TR" dirty="0" err="1"/>
              <a:t>interna’yı</a:t>
            </a:r>
            <a:r>
              <a:rPr lang="tr-TR" dirty="0"/>
              <a:t> sırasıyla yazınız? </a:t>
            </a:r>
          </a:p>
          <a:p>
            <a:pPr>
              <a:buNone/>
            </a:pPr>
            <a:endParaRPr lang="tr-TR" dirty="0"/>
          </a:p>
        </p:txBody>
      </p:sp>
    </p:spTree>
  </p:cSld>
  <p:clrMapOvr>
    <a:masterClrMapping/>
  </p:clrMapOvr>
  <p:transition advTm="45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dirty="0"/>
              <a:t>Sperma hücresinin testis’te oluştuktan sonra dışarı atılması sırasında izlediği yolu yazınız? </a:t>
            </a:r>
          </a:p>
          <a:p>
            <a:pPr>
              <a:buNone/>
            </a:pPr>
            <a:endParaRPr lang="tr-TR" dirty="0"/>
          </a:p>
        </p:txBody>
      </p:sp>
    </p:spTree>
  </p:cSld>
  <p:clrMapOvr>
    <a:masterClrMapping/>
  </p:clrMapOvr>
  <p:transition advTm="45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r-TR" dirty="0"/>
              <a:t>Aşağıdaki organın adı nedir? Hangi hayvan türüne aittir?</a:t>
            </a:r>
          </a:p>
          <a:p>
            <a:pPr>
              <a:buNone/>
            </a:pPr>
            <a:endParaRPr lang="tr-TR" dirty="0"/>
          </a:p>
        </p:txBody>
      </p:sp>
      <p:pic>
        <p:nvPicPr>
          <p:cNvPr id="25602" name="Picture 2" descr="r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2643182"/>
            <a:ext cx="3911627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5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dirty="0"/>
              <a:t>Sığırda </a:t>
            </a:r>
            <a:r>
              <a:rPr lang="tr-TR" dirty="0" err="1"/>
              <a:t>scrotum</a:t>
            </a:r>
            <a:r>
              <a:rPr lang="tr-TR" dirty="0"/>
              <a:t> hangi bölgede yer alır?</a:t>
            </a:r>
          </a:p>
          <a:p>
            <a:pPr>
              <a:buNone/>
            </a:pPr>
            <a:r>
              <a:rPr lang="tr-TR" dirty="0" smtClean="0"/>
              <a:t>a</a:t>
            </a:r>
            <a:r>
              <a:rPr lang="tr-TR" dirty="0"/>
              <a:t>) </a:t>
            </a:r>
            <a:r>
              <a:rPr lang="tr-TR" dirty="0" err="1"/>
              <a:t>Regio</a:t>
            </a:r>
            <a:r>
              <a:rPr lang="tr-TR" dirty="0"/>
              <a:t> </a:t>
            </a:r>
            <a:r>
              <a:rPr lang="tr-TR" dirty="0" err="1"/>
              <a:t>perinealis</a:t>
            </a:r>
            <a:r>
              <a:rPr lang="tr-TR" dirty="0"/>
              <a:t>    </a:t>
            </a:r>
            <a:r>
              <a:rPr lang="tr-TR" dirty="0" smtClean="0"/>
              <a:t>     b</a:t>
            </a:r>
            <a:r>
              <a:rPr lang="tr-TR" dirty="0"/>
              <a:t>) </a:t>
            </a:r>
            <a:r>
              <a:rPr lang="tr-TR" dirty="0" err="1"/>
              <a:t>Regio</a:t>
            </a:r>
            <a:r>
              <a:rPr lang="tr-TR" dirty="0"/>
              <a:t> </a:t>
            </a:r>
            <a:r>
              <a:rPr lang="tr-TR" dirty="0" err="1"/>
              <a:t>pubis</a:t>
            </a:r>
            <a:r>
              <a:rPr lang="tr-TR" dirty="0"/>
              <a:t>    </a:t>
            </a:r>
            <a:endParaRPr lang="tr-TR" dirty="0" smtClean="0"/>
          </a:p>
          <a:p>
            <a:pPr>
              <a:buNone/>
            </a:pPr>
            <a:r>
              <a:rPr lang="tr-TR" dirty="0" smtClean="0"/>
              <a:t>c</a:t>
            </a:r>
            <a:r>
              <a:rPr lang="tr-TR" dirty="0"/>
              <a:t>) </a:t>
            </a:r>
            <a:r>
              <a:rPr lang="tr-TR" dirty="0" err="1"/>
              <a:t>Regio</a:t>
            </a:r>
            <a:r>
              <a:rPr lang="tr-TR" dirty="0"/>
              <a:t> </a:t>
            </a:r>
            <a:r>
              <a:rPr lang="tr-TR" dirty="0" err="1"/>
              <a:t>inguinalis</a:t>
            </a:r>
            <a:r>
              <a:rPr lang="tr-TR" dirty="0"/>
              <a:t> </a:t>
            </a:r>
            <a:r>
              <a:rPr lang="tr-TR" dirty="0" smtClean="0"/>
              <a:t>        </a:t>
            </a:r>
            <a:r>
              <a:rPr lang="tr-TR" dirty="0"/>
              <a:t>d) </a:t>
            </a:r>
            <a:r>
              <a:rPr lang="tr-TR" dirty="0" err="1"/>
              <a:t>Regio</a:t>
            </a:r>
            <a:r>
              <a:rPr lang="tr-TR" dirty="0"/>
              <a:t> </a:t>
            </a:r>
            <a:r>
              <a:rPr lang="tr-TR" dirty="0" err="1"/>
              <a:t>abdominalis</a:t>
            </a:r>
            <a:r>
              <a:rPr lang="tr-TR" dirty="0"/>
              <a:t>    </a:t>
            </a:r>
            <a:endParaRPr lang="tr-TR" dirty="0" smtClean="0"/>
          </a:p>
          <a:p>
            <a:pPr>
              <a:buNone/>
            </a:pPr>
            <a:r>
              <a:rPr lang="tr-TR" dirty="0" smtClean="0"/>
              <a:t>e</a:t>
            </a:r>
            <a:r>
              <a:rPr lang="tr-TR" dirty="0"/>
              <a:t>) </a:t>
            </a:r>
            <a:r>
              <a:rPr lang="tr-TR" dirty="0" err="1"/>
              <a:t>Regio</a:t>
            </a:r>
            <a:r>
              <a:rPr lang="tr-TR" dirty="0"/>
              <a:t> </a:t>
            </a:r>
            <a:r>
              <a:rPr lang="tr-TR" dirty="0" err="1"/>
              <a:t>umblicalis</a:t>
            </a:r>
            <a:endParaRPr lang="tr-TR" dirty="0"/>
          </a:p>
        </p:txBody>
      </p:sp>
    </p:spTree>
  </p:cSld>
  <p:clrMapOvr>
    <a:masterClrMapping/>
  </p:clrMapOvr>
  <p:transition advTm="45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dirty="0" err="1"/>
              <a:t>Uterus’un</a:t>
            </a:r>
            <a:r>
              <a:rPr lang="tr-TR" dirty="0"/>
              <a:t> başlıca iki </a:t>
            </a:r>
            <a:r>
              <a:rPr lang="tr-TR" dirty="0" err="1"/>
              <a:t>ligamentinin</a:t>
            </a:r>
            <a:r>
              <a:rPr lang="tr-TR" dirty="0"/>
              <a:t> adını yazınız?</a:t>
            </a:r>
          </a:p>
          <a:p>
            <a:pPr>
              <a:buNone/>
            </a:pPr>
            <a:endParaRPr lang="tr-TR" dirty="0"/>
          </a:p>
        </p:txBody>
      </p:sp>
    </p:spTree>
  </p:cSld>
  <p:clrMapOvr>
    <a:masterClrMapping/>
  </p:clrMapOvr>
  <p:transition advTm="45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dirty="0"/>
              <a:t>Resimde görülen </a:t>
            </a:r>
            <a:r>
              <a:rPr lang="tr-TR" dirty="0" smtClean="0"/>
              <a:t>organa </a:t>
            </a:r>
            <a:r>
              <a:rPr lang="tr-TR" dirty="0"/>
              <a:t>ve okla </a:t>
            </a:r>
            <a:r>
              <a:rPr lang="tr-TR" dirty="0" smtClean="0"/>
              <a:t>gösterilen </a:t>
            </a:r>
            <a:r>
              <a:rPr lang="tr-TR" dirty="0"/>
              <a:t>bölüme ne ad verilir?</a:t>
            </a:r>
          </a:p>
          <a:p>
            <a:endParaRPr lang="tr-TR" dirty="0"/>
          </a:p>
        </p:txBody>
      </p:sp>
      <p:pic>
        <p:nvPicPr>
          <p:cNvPr id="26626" name="Picture 2" descr="testi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2714620"/>
            <a:ext cx="1876431" cy="2556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500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Resimde okla işaret edilen anatomik yapılara ne ad verilir? </a:t>
            </a:r>
          </a:p>
          <a:p>
            <a:endParaRPr lang="tr-TR" dirty="0"/>
          </a:p>
        </p:txBody>
      </p:sp>
      <p:pic>
        <p:nvPicPr>
          <p:cNvPr id="27650" name="Picture 2" descr="uterus"/>
          <p:cNvPicPr>
            <a:picLocks noChangeAspect="1" noChangeArrowheads="1"/>
          </p:cNvPicPr>
          <p:nvPr/>
        </p:nvPicPr>
        <p:blipFill>
          <a:blip r:embed="rId2">
            <a:grayscl/>
          </a:blip>
          <a:srcRect/>
          <a:stretch>
            <a:fillRect/>
          </a:stretch>
        </p:blipFill>
        <p:spPr bwMode="auto">
          <a:xfrm>
            <a:off x="2928925" y="2643182"/>
            <a:ext cx="3814063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5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tr-TR" dirty="0"/>
              <a:t>Aşağıdaki ifadelerden hangisi/hangileri </a:t>
            </a:r>
            <a:r>
              <a:rPr lang="tr-TR" b="1" dirty="0"/>
              <a:t>yanlıştır?</a:t>
            </a:r>
            <a:r>
              <a:rPr lang="tr-TR" dirty="0"/>
              <a:t> </a:t>
            </a:r>
          </a:p>
          <a:p>
            <a:pPr>
              <a:buNone/>
            </a:pPr>
            <a:r>
              <a:rPr lang="tr-TR" dirty="0"/>
              <a:t>    I- </a:t>
            </a:r>
            <a:r>
              <a:rPr lang="tr-TR" dirty="0" err="1"/>
              <a:t>Equidelerin</a:t>
            </a:r>
            <a:r>
              <a:rPr lang="tr-TR" dirty="0"/>
              <a:t> sol böbreği kupa kağıdı şeklindedir. </a:t>
            </a:r>
          </a:p>
          <a:p>
            <a:pPr>
              <a:buNone/>
            </a:pPr>
            <a:r>
              <a:rPr lang="tr-TR" dirty="0"/>
              <a:t>   II- </a:t>
            </a:r>
            <a:r>
              <a:rPr lang="tr-TR" dirty="0" err="1"/>
              <a:t>Carnivorların</a:t>
            </a:r>
            <a:r>
              <a:rPr lang="tr-TR" dirty="0"/>
              <a:t> idrarlarının bulanık olmasının sebebi, </a:t>
            </a:r>
            <a:r>
              <a:rPr lang="tr-TR" dirty="0" err="1"/>
              <a:t>pelvis</a:t>
            </a:r>
            <a:r>
              <a:rPr lang="tr-TR" dirty="0"/>
              <a:t> </a:t>
            </a:r>
            <a:r>
              <a:rPr lang="tr-TR" dirty="0" err="1"/>
              <a:t>renalis’in</a:t>
            </a:r>
            <a:r>
              <a:rPr lang="tr-TR" dirty="0"/>
              <a:t> </a:t>
            </a:r>
            <a:r>
              <a:rPr lang="tr-TR" dirty="0" err="1"/>
              <a:t>glanduler</a:t>
            </a:r>
            <a:r>
              <a:rPr lang="tr-TR" dirty="0"/>
              <a:t> yapıda olmasıdır.</a:t>
            </a:r>
          </a:p>
          <a:p>
            <a:pPr>
              <a:buNone/>
            </a:pPr>
            <a:r>
              <a:rPr lang="tr-TR" dirty="0"/>
              <a:t>  III- </a:t>
            </a:r>
            <a:r>
              <a:rPr lang="tr-TR" dirty="0" err="1"/>
              <a:t>Ruminantlarda</a:t>
            </a:r>
            <a:r>
              <a:rPr lang="tr-TR" dirty="0"/>
              <a:t> her iki böbrekte </a:t>
            </a:r>
            <a:r>
              <a:rPr lang="tr-TR" dirty="0" err="1"/>
              <a:t>planum</a:t>
            </a:r>
            <a:r>
              <a:rPr lang="tr-TR" dirty="0"/>
              <a:t> </a:t>
            </a:r>
            <a:r>
              <a:rPr lang="tr-TR" dirty="0" err="1"/>
              <a:t>medianum’un</a:t>
            </a:r>
            <a:r>
              <a:rPr lang="tr-TR" dirty="0"/>
              <a:t> sağında yer alır.</a:t>
            </a:r>
          </a:p>
          <a:p>
            <a:pPr>
              <a:buNone/>
            </a:pPr>
            <a:r>
              <a:rPr lang="tr-TR" dirty="0" smtClean="0"/>
              <a:t> </a:t>
            </a:r>
            <a:r>
              <a:rPr lang="tr-TR" dirty="0"/>
              <a:t>IV- </a:t>
            </a:r>
            <a:r>
              <a:rPr lang="tr-TR" dirty="0" err="1"/>
              <a:t>Ruminantlarda</a:t>
            </a:r>
            <a:r>
              <a:rPr lang="tr-TR" dirty="0"/>
              <a:t>, </a:t>
            </a:r>
            <a:r>
              <a:rPr lang="tr-TR" dirty="0" err="1"/>
              <a:t>papilla</a:t>
            </a:r>
            <a:r>
              <a:rPr lang="tr-TR" dirty="0"/>
              <a:t> </a:t>
            </a:r>
            <a:r>
              <a:rPr lang="tr-TR" dirty="0" err="1"/>
              <a:t>renalisleri</a:t>
            </a:r>
            <a:r>
              <a:rPr lang="tr-TR" dirty="0"/>
              <a:t> kuşatıp içine alan </a:t>
            </a:r>
            <a:r>
              <a:rPr lang="tr-TR" dirty="0" err="1"/>
              <a:t>calix</a:t>
            </a:r>
            <a:r>
              <a:rPr lang="tr-TR" dirty="0"/>
              <a:t> </a:t>
            </a:r>
            <a:r>
              <a:rPr lang="tr-TR" dirty="0" err="1"/>
              <a:t>renalisler</a:t>
            </a:r>
            <a:r>
              <a:rPr lang="tr-TR" dirty="0"/>
              <a:t> mevcuttur</a:t>
            </a:r>
            <a:r>
              <a:rPr lang="tr-TR" dirty="0" smtClean="0"/>
              <a:t>.</a:t>
            </a:r>
          </a:p>
          <a:p>
            <a:pPr>
              <a:buNone/>
            </a:pPr>
            <a:r>
              <a:rPr lang="tr-TR" dirty="0" smtClean="0"/>
              <a:t> </a:t>
            </a:r>
            <a:r>
              <a:rPr lang="tr-TR" dirty="0"/>
              <a:t>V- </a:t>
            </a:r>
            <a:r>
              <a:rPr lang="tr-TR" dirty="0" err="1"/>
              <a:t>Hilus</a:t>
            </a:r>
            <a:r>
              <a:rPr lang="tr-TR" dirty="0"/>
              <a:t> </a:t>
            </a:r>
            <a:r>
              <a:rPr lang="tr-TR" dirty="0" err="1"/>
              <a:t>renalis</a:t>
            </a:r>
            <a:r>
              <a:rPr lang="tr-TR" dirty="0"/>
              <a:t> </a:t>
            </a:r>
            <a:r>
              <a:rPr lang="tr-TR" dirty="0" err="1"/>
              <a:t>margo</a:t>
            </a:r>
            <a:r>
              <a:rPr lang="tr-TR" dirty="0"/>
              <a:t> </a:t>
            </a:r>
            <a:r>
              <a:rPr lang="tr-TR" dirty="0" err="1"/>
              <a:t>medialis’te</a:t>
            </a:r>
            <a:r>
              <a:rPr lang="tr-TR" dirty="0"/>
              <a:t> yer alır.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dirty="0" smtClean="0"/>
              <a:t>a</a:t>
            </a:r>
            <a:r>
              <a:rPr lang="tr-TR" dirty="0"/>
              <a:t>) I,II,IV,V   b) II,III,V   c) I,II,IV   d) I,III,IV   e) I,IV,V</a:t>
            </a:r>
          </a:p>
          <a:p>
            <a:endParaRPr lang="tr-TR" dirty="0"/>
          </a:p>
          <a:p>
            <a:endParaRPr lang="tr-TR" dirty="0"/>
          </a:p>
        </p:txBody>
      </p:sp>
    </p:spTree>
  </p:cSld>
  <p:clrMapOvr>
    <a:masterClrMapping/>
  </p:clrMapOvr>
  <p:transition advTm="45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tr-TR" dirty="0"/>
              <a:t>Dişi </a:t>
            </a:r>
            <a:r>
              <a:rPr lang="tr-TR" dirty="0" err="1"/>
              <a:t>genital</a:t>
            </a:r>
            <a:r>
              <a:rPr lang="tr-TR" dirty="0"/>
              <a:t> organları içten dışa doğru sırasıyla aşağıdakilerden hangisinde </a:t>
            </a:r>
            <a:r>
              <a:rPr lang="tr-TR" b="1" dirty="0"/>
              <a:t>doğru olarak</a:t>
            </a:r>
            <a:r>
              <a:rPr lang="tr-TR" dirty="0"/>
              <a:t> verilmiştir?</a:t>
            </a:r>
          </a:p>
          <a:p>
            <a:r>
              <a:rPr lang="tr-TR" dirty="0"/>
              <a:t>a)</a:t>
            </a:r>
            <a:r>
              <a:rPr lang="tr-TR" dirty="0" err="1"/>
              <a:t>Ovarium</a:t>
            </a:r>
            <a:r>
              <a:rPr lang="tr-TR" dirty="0"/>
              <a:t>-</a:t>
            </a:r>
            <a:r>
              <a:rPr lang="tr-TR" dirty="0" err="1"/>
              <a:t>salpinx</a:t>
            </a:r>
            <a:r>
              <a:rPr lang="tr-TR" dirty="0"/>
              <a:t>-</a:t>
            </a:r>
            <a:r>
              <a:rPr lang="tr-TR" dirty="0" err="1"/>
              <a:t>uterus</a:t>
            </a:r>
            <a:r>
              <a:rPr lang="tr-TR" dirty="0"/>
              <a:t>-</a:t>
            </a:r>
            <a:r>
              <a:rPr lang="tr-TR" dirty="0" err="1"/>
              <a:t>urethra</a:t>
            </a:r>
            <a:r>
              <a:rPr lang="tr-TR" dirty="0"/>
              <a:t>-</a:t>
            </a:r>
            <a:r>
              <a:rPr lang="tr-TR" dirty="0" err="1"/>
              <a:t>vagina</a:t>
            </a:r>
            <a:r>
              <a:rPr lang="tr-TR" dirty="0"/>
              <a:t>-vulva. </a:t>
            </a:r>
          </a:p>
          <a:p>
            <a:r>
              <a:rPr lang="tr-TR" dirty="0"/>
              <a:t>b)</a:t>
            </a:r>
            <a:r>
              <a:rPr lang="tr-TR" dirty="0" err="1"/>
              <a:t>Ovarium</a:t>
            </a:r>
            <a:r>
              <a:rPr lang="tr-TR" dirty="0"/>
              <a:t>-tuba </a:t>
            </a:r>
            <a:r>
              <a:rPr lang="tr-TR" dirty="0" err="1"/>
              <a:t>uterina</a:t>
            </a:r>
            <a:r>
              <a:rPr lang="tr-TR" dirty="0"/>
              <a:t>-</a:t>
            </a:r>
            <a:r>
              <a:rPr lang="tr-TR" dirty="0" err="1"/>
              <a:t>cervix</a:t>
            </a:r>
            <a:r>
              <a:rPr lang="tr-TR" dirty="0"/>
              <a:t> </a:t>
            </a:r>
            <a:r>
              <a:rPr lang="tr-TR" dirty="0" err="1"/>
              <a:t>uteri</a:t>
            </a:r>
            <a:r>
              <a:rPr lang="tr-TR" dirty="0"/>
              <a:t>-</a:t>
            </a:r>
            <a:r>
              <a:rPr lang="tr-TR" dirty="0" err="1"/>
              <a:t>cornu</a:t>
            </a:r>
            <a:r>
              <a:rPr lang="tr-TR" dirty="0"/>
              <a:t> </a:t>
            </a:r>
            <a:r>
              <a:rPr lang="tr-TR" dirty="0" err="1"/>
              <a:t>uteri</a:t>
            </a:r>
            <a:r>
              <a:rPr lang="tr-TR" dirty="0"/>
              <a:t>-</a:t>
            </a:r>
            <a:r>
              <a:rPr lang="tr-TR" dirty="0" err="1"/>
              <a:t>corpus</a:t>
            </a:r>
            <a:r>
              <a:rPr lang="tr-TR" dirty="0"/>
              <a:t> </a:t>
            </a:r>
            <a:r>
              <a:rPr lang="tr-TR" dirty="0" err="1"/>
              <a:t>uteri</a:t>
            </a:r>
            <a:r>
              <a:rPr lang="tr-TR" dirty="0"/>
              <a:t>-</a:t>
            </a:r>
            <a:r>
              <a:rPr lang="tr-TR" dirty="0" err="1"/>
              <a:t>urethra</a:t>
            </a:r>
            <a:r>
              <a:rPr lang="tr-TR" dirty="0"/>
              <a:t>.</a:t>
            </a:r>
          </a:p>
          <a:p>
            <a:r>
              <a:rPr lang="tr-TR" dirty="0"/>
              <a:t>c) </a:t>
            </a:r>
            <a:r>
              <a:rPr lang="tr-TR" dirty="0" err="1"/>
              <a:t>Ovarium</a:t>
            </a:r>
            <a:r>
              <a:rPr lang="tr-TR" dirty="0"/>
              <a:t>-</a:t>
            </a:r>
            <a:r>
              <a:rPr lang="tr-TR" dirty="0" err="1"/>
              <a:t>urethra</a:t>
            </a:r>
            <a:r>
              <a:rPr lang="tr-TR" dirty="0"/>
              <a:t>-</a:t>
            </a:r>
            <a:r>
              <a:rPr lang="tr-TR" dirty="0" err="1"/>
              <a:t>cornu</a:t>
            </a:r>
            <a:r>
              <a:rPr lang="tr-TR" dirty="0"/>
              <a:t> </a:t>
            </a:r>
            <a:r>
              <a:rPr lang="tr-TR" dirty="0" err="1"/>
              <a:t>uteri</a:t>
            </a:r>
            <a:r>
              <a:rPr lang="tr-TR" dirty="0"/>
              <a:t>-</a:t>
            </a:r>
            <a:r>
              <a:rPr lang="tr-TR" dirty="0" err="1"/>
              <a:t>corpus</a:t>
            </a:r>
            <a:r>
              <a:rPr lang="tr-TR" dirty="0"/>
              <a:t> </a:t>
            </a:r>
            <a:r>
              <a:rPr lang="tr-TR" dirty="0" err="1"/>
              <a:t>uteri</a:t>
            </a:r>
            <a:r>
              <a:rPr lang="tr-TR" dirty="0"/>
              <a:t>-</a:t>
            </a:r>
            <a:r>
              <a:rPr lang="tr-TR" dirty="0" err="1"/>
              <a:t>cervix</a:t>
            </a:r>
            <a:r>
              <a:rPr lang="tr-TR" dirty="0"/>
              <a:t> </a:t>
            </a:r>
            <a:r>
              <a:rPr lang="tr-TR" dirty="0" err="1"/>
              <a:t>uteri</a:t>
            </a:r>
            <a:r>
              <a:rPr lang="tr-TR" dirty="0"/>
              <a:t>-</a:t>
            </a:r>
            <a:r>
              <a:rPr lang="tr-TR" dirty="0" err="1"/>
              <a:t>vagina</a:t>
            </a:r>
            <a:r>
              <a:rPr lang="tr-TR" dirty="0"/>
              <a:t>. </a:t>
            </a:r>
          </a:p>
          <a:p>
            <a:r>
              <a:rPr lang="tr-TR" dirty="0"/>
              <a:t>d) </a:t>
            </a:r>
            <a:r>
              <a:rPr lang="tr-TR" dirty="0" err="1"/>
              <a:t>Ovarium</a:t>
            </a:r>
            <a:r>
              <a:rPr lang="tr-TR" dirty="0"/>
              <a:t>-tuba </a:t>
            </a:r>
            <a:r>
              <a:rPr lang="tr-TR" dirty="0" err="1"/>
              <a:t>uterina</a:t>
            </a:r>
            <a:r>
              <a:rPr lang="tr-TR" dirty="0"/>
              <a:t>-</a:t>
            </a:r>
            <a:r>
              <a:rPr lang="tr-TR" dirty="0" err="1"/>
              <a:t>uterus</a:t>
            </a:r>
            <a:r>
              <a:rPr lang="tr-TR" dirty="0"/>
              <a:t>-</a:t>
            </a:r>
            <a:r>
              <a:rPr lang="tr-TR" dirty="0" err="1"/>
              <a:t>vagina</a:t>
            </a:r>
            <a:r>
              <a:rPr lang="tr-TR" dirty="0"/>
              <a:t>-vulva ve </a:t>
            </a:r>
            <a:r>
              <a:rPr lang="tr-TR" dirty="0" err="1"/>
              <a:t>clitoris</a:t>
            </a:r>
            <a:r>
              <a:rPr lang="tr-TR" dirty="0"/>
              <a:t>.</a:t>
            </a:r>
          </a:p>
          <a:p>
            <a:r>
              <a:rPr lang="tr-TR" dirty="0"/>
              <a:t>e) </a:t>
            </a:r>
            <a:r>
              <a:rPr lang="tr-TR" dirty="0" err="1"/>
              <a:t>Ovarium</a:t>
            </a:r>
            <a:r>
              <a:rPr lang="tr-TR" dirty="0"/>
              <a:t>-</a:t>
            </a:r>
            <a:r>
              <a:rPr lang="tr-TR" dirty="0" err="1"/>
              <a:t>oviduct</a:t>
            </a:r>
            <a:r>
              <a:rPr lang="tr-TR" dirty="0"/>
              <a:t>-</a:t>
            </a:r>
            <a:r>
              <a:rPr lang="tr-TR" dirty="0" err="1"/>
              <a:t>uterus</a:t>
            </a:r>
            <a:r>
              <a:rPr lang="tr-TR" dirty="0"/>
              <a:t>-</a:t>
            </a:r>
            <a:r>
              <a:rPr lang="tr-TR" dirty="0" err="1"/>
              <a:t>ureter</a:t>
            </a:r>
            <a:r>
              <a:rPr lang="tr-TR" dirty="0"/>
              <a:t>-</a:t>
            </a:r>
            <a:r>
              <a:rPr lang="tr-TR" dirty="0" err="1"/>
              <a:t>vagina</a:t>
            </a:r>
            <a:r>
              <a:rPr lang="tr-TR" dirty="0"/>
              <a:t>-vulva.</a:t>
            </a:r>
          </a:p>
        </p:txBody>
      </p:sp>
    </p:spTree>
  </p:cSld>
  <p:clrMapOvr>
    <a:masterClrMapping/>
  </p:clrMapOvr>
  <p:transition advTm="4500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tr-TR" dirty="0"/>
              <a:t>Aşağıdakilerden hangisi </a:t>
            </a:r>
            <a:r>
              <a:rPr lang="tr-TR" dirty="0" err="1"/>
              <a:t>cervix</a:t>
            </a:r>
            <a:r>
              <a:rPr lang="tr-TR" dirty="0"/>
              <a:t> </a:t>
            </a:r>
            <a:r>
              <a:rPr lang="tr-TR" dirty="0" err="1"/>
              <a:t>uteri</a:t>
            </a:r>
            <a:r>
              <a:rPr lang="tr-TR" dirty="0"/>
              <a:t> için doğru değildir? </a:t>
            </a:r>
          </a:p>
          <a:p>
            <a:r>
              <a:rPr lang="tr-TR" dirty="0"/>
              <a:t>a) </a:t>
            </a:r>
            <a:r>
              <a:rPr lang="tr-TR" dirty="0" err="1"/>
              <a:t>Ruminantlarda</a:t>
            </a:r>
            <a:r>
              <a:rPr lang="tr-TR" dirty="0"/>
              <a:t> </a:t>
            </a:r>
            <a:r>
              <a:rPr lang="tr-TR" dirty="0" err="1"/>
              <a:t>longitudinal</a:t>
            </a:r>
            <a:r>
              <a:rPr lang="tr-TR" dirty="0"/>
              <a:t> mukoza dürümlerine sahip bir </a:t>
            </a:r>
            <a:r>
              <a:rPr lang="tr-TR" dirty="0" err="1"/>
              <a:t>canalis</a:t>
            </a:r>
            <a:r>
              <a:rPr lang="tr-TR" dirty="0"/>
              <a:t> </a:t>
            </a:r>
            <a:r>
              <a:rPr lang="tr-TR" dirty="0" err="1"/>
              <a:t>cervicis’i</a:t>
            </a:r>
            <a:r>
              <a:rPr lang="tr-TR" dirty="0"/>
              <a:t> vardır. </a:t>
            </a:r>
          </a:p>
          <a:p>
            <a:r>
              <a:rPr lang="tr-TR" dirty="0"/>
              <a:t>b) </a:t>
            </a:r>
            <a:r>
              <a:rPr lang="tr-TR" dirty="0" err="1"/>
              <a:t>Cervix</a:t>
            </a:r>
            <a:r>
              <a:rPr lang="tr-TR" dirty="0"/>
              <a:t> </a:t>
            </a:r>
            <a:r>
              <a:rPr lang="tr-TR" dirty="0" err="1"/>
              <a:t>uteri’nin</a:t>
            </a:r>
            <a:r>
              <a:rPr lang="tr-TR" dirty="0"/>
              <a:t> </a:t>
            </a:r>
            <a:r>
              <a:rPr lang="tr-TR" dirty="0" err="1"/>
              <a:t>vagina’ya</a:t>
            </a:r>
            <a:r>
              <a:rPr lang="tr-TR" dirty="0"/>
              <a:t> doğru yaptığı çıkıntıya </a:t>
            </a:r>
            <a:r>
              <a:rPr lang="tr-TR" dirty="0" err="1"/>
              <a:t>portio</a:t>
            </a:r>
            <a:r>
              <a:rPr lang="tr-TR" dirty="0"/>
              <a:t> </a:t>
            </a:r>
            <a:r>
              <a:rPr lang="tr-TR" dirty="0" err="1"/>
              <a:t>vaginalis</a:t>
            </a:r>
            <a:r>
              <a:rPr lang="tr-TR" dirty="0"/>
              <a:t> adı verilir.  </a:t>
            </a:r>
          </a:p>
          <a:p>
            <a:r>
              <a:rPr lang="tr-TR" dirty="0"/>
              <a:t>c) </a:t>
            </a:r>
            <a:r>
              <a:rPr lang="tr-TR" dirty="0" err="1"/>
              <a:t>Fornix</a:t>
            </a:r>
            <a:r>
              <a:rPr lang="tr-TR" dirty="0"/>
              <a:t> </a:t>
            </a:r>
            <a:r>
              <a:rPr lang="tr-TR" dirty="0" err="1"/>
              <a:t>uteri</a:t>
            </a:r>
            <a:r>
              <a:rPr lang="tr-TR" dirty="0"/>
              <a:t>, </a:t>
            </a:r>
            <a:r>
              <a:rPr lang="tr-TR" dirty="0" err="1"/>
              <a:t>cervix</a:t>
            </a:r>
            <a:r>
              <a:rPr lang="tr-TR" dirty="0"/>
              <a:t> </a:t>
            </a:r>
            <a:r>
              <a:rPr lang="tr-TR" dirty="0" err="1"/>
              <a:t>uteri’nin</a:t>
            </a:r>
            <a:r>
              <a:rPr lang="tr-TR" dirty="0"/>
              <a:t> çıkıntısı ile </a:t>
            </a:r>
            <a:r>
              <a:rPr lang="tr-TR" dirty="0" err="1"/>
              <a:t>vagina</a:t>
            </a:r>
            <a:r>
              <a:rPr lang="tr-TR" dirty="0"/>
              <a:t> duvarı arasında </a:t>
            </a:r>
            <a:r>
              <a:rPr lang="tr-TR" dirty="0" err="1"/>
              <a:t>yeralır</a:t>
            </a:r>
            <a:r>
              <a:rPr lang="tr-TR" dirty="0"/>
              <a:t>. </a:t>
            </a:r>
            <a:endParaRPr lang="tr-TR" dirty="0" smtClean="0"/>
          </a:p>
          <a:p>
            <a:r>
              <a:rPr lang="tr-TR" dirty="0"/>
              <a:t>d) </a:t>
            </a:r>
            <a:r>
              <a:rPr lang="tr-TR" dirty="0" err="1"/>
              <a:t>Orificium</a:t>
            </a:r>
            <a:r>
              <a:rPr lang="tr-TR" dirty="0"/>
              <a:t> </a:t>
            </a:r>
            <a:r>
              <a:rPr lang="tr-TR" dirty="0" err="1"/>
              <a:t>uteri</a:t>
            </a:r>
            <a:r>
              <a:rPr lang="tr-TR" dirty="0"/>
              <a:t> </a:t>
            </a:r>
            <a:r>
              <a:rPr lang="tr-TR" dirty="0" err="1"/>
              <a:t>internum</a:t>
            </a:r>
            <a:r>
              <a:rPr lang="tr-TR" dirty="0"/>
              <a:t>, </a:t>
            </a:r>
            <a:r>
              <a:rPr lang="tr-TR" dirty="0" err="1"/>
              <a:t>canalis</a:t>
            </a:r>
            <a:r>
              <a:rPr lang="tr-TR" dirty="0"/>
              <a:t> </a:t>
            </a:r>
            <a:r>
              <a:rPr lang="tr-TR" dirty="0" err="1"/>
              <a:t>cervicis’in</a:t>
            </a:r>
            <a:r>
              <a:rPr lang="tr-TR" dirty="0"/>
              <a:t> </a:t>
            </a:r>
            <a:r>
              <a:rPr lang="tr-TR" dirty="0" err="1"/>
              <a:t>uterus’a</a:t>
            </a:r>
            <a:r>
              <a:rPr lang="tr-TR" dirty="0"/>
              <a:t> açılan </a:t>
            </a:r>
            <a:r>
              <a:rPr lang="tr-TR" dirty="0" err="1"/>
              <a:t>cranial</a:t>
            </a:r>
            <a:r>
              <a:rPr lang="tr-TR" dirty="0"/>
              <a:t> deliğidir.</a:t>
            </a:r>
          </a:p>
          <a:p>
            <a:r>
              <a:rPr lang="tr-TR" dirty="0"/>
              <a:t>e) Hiçbiri. </a:t>
            </a:r>
          </a:p>
          <a:p>
            <a:endParaRPr lang="tr-TR" dirty="0"/>
          </a:p>
          <a:p>
            <a:endParaRPr lang="tr-TR" dirty="0"/>
          </a:p>
        </p:txBody>
      </p:sp>
    </p:spTree>
  </p:cSld>
  <p:clrMapOvr>
    <a:masterClrMapping/>
  </p:clrMapOvr>
  <p:transition advTm="4500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Tuba </a:t>
            </a:r>
            <a:r>
              <a:rPr lang="tr-TR" dirty="0" err="1"/>
              <a:t>uterina’nın</a:t>
            </a:r>
            <a:r>
              <a:rPr lang="tr-TR" dirty="0"/>
              <a:t> </a:t>
            </a:r>
            <a:r>
              <a:rPr lang="tr-TR" dirty="0" err="1"/>
              <a:t>ovarium’a</a:t>
            </a:r>
            <a:r>
              <a:rPr lang="tr-TR" dirty="0"/>
              <a:t> dönük ucunun genişlemesi üzerinde yer alan saçak şeklindeki mukoza uzantılarına ne ad verilir?</a:t>
            </a:r>
          </a:p>
          <a:p>
            <a:pPr marL="514350" indent="-514350">
              <a:buAutoNum type="alphaLcParenR"/>
            </a:pPr>
            <a:r>
              <a:rPr lang="tr-TR" dirty="0" err="1" smtClean="0"/>
              <a:t>Ostium</a:t>
            </a:r>
            <a:r>
              <a:rPr lang="tr-TR" dirty="0" smtClean="0"/>
              <a:t> </a:t>
            </a:r>
            <a:r>
              <a:rPr lang="tr-TR" dirty="0" err="1"/>
              <a:t>abdominale</a:t>
            </a:r>
            <a:r>
              <a:rPr lang="tr-TR" dirty="0"/>
              <a:t>  </a:t>
            </a:r>
            <a:endParaRPr lang="tr-TR" dirty="0" smtClean="0"/>
          </a:p>
          <a:p>
            <a:pPr marL="514350" indent="-514350">
              <a:buAutoNum type="alphaLcParenR"/>
            </a:pPr>
            <a:r>
              <a:rPr lang="tr-TR" dirty="0" err="1" smtClean="0"/>
              <a:t>Ampulla</a:t>
            </a:r>
            <a:r>
              <a:rPr lang="tr-TR" dirty="0" smtClean="0"/>
              <a:t> </a:t>
            </a:r>
            <a:r>
              <a:rPr lang="tr-TR" dirty="0" err="1"/>
              <a:t>tubae</a:t>
            </a:r>
            <a:r>
              <a:rPr lang="tr-TR" dirty="0"/>
              <a:t>  </a:t>
            </a:r>
            <a:endParaRPr lang="tr-TR" dirty="0" smtClean="0"/>
          </a:p>
          <a:p>
            <a:pPr marL="514350" indent="-514350">
              <a:buAutoNum type="alphaLcParenR"/>
            </a:pPr>
            <a:r>
              <a:rPr lang="tr-TR" dirty="0" err="1" smtClean="0"/>
              <a:t>Infundibulum</a:t>
            </a:r>
            <a:r>
              <a:rPr lang="tr-TR" dirty="0" smtClean="0"/>
              <a:t> </a:t>
            </a:r>
          </a:p>
          <a:p>
            <a:pPr marL="514350" indent="-514350">
              <a:buAutoNum type="alphaLcParenR"/>
            </a:pPr>
            <a:r>
              <a:rPr lang="tr-TR" dirty="0" err="1" smtClean="0"/>
              <a:t>Fimbria</a:t>
            </a:r>
            <a:r>
              <a:rPr lang="tr-TR" dirty="0" smtClean="0"/>
              <a:t> </a:t>
            </a:r>
            <a:r>
              <a:rPr lang="tr-TR" dirty="0" err="1"/>
              <a:t>ovarica</a:t>
            </a:r>
            <a:r>
              <a:rPr lang="tr-TR" dirty="0"/>
              <a:t>  </a:t>
            </a:r>
            <a:endParaRPr lang="tr-TR" dirty="0" smtClean="0"/>
          </a:p>
          <a:p>
            <a:pPr marL="514350" indent="-514350">
              <a:buAutoNum type="alphaLcParenR"/>
            </a:pPr>
            <a:r>
              <a:rPr lang="tr-TR" dirty="0" err="1" smtClean="0"/>
              <a:t>Isthmus</a:t>
            </a:r>
            <a:r>
              <a:rPr lang="tr-TR" dirty="0" smtClean="0"/>
              <a:t> </a:t>
            </a:r>
            <a:r>
              <a:rPr lang="tr-TR" dirty="0" err="1"/>
              <a:t>tubae</a:t>
            </a:r>
            <a:endParaRPr lang="tr-TR" dirty="0"/>
          </a:p>
          <a:p>
            <a:endParaRPr lang="tr-TR" dirty="0"/>
          </a:p>
        </p:txBody>
      </p:sp>
    </p:spTree>
  </p:cSld>
  <p:clrMapOvr>
    <a:masterClrMapping/>
  </p:clrMapOvr>
  <p:transition advTm="4500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tr-TR" dirty="0"/>
              <a:t>Aşağıdaki ifadelerden hangisi/hangileri </a:t>
            </a:r>
            <a:r>
              <a:rPr lang="tr-TR" b="1" dirty="0"/>
              <a:t>yanlıştır?</a:t>
            </a:r>
            <a:endParaRPr lang="tr-TR" dirty="0"/>
          </a:p>
          <a:p>
            <a:r>
              <a:rPr lang="tr-TR" dirty="0"/>
              <a:t>    I- </a:t>
            </a:r>
            <a:r>
              <a:rPr lang="tr-TR" dirty="0" err="1"/>
              <a:t>Equidelerin</a:t>
            </a:r>
            <a:r>
              <a:rPr lang="tr-TR" dirty="0"/>
              <a:t> sağ böbreği kupa kağıdı şeklindedir. </a:t>
            </a:r>
          </a:p>
          <a:p>
            <a:r>
              <a:rPr lang="tr-TR" dirty="0"/>
              <a:t>   II- </a:t>
            </a:r>
            <a:r>
              <a:rPr lang="tr-TR" dirty="0" err="1"/>
              <a:t>Equidae</a:t>
            </a:r>
            <a:r>
              <a:rPr lang="tr-TR" dirty="0"/>
              <a:t> idrarlarının bulanık olmasının sebebi, </a:t>
            </a:r>
            <a:r>
              <a:rPr lang="tr-TR" dirty="0" err="1"/>
              <a:t>pelvis</a:t>
            </a:r>
            <a:r>
              <a:rPr lang="tr-TR" dirty="0"/>
              <a:t> </a:t>
            </a:r>
            <a:r>
              <a:rPr lang="tr-TR" dirty="0" err="1"/>
              <a:t>renalis’in</a:t>
            </a:r>
            <a:r>
              <a:rPr lang="tr-TR" dirty="0"/>
              <a:t> </a:t>
            </a:r>
            <a:r>
              <a:rPr lang="tr-TR" dirty="0" err="1"/>
              <a:t>glanduler</a:t>
            </a:r>
            <a:r>
              <a:rPr lang="tr-TR" dirty="0"/>
              <a:t> yapıda olmasıdır.</a:t>
            </a:r>
          </a:p>
          <a:p>
            <a:r>
              <a:rPr lang="tr-TR" dirty="0"/>
              <a:t>  III- </a:t>
            </a:r>
            <a:r>
              <a:rPr lang="tr-TR" dirty="0" err="1"/>
              <a:t>Ruminantlarda</a:t>
            </a:r>
            <a:r>
              <a:rPr lang="tr-TR" dirty="0"/>
              <a:t> her iki böbrekte </a:t>
            </a:r>
            <a:r>
              <a:rPr lang="tr-TR" dirty="0" err="1"/>
              <a:t>planum</a:t>
            </a:r>
            <a:r>
              <a:rPr lang="tr-TR" dirty="0"/>
              <a:t> </a:t>
            </a:r>
            <a:r>
              <a:rPr lang="tr-TR" dirty="0" err="1"/>
              <a:t>medianum’un</a:t>
            </a:r>
            <a:r>
              <a:rPr lang="tr-TR" dirty="0"/>
              <a:t> sağında yer alır.</a:t>
            </a:r>
          </a:p>
          <a:p>
            <a:r>
              <a:rPr lang="tr-TR" dirty="0"/>
              <a:t>  IV- </a:t>
            </a:r>
            <a:r>
              <a:rPr lang="tr-TR" dirty="0" err="1"/>
              <a:t>Carnivora</a:t>
            </a:r>
            <a:r>
              <a:rPr lang="tr-TR" dirty="0"/>
              <a:t> böbreklerinde, </a:t>
            </a:r>
            <a:r>
              <a:rPr lang="tr-TR" dirty="0" err="1"/>
              <a:t>papilla</a:t>
            </a:r>
            <a:r>
              <a:rPr lang="tr-TR" dirty="0"/>
              <a:t> </a:t>
            </a:r>
            <a:r>
              <a:rPr lang="tr-TR" dirty="0" err="1"/>
              <a:t>renalisleri</a:t>
            </a:r>
            <a:r>
              <a:rPr lang="tr-TR" dirty="0"/>
              <a:t> kuşatıp içine alan </a:t>
            </a:r>
            <a:r>
              <a:rPr lang="tr-TR" dirty="0" err="1"/>
              <a:t>calix</a:t>
            </a:r>
            <a:r>
              <a:rPr lang="tr-TR" dirty="0"/>
              <a:t> </a:t>
            </a:r>
            <a:r>
              <a:rPr lang="tr-TR" dirty="0" err="1"/>
              <a:t>renalisler</a:t>
            </a:r>
            <a:r>
              <a:rPr lang="tr-TR" dirty="0"/>
              <a:t> mevcuttur.</a:t>
            </a:r>
          </a:p>
          <a:p>
            <a:r>
              <a:rPr lang="tr-TR" dirty="0"/>
              <a:t>   V- </a:t>
            </a:r>
            <a:r>
              <a:rPr lang="tr-TR" dirty="0" err="1"/>
              <a:t>Hilus</a:t>
            </a:r>
            <a:r>
              <a:rPr lang="tr-TR" dirty="0"/>
              <a:t> </a:t>
            </a:r>
            <a:r>
              <a:rPr lang="tr-TR" dirty="0" err="1"/>
              <a:t>renalis</a:t>
            </a:r>
            <a:r>
              <a:rPr lang="tr-TR" dirty="0"/>
              <a:t> </a:t>
            </a:r>
            <a:r>
              <a:rPr lang="tr-TR" dirty="0" err="1"/>
              <a:t>margo</a:t>
            </a:r>
            <a:r>
              <a:rPr lang="tr-TR" dirty="0"/>
              <a:t> </a:t>
            </a:r>
            <a:r>
              <a:rPr lang="tr-TR" dirty="0" err="1"/>
              <a:t>medialis’te</a:t>
            </a:r>
            <a:r>
              <a:rPr lang="tr-TR" dirty="0"/>
              <a:t> yer alır.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dirty="0" smtClean="0"/>
              <a:t>         </a:t>
            </a:r>
            <a:r>
              <a:rPr lang="tr-TR" dirty="0"/>
              <a:t>a) I,II,IV    b) II,III,V    c) IV,V    d) III    e) IV</a:t>
            </a:r>
          </a:p>
        </p:txBody>
      </p:sp>
    </p:spTree>
  </p:cSld>
  <p:clrMapOvr>
    <a:masterClrMapping/>
  </p:clrMapOvr>
  <p:transition advTm="4500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tr-TR" dirty="0"/>
              <a:t>Dişi </a:t>
            </a:r>
            <a:r>
              <a:rPr lang="tr-TR" dirty="0" err="1"/>
              <a:t>ruminantlarda</a:t>
            </a:r>
            <a:r>
              <a:rPr lang="tr-TR" dirty="0"/>
              <a:t> </a:t>
            </a:r>
            <a:r>
              <a:rPr lang="tr-TR" dirty="0" err="1"/>
              <a:t>vesica</a:t>
            </a:r>
            <a:r>
              <a:rPr lang="tr-TR" dirty="0"/>
              <a:t> </a:t>
            </a:r>
            <a:r>
              <a:rPr lang="tr-TR" dirty="0" err="1"/>
              <a:t>urinaria’ya</a:t>
            </a:r>
            <a:r>
              <a:rPr lang="tr-TR" dirty="0"/>
              <a:t> sonda uygulaması esnasında ------------------------‘den dolayı zorlukla karşılaşılır </a:t>
            </a:r>
          </a:p>
          <a:p>
            <a:pPr>
              <a:buNone/>
            </a:pPr>
            <a:r>
              <a:rPr lang="tr-TR" dirty="0" smtClean="0"/>
              <a:t>Yukarıdaki </a:t>
            </a:r>
            <a:r>
              <a:rPr lang="tr-TR" dirty="0"/>
              <a:t>boş bırakılan yere aşağıdakilerden hangisi gelir?</a:t>
            </a:r>
          </a:p>
          <a:p>
            <a:pPr>
              <a:buNone/>
            </a:pPr>
            <a:r>
              <a:rPr lang="tr-TR" dirty="0"/>
              <a:t>a)</a:t>
            </a:r>
            <a:r>
              <a:rPr lang="tr-TR" dirty="0" err="1"/>
              <a:t>Diverticulum</a:t>
            </a:r>
            <a:r>
              <a:rPr lang="tr-TR" dirty="0"/>
              <a:t> </a:t>
            </a:r>
            <a:r>
              <a:rPr lang="tr-TR" dirty="0" err="1"/>
              <a:t>suburethrale</a:t>
            </a:r>
            <a:r>
              <a:rPr lang="tr-TR" dirty="0"/>
              <a:t> </a:t>
            </a:r>
            <a:endParaRPr lang="tr-TR" dirty="0" smtClean="0"/>
          </a:p>
          <a:p>
            <a:pPr>
              <a:buNone/>
            </a:pPr>
            <a:r>
              <a:rPr lang="tr-TR" dirty="0" smtClean="0"/>
              <a:t>b)</a:t>
            </a:r>
            <a:r>
              <a:rPr lang="tr-TR" dirty="0" err="1" smtClean="0"/>
              <a:t>corpus</a:t>
            </a:r>
            <a:r>
              <a:rPr lang="tr-TR" dirty="0" smtClean="0"/>
              <a:t> </a:t>
            </a:r>
            <a:r>
              <a:rPr lang="tr-TR" dirty="0" err="1"/>
              <a:t>cavernosum</a:t>
            </a:r>
            <a:r>
              <a:rPr lang="tr-TR" dirty="0"/>
              <a:t> </a:t>
            </a:r>
            <a:endParaRPr lang="tr-TR" dirty="0" smtClean="0"/>
          </a:p>
          <a:p>
            <a:pPr>
              <a:buNone/>
            </a:pPr>
            <a:r>
              <a:rPr lang="tr-TR" dirty="0" smtClean="0"/>
              <a:t>c)</a:t>
            </a:r>
            <a:r>
              <a:rPr lang="tr-TR" dirty="0" err="1" smtClean="0"/>
              <a:t>flexura</a:t>
            </a:r>
            <a:r>
              <a:rPr lang="tr-TR" dirty="0" smtClean="0"/>
              <a:t> </a:t>
            </a:r>
            <a:r>
              <a:rPr lang="tr-TR" dirty="0" err="1"/>
              <a:t>sigmoidea</a:t>
            </a:r>
            <a:r>
              <a:rPr lang="tr-TR" dirty="0"/>
              <a:t>  </a:t>
            </a:r>
          </a:p>
          <a:p>
            <a:pPr>
              <a:buNone/>
            </a:pPr>
            <a:r>
              <a:rPr lang="tr-TR" dirty="0" smtClean="0"/>
              <a:t>d</a:t>
            </a:r>
            <a:r>
              <a:rPr lang="tr-TR" dirty="0"/>
              <a:t>) </a:t>
            </a:r>
            <a:r>
              <a:rPr lang="tr-TR" dirty="0" err="1"/>
              <a:t>Ostium</a:t>
            </a:r>
            <a:r>
              <a:rPr lang="tr-TR" dirty="0"/>
              <a:t> </a:t>
            </a:r>
            <a:r>
              <a:rPr lang="tr-TR" dirty="0" err="1"/>
              <a:t>urethra</a:t>
            </a:r>
            <a:r>
              <a:rPr lang="tr-TR" dirty="0"/>
              <a:t> </a:t>
            </a:r>
            <a:r>
              <a:rPr lang="tr-TR" dirty="0" err="1"/>
              <a:t>externum</a:t>
            </a:r>
            <a:r>
              <a:rPr lang="tr-TR" dirty="0"/>
              <a:t> </a:t>
            </a:r>
            <a:endParaRPr lang="tr-TR" dirty="0" smtClean="0"/>
          </a:p>
          <a:p>
            <a:pPr>
              <a:buNone/>
            </a:pPr>
            <a:r>
              <a:rPr lang="tr-TR" dirty="0" smtClean="0"/>
              <a:t>e</a:t>
            </a:r>
            <a:r>
              <a:rPr lang="tr-TR" dirty="0"/>
              <a:t>) </a:t>
            </a:r>
            <a:r>
              <a:rPr lang="tr-TR" dirty="0" err="1"/>
              <a:t>Ostium</a:t>
            </a:r>
            <a:r>
              <a:rPr lang="tr-TR" dirty="0"/>
              <a:t> </a:t>
            </a:r>
            <a:r>
              <a:rPr lang="tr-TR" dirty="0" err="1"/>
              <a:t>urethra</a:t>
            </a:r>
            <a:r>
              <a:rPr lang="tr-TR" dirty="0"/>
              <a:t> </a:t>
            </a:r>
            <a:r>
              <a:rPr lang="tr-TR" dirty="0" err="1"/>
              <a:t>internum</a:t>
            </a:r>
            <a:endParaRPr lang="tr-TR" dirty="0"/>
          </a:p>
        </p:txBody>
      </p:sp>
    </p:spTree>
  </p:cSld>
  <p:clrMapOvr>
    <a:masterClrMapping/>
  </p:clrMapOvr>
  <p:transition advTm="45000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dirty="0" err="1"/>
              <a:t>Funiculus</a:t>
            </a:r>
            <a:r>
              <a:rPr lang="tr-TR" dirty="0"/>
              <a:t> </a:t>
            </a:r>
            <a:r>
              <a:rPr lang="tr-TR" dirty="0" err="1"/>
              <a:t>spermaticus’ta</a:t>
            </a:r>
            <a:r>
              <a:rPr lang="tr-TR" dirty="0"/>
              <a:t> aşağıdakilerden hangisi bulunmaz?</a:t>
            </a:r>
          </a:p>
          <a:p>
            <a:pPr marL="514350" indent="-514350">
              <a:buAutoNum type="alphaLcParenR"/>
            </a:pPr>
            <a:r>
              <a:rPr lang="tr-TR" dirty="0" err="1" smtClean="0"/>
              <a:t>Colliculus</a:t>
            </a:r>
            <a:r>
              <a:rPr lang="tr-TR" dirty="0" smtClean="0"/>
              <a:t> </a:t>
            </a:r>
            <a:r>
              <a:rPr lang="tr-TR" dirty="0" err="1"/>
              <a:t>seminalis</a:t>
            </a:r>
            <a:r>
              <a:rPr lang="tr-TR" dirty="0"/>
              <a:t>   </a:t>
            </a:r>
            <a:endParaRPr lang="tr-TR" dirty="0" smtClean="0"/>
          </a:p>
          <a:p>
            <a:pPr marL="514350" indent="-514350">
              <a:buNone/>
            </a:pPr>
            <a:r>
              <a:rPr lang="tr-TR" dirty="0" smtClean="0"/>
              <a:t>b)</a:t>
            </a:r>
            <a:r>
              <a:rPr lang="tr-TR" dirty="0" err="1" smtClean="0"/>
              <a:t>Plexus</a:t>
            </a:r>
            <a:r>
              <a:rPr lang="tr-TR" dirty="0" smtClean="0"/>
              <a:t> </a:t>
            </a:r>
            <a:r>
              <a:rPr lang="tr-TR" dirty="0" err="1"/>
              <a:t>pampiniformis</a:t>
            </a:r>
            <a:r>
              <a:rPr lang="tr-TR" dirty="0"/>
              <a:t>  </a:t>
            </a:r>
            <a:endParaRPr lang="tr-TR" dirty="0" smtClean="0"/>
          </a:p>
          <a:p>
            <a:pPr marL="514350" indent="-514350">
              <a:buNone/>
            </a:pPr>
            <a:r>
              <a:rPr lang="tr-TR" dirty="0" smtClean="0"/>
              <a:t>c)</a:t>
            </a:r>
            <a:r>
              <a:rPr lang="tr-TR" dirty="0" err="1" smtClean="0"/>
              <a:t>Ductus</a:t>
            </a:r>
            <a:r>
              <a:rPr lang="tr-TR" dirty="0" smtClean="0"/>
              <a:t> </a:t>
            </a:r>
            <a:r>
              <a:rPr lang="tr-TR" dirty="0" err="1"/>
              <a:t>deferens</a:t>
            </a:r>
            <a:r>
              <a:rPr lang="tr-TR" dirty="0"/>
              <a:t>   </a:t>
            </a:r>
          </a:p>
          <a:p>
            <a:pPr>
              <a:buNone/>
            </a:pPr>
            <a:r>
              <a:rPr lang="tr-TR" dirty="0" smtClean="0"/>
              <a:t>d</a:t>
            </a:r>
            <a:r>
              <a:rPr lang="tr-TR" dirty="0"/>
              <a:t>) </a:t>
            </a:r>
            <a:r>
              <a:rPr lang="tr-TR" dirty="0" err="1"/>
              <a:t>M.cremaster</a:t>
            </a:r>
            <a:r>
              <a:rPr lang="tr-TR" dirty="0"/>
              <a:t>   </a:t>
            </a:r>
            <a:endParaRPr lang="tr-TR" dirty="0" smtClean="0"/>
          </a:p>
          <a:p>
            <a:pPr>
              <a:buNone/>
            </a:pPr>
            <a:r>
              <a:rPr lang="tr-TR" dirty="0" smtClean="0"/>
              <a:t>e)N.</a:t>
            </a:r>
            <a:r>
              <a:rPr lang="tr-TR" dirty="0" err="1" smtClean="0"/>
              <a:t>spematicus’un</a:t>
            </a:r>
            <a:r>
              <a:rPr lang="tr-TR" dirty="0" smtClean="0"/>
              <a:t> </a:t>
            </a:r>
            <a:r>
              <a:rPr lang="tr-TR" dirty="0"/>
              <a:t>dalları </a:t>
            </a:r>
          </a:p>
          <a:p>
            <a:endParaRPr lang="tr-TR" dirty="0"/>
          </a:p>
        </p:txBody>
      </p:sp>
    </p:spTree>
  </p:cSld>
  <p:clrMapOvr>
    <a:masterClrMapping/>
  </p:clrMapOvr>
  <p:transition advTm="45000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tr-TR" dirty="0"/>
              <a:t>Aşağıdaki ifadelerden hangisi/hangileri </a:t>
            </a:r>
            <a:r>
              <a:rPr lang="tr-TR" b="1" dirty="0"/>
              <a:t>doğrudur?</a:t>
            </a:r>
            <a:endParaRPr lang="tr-TR" dirty="0"/>
          </a:p>
          <a:p>
            <a:r>
              <a:rPr lang="tr-TR" dirty="0"/>
              <a:t>    I-</a:t>
            </a:r>
            <a:r>
              <a:rPr lang="tr-TR" dirty="0" err="1"/>
              <a:t>Equide’de</a:t>
            </a:r>
            <a:r>
              <a:rPr lang="tr-TR" dirty="0"/>
              <a:t> </a:t>
            </a:r>
            <a:r>
              <a:rPr lang="tr-TR" dirty="0" err="1"/>
              <a:t>ostium</a:t>
            </a:r>
            <a:r>
              <a:rPr lang="tr-TR" dirty="0"/>
              <a:t> </a:t>
            </a:r>
            <a:r>
              <a:rPr lang="tr-TR" dirty="0" err="1"/>
              <a:t>urethra</a:t>
            </a:r>
            <a:r>
              <a:rPr lang="tr-TR" dirty="0"/>
              <a:t> </a:t>
            </a:r>
            <a:r>
              <a:rPr lang="tr-TR" dirty="0" err="1"/>
              <a:t>externa</a:t>
            </a:r>
            <a:r>
              <a:rPr lang="tr-TR" dirty="0"/>
              <a:t>, </a:t>
            </a:r>
            <a:r>
              <a:rPr lang="tr-TR" dirty="0" err="1"/>
              <a:t>processus</a:t>
            </a:r>
            <a:r>
              <a:rPr lang="tr-TR" dirty="0"/>
              <a:t> </a:t>
            </a:r>
            <a:r>
              <a:rPr lang="tr-TR" dirty="0" err="1"/>
              <a:t>urethralis’in</a:t>
            </a:r>
            <a:r>
              <a:rPr lang="tr-TR" dirty="0"/>
              <a:t> üzerinde yer alır. </a:t>
            </a:r>
          </a:p>
          <a:p>
            <a:r>
              <a:rPr lang="tr-TR" dirty="0"/>
              <a:t>   II-</a:t>
            </a:r>
            <a:r>
              <a:rPr lang="tr-TR" dirty="0" err="1"/>
              <a:t>M.ischiocavernosus</a:t>
            </a:r>
            <a:r>
              <a:rPr lang="tr-TR" dirty="0"/>
              <a:t>, </a:t>
            </a:r>
            <a:r>
              <a:rPr lang="tr-TR" dirty="0" err="1"/>
              <a:t>pecten</a:t>
            </a:r>
            <a:r>
              <a:rPr lang="tr-TR" dirty="0"/>
              <a:t> </a:t>
            </a:r>
            <a:r>
              <a:rPr lang="tr-TR" dirty="0" err="1"/>
              <a:t>osis</a:t>
            </a:r>
            <a:r>
              <a:rPr lang="tr-TR" dirty="0"/>
              <a:t> </a:t>
            </a:r>
            <a:r>
              <a:rPr lang="tr-TR" dirty="0" err="1"/>
              <a:t>pubis’ten</a:t>
            </a:r>
            <a:r>
              <a:rPr lang="tr-TR" dirty="0"/>
              <a:t> orijin alan kuvvetli bir kastır. </a:t>
            </a:r>
          </a:p>
          <a:p>
            <a:r>
              <a:rPr lang="tr-TR" dirty="0"/>
              <a:t>  III-Köpekte </a:t>
            </a:r>
            <a:r>
              <a:rPr lang="tr-TR" dirty="0" err="1"/>
              <a:t>glans</a:t>
            </a:r>
            <a:r>
              <a:rPr lang="tr-TR" dirty="0"/>
              <a:t> penis üzerinde belirgin bir </a:t>
            </a:r>
            <a:r>
              <a:rPr lang="tr-TR" dirty="0" err="1"/>
              <a:t>corona</a:t>
            </a:r>
            <a:r>
              <a:rPr lang="tr-TR" dirty="0"/>
              <a:t> </a:t>
            </a:r>
            <a:r>
              <a:rPr lang="tr-TR" dirty="0" err="1"/>
              <a:t>glandis</a:t>
            </a:r>
            <a:r>
              <a:rPr lang="tr-TR" dirty="0"/>
              <a:t> yoktur.</a:t>
            </a:r>
          </a:p>
          <a:p>
            <a:r>
              <a:rPr lang="tr-TR" dirty="0"/>
              <a:t>  IV-</a:t>
            </a:r>
            <a:r>
              <a:rPr lang="tr-TR" dirty="0" err="1"/>
              <a:t>Septum</a:t>
            </a:r>
            <a:r>
              <a:rPr lang="tr-TR" dirty="0"/>
              <a:t> </a:t>
            </a:r>
            <a:r>
              <a:rPr lang="tr-TR" dirty="0" err="1"/>
              <a:t>corporis</a:t>
            </a:r>
            <a:r>
              <a:rPr lang="tr-TR" dirty="0"/>
              <a:t> penis, </a:t>
            </a:r>
            <a:r>
              <a:rPr lang="tr-TR" dirty="0" err="1"/>
              <a:t>corpus</a:t>
            </a:r>
            <a:r>
              <a:rPr lang="tr-TR" dirty="0"/>
              <a:t> </a:t>
            </a:r>
            <a:r>
              <a:rPr lang="tr-TR" dirty="0" err="1"/>
              <a:t>cavernosum</a:t>
            </a:r>
            <a:r>
              <a:rPr lang="tr-TR" dirty="0"/>
              <a:t> ile </a:t>
            </a:r>
            <a:r>
              <a:rPr lang="tr-TR" dirty="0" err="1"/>
              <a:t>corpus</a:t>
            </a:r>
            <a:r>
              <a:rPr lang="tr-TR" dirty="0"/>
              <a:t> </a:t>
            </a:r>
            <a:r>
              <a:rPr lang="tr-TR" dirty="0" err="1"/>
              <a:t>spongiosum’u</a:t>
            </a:r>
            <a:r>
              <a:rPr lang="tr-TR" dirty="0"/>
              <a:t> birbirinden </a:t>
            </a:r>
            <a:r>
              <a:rPr lang="tr-TR" dirty="0" smtClean="0"/>
              <a:t>ayırır.</a:t>
            </a:r>
          </a:p>
          <a:p>
            <a:pPr>
              <a:buNone/>
            </a:pPr>
            <a:endParaRPr lang="tr-TR" dirty="0"/>
          </a:p>
          <a:p>
            <a:pPr>
              <a:buNone/>
            </a:pPr>
            <a:r>
              <a:rPr lang="tr-TR" dirty="0" smtClean="0"/>
              <a:t>             a</a:t>
            </a:r>
            <a:r>
              <a:rPr lang="tr-TR" dirty="0"/>
              <a:t>) I,II, IV    b)II,III    c) I,III   d) III,IV   e) I,IV</a:t>
            </a:r>
          </a:p>
          <a:p>
            <a:pPr>
              <a:buNone/>
            </a:pPr>
            <a:endParaRPr lang="tr-TR" dirty="0"/>
          </a:p>
        </p:txBody>
      </p:sp>
    </p:spTree>
  </p:cSld>
  <p:clrMapOvr>
    <a:masterClrMapping/>
  </p:clrMapOvr>
  <p:transition advTm="45000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Bir böbreklerin kesit yüzünde görülen anatomik oluşumlar nelerdir?</a:t>
            </a:r>
            <a:endParaRPr lang="tr-TR" dirty="0"/>
          </a:p>
        </p:txBody>
      </p:sp>
    </p:spTree>
  </p:cSld>
  <p:clrMapOvr>
    <a:masterClrMapping/>
  </p:clrMapOvr>
  <p:transition advTm="45000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tr-TR" dirty="0" err="1"/>
              <a:t>Renes</a:t>
            </a:r>
            <a:r>
              <a:rPr lang="tr-TR" dirty="0"/>
              <a:t> ile ilgili olarak aşağıda verilen önermelerden hangisi yanlıştır. </a:t>
            </a:r>
          </a:p>
          <a:p>
            <a:pPr>
              <a:buNone/>
            </a:pPr>
            <a:r>
              <a:rPr lang="tr-TR" dirty="0" smtClean="0"/>
              <a:t>   </a:t>
            </a:r>
            <a:r>
              <a:rPr lang="tr-TR" dirty="0"/>
              <a:t>A) Her iki böbreğin duruşu simetriktir.</a:t>
            </a:r>
          </a:p>
          <a:p>
            <a:pPr>
              <a:buNone/>
            </a:pPr>
            <a:r>
              <a:rPr lang="tr-TR" dirty="0" smtClean="0"/>
              <a:t>   </a:t>
            </a:r>
            <a:r>
              <a:rPr lang="tr-TR" dirty="0"/>
              <a:t>B) Ren </a:t>
            </a:r>
            <a:r>
              <a:rPr lang="tr-TR" dirty="0" err="1"/>
              <a:t>dexter</a:t>
            </a:r>
            <a:r>
              <a:rPr lang="tr-TR" dirty="0"/>
              <a:t> ren </a:t>
            </a:r>
            <a:r>
              <a:rPr lang="tr-TR" dirty="0" err="1"/>
              <a:t>sinisterden</a:t>
            </a:r>
            <a:r>
              <a:rPr lang="tr-TR" dirty="0"/>
              <a:t> biraz önde yer alır</a:t>
            </a:r>
            <a:r>
              <a:rPr lang="tr-TR" dirty="0" smtClean="0"/>
              <a:t>.  </a:t>
            </a:r>
          </a:p>
          <a:p>
            <a:pPr>
              <a:buNone/>
            </a:pPr>
            <a:r>
              <a:rPr lang="tr-TR" dirty="0"/>
              <a:t> </a:t>
            </a:r>
            <a:r>
              <a:rPr lang="tr-TR" dirty="0" smtClean="0"/>
              <a:t>  C</a:t>
            </a:r>
            <a:r>
              <a:rPr lang="tr-TR" dirty="0"/>
              <a:t>) Böbrekler </a:t>
            </a:r>
            <a:r>
              <a:rPr lang="tr-TR" dirty="0" err="1"/>
              <a:t>regio</a:t>
            </a:r>
            <a:r>
              <a:rPr lang="tr-TR" dirty="0"/>
              <a:t> </a:t>
            </a:r>
            <a:r>
              <a:rPr lang="tr-TR" dirty="0" err="1"/>
              <a:t>lumbalis’te</a:t>
            </a:r>
            <a:r>
              <a:rPr lang="tr-TR" dirty="0"/>
              <a:t> bulunurlar.</a:t>
            </a:r>
          </a:p>
          <a:p>
            <a:pPr>
              <a:buNone/>
            </a:pPr>
            <a:r>
              <a:rPr lang="tr-TR" dirty="0" smtClean="0"/>
              <a:t>   </a:t>
            </a:r>
            <a:r>
              <a:rPr lang="tr-TR" dirty="0"/>
              <a:t>D) </a:t>
            </a:r>
            <a:r>
              <a:rPr lang="tr-TR" dirty="0" err="1"/>
              <a:t>Ruminantlarda</a:t>
            </a:r>
            <a:r>
              <a:rPr lang="tr-TR" dirty="0"/>
              <a:t> ren </a:t>
            </a:r>
            <a:r>
              <a:rPr lang="tr-TR" dirty="0" err="1"/>
              <a:t>sinister</a:t>
            </a:r>
            <a:r>
              <a:rPr lang="tr-TR" dirty="0"/>
              <a:t> yüzücü durumdadır.</a:t>
            </a:r>
          </a:p>
          <a:p>
            <a:pPr>
              <a:buNone/>
            </a:pPr>
            <a:r>
              <a:rPr lang="tr-TR" dirty="0" smtClean="0"/>
              <a:t>   </a:t>
            </a:r>
            <a:r>
              <a:rPr lang="tr-TR" dirty="0"/>
              <a:t>E) Böbreği örten yapılardan </a:t>
            </a:r>
            <a:r>
              <a:rPr lang="tr-TR" dirty="0" err="1"/>
              <a:t>Capsula</a:t>
            </a:r>
            <a:r>
              <a:rPr lang="tr-TR" dirty="0"/>
              <a:t> </a:t>
            </a:r>
            <a:r>
              <a:rPr lang="tr-TR" dirty="0" err="1"/>
              <a:t>fibrosa</a:t>
            </a:r>
            <a:r>
              <a:rPr lang="tr-TR" dirty="0"/>
              <a:t> en içte </a:t>
            </a:r>
            <a:r>
              <a:rPr lang="tr-TR" dirty="0" err="1"/>
              <a:t>yeralır</a:t>
            </a:r>
            <a:r>
              <a:rPr lang="tr-TR" dirty="0"/>
              <a:t>.</a:t>
            </a:r>
          </a:p>
          <a:p>
            <a:endParaRPr lang="tr-TR" dirty="0"/>
          </a:p>
        </p:txBody>
      </p:sp>
    </p:spTree>
  </p:cSld>
  <p:clrMapOvr>
    <a:masterClrMapping/>
  </p:clrMapOvr>
  <p:transition advTm="45000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Preputium’un</a:t>
            </a:r>
            <a:r>
              <a:rPr lang="tr-TR" dirty="0" smtClean="0"/>
              <a:t> bölümleri nelerdir? </a:t>
            </a:r>
            <a:endParaRPr lang="tr-TR" dirty="0"/>
          </a:p>
        </p:txBody>
      </p:sp>
    </p:spTree>
  </p:cSld>
  <p:clrMapOvr>
    <a:masterClrMapping/>
  </p:clrMapOvr>
  <p:transition advTm="45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tr-TR" dirty="0"/>
              <a:t>Erkek </a:t>
            </a:r>
            <a:r>
              <a:rPr lang="tr-TR" dirty="0" err="1"/>
              <a:t>ruminantlarda</a:t>
            </a:r>
            <a:r>
              <a:rPr lang="tr-TR" dirty="0"/>
              <a:t> </a:t>
            </a:r>
            <a:r>
              <a:rPr lang="tr-TR" dirty="0" err="1"/>
              <a:t>vesica</a:t>
            </a:r>
            <a:r>
              <a:rPr lang="tr-TR" dirty="0"/>
              <a:t> </a:t>
            </a:r>
            <a:r>
              <a:rPr lang="tr-TR" dirty="0" err="1"/>
              <a:t>urinaria’ya</a:t>
            </a:r>
            <a:r>
              <a:rPr lang="tr-TR" dirty="0"/>
              <a:t> </a:t>
            </a:r>
            <a:r>
              <a:rPr lang="tr-TR" dirty="0" err="1"/>
              <a:t>katater</a:t>
            </a:r>
            <a:r>
              <a:rPr lang="tr-TR" dirty="0"/>
              <a:t> uygulanırken  ………….……………..  zorluk çıkarır. </a:t>
            </a:r>
          </a:p>
          <a:p>
            <a:pPr>
              <a:buNone/>
            </a:pPr>
            <a:r>
              <a:rPr lang="tr-TR" dirty="0"/>
              <a:t> </a:t>
            </a:r>
          </a:p>
          <a:p>
            <a:pPr>
              <a:buNone/>
            </a:pPr>
            <a:r>
              <a:rPr lang="tr-TR" dirty="0"/>
              <a:t>a)</a:t>
            </a:r>
            <a:r>
              <a:rPr lang="tr-TR" dirty="0" err="1"/>
              <a:t>Ostiumurethra</a:t>
            </a:r>
            <a:r>
              <a:rPr lang="tr-TR" dirty="0"/>
              <a:t> </a:t>
            </a:r>
            <a:r>
              <a:rPr lang="tr-TR" dirty="0" err="1"/>
              <a:t>internum</a:t>
            </a:r>
            <a:r>
              <a:rPr lang="tr-TR" dirty="0"/>
              <a:t>  </a:t>
            </a:r>
          </a:p>
          <a:p>
            <a:pPr>
              <a:buNone/>
            </a:pPr>
            <a:r>
              <a:rPr lang="tr-TR" dirty="0"/>
              <a:t>b)</a:t>
            </a:r>
            <a:r>
              <a:rPr lang="tr-TR" dirty="0" err="1"/>
              <a:t>Diverticulumsuburethrale</a:t>
            </a:r>
            <a:endParaRPr lang="tr-TR" dirty="0"/>
          </a:p>
          <a:p>
            <a:pPr>
              <a:buNone/>
            </a:pPr>
            <a:r>
              <a:rPr lang="tr-TR" dirty="0"/>
              <a:t>c)</a:t>
            </a:r>
            <a:r>
              <a:rPr lang="tr-TR" dirty="0" err="1"/>
              <a:t>flexura</a:t>
            </a:r>
            <a:r>
              <a:rPr lang="tr-TR" dirty="0"/>
              <a:t> </a:t>
            </a:r>
            <a:r>
              <a:rPr lang="tr-TR" dirty="0" err="1"/>
              <a:t>sigmoidea</a:t>
            </a:r>
            <a:r>
              <a:rPr lang="tr-TR" dirty="0"/>
              <a:t>   </a:t>
            </a:r>
          </a:p>
          <a:p>
            <a:pPr>
              <a:buNone/>
            </a:pPr>
            <a:r>
              <a:rPr lang="tr-TR" dirty="0"/>
              <a:t>d) </a:t>
            </a:r>
            <a:r>
              <a:rPr lang="tr-TR" dirty="0" err="1"/>
              <a:t>Ostium</a:t>
            </a:r>
            <a:r>
              <a:rPr lang="tr-TR" dirty="0"/>
              <a:t> </a:t>
            </a:r>
            <a:r>
              <a:rPr lang="tr-TR" dirty="0" err="1"/>
              <a:t>urethra</a:t>
            </a:r>
            <a:r>
              <a:rPr lang="tr-TR" dirty="0"/>
              <a:t> </a:t>
            </a:r>
            <a:r>
              <a:rPr lang="tr-TR" dirty="0" err="1"/>
              <a:t>externum</a:t>
            </a:r>
            <a:r>
              <a:rPr lang="tr-TR" dirty="0"/>
              <a:t>      </a:t>
            </a:r>
          </a:p>
          <a:p>
            <a:pPr>
              <a:buNone/>
            </a:pPr>
            <a:r>
              <a:rPr lang="tr-TR" dirty="0"/>
              <a:t>e) Hiçbiri </a:t>
            </a:r>
          </a:p>
          <a:p>
            <a:pPr>
              <a:buNone/>
            </a:pPr>
            <a:endParaRPr lang="tr-TR" dirty="0"/>
          </a:p>
        </p:txBody>
      </p:sp>
    </p:spTree>
  </p:cSld>
  <p:clrMapOvr>
    <a:masterClrMapping/>
  </p:clrMapOvr>
  <p:transition advTm="4500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tr-TR" dirty="0" smtClean="0"/>
              <a:t>Yandaki </a:t>
            </a:r>
            <a:r>
              <a:rPr lang="tr-TR" dirty="0"/>
              <a:t>resimde yer alan </a:t>
            </a:r>
          </a:p>
          <a:p>
            <a:pPr>
              <a:buNone/>
            </a:pPr>
            <a:r>
              <a:rPr lang="tr-TR" dirty="0"/>
              <a:t>     Organın adı:</a:t>
            </a:r>
          </a:p>
          <a:p>
            <a:pPr>
              <a:buNone/>
            </a:pPr>
            <a:r>
              <a:rPr lang="tr-TR" dirty="0"/>
              <a:t>     </a:t>
            </a:r>
            <a:r>
              <a:rPr lang="tr-TR" dirty="0" smtClean="0"/>
              <a:t>.……………</a:t>
            </a:r>
            <a:endParaRPr lang="tr-TR" dirty="0"/>
          </a:p>
          <a:p>
            <a:pPr>
              <a:buNone/>
            </a:pPr>
            <a:r>
              <a:rPr lang="tr-TR" dirty="0" smtClean="0"/>
              <a:t>    </a:t>
            </a:r>
            <a:r>
              <a:rPr lang="tr-TR" dirty="0"/>
              <a:t>Hangi hayvan türüne ait:</a:t>
            </a:r>
          </a:p>
          <a:p>
            <a:pPr>
              <a:buNone/>
            </a:pPr>
            <a:r>
              <a:rPr lang="tr-TR" dirty="0"/>
              <a:t>     </a:t>
            </a:r>
            <a:r>
              <a:rPr lang="tr-TR" dirty="0" smtClean="0"/>
              <a:t>.………………</a:t>
            </a:r>
            <a:endParaRPr lang="tr-TR" dirty="0"/>
          </a:p>
          <a:p>
            <a:pPr>
              <a:buNone/>
            </a:pPr>
            <a:r>
              <a:rPr lang="tr-TR" dirty="0" smtClean="0"/>
              <a:t>    </a:t>
            </a:r>
            <a:r>
              <a:rPr lang="tr-TR" dirty="0"/>
              <a:t>A ile gösterilen yapı:</a:t>
            </a:r>
          </a:p>
          <a:p>
            <a:pPr>
              <a:buNone/>
            </a:pPr>
            <a:r>
              <a:rPr lang="tr-TR" dirty="0"/>
              <a:t>     </a:t>
            </a:r>
            <a:r>
              <a:rPr lang="tr-TR" dirty="0" smtClean="0"/>
              <a:t>....………</a:t>
            </a:r>
            <a:endParaRPr lang="tr-TR" dirty="0"/>
          </a:p>
          <a:p>
            <a:pPr>
              <a:buNone/>
            </a:pPr>
            <a:r>
              <a:rPr lang="tr-TR" dirty="0" smtClean="0"/>
              <a:t>    </a:t>
            </a:r>
            <a:r>
              <a:rPr lang="tr-TR" dirty="0"/>
              <a:t>B ile gösterilen yapı:</a:t>
            </a:r>
          </a:p>
          <a:p>
            <a:pPr>
              <a:buNone/>
            </a:pPr>
            <a:r>
              <a:rPr lang="tr-TR" dirty="0"/>
              <a:t>     </a:t>
            </a:r>
            <a:r>
              <a:rPr lang="tr-TR" dirty="0" smtClean="0"/>
              <a:t>…...</a:t>
            </a:r>
            <a:endParaRPr lang="tr-TR" dirty="0"/>
          </a:p>
          <a:p>
            <a:pPr>
              <a:buNone/>
            </a:pPr>
            <a:r>
              <a:rPr lang="tr-TR" dirty="0" smtClean="0"/>
              <a:t> </a:t>
            </a:r>
            <a:r>
              <a:rPr lang="tr-TR" dirty="0"/>
              <a:t>Nedir? Latince adlarını </a:t>
            </a:r>
            <a:r>
              <a:rPr lang="tr-TR" dirty="0" smtClean="0"/>
              <a:t>yazınız</a:t>
            </a:r>
            <a:r>
              <a:rPr lang="tr-TR" dirty="0"/>
              <a:t>.</a:t>
            </a:r>
          </a:p>
        </p:txBody>
      </p:sp>
      <p:graphicFrame>
        <p:nvGraphicFramePr>
          <p:cNvPr id="28674" name="Object 2"/>
          <p:cNvGraphicFramePr>
            <a:graphicFrameLocks noChangeAspect="1"/>
          </p:cNvGraphicFramePr>
          <p:nvPr/>
        </p:nvGraphicFramePr>
        <p:xfrm>
          <a:off x="4643438" y="1857364"/>
          <a:ext cx="4011359" cy="3500462"/>
        </p:xfrm>
        <a:graphic>
          <a:graphicData uri="http://schemas.openxmlformats.org/presentationml/2006/ole">
            <p:oleObj spid="_x0000_s28674" name="Image" r:id="rId3" imgW="7619048" imgH="6920635" progId="Photoshop.Image.7">
              <p:embed/>
            </p:oleObj>
          </a:graphicData>
        </a:graphic>
      </p:graphicFrame>
    </p:spTree>
  </p:cSld>
  <p:clrMapOvr>
    <a:masterClrMapping/>
  </p:clrMapOvr>
  <p:transition advTm="45000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dirty="0" err="1"/>
              <a:t>Calix</a:t>
            </a:r>
            <a:r>
              <a:rPr lang="tr-TR" dirty="0"/>
              <a:t> </a:t>
            </a:r>
            <a:r>
              <a:rPr lang="tr-TR" dirty="0" err="1"/>
              <a:t>renalis’e</a:t>
            </a:r>
            <a:r>
              <a:rPr lang="tr-TR" dirty="0"/>
              <a:t> sahip olan böbrek aşağıdakilerden hangisinde görülür? </a:t>
            </a:r>
          </a:p>
          <a:p>
            <a:pPr>
              <a:buNone/>
            </a:pPr>
            <a:r>
              <a:rPr lang="tr-TR" dirty="0"/>
              <a:t>   </a:t>
            </a:r>
            <a:r>
              <a:rPr lang="tr-TR" dirty="0" smtClean="0"/>
              <a:t>      I-</a:t>
            </a:r>
            <a:r>
              <a:rPr lang="tr-TR" dirty="0" err="1" smtClean="0"/>
              <a:t>Homo</a:t>
            </a:r>
            <a:r>
              <a:rPr lang="tr-TR" dirty="0" smtClean="0"/>
              <a:t>  </a:t>
            </a:r>
            <a:r>
              <a:rPr lang="tr-TR" dirty="0"/>
              <a:t>II-</a:t>
            </a:r>
            <a:r>
              <a:rPr lang="tr-TR" dirty="0" err="1"/>
              <a:t>Carnivor</a:t>
            </a:r>
            <a:r>
              <a:rPr lang="tr-TR" dirty="0"/>
              <a:t>  III-Büyük </a:t>
            </a:r>
            <a:r>
              <a:rPr lang="tr-TR" dirty="0" err="1"/>
              <a:t>ruminant</a:t>
            </a:r>
            <a:r>
              <a:rPr lang="tr-TR" dirty="0"/>
              <a:t>  </a:t>
            </a:r>
            <a:endParaRPr lang="tr-TR" dirty="0" smtClean="0"/>
          </a:p>
          <a:p>
            <a:pPr>
              <a:buNone/>
            </a:pPr>
            <a:r>
              <a:rPr lang="tr-TR" dirty="0"/>
              <a:t> </a:t>
            </a:r>
            <a:r>
              <a:rPr lang="tr-TR" dirty="0" smtClean="0"/>
              <a:t>       IV-</a:t>
            </a:r>
            <a:r>
              <a:rPr lang="tr-TR" dirty="0" err="1" smtClean="0"/>
              <a:t>Equidae</a:t>
            </a:r>
            <a:r>
              <a:rPr lang="tr-TR" dirty="0" smtClean="0"/>
              <a:t>     </a:t>
            </a:r>
            <a:r>
              <a:rPr lang="tr-TR" dirty="0"/>
              <a:t>V-Küçük </a:t>
            </a:r>
            <a:r>
              <a:rPr lang="tr-TR" dirty="0" err="1"/>
              <a:t>ruminant</a:t>
            </a:r>
            <a:r>
              <a:rPr lang="tr-TR" dirty="0"/>
              <a:t>    VI-Sus</a:t>
            </a:r>
          </a:p>
          <a:p>
            <a:pPr>
              <a:buNone/>
            </a:pPr>
            <a:r>
              <a:rPr lang="tr-TR" dirty="0" smtClean="0"/>
              <a:t> </a:t>
            </a:r>
          </a:p>
          <a:p>
            <a:pPr>
              <a:buNone/>
            </a:pPr>
            <a:r>
              <a:rPr lang="tr-TR" dirty="0"/>
              <a:t> </a:t>
            </a:r>
            <a:r>
              <a:rPr lang="tr-TR" dirty="0" smtClean="0"/>
              <a:t>     A)I </a:t>
            </a:r>
            <a:r>
              <a:rPr lang="tr-TR" dirty="0"/>
              <a:t>ve II     B)II ve III    C)I,  III ve VI    </a:t>
            </a:r>
            <a:endParaRPr lang="tr-TR" dirty="0" smtClean="0"/>
          </a:p>
          <a:p>
            <a:pPr>
              <a:buNone/>
            </a:pPr>
            <a:r>
              <a:rPr lang="tr-TR" dirty="0" smtClean="0"/>
              <a:t>             D)II</a:t>
            </a:r>
            <a:r>
              <a:rPr lang="tr-TR" dirty="0"/>
              <a:t>, IV ve VI   </a:t>
            </a:r>
            <a:r>
              <a:rPr lang="tr-TR" dirty="0" smtClean="0"/>
              <a:t>         </a:t>
            </a:r>
            <a:r>
              <a:rPr lang="tr-TR" dirty="0"/>
              <a:t>E)V </a:t>
            </a:r>
          </a:p>
          <a:p>
            <a:endParaRPr lang="tr-TR" dirty="0"/>
          </a:p>
        </p:txBody>
      </p:sp>
    </p:spTree>
  </p:cSld>
  <p:clrMapOvr>
    <a:masterClrMapping/>
  </p:clrMapOvr>
  <p:transition advTm="45000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dirty="0"/>
              <a:t>İdrarı </a:t>
            </a:r>
            <a:r>
              <a:rPr lang="tr-TR" dirty="0" err="1"/>
              <a:t>ren’den</a:t>
            </a:r>
            <a:r>
              <a:rPr lang="tr-TR" dirty="0"/>
              <a:t> </a:t>
            </a:r>
            <a:r>
              <a:rPr lang="tr-TR" dirty="0" err="1"/>
              <a:t>vesica</a:t>
            </a:r>
            <a:r>
              <a:rPr lang="tr-TR" dirty="0"/>
              <a:t> </a:t>
            </a:r>
            <a:r>
              <a:rPr lang="tr-TR" dirty="0" err="1"/>
              <a:t>urinaria’ya</a:t>
            </a:r>
            <a:r>
              <a:rPr lang="tr-TR" dirty="0"/>
              <a:t> taşıyan bir kanal vardır. Bu boru şeklindeki kanala …………………….. denir. </a:t>
            </a:r>
            <a:endParaRPr lang="tr-TR" dirty="0" smtClean="0"/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dirty="0" smtClean="0"/>
              <a:t>A)</a:t>
            </a:r>
            <a:r>
              <a:rPr lang="tr-TR" dirty="0" err="1" smtClean="0"/>
              <a:t>Urethra</a:t>
            </a:r>
            <a:r>
              <a:rPr lang="tr-TR" dirty="0" smtClean="0"/>
              <a:t>   </a:t>
            </a:r>
            <a:r>
              <a:rPr lang="tr-TR" dirty="0"/>
              <a:t>B)</a:t>
            </a:r>
            <a:r>
              <a:rPr lang="tr-TR" dirty="0" err="1"/>
              <a:t>Ureter</a:t>
            </a:r>
            <a:r>
              <a:rPr lang="tr-TR" dirty="0"/>
              <a:t>  C)</a:t>
            </a:r>
            <a:r>
              <a:rPr lang="tr-TR" dirty="0" err="1"/>
              <a:t>Uterus</a:t>
            </a:r>
            <a:r>
              <a:rPr lang="tr-TR" dirty="0"/>
              <a:t>   </a:t>
            </a:r>
            <a:endParaRPr lang="tr-TR" dirty="0" smtClean="0"/>
          </a:p>
          <a:p>
            <a:pPr>
              <a:buNone/>
            </a:pPr>
            <a:r>
              <a:rPr lang="tr-TR" dirty="0" smtClean="0"/>
              <a:t>D)</a:t>
            </a:r>
            <a:r>
              <a:rPr lang="tr-TR" dirty="0" err="1" smtClean="0"/>
              <a:t>Urachus</a:t>
            </a:r>
            <a:r>
              <a:rPr lang="tr-TR" dirty="0" smtClean="0"/>
              <a:t>   </a:t>
            </a:r>
            <a:r>
              <a:rPr lang="tr-TR" dirty="0"/>
              <a:t>E)</a:t>
            </a:r>
            <a:r>
              <a:rPr lang="tr-TR" dirty="0" err="1"/>
              <a:t>Umblicus</a:t>
            </a:r>
            <a:endParaRPr lang="tr-TR" dirty="0"/>
          </a:p>
        </p:txBody>
      </p:sp>
    </p:spTree>
  </p:cSld>
  <p:clrMapOvr>
    <a:masterClrMapping/>
  </p:clrMapOvr>
  <p:transition advTm="45000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Sidik kesesinin iki farklı </a:t>
            </a:r>
            <a:r>
              <a:rPr lang="tr-TR" dirty="0" err="1"/>
              <a:t>ligamenti</a:t>
            </a:r>
            <a:r>
              <a:rPr lang="tr-TR" dirty="0"/>
              <a:t> vardır. </a:t>
            </a:r>
            <a:r>
              <a:rPr lang="tr-TR" dirty="0" smtClean="0"/>
              <a:t>Bunlardan </a:t>
            </a:r>
            <a:r>
              <a:rPr lang="tr-TR" dirty="0" err="1" smtClean="0"/>
              <a:t>Vesica</a:t>
            </a:r>
            <a:r>
              <a:rPr lang="tr-TR" dirty="0" smtClean="0"/>
              <a:t> </a:t>
            </a:r>
            <a:r>
              <a:rPr lang="tr-TR" dirty="0" err="1"/>
              <a:t>urinaria’yı</a:t>
            </a:r>
            <a:r>
              <a:rPr lang="tr-TR" dirty="0"/>
              <a:t> alt yüzünden </a:t>
            </a:r>
            <a:r>
              <a:rPr lang="tr-TR" dirty="0" err="1"/>
              <a:t>os</a:t>
            </a:r>
            <a:r>
              <a:rPr lang="tr-TR" dirty="0"/>
              <a:t> </a:t>
            </a:r>
            <a:r>
              <a:rPr lang="tr-TR" dirty="0" err="1"/>
              <a:t>pubis’e</a:t>
            </a:r>
            <a:r>
              <a:rPr lang="tr-TR" dirty="0"/>
              <a:t> sabitleyen bağa </a:t>
            </a:r>
            <a:r>
              <a:rPr lang="tr-TR" dirty="0" smtClean="0"/>
              <a:t>…..…………………………………….......  </a:t>
            </a:r>
            <a:r>
              <a:rPr lang="tr-TR" dirty="0"/>
              <a:t>denir.</a:t>
            </a:r>
          </a:p>
        </p:txBody>
      </p:sp>
    </p:spTree>
  </p:cSld>
  <p:clrMapOvr>
    <a:masterClrMapping/>
  </p:clrMapOvr>
  <p:transition advTm="45000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Kontrakte</a:t>
            </a:r>
            <a:r>
              <a:rPr lang="tr-TR" dirty="0"/>
              <a:t> olarak testisleri gövdeye yaklaştıran </a:t>
            </a:r>
            <a:r>
              <a:rPr lang="tr-TR" dirty="0" err="1"/>
              <a:t>funiculus</a:t>
            </a:r>
            <a:r>
              <a:rPr lang="tr-TR" dirty="0"/>
              <a:t> </a:t>
            </a:r>
            <a:r>
              <a:rPr lang="tr-TR" dirty="0" err="1"/>
              <a:t>spermaticus’un</a:t>
            </a:r>
            <a:r>
              <a:rPr lang="tr-TR" dirty="0"/>
              <a:t> oluşumuna da katılan kas yapısı aşağıdaki seçeneklerden hangisinde verilmiştir? </a:t>
            </a:r>
          </a:p>
          <a:p>
            <a:pPr>
              <a:buNone/>
            </a:pPr>
            <a:r>
              <a:rPr lang="tr-TR" dirty="0" smtClean="0"/>
              <a:t>    A)</a:t>
            </a:r>
            <a:r>
              <a:rPr lang="tr-TR" dirty="0" err="1" smtClean="0"/>
              <a:t>M.cremaster</a:t>
            </a:r>
            <a:r>
              <a:rPr lang="tr-TR" dirty="0" smtClean="0"/>
              <a:t>   </a:t>
            </a:r>
            <a:r>
              <a:rPr lang="tr-TR" dirty="0"/>
              <a:t>B)</a:t>
            </a:r>
            <a:r>
              <a:rPr lang="tr-TR" dirty="0" err="1"/>
              <a:t>Fascia</a:t>
            </a:r>
            <a:r>
              <a:rPr lang="tr-TR" dirty="0"/>
              <a:t> </a:t>
            </a:r>
            <a:r>
              <a:rPr lang="tr-TR" dirty="0" err="1"/>
              <a:t>spermatica</a:t>
            </a:r>
            <a:r>
              <a:rPr lang="tr-TR" dirty="0"/>
              <a:t> </a:t>
            </a:r>
            <a:r>
              <a:rPr lang="tr-TR" dirty="0" err="1"/>
              <a:t>interna</a:t>
            </a:r>
            <a:r>
              <a:rPr lang="tr-TR" dirty="0"/>
              <a:t> </a:t>
            </a:r>
            <a:r>
              <a:rPr lang="tr-TR" dirty="0" smtClean="0"/>
              <a:t>C)</a:t>
            </a:r>
            <a:r>
              <a:rPr lang="tr-TR" dirty="0" err="1" smtClean="0"/>
              <a:t>Tunica</a:t>
            </a:r>
            <a:r>
              <a:rPr lang="tr-TR" dirty="0" smtClean="0"/>
              <a:t> </a:t>
            </a:r>
            <a:r>
              <a:rPr lang="tr-TR" dirty="0" err="1"/>
              <a:t>dartos</a:t>
            </a:r>
            <a:r>
              <a:rPr lang="tr-TR" dirty="0"/>
              <a:t> </a:t>
            </a:r>
            <a:r>
              <a:rPr lang="tr-TR" dirty="0" smtClean="0"/>
              <a:t>C)</a:t>
            </a:r>
            <a:r>
              <a:rPr lang="tr-TR" dirty="0" err="1" smtClean="0"/>
              <a:t>Fascia</a:t>
            </a:r>
            <a:r>
              <a:rPr lang="tr-TR" dirty="0" smtClean="0"/>
              <a:t> </a:t>
            </a:r>
            <a:r>
              <a:rPr lang="tr-TR" dirty="0" err="1"/>
              <a:t>spermatica</a:t>
            </a:r>
            <a:r>
              <a:rPr lang="tr-TR" dirty="0"/>
              <a:t> </a:t>
            </a:r>
            <a:r>
              <a:rPr lang="tr-TR" dirty="0" err="1"/>
              <a:t>externa</a:t>
            </a:r>
            <a:r>
              <a:rPr lang="tr-TR" dirty="0"/>
              <a:t>   E)</a:t>
            </a:r>
            <a:r>
              <a:rPr lang="tr-TR" dirty="0" err="1"/>
              <a:t>Tunica</a:t>
            </a:r>
            <a:r>
              <a:rPr lang="tr-TR" dirty="0"/>
              <a:t> </a:t>
            </a:r>
            <a:r>
              <a:rPr lang="tr-TR" dirty="0" err="1"/>
              <a:t>albuginea</a:t>
            </a:r>
            <a:r>
              <a:rPr lang="tr-TR" dirty="0"/>
              <a:t> </a:t>
            </a:r>
          </a:p>
          <a:p>
            <a:endParaRPr lang="tr-TR" dirty="0"/>
          </a:p>
        </p:txBody>
      </p:sp>
    </p:spTree>
  </p:cSld>
  <p:clrMapOvr>
    <a:masterClrMapping/>
  </p:clrMapOvr>
  <p:transition advTm="45000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dirty="0" smtClean="0"/>
              <a:t> </a:t>
            </a:r>
            <a:r>
              <a:rPr lang="tr-TR" dirty="0" err="1"/>
              <a:t>Funiculus</a:t>
            </a:r>
            <a:r>
              <a:rPr lang="tr-TR" dirty="0"/>
              <a:t> </a:t>
            </a:r>
            <a:r>
              <a:rPr lang="tr-TR" dirty="0" err="1"/>
              <a:t>spermaticus</a:t>
            </a:r>
            <a:r>
              <a:rPr lang="tr-TR" dirty="0"/>
              <a:t>, aşağıdakilerden hangisini </a:t>
            </a:r>
            <a:r>
              <a:rPr lang="tr-TR" b="1" u="sng" dirty="0"/>
              <a:t>kapsamaz</a:t>
            </a:r>
            <a:r>
              <a:rPr lang="tr-TR" b="1" dirty="0"/>
              <a:t>?</a:t>
            </a:r>
            <a:r>
              <a:rPr lang="tr-TR" dirty="0"/>
              <a:t> </a:t>
            </a:r>
          </a:p>
          <a:p>
            <a:pPr marL="514350" indent="-514350">
              <a:buAutoNum type="alphaUcParenR"/>
            </a:pPr>
            <a:r>
              <a:rPr lang="tr-TR" dirty="0" err="1" smtClean="0"/>
              <a:t>Arteria</a:t>
            </a:r>
            <a:r>
              <a:rPr lang="tr-TR" dirty="0" smtClean="0"/>
              <a:t> </a:t>
            </a:r>
            <a:r>
              <a:rPr lang="tr-TR" dirty="0" err="1"/>
              <a:t>testicularis</a:t>
            </a:r>
            <a:r>
              <a:rPr lang="tr-TR" dirty="0"/>
              <a:t>   B) Vena </a:t>
            </a:r>
            <a:r>
              <a:rPr lang="tr-TR" dirty="0" err="1"/>
              <a:t>testicularis</a:t>
            </a:r>
            <a:r>
              <a:rPr lang="tr-TR" dirty="0"/>
              <a:t>   </a:t>
            </a:r>
          </a:p>
          <a:p>
            <a:pPr marL="514350" indent="-514350">
              <a:buNone/>
            </a:pPr>
            <a:r>
              <a:rPr lang="tr-TR" dirty="0" smtClean="0"/>
              <a:t>C</a:t>
            </a:r>
            <a:r>
              <a:rPr lang="tr-TR" dirty="0"/>
              <a:t>) </a:t>
            </a:r>
            <a:r>
              <a:rPr lang="tr-TR" dirty="0" err="1"/>
              <a:t>Ductus</a:t>
            </a:r>
            <a:r>
              <a:rPr lang="tr-TR" dirty="0"/>
              <a:t> </a:t>
            </a:r>
            <a:r>
              <a:rPr lang="tr-TR" dirty="0" err="1"/>
              <a:t>deferens</a:t>
            </a:r>
            <a:r>
              <a:rPr lang="tr-TR" dirty="0"/>
              <a:t>  </a:t>
            </a:r>
            <a:r>
              <a:rPr lang="tr-TR" dirty="0" smtClean="0"/>
              <a:t>     </a:t>
            </a:r>
            <a:r>
              <a:rPr lang="tr-TR" dirty="0"/>
              <a:t>D) </a:t>
            </a:r>
            <a:r>
              <a:rPr lang="tr-TR" dirty="0" err="1"/>
              <a:t>Scrotum</a:t>
            </a:r>
            <a:r>
              <a:rPr lang="tr-TR" dirty="0"/>
              <a:t>     </a:t>
            </a:r>
            <a:endParaRPr lang="tr-TR" dirty="0" smtClean="0"/>
          </a:p>
          <a:p>
            <a:pPr marL="514350" indent="-514350">
              <a:buNone/>
            </a:pPr>
            <a:r>
              <a:rPr lang="tr-TR" dirty="0" smtClean="0"/>
              <a:t>E</a:t>
            </a:r>
            <a:r>
              <a:rPr lang="tr-TR" dirty="0"/>
              <a:t>) </a:t>
            </a:r>
            <a:r>
              <a:rPr lang="tr-TR" dirty="0" err="1"/>
              <a:t>M.cremaster</a:t>
            </a:r>
            <a:endParaRPr lang="tr-TR" dirty="0"/>
          </a:p>
          <a:p>
            <a:endParaRPr lang="tr-TR" dirty="0"/>
          </a:p>
        </p:txBody>
      </p:sp>
    </p:spTree>
  </p:cSld>
  <p:clrMapOvr>
    <a:masterClrMapping/>
  </p:clrMapOvr>
  <p:transition advTm="45000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dirty="0"/>
              <a:t>Tuba </a:t>
            </a:r>
            <a:r>
              <a:rPr lang="tr-TR" dirty="0" err="1"/>
              <a:t>uterina</a:t>
            </a:r>
            <a:r>
              <a:rPr lang="tr-TR" dirty="0"/>
              <a:t> (</a:t>
            </a:r>
            <a:r>
              <a:rPr lang="tr-TR" dirty="0" err="1"/>
              <a:t>Oviduct</a:t>
            </a:r>
            <a:r>
              <a:rPr lang="tr-TR" dirty="0"/>
              <a:t>, </a:t>
            </a:r>
            <a:r>
              <a:rPr lang="tr-TR" dirty="0" err="1"/>
              <a:t>Salpinx</a:t>
            </a:r>
            <a:r>
              <a:rPr lang="tr-TR" dirty="0"/>
              <a:t>)’in </a:t>
            </a:r>
            <a:r>
              <a:rPr lang="tr-TR" dirty="0" err="1"/>
              <a:t>ovarium’a</a:t>
            </a:r>
            <a:r>
              <a:rPr lang="tr-TR" dirty="0"/>
              <a:t> dönük huni benzeri belirgin bir genişleme gösteren ucuna ne ad verilir? </a:t>
            </a:r>
          </a:p>
          <a:p>
            <a:pPr marL="514350" indent="-514350">
              <a:buAutoNum type="alphaUcParenR"/>
            </a:pPr>
            <a:r>
              <a:rPr lang="tr-TR" dirty="0" err="1" smtClean="0"/>
              <a:t>Ostium</a:t>
            </a:r>
            <a:r>
              <a:rPr lang="tr-TR" dirty="0" smtClean="0"/>
              <a:t> </a:t>
            </a:r>
            <a:r>
              <a:rPr lang="tr-TR" dirty="0" err="1"/>
              <a:t>abdominale</a:t>
            </a:r>
            <a:r>
              <a:rPr lang="tr-TR" dirty="0"/>
              <a:t>  B) </a:t>
            </a:r>
            <a:r>
              <a:rPr lang="tr-TR" dirty="0" err="1"/>
              <a:t>Ampulla</a:t>
            </a:r>
            <a:r>
              <a:rPr lang="tr-TR" dirty="0"/>
              <a:t> </a:t>
            </a:r>
            <a:r>
              <a:rPr lang="tr-TR" dirty="0" err="1"/>
              <a:t>tubae</a:t>
            </a:r>
            <a:r>
              <a:rPr lang="tr-TR" dirty="0"/>
              <a:t>  </a:t>
            </a:r>
            <a:endParaRPr lang="tr-TR" dirty="0" smtClean="0"/>
          </a:p>
          <a:p>
            <a:pPr marL="514350" indent="-514350">
              <a:buNone/>
            </a:pPr>
            <a:r>
              <a:rPr lang="tr-TR" dirty="0" smtClean="0"/>
              <a:t>C</a:t>
            </a:r>
            <a:r>
              <a:rPr lang="tr-TR" dirty="0"/>
              <a:t>) </a:t>
            </a:r>
            <a:r>
              <a:rPr lang="tr-TR" dirty="0" err="1"/>
              <a:t>Infundibulum</a:t>
            </a:r>
            <a:r>
              <a:rPr lang="tr-TR" dirty="0"/>
              <a:t> </a:t>
            </a:r>
            <a:r>
              <a:rPr lang="tr-TR" dirty="0" smtClean="0"/>
              <a:t>             D</a:t>
            </a:r>
            <a:r>
              <a:rPr lang="tr-TR" dirty="0"/>
              <a:t>) </a:t>
            </a:r>
            <a:r>
              <a:rPr lang="tr-TR" dirty="0" err="1"/>
              <a:t>Fimbria</a:t>
            </a:r>
            <a:r>
              <a:rPr lang="tr-TR" dirty="0"/>
              <a:t> </a:t>
            </a:r>
            <a:r>
              <a:rPr lang="tr-TR" dirty="0" err="1"/>
              <a:t>ovarica</a:t>
            </a:r>
            <a:r>
              <a:rPr lang="tr-TR" dirty="0"/>
              <a:t>  </a:t>
            </a:r>
            <a:endParaRPr lang="tr-TR" dirty="0" smtClean="0"/>
          </a:p>
          <a:p>
            <a:pPr marL="514350" indent="-514350">
              <a:buNone/>
            </a:pPr>
            <a:r>
              <a:rPr lang="tr-TR" dirty="0" smtClean="0"/>
              <a:t>E</a:t>
            </a:r>
            <a:r>
              <a:rPr lang="tr-TR" dirty="0"/>
              <a:t>) </a:t>
            </a:r>
            <a:r>
              <a:rPr lang="tr-TR" dirty="0" err="1"/>
              <a:t>isthmus</a:t>
            </a:r>
            <a:r>
              <a:rPr lang="tr-TR" dirty="0"/>
              <a:t> </a:t>
            </a:r>
            <a:r>
              <a:rPr lang="tr-TR" dirty="0" err="1"/>
              <a:t>tubae</a:t>
            </a:r>
            <a:endParaRPr lang="tr-TR" dirty="0"/>
          </a:p>
        </p:txBody>
      </p:sp>
    </p:spTree>
  </p:cSld>
  <p:clrMapOvr>
    <a:masterClrMapping/>
  </p:clrMapOvr>
  <p:transition advTm="45000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tr-TR" dirty="0"/>
              <a:t>Hangi hayvan türünün </a:t>
            </a:r>
            <a:r>
              <a:rPr lang="tr-TR" dirty="0" smtClean="0"/>
              <a:t>erkeklerinde </a:t>
            </a:r>
            <a:r>
              <a:rPr lang="tr-TR" dirty="0" err="1"/>
              <a:t>vesica</a:t>
            </a:r>
            <a:r>
              <a:rPr lang="tr-TR" dirty="0"/>
              <a:t> </a:t>
            </a:r>
            <a:r>
              <a:rPr lang="tr-TR" dirty="0" err="1" smtClean="0"/>
              <a:t>urinaria’ya</a:t>
            </a:r>
            <a:r>
              <a:rPr lang="tr-TR" dirty="0" smtClean="0"/>
              <a:t> </a:t>
            </a:r>
            <a:r>
              <a:rPr lang="tr-TR" dirty="0" err="1" smtClean="0"/>
              <a:t>kateter</a:t>
            </a:r>
            <a:r>
              <a:rPr lang="tr-TR" dirty="0" smtClean="0"/>
              <a:t> </a:t>
            </a:r>
            <a:r>
              <a:rPr lang="tr-TR" dirty="0"/>
              <a:t>uygulanırken zorluk </a:t>
            </a:r>
            <a:r>
              <a:rPr lang="tr-TR" dirty="0" smtClean="0"/>
              <a:t>çıkaran </a:t>
            </a:r>
            <a:r>
              <a:rPr lang="tr-TR" dirty="0" err="1"/>
              <a:t>flexura</a:t>
            </a:r>
            <a:r>
              <a:rPr lang="tr-TR" dirty="0"/>
              <a:t> </a:t>
            </a:r>
            <a:r>
              <a:rPr lang="tr-TR" dirty="0" err="1"/>
              <a:t>sigmoidea</a:t>
            </a:r>
            <a:r>
              <a:rPr lang="tr-TR" dirty="0"/>
              <a:t> adlı </a:t>
            </a:r>
            <a:r>
              <a:rPr lang="tr-TR" dirty="0" smtClean="0"/>
              <a:t>kıvrım </a:t>
            </a:r>
            <a:r>
              <a:rPr lang="tr-TR" dirty="0"/>
              <a:t>bulunur. </a:t>
            </a:r>
          </a:p>
          <a:p>
            <a:pPr>
              <a:buNone/>
            </a:pPr>
            <a:r>
              <a:rPr lang="tr-TR" dirty="0"/>
              <a:t>I-</a:t>
            </a:r>
            <a:r>
              <a:rPr lang="tr-TR" dirty="0" err="1"/>
              <a:t>Carnivor</a:t>
            </a:r>
            <a:r>
              <a:rPr lang="tr-TR" dirty="0"/>
              <a:t>  II-B. </a:t>
            </a:r>
            <a:r>
              <a:rPr lang="tr-TR" dirty="0" err="1"/>
              <a:t>ruminant</a:t>
            </a:r>
            <a:r>
              <a:rPr lang="tr-TR" dirty="0"/>
              <a:t>  </a:t>
            </a:r>
          </a:p>
          <a:p>
            <a:pPr>
              <a:buNone/>
            </a:pPr>
            <a:r>
              <a:rPr lang="tr-TR" dirty="0"/>
              <a:t>III-</a:t>
            </a:r>
            <a:r>
              <a:rPr lang="tr-TR" dirty="0" err="1"/>
              <a:t>Equidae</a:t>
            </a:r>
            <a:r>
              <a:rPr lang="tr-TR" dirty="0"/>
              <a:t>  IV-K. </a:t>
            </a:r>
            <a:r>
              <a:rPr lang="tr-TR" dirty="0" err="1"/>
              <a:t>ruminant</a:t>
            </a:r>
            <a:r>
              <a:rPr lang="tr-TR" dirty="0"/>
              <a:t>    </a:t>
            </a:r>
          </a:p>
          <a:p>
            <a:pPr>
              <a:buNone/>
            </a:pPr>
            <a:r>
              <a:rPr lang="tr-TR" dirty="0"/>
              <a:t>               V-Sus</a:t>
            </a:r>
          </a:p>
          <a:p>
            <a:pPr>
              <a:buNone/>
            </a:pPr>
            <a:endParaRPr lang="tr-TR" dirty="0"/>
          </a:p>
          <a:p>
            <a:pPr>
              <a:buNone/>
            </a:pPr>
            <a:r>
              <a:rPr lang="tr-TR" dirty="0"/>
              <a:t>A) I ve III          B) I ve IV</a:t>
            </a:r>
          </a:p>
          <a:p>
            <a:pPr>
              <a:buNone/>
            </a:pPr>
            <a:r>
              <a:rPr lang="tr-TR" dirty="0"/>
              <a:t>C) III ve V         D) II, IV ve V</a:t>
            </a:r>
          </a:p>
          <a:p>
            <a:pPr>
              <a:buNone/>
            </a:pPr>
            <a:r>
              <a:rPr lang="tr-TR" dirty="0"/>
              <a:t>        </a:t>
            </a:r>
            <a:r>
              <a:rPr lang="tr-TR" dirty="0" smtClean="0"/>
              <a:t>     </a:t>
            </a:r>
            <a:r>
              <a:rPr lang="tr-TR" dirty="0"/>
              <a:t>E) II, III ve IV</a:t>
            </a:r>
          </a:p>
          <a:p>
            <a:endParaRPr lang="tr-TR" dirty="0"/>
          </a:p>
        </p:txBody>
      </p:sp>
    </p:spTree>
  </p:cSld>
  <p:clrMapOvr>
    <a:masterClrMapping/>
  </p:clrMapOvr>
  <p:transition advTm="45000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dirty="0"/>
              <a:t>Erkek hayvanlarda üç </a:t>
            </a:r>
            <a:r>
              <a:rPr lang="tr-TR" dirty="0" err="1"/>
              <a:t>det</a:t>
            </a:r>
            <a:r>
              <a:rPr lang="tr-TR" dirty="0"/>
              <a:t> eklenti bezi vardır. Köpekte bunlardan ............................ bulunur. </a:t>
            </a:r>
          </a:p>
          <a:p>
            <a:pPr>
              <a:buNone/>
            </a:pPr>
            <a:r>
              <a:rPr lang="tr-TR" dirty="0" smtClean="0"/>
              <a:t>     </a:t>
            </a:r>
            <a:r>
              <a:rPr lang="tr-TR" dirty="0"/>
              <a:t>A)Prostat      </a:t>
            </a:r>
            <a:r>
              <a:rPr lang="tr-TR" dirty="0" smtClean="0"/>
              <a:t>                      B)</a:t>
            </a:r>
            <a:r>
              <a:rPr lang="tr-TR" dirty="0" err="1" smtClean="0"/>
              <a:t>Cowper</a:t>
            </a:r>
            <a:r>
              <a:rPr lang="tr-TR" dirty="0" smtClean="0"/>
              <a:t> </a:t>
            </a:r>
            <a:r>
              <a:rPr lang="tr-TR" dirty="0"/>
              <a:t>bezi       </a:t>
            </a:r>
            <a:endParaRPr lang="tr-TR" dirty="0" smtClean="0"/>
          </a:p>
          <a:p>
            <a:pPr>
              <a:buNone/>
            </a:pPr>
            <a:r>
              <a:rPr lang="tr-TR" dirty="0"/>
              <a:t> </a:t>
            </a:r>
            <a:r>
              <a:rPr lang="tr-TR" dirty="0" smtClean="0"/>
              <a:t>    C</a:t>
            </a:r>
            <a:r>
              <a:rPr lang="tr-TR" dirty="0"/>
              <a:t>) </a:t>
            </a:r>
            <a:r>
              <a:rPr lang="tr-TR" dirty="0" err="1"/>
              <a:t>Glandula</a:t>
            </a:r>
            <a:r>
              <a:rPr lang="tr-TR" dirty="0"/>
              <a:t> </a:t>
            </a:r>
            <a:r>
              <a:rPr lang="tr-TR" dirty="0" err="1"/>
              <a:t>bulbourethralis</a:t>
            </a:r>
            <a:r>
              <a:rPr lang="tr-TR" dirty="0"/>
              <a:t> </a:t>
            </a:r>
          </a:p>
          <a:p>
            <a:pPr>
              <a:buNone/>
            </a:pPr>
            <a:r>
              <a:rPr lang="tr-TR" dirty="0"/>
              <a:t>     </a:t>
            </a:r>
            <a:r>
              <a:rPr lang="tr-TR" dirty="0" smtClean="0"/>
              <a:t>D)</a:t>
            </a:r>
            <a:r>
              <a:rPr lang="tr-TR" dirty="0" err="1" smtClean="0"/>
              <a:t>Vesicula</a:t>
            </a:r>
            <a:r>
              <a:rPr lang="tr-TR" dirty="0" smtClean="0"/>
              <a:t> </a:t>
            </a:r>
            <a:r>
              <a:rPr lang="tr-TR" dirty="0" err="1"/>
              <a:t>seminalis</a:t>
            </a:r>
            <a:r>
              <a:rPr lang="tr-TR" dirty="0"/>
              <a:t>  </a:t>
            </a:r>
            <a:r>
              <a:rPr lang="tr-TR" dirty="0" smtClean="0"/>
              <a:t>        </a:t>
            </a:r>
            <a:r>
              <a:rPr lang="tr-TR" dirty="0"/>
              <a:t>E) Hepsi</a:t>
            </a:r>
          </a:p>
          <a:p>
            <a:endParaRPr lang="tr-TR" dirty="0"/>
          </a:p>
        </p:txBody>
      </p:sp>
    </p:spTree>
  </p:cSld>
  <p:clrMapOvr>
    <a:masterClrMapping/>
  </p:clrMapOvr>
  <p:transition advTm="45000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tr-TR" dirty="0"/>
              <a:t>Testislerin duruş ve pozisyonu hakkında aşağıdakilerden hangisi yanlıştır. </a:t>
            </a:r>
          </a:p>
          <a:p>
            <a:pPr>
              <a:buNone/>
            </a:pPr>
            <a:r>
              <a:rPr lang="tr-TR" dirty="0"/>
              <a:t>A) Koyun’da testisler vücudun uzun eksenine paralel’dir.</a:t>
            </a:r>
          </a:p>
          <a:p>
            <a:pPr>
              <a:buNone/>
            </a:pPr>
            <a:r>
              <a:rPr lang="tr-TR" dirty="0"/>
              <a:t>B) Köpek’te </a:t>
            </a:r>
            <a:r>
              <a:rPr lang="tr-TR" dirty="0" err="1"/>
              <a:t>regio</a:t>
            </a:r>
            <a:r>
              <a:rPr lang="tr-TR" dirty="0"/>
              <a:t> </a:t>
            </a:r>
            <a:r>
              <a:rPr lang="tr-TR" dirty="0" err="1"/>
              <a:t>perinealis’te</a:t>
            </a:r>
            <a:r>
              <a:rPr lang="tr-TR" dirty="0"/>
              <a:t> konumlanmıştır.</a:t>
            </a:r>
          </a:p>
          <a:p>
            <a:pPr>
              <a:buNone/>
            </a:pPr>
            <a:r>
              <a:rPr lang="tr-TR" dirty="0"/>
              <a:t>C) Domuz ve kedide </a:t>
            </a:r>
            <a:r>
              <a:rPr lang="tr-TR" dirty="0" err="1"/>
              <a:t>anus’a</a:t>
            </a:r>
            <a:r>
              <a:rPr lang="tr-TR" dirty="0"/>
              <a:t> çok yakın olarak bulunurlar.</a:t>
            </a:r>
          </a:p>
          <a:p>
            <a:pPr>
              <a:buNone/>
            </a:pPr>
            <a:r>
              <a:rPr lang="tr-TR" dirty="0"/>
              <a:t>D) Sığırda vücudun uzun eksenine dik durur.</a:t>
            </a:r>
          </a:p>
          <a:p>
            <a:pPr>
              <a:buNone/>
            </a:pPr>
            <a:r>
              <a:rPr lang="tr-TR" dirty="0"/>
              <a:t>E) Testisler </a:t>
            </a:r>
            <a:r>
              <a:rPr lang="tr-TR" dirty="0" err="1"/>
              <a:t>scrotum</a:t>
            </a:r>
            <a:r>
              <a:rPr lang="tr-TR" dirty="0"/>
              <a:t> adlı pigmentli kıllı deri torba içerisinde bulunurlar.</a:t>
            </a:r>
          </a:p>
          <a:p>
            <a:endParaRPr lang="tr-TR" dirty="0"/>
          </a:p>
        </p:txBody>
      </p:sp>
    </p:spTree>
  </p:cSld>
  <p:clrMapOvr>
    <a:masterClrMapping/>
  </p:clrMapOvr>
  <p:transition advTm="45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dirty="0"/>
              <a:t>Çevresel sıcaklığın değişimine göre </a:t>
            </a:r>
            <a:r>
              <a:rPr lang="tr-TR" dirty="0" err="1"/>
              <a:t>kontrakte</a:t>
            </a:r>
            <a:r>
              <a:rPr lang="tr-TR" dirty="0"/>
              <a:t> olarak testisi vücuda yaklaştırıp uzaklaştıran anatomik yapı aşağıdakilerden hangisidir? </a:t>
            </a:r>
          </a:p>
          <a:p>
            <a:pPr>
              <a:buNone/>
            </a:pPr>
            <a:r>
              <a:rPr lang="tr-TR" dirty="0"/>
              <a:t>a)</a:t>
            </a:r>
            <a:r>
              <a:rPr lang="tr-TR" dirty="0" err="1"/>
              <a:t>M.cremaster</a:t>
            </a:r>
            <a:r>
              <a:rPr lang="tr-TR" dirty="0"/>
              <a:t>        </a:t>
            </a:r>
            <a:r>
              <a:rPr lang="tr-TR" dirty="0" smtClean="0"/>
              <a:t>b)</a:t>
            </a:r>
            <a:r>
              <a:rPr lang="tr-TR" dirty="0" err="1" smtClean="0"/>
              <a:t>Fascia</a:t>
            </a:r>
            <a:r>
              <a:rPr lang="tr-TR" dirty="0" smtClean="0"/>
              <a:t> </a:t>
            </a:r>
            <a:r>
              <a:rPr lang="tr-TR" dirty="0" err="1"/>
              <a:t>spermatica</a:t>
            </a:r>
            <a:r>
              <a:rPr lang="tr-TR" dirty="0"/>
              <a:t> </a:t>
            </a:r>
            <a:r>
              <a:rPr lang="tr-TR" dirty="0" err="1"/>
              <a:t>interna</a:t>
            </a:r>
            <a:r>
              <a:rPr lang="tr-TR" dirty="0"/>
              <a:t> </a:t>
            </a:r>
          </a:p>
          <a:p>
            <a:pPr>
              <a:buNone/>
            </a:pPr>
            <a:r>
              <a:rPr lang="tr-TR" dirty="0"/>
              <a:t>c)</a:t>
            </a:r>
            <a:r>
              <a:rPr lang="tr-TR" dirty="0" err="1"/>
              <a:t>Fascia</a:t>
            </a:r>
            <a:r>
              <a:rPr lang="tr-TR" dirty="0"/>
              <a:t> </a:t>
            </a:r>
            <a:r>
              <a:rPr lang="tr-TR" dirty="0" err="1"/>
              <a:t>spermatica</a:t>
            </a:r>
            <a:r>
              <a:rPr lang="tr-TR" dirty="0"/>
              <a:t> </a:t>
            </a:r>
            <a:r>
              <a:rPr lang="tr-TR" dirty="0" err="1"/>
              <a:t>externa</a:t>
            </a:r>
            <a:r>
              <a:rPr lang="tr-TR" dirty="0"/>
              <a:t>      d)</a:t>
            </a:r>
            <a:r>
              <a:rPr lang="tr-TR" dirty="0" err="1"/>
              <a:t>Tunica</a:t>
            </a:r>
            <a:r>
              <a:rPr lang="tr-TR" dirty="0"/>
              <a:t> </a:t>
            </a:r>
            <a:r>
              <a:rPr lang="tr-TR" dirty="0" err="1"/>
              <a:t>dartos</a:t>
            </a:r>
            <a:r>
              <a:rPr lang="tr-TR" dirty="0"/>
              <a:t>    </a:t>
            </a:r>
          </a:p>
          <a:p>
            <a:pPr>
              <a:buNone/>
            </a:pPr>
            <a:r>
              <a:rPr lang="tr-TR" dirty="0"/>
              <a:t>                           e) </a:t>
            </a:r>
            <a:r>
              <a:rPr lang="tr-TR" dirty="0" err="1"/>
              <a:t>Tunica</a:t>
            </a:r>
            <a:r>
              <a:rPr lang="tr-TR" dirty="0"/>
              <a:t> </a:t>
            </a:r>
            <a:r>
              <a:rPr lang="tr-TR" dirty="0" err="1"/>
              <a:t>albuginea</a:t>
            </a:r>
            <a:endParaRPr lang="tr-TR" dirty="0"/>
          </a:p>
        </p:txBody>
      </p:sp>
    </p:spTree>
  </p:cSld>
  <p:clrMapOvr>
    <a:masterClrMapping/>
  </p:clrMapOvr>
  <p:transition advTm="45000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dirty="0"/>
              <a:t>Hangisi </a:t>
            </a:r>
            <a:r>
              <a:rPr lang="tr-TR" dirty="0" err="1"/>
              <a:t>partes</a:t>
            </a:r>
            <a:r>
              <a:rPr lang="tr-TR" dirty="0"/>
              <a:t> </a:t>
            </a:r>
            <a:r>
              <a:rPr lang="tr-TR" dirty="0" err="1"/>
              <a:t>genitales</a:t>
            </a:r>
            <a:r>
              <a:rPr lang="tr-TR" dirty="0"/>
              <a:t> </a:t>
            </a:r>
            <a:r>
              <a:rPr lang="tr-TR" dirty="0" err="1"/>
              <a:t>femininae</a:t>
            </a:r>
            <a:r>
              <a:rPr lang="tr-TR" dirty="0"/>
              <a:t> </a:t>
            </a:r>
            <a:r>
              <a:rPr lang="tr-TR" dirty="0" err="1"/>
              <a:t>internae’nın</a:t>
            </a:r>
            <a:r>
              <a:rPr lang="tr-TR" dirty="0"/>
              <a:t> bir üyesi değildir </a:t>
            </a:r>
          </a:p>
          <a:p>
            <a:pPr>
              <a:buNone/>
            </a:pPr>
            <a:r>
              <a:rPr lang="tr-TR" dirty="0" smtClean="0"/>
              <a:t> </a:t>
            </a:r>
            <a:r>
              <a:rPr lang="tr-TR" dirty="0"/>
              <a:t>A)</a:t>
            </a:r>
            <a:r>
              <a:rPr lang="tr-TR" dirty="0" err="1"/>
              <a:t>Ovarium</a:t>
            </a:r>
            <a:r>
              <a:rPr lang="tr-TR" dirty="0"/>
              <a:t>   B)</a:t>
            </a:r>
            <a:r>
              <a:rPr lang="tr-TR" dirty="0" err="1"/>
              <a:t>Salpinx</a:t>
            </a:r>
            <a:r>
              <a:rPr lang="tr-TR" dirty="0"/>
              <a:t>   C)</a:t>
            </a:r>
            <a:r>
              <a:rPr lang="tr-TR" dirty="0" err="1"/>
              <a:t>Uterus</a:t>
            </a:r>
            <a:r>
              <a:rPr lang="tr-TR" dirty="0"/>
              <a:t>   </a:t>
            </a:r>
            <a:endParaRPr lang="tr-TR" dirty="0" smtClean="0"/>
          </a:p>
          <a:p>
            <a:pPr>
              <a:buNone/>
            </a:pPr>
            <a:r>
              <a:rPr lang="tr-TR" dirty="0"/>
              <a:t> </a:t>
            </a:r>
            <a:r>
              <a:rPr lang="tr-TR" dirty="0" smtClean="0"/>
              <a:t>        D)</a:t>
            </a:r>
            <a:r>
              <a:rPr lang="tr-TR" dirty="0" err="1" smtClean="0"/>
              <a:t>Vagina</a:t>
            </a:r>
            <a:r>
              <a:rPr lang="tr-TR" dirty="0" smtClean="0"/>
              <a:t>   </a:t>
            </a:r>
            <a:r>
              <a:rPr lang="tr-TR" dirty="0"/>
              <a:t>E)</a:t>
            </a:r>
            <a:r>
              <a:rPr lang="tr-TR" dirty="0" err="1"/>
              <a:t>Clitoris</a:t>
            </a:r>
            <a:endParaRPr lang="tr-TR" dirty="0"/>
          </a:p>
          <a:p>
            <a:endParaRPr lang="tr-TR" dirty="0"/>
          </a:p>
        </p:txBody>
      </p:sp>
    </p:spTree>
  </p:cSld>
  <p:clrMapOvr>
    <a:masterClrMapping/>
  </p:clrMapOvr>
  <p:transition advTm="45000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tr-TR" dirty="0"/>
              <a:t>Aşağıdaki ifadelerden hangisi/</a:t>
            </a:r>
            <a:r>
              <a:rPr lang="tr-TR" dirty="0" err="1"/>
              <a:t>leri</a:t>
            </a:r>
            <a:r>
              <a:rPr lang="tr-TR" dirty="0"/>
              <a:t> </a:t>
            </a:r>
            <a:r>
              <a:rPr lang="tr-TR" b="1" dirty="0"/>
              <a:t>doğrudur? </a:t>
            </a:r>
            <a:endParaRPr lang="tr-TR" dirty="0"/>
          </a:p>
          <a:p>
            <a:pPr>
              <a:buNone/>
            </a:pPr>
            <a:r>
              <a:rPr lang="tr-TR" b="1" dirty="0"/>
              <a:t> </a:t>
            </a:r>
            <a:endParaRPr lang="tr-TR" dirty="0"/>
          </a:p>
          <a:p>
            <a:r>
              <a:rPr lang="tr-TR" dirty="0"/>
              <a:t>   I- </a:t>
            </a:r>
            <a:r>
              <a:rPr lang="tr-TR" dirty="0" err="1"/>
              <a:t>Equide’de</a:t>
            </a:r>
            <a:r>
              <a:rPr lang="tr-TR" dirty="0"/>
              <a:t> </a:t>
            </a:r>
            <a:r>
              <a:rPr lang="tr-TR" dirty="0" err="1"/>
              <a:t>processus</a:t>
            </a:r>
            <a:r>
              <a:rPr lang="tr-TR" dirty="0"/>
              <a:t> </a:t>
            </a:r>
            <a:r>
              <a:rPr lang="tr-TR" dirty="0" err="1"/>
              <a:t>urethralis</a:t>
            </a:r>
            <a:r>
              <a:rPr lang="tr-TR" dirty="0"/>
              <a:t> fossa </a:t>
            </a:r>
            <a:r>
              <a:rPr lang="tr-TR" dirty="0" err="1"/>
              <a:t>glandis’te</a:t>
            </a:r>
            <a:r>
              <a:rPr lang="tr-TR" dirty="0"/>
              <a:t> yer alır. </a:t>
            </a:r>
          </a:p>
          <a:p>
            <a:r>
              <a:rPr lang="tr-TR" dirty="0"/>
              <a:t>   II-Penis içerisinde yer alan bölümünde </a:t>
            </a:r>
            <a:r>
              <a:rPr lang="tr-TR" dirty="0" err="1"/>
              <a:t>urethranın</a:t>
            </a:r>
            <a:r>
              <a:rPr lang="tr-TR" dirty="0"/>
              <a:t> etrafı </a:t>
            </a:r>
            <a:r>
              <a:rPr lang="tr-TR" dirty="0" err="1"/>
              <a:t>corpus</a:t>
            </a:r>
            <a:r>
              <a:rPr lang="tr-TR" dirty="0"/>
              <a:t> </a:t>
            </a:r>
            <a:r>
              <a:rPr lang="tr-TR" dirty="0" err="1"/>
              <a:t>spongiosum</a:t>
            </a:r>
            <a:r>
              <a:rPr lang="tr-TR" dirty="0"/>
              <a:t> penis tarafından çevrelenmiştir. </a:t>
            </a:r>
          </a:p>
          <a:p>
            <a:r>
              <a:rPr lang="tr-TR" dirty="0"/>
              <a:t>   III-</a:t>
            </a:r>
            <a:r>
              <a:rPr lang="tr-TR" dirty="0" err="1"/>
              <a:t>Glans</a:t>
            </a:r>
            <a:r>
              <a:rPr lang="tr-TR" dirty="0"/>
              <a:t> penis köpekte pars longa </a:t>
            </a:r>
            <a:r>
              <a:rPr lang="tr-TR" dirty="0" err="1"/>
              <a:t>glandis</a:t>
            </a:r>
            <a:r>
              <a:rPr lang="tr-TR" dirty="0"/>
              <a:t> ve </a:t>
            </a:r>
            <a:r>
              <a:rPr lang="tr-TR" dirty="0" err="1"/>
              <a:t>bulbus</a:t>
            </a:r>
            <a:r>
              <a:rPr lang="tr-TR" dirty="0"/>
              <a:t> </a:t>
            </a:r>
            <a:r>
              <a:rPr lang="tr-TR" dirty="0" err="1"/>
              <a:t>glandis</a:t>
            </a:r>
            <a:r>
              <a:rPr lang="tr-TR" dirty="0"/>
              <a:t> adlı iki bölümden oluşur.</a:t>
            </a:r>
          </a:p>
          <a:p>
            <a:r>
              <a:rPr lang="tr-TR" dirty="0"/>
              <a:t>   IV-</a:t>
            </a:r>
            <a:r>
              <a:rPr lang="tr-TR" dirty="0" err="1"/>
              <a:t>Ostium</a:t>
            </a:r>
            <a:r>
              <a:rPr lang="tr-TR" dirty="0"/>
              <a:t> </a:t>
            </a:r>
            <a:r>
              <a:rPr lang="tr-TR" dirty="0" err="1"/>
              <a:t>urethra</a:t>
            </a:r>
            <a:r>
              <a:rPr lang="tr-TR" dirty="0"/>
              <a:t> </a:t>
            </a:r>
            <a:r>
              <a:rPr lang="tr-TR" dirty="0" err="1"/>
              <a:t>externa</a:t>
            </a:r>
            <a:r>
              <a:rPr lang="tr-TR" dirty="0"/>
              <a:t> </a:t>
            </a:r>
            <a:r>
              <a:rPr lang="tr-TR" dirty="0" err="1"/>
              <a:t>ereksiyon</a:t>
            </a:r>
            <a:r>
              <a:rPr lang="tr-TR" dirty="0"/>
              <a:t> durumunda penisin </a:t>
            </a:r>
            <a:r>
              <a:rPr lang="tr-TR" dirty="0" err="1"/>
              <a:t>preputium</a:t>
            </a:r>
            <a:r>
              <a:rPr lang="tr-TR" dirty="0"/>
              <a:t> dışına çıkmasını sağlayan deliğin adıdır.</a:t>
            </a:r>
          </a:p>
          <a:p>
            <a:pPr>
              <a:buNone/>
            </a:pPr>
            <a:r>
              <a:rPr lang="tr-TR" dirty="0"/>
              <a:t> </a:t>
            </a:r>
          </a:p>
          <a:p>
            <a:pPr>
              <a:buNone/>
            </a:pPr>
            <a:r>
              <a:rPr lang="tr-TR" dirty="0" smtClean="0"/>
              <a:t>  </a:t>
            </a:r>
            <a:r>
              <a:rPr lang="tr-TR" dirty="0"/>
              <a:t>A)I,II,III,IV    B)I,II,III    C)I,II,IV    D)II,III,IV   E)I,III ve IV</a:t>
            </a:r>
          </a:p>
          <a:p>
            <a:endParaRPr lang="tr-TR" dirty="0"/>
          </a:p>
        </p:txBody>
      </p:sp>
    </p:spTree>
  </p:cSld>
  <p:clrMapOvr>
    <a:masterClrMapping/>
  </p:clrMapOvr>
  <p:transition advTm="45000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tr-TR" dirty="0" err="1"/>
              <a:t>Renes</a:t>
            </a:r>
            <a:r>
              <a:rPr lang="tr-TR" dirty="0"/>
              <a:t> nerede bulunur?</a:t>
            </a:r>
            <a:endParaRPr lang="tr-TR" b="1" dirty="0"/>
          </a:p>
          <a:p>
            <a:pPr>
              <a:buNone/>
            </a:pPr>
            <a:endParaRPr lang="tr-TR" b="1" dirty="0"/>
          </a:p>
          <a:p>
            <a:pPr>
              <a:buNone/>
            </a:pPr>
            <a:r>
              <a:rPr lang="tr-TR" dirty="0" smtClean="0"/>
              <a:t>    </a:t>
            </a:r>
            <a:r>
              <a:rPr lang="tr-TR" dirty="0"/>
              <a:t>a) </a:t>
            </a:r>
            <a:r>
              <a:rPr lang="tr-TR" dirty="0" err="1"/>
              <a:t>Regio</a:t>
            </a:r>
            <a:r>
              <a:rPr lang="tr-TR" dirty="0"/>
              <a:t> </a:t>
            </a:r>
            <a:r>
              <a:rPr lang="tr-TR" dirty="0" err="1"/>
              <a:t>hipochondriaca’da</a:t>
            </a:r>
            <a:r>
              <a:rPr lang="tr-TR" dirty="0"/>
              <a:t>    </a:t>
            </a:r>
            <a:endParaRPr lang="tr-TR" dirty="0" smtClean="0"/>
          </a:p>
          <a:p>
            <a:pPr>
              <a:buNone/>
            </a:pPr>
            <a:r>
              <a:rPr lang="tr-TR" dirty="0"/>
              <a:t> </a:t>
            </a:r>
            <a:r>
              <a:rPr lang="tr-TR" dirty="0" smtClean="0"/>
              <a:t>   b</a:t>
            </a:r>
            <a:r>
              <a:rPr lang="tr-TR" dirty="0"/>
              <a:t>) </a:t>
            </a:r>
            <a:r>
              <a:rPr lang="tr-TR" dirty="0" err="1"/>
              <a:t>Regio</a:t>
            </a:r>
            <a:r>
              <a:rPr lang="tr-TR" dirty="0"/>
              <a:t> </a:t>
            </a:r>
            <a:r>
              <a:rPr lang="tr-TR" dirty="0" err="1"/>
              <a:t>epigastrica’da</a:t>
            </a:r>
            <a:r>
              <a:rPr lang="tr-TR" dirty="0"/>
              <a:t>  </a:t>
            </a:r>
            <a:endParaRPr lang="tr-TR" b="1" dirty="0"/>
          </a:p>
          <a:p>
            <a:pPr>
              <a:buNone/>
            </a:pPr>
            <a:r>
              <a:rPr lang="tr-TR" dirty="0" smtClean="0"/>
              <a:t>    </a:t>
            </a:r>
            <a:r>
              <a:rPr lang="tr-TR" dirty="0"/>
              <a:t>c) </a:t>
            </a:r>
            <a:r>
              <a:rPr lang="tr-TR" dirty="0" err="1"/>
              <a:t>Regio</a:t>
            </a:r>
            <a:r>
              <a:rPr lang="tr-TR" dirty="0"/>
              <a:t> </a:t>
            </a:r>
            <a:r>
              <a:rPr lang="tr-TR" dirty="0" err="1"/>
              <a:t>lumbalis’de</a:t>
            </a:r>
            <a:r>
              <a:rPr lang="tr-TR" dirty="0"/>
              <a:t>    </a:t>
            </a:r>
            <a:endParaRPr lang="tr-TR" dirty="0" smtClean="0"/>
          </a:p>
          <a:p>
            <a:pPr>
              <a:buNone/>
            </a:pPr>
            <a:r>
              <a:rPr lang="tr-TR" dirty="0"/>
              <a:t> </a:t>
            </a:r>
            <a:r>
              <a:rPr lang="tr-TR" dirty="0" smtClean="0"/>
              <a:t>   d</a:t>
            </a:r>
            <a:r>
              <a:rPr lang="tr-TR" dirty="0"/>
              <a:t>) </a:t>
            </a:r>
            <a:r>
              <a:rPr lang="tr-TR" dirty="0" err="1"/>
              <a:t>Regio</a:t>
            </a:r>
            <a:r>
              <a:rPr lang="tr-TR" dirty="0"/>
              <a:t> </a:t>
            </a:r>
            <a:r>
              <a:rPr lang="tr-TR" dirty="0" err="1"/>
              <a:t>inguinalis’de</a:t>
            </a:r>
            <a:r>
              <a:rPr lang="tr-TR" dirty="0"/>
              <a:t>	</a:t>
            </a:r>
          </a:p>
          <a:p>
            <a:pPr>
              <a:buNone/>
            </a:pPr>
            <a:r>
              <a:rPr lang="tr-TR" dirty="0" smtClean="0"/>
              <a:t>    e</a:t>
            </a:r>
            <a:r>
              <a:rPr lang="tr-TR" dirty="0"/>
              <a:t>) </a:t>
            </a:r>
            <a:r>
              <a:rPr lang="tr-TR" dirty="0" err="1"/>
              <a:t>Regio</a:t>
            </a:r>
            <a:r>
              <a:rPr lang="tr-TR" dirty="0"/>
              <a:t> </a:t>
            </a:r>
            <a:r>
              <a:rPr lang="tr-TR" dirty="0" err="1"/>
              <a:t>xiphoidea’da</a:t>
            </a:r>
            <a:endParaRPr lang="tr-TR" dirty="0"/>
          </a:p>
          <a:p>
            <a:pPr>
              <a:buNone/>
            </a:pPr>
            <a:r>
              <a:rPr lang="tr-TR" b="1" dirty="0"/>
              <a:t> </a:t>
            </a:r>
            <a:endParaRPr lang="tr-TR" dirty="0"/>
          </a:p>
        </p:txBody>
      </p:sp>
    </p:spTree>
  </p:cSld>
  <p:clrMapOvr>
    <a:masterClrMapping/>
  </p:clrMapOvr>
  <p:transition advTm="45000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Sığır ve domuza özgü, </a:t>
            </a:r>
            <a:r>
              <a:rPr lang="tr-TR" dirty="0" err="1"/>
              <a:t>papilla</a:t>
            </a:r>
            <a:r>
              <a:rPr lang="tr-TR" dirty="0"/>
              <a:t> </a:t>
            </a:r>
            <a:r>
              <a:rPr lang="tr-TR" dirty="0" err="1"/>
              <a:t>renalisleri</a:t>
            </a:r>
            <a:r>
              <a:rPr lang="tr-TR" dirty="0"/>
              <a:t> kucaklayan yapıya ne adı verilir</a:t>
            </a:r>
            <a:r>
              <a:rPr lang="tr-TR" dirty="0" smtClean="0"/>
              <a:t>?</a:t>
            </a:r>
            <a:endParaRPr lang="tr-TR" dirty="0"/>
          </a:p>
        </p:txBody>
      </p:sp>
    </p:spTree>
  </p:cSld>
  <p:clrMapOvr>
    <a:masterClrMapping/>
  </p:clrMapOvr>
  <p:transition advTm="45000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dirty="0" err="1"/>
              <a:t>Equidae’de</a:t>
            </a:r>
            <a:r>
              <a:rPr lang="tr-TR" dirty="0"/>
              <a:t> sağ böbreğin </a:t>
            </a:r>
            <a:r>
              <a:rPr lang="tr-TR" dirty="0" err="1"/>
              <a:t>extremitas</a:t>
            </a:r>
            <a:r>
              <a:rPr lang="tr-TR" dirty="0"/>
              <a:t> </a:t>
            </a:r>
            <a:r>
              <a:rPr lang="tr-TR" dirty="0" err="1"/>
              <a:t>cranialis’i</a:t>
            </a:r>
            <a:r>
              <a:rPr lang="tr-TR" dirty="0"/>
              <a:t> hangi organa dayanır?</a:t>
            </a:r>
          </a:p>
          <a:p>
            <a:pPr>
              <a:buNone/>
            </a:pPr>
            <a:r>
              <a:rPr lang="tr-TR" dirty="0"/>
              <a:t>           a) </a:t>
            </a:r>
            <a:r>
              <a:rPr lang="tr-TR" dirty="0" err="1"/>
              <a:t>Hepar</a:t>
            </a:r>
            <a:r>
              <a:rPr lang="tr-TR" dirty="0"/>
              <a:t>            b) </a:t>
            </a:r>
            <a:r>
              <a:rPr lang="tr-TR" dirty="0" err="1"/>
              <a:t>Gaster</a:t>
            </a:r>
            <a:r>
              <a:rPr lang="tr-TR" dirty="0"/>
              <a:t>         c) Rumen  </a:t>
            </a:r>
            <a:r>
              <a:rPr lang="tr-TR" b="1" dirty="0" smtClean="0"/>
              <a:t> </a:t>
            </a:r>
            <a:r>
              <a:rPr lang="tr-TR" dirty="0" smtClean="0"/>
              <a:t>                                  </a:t>
            </a:r>
          </a:p>
          <a:p>
            <a:pPr>
              <a:buNone/>
            </a:pPr>
            <a:r>
              <a:rPr lang="tr-TR" dirty="0"/>
              <a:t> </a:t>
            </a:r>
            <a:r>
              <a:rPr lang="tr-TR" dirty="0" smtClean="0"/>
              <a:t>                   d</a:t>
            </a:r>
            <a:r>
              <a:rPr lang="tr-TR" dirty="0"/>
              <a:t>) </a:t>
            </a:r>
            <a:r>
              <a:rPr lang="tr-TR" dirty="0" err="1"/>
              <a:t>Vesica</a:t>
            </a:r>
            <a:r>
              <a:rPr lang="tr-TR" dirty="0"/>
              <a:t> </a:t>
            </a:r>
            <a:r>
              <a:rPr lang="tr-TR" dirty="0" err="1"/>
              <a:t>urinaria</a:t>
            </a:r>
            <a:r>
              <a:rPr lang="tr-TR" dirty="0"/>
              <a:t>     e) </a:t>
            </a:r>
            <a:r>
              <a:rPr lang="tr-TR" dirty="0" err="1"/>
              <a:t>Colon</a:t>
            </a:r>
            <a:endParaRPr lang="tr-TR" b="1" dirty="0"/>
          </a:p>
          <a:p>
            <a:endParaRPr lang="tr-TR" dirty="0"/>
          </a:p>
        </p:txBody>
      </p:sp>
    </p:spTree>
  </p:cSld>
  <p:clrMapOvr>
    <a:masterClrMapping/>
  </p:clrMapOvr>
  <p:transition advTm="45000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dirty="0"/>
              <a:t>Evcil memeli hayvanlarda böbrekleri oluşturan </a:t>
            </a:r>
            <a:r>
              <a:rPr lang="tr-TR" dirty="0" err="1"/>
              <a:t>lobuli</a:t>
            </a:r>
            <a:r>
              <a:rPr lang="tr-TR" dirty="0"/>
              <a:t> </a:t>
            </a:r>
            <a:r>
              <a:rPr lang="tr-TR" dirty="0" err="1"/>
              <a:t>renales</a:t>
            </a:r>
            <a:r>
              <a:rPr lang="tr-TR" dirty="0"/>
              <a:t> birbirleriyle sadece ortada birleşip, dış ve içte birleşmez. Bu tarzda birleşen böbrekler hangi hayvanlarda görülür</a:t>
            </a:r>
            <a:r>
              <a:rPr lang="tr-TR" dirty="0" smtClean="0"/>
              <a:t>?</a:t>
            </a:r>
          </a:p>
          <a:p>
            <a:pPr>
              <a:buNone/>
            </a:pPr>
            <a:endParaRPr lang="tr-TR" dirty="0"/>
          </a:p>
          <a:p>
            <a:pPr>
              <a:buNone/>
            </a:pPr>
            <a:r>
              <a:rPr lang="tr-TR" dirty="0"/>
              <a:t>      </a:t>
            </a:r>
            <a:r>
              <a:rPr lang="tr-TR" dirty="0" smtClean="0"/>
              <a:t>          a</a:t>
            </a:r>
            <a:r>
              <a:rPr lang="tr-TR" dirty="0"/>
              <a:t>) </a:t>
            </a:r>
            <a:r>
              <a:rPr lang="tr-TR" dirty="0" err="1"/>
              <a:t>Equidae</a:t>
            </a:r>
            <a:r>
              <a:rPr lang="tr-TR" dirty="0"/>
              <a:t>   b) Büyük </a:t>
            </a:r>
            <a:r>
              <a:rPr lang="tr-TR" dirty="0" err="1"/>
              <a:t>ruminant</a:t>
            </a:r>
            <a:r>
              <a:rPr lang="tr-TR" dirty="0"/>
              <a:t>   </a:t>
            </a:r>
            <a:endParaRPr lang="tr-TR" dirty="0" smtClean="0"/>
          </a:p>
          <a:p>
            <a:pPr>
              <a:buNone/>
            </a:pPr>
            <a:r>
              <a:rPr lang="tr-TR" dirty="0"/>
              <a:t> </a:t>
            </a:r>
            <a:r>
              <a:rPr lang="tr-TR" dirty="0" smtClean="0"/>
              <a:t>      c</a:t>
            </a:r>
            <a:r>
              <a:rPr lang="tr-TR" dirty="0"/>
              <a:t>) Küçük </a:t>
            </a:r>
            <a:r>
              <a:rPr lang="tr-TR" dirty="0" err="1"/>
              <a:t>ruminant</a:t>
            </a:r>
            <a:r>
              <a:rPr lang="tr-TR" dirty="0"/>
              <a:t>   d) </a:t>
            </a:r>
            <a:r>
              <a:rPr lang="tr-TR" dirty="0" err="1"/>
              <a:t>Carnivora</a:t>
            </a:r>
            <a:r>
              <a:rPr lang="tr-TR" dirty="0"/>
              <a:t>  e) Sus</a:t>
            </a:r>
          </a:p>
          <a:p>
            <a:endParaRPr lang="tr-TR" dirty="0"/>
          </a:p>
        </p:txBody>
      </p:sp>
    </p:spTree>
  </p:cSld>
  <p:clrMapOvr>
    <a:masterClrMapping/>
  </p:clrMapOvr>
  <p:transition advTm="45000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dirty="0" err="1" smtClean="0"/>
              <a:t>Vesica</a:t>
            </a:r>
            <a:r>
              <a:rPr lang="tr-TR" dirty="0" smtClean="0"/>
              <a:t> </a:t>
            </a:r>
            <a:r>
              <a:rPr lang="tr-TR" dirty="0" err="1" smtClean="0"/>
              <a:t>urinaria</a:t>
            </a:r>
            <a:r>
              <a:rPr lang="tr-TR" dirty="0" smtClean="0"/>
              <a:t> </a:t>
            </a:r>
            <a:r>
              <a:rPr lang="tr-TR" dirty="0"/>
              <a:t>kaç adet </a:t>
            </a:r>
            <a:r>
              <a:rPr lang="tr-TR" dirty="0" err="1" smtClean="0"/>
              <a:t>ligament</a:t>
            </a:r>
            <a:r>
              <a:rPr lang="tr-TR" dirty="0" smtClean="0"/>
              <a:t> </a:t>
            </a:r>
            <a:r>
              <a:rPr lang="tr-TR" dirty="0"/>
              <a:t>ile yerine sabitlenmiştir. Adlarını </a:t>
            </a:r>
            <a:r>
              <a:rPr lang="tr-TR" dirty="0" smtClean="0"/>
              <a:t>yazınız ve nereye tutunduklarını belirtiniz.</a:t>
            </a:r>
            <a:endParaRPr lang="tr-TR" dirty="0"/>
          </a:p>
        </p:txBody>
      </p:sp>
    </p:spTree>
  </p:cSld>
  <p:clrMapOvr>
    <a:masterClrMapping/>
  </p:clrMapOvr>
  <p:transition advTm="45000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dirty="0"/>
              <a:t>Aşağıdakilerden hangileri </a:t>
            </a:r>
            <a:r>
              <a:rPr lang="tr-TR" dirty="0" err="1"/>
              <a:t>partes</a:t>
            </a:r>
            <a:r>
              <a:rPr lang="tr-TR" dirty="0"/>
              <a:t> </a:t>
            </a:r>
            <a:r>
              <a:rPr lang="tr-TR" dirty="0" err="1"/>
              <a:t>genitales</a:t>
            </a:r>
            <a:r>
              <a:rPr lang="tr-TR" dirty="0"/>
              <a:t> </a:t>
            </a:r>
            <a:r>
              <a:rPr lang="tr-TR" dirty="0" err="1"/>
              <a:t>masculina</a:t>
            </a:r>
            <a:r>
              <a:rPr lang="tr-TR" dirty="0"/>
              <a:t> </a:t>
            </a:r>
            <a:r>
              <a:rPr lang="tr-TR" dirty="0" err="1"/>
              <a:t>interna’ya</a:t>
            </a:r>
            <a:r>
              <a:rPr lang="tr-TR" dirty="0"/>
              <a:t> ait değildir?</a:t>
            </a:r>
          </a:p>
          <a:p>
            <a:pPr>
              <a:buNone/>
            </a:pPr>
            <a:r>
              <a:rPr lang="tr-TR" dirty="0"/>
              <a:t>    I- Penis    II- </a:t>
            </a:r>
            <a:r>
              <a:rPr lang="tr-TR" dirty="0" err="1"/>
              <a:t>Ureter</a:t>
            </a:r>
            <a:r>
              <a:rPr lang="tr-TR" dirty="0"/>
              <a:t>    III- Testis    IV- </a:t>
            </a:r>
            <a:r>
              <a:rPr lang="tr-TR" dirty="0" err="1"/>
              <a:t>Urethra</a:t>
            </a:r>
            <a:r>
              <a:rPr lang="tr-TR" dirty="0"/>
              <a:t>    </a:t>
            </a:r>
            <a:endParaRPr lang="tr-TR" b="1" dirty="0"/>
          </a:p>
          <a:p>
            <a:pPr>
              <a:buNone/>
            </a:pPr>
            <a:r>
              <a:rPr lang="tr-TR" dirty="0"/>
              <a:t>              V- </a:t>
            </a:r>
            <a:r>
              <a:rPr lang="tr-TR" dirty="0" err="1"/>
              <a:t>Epididymis</a:t>
            </a:r>
            <a:r>
              <a:rPr lang="tr-TR" dirty="0"/>
              <a:t>    VI- Prostata   </a:t>
            </a:r>
            <a:endParaRPr lang="tr-TR" b="1" dirty="0"/>
          </a:p>
          <a:p>
            <a:pPr>
              <a:buNone/>
            </a:pPr>
            <a:r>
              <a:rPr lang="tr-TR" dirty="0"/>
              <a:t>      </a:t>
            </a:r>
            <a:endParaRPr lang="tr-TR" b="1" dirty="0"/>
          </a:p>
          <a:p>
            <a:pPr>
              <a:buNone/>
            </a:pPr>
            <a:r>
              <a:rPr lang="tr-TR" dirty="0"/>
              <a:t>               a) Yalnız I        b) II ve III      c) I ve IV    </a:t>
            </a:r>
            <a:endParaRPr lang="tr-TR" b="1" dirty="0"/>
          </a:p>
          <a:p>
            <a:pPr>
              <a:buNone/>
            </a:pPr>
            <a:r>
              <a:rPr lang="tr-TR" dirty="0"/>
              <a:t>                    d) III, V ve VI       e) I, II ve IV</a:t>
            </a:r>
            <a:endParaRPr lang="tr-TR" b="1" dirty="0"/>
          </a:p>
          <a:p>
            <a:endParaRPr lang="tr-TR" dirty="0"/>
          </a:p>
        </p:txBody>
      </p:sp>
    </p:spTree>
  </p:cSld>
  <p:clrMapOvr>
    <a:masterClrMapping/>
  </p:clrMapOvr>
  <p:transition advTm="45000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Aşağıda testis ve </a:t>
            </a:r>
            <a:r>
              <a:rPr lang="tr-TR" dirty="0" err="1"/>
              <a:t>epididymis’in</a:t>
            </a:r>
            <a:r>
              <a:rPr lang="tr-TR" dirty="0"/>
              <a:t> duruşlarının ve yerinin </a:t>
            </a:r>
            <a:r>
              <a:rPr lang="tr-TR" dirty="0" err="1"/>
              <a:t>şematize</a:t>
            </a:r>
            <a:r>
              <a:rPr lang="tr-TR" dirty="0"/>
              <a:t> edildiği şekillerden hangisi bir </a:t>
            </a:r>
            <a:r>
              <a:rPr lang="tr-TR" dirty="0" err="1"/>
              <a:t>ruminant’a</a:t>
            </a:r>
            <a:r>
              <a:rPr lang="tr-TR" dirty="0"/>
              <a:t> aittir.</a:t>
            </a:r>
          </a:p>
        </p:txBody>
      </p:sp>
      <p:pic>
        <p:nvPicPr>
          <p:cNvPr id="29698" name="Picture 2" descr="şekil soru 1"/>
          <p:cNvPicPr>
            <a:picLocks noChangeAspect="1" noChangeArrowheads="1"/>
          </p:cNvPicPr>
          <p:nvPr/>
        </p:nvPicPr>
        <p:blipFill>
          <a:blip r:embed="rId2">
            <a:lum contrast="60000"/>
          </a:blip>
          <a:srcRect/>
          <a:stretch>
            <a:fillRect/>
          </a:stretch>
        </p:blipFill>
        <p:spPr bwMode="auto">
          <a:xfrm>
            <a:off x="714348" y="3500438"/>
            <a:ext cx="7715304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5000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dirty="0" err="1"/>
              <a:t>Bulbus</a:t>
            </a:r>
            <a:r>
              <a:rPr lang="tr-TR" dirty="0"/>
              <a:t> </a:t>
            </a:r>
            <a:r>
              <a:rPr lang="tr-TR" dirty="0" err="1"/>
              <a:t>glandis</a:t>
            </a:r>
            <a:r>
              <a:rPr lang="tr-TR" dirty="0"/>
              <a:t> ve pars longa </a:t>
            </a:r>
            <a:r>
              <a:rPr lang="tr-TR" dirty="0" err="1"/>
              <a:t>glandis</a:t>
            </a:r>
            <a:r>
              <a:rPr lang="tr-TR" dirty="0"/>
              <a:t> hangi hayvana ait penis’in anatomik  oluşumlarındandır</a:t>
            </a:r>
            <a:r>
              <a:rPr lang="tr-TR" dirty="0" smtClean="0"/>
              <a:t>?</a:t>
            </a:r>
          </a:p>
          <a:p>
            <a:pPr>
              <a:buNone/>
            </a:pPr>
            <a:r>
              <a:rPr lang="tr-TR" dirty="0" smtClean="0"/>
              <a:t> </a:t>
            </a:r>
            <a:r>
              <a:rPr lang="tr-TR" dirty="0"/>
              <a:t>a) </a:t>
            </a:r>
            <a:r>
              <a:rPr lang="tr-TR" dirty="0" err="1"/>
              <a:t>Equidae</a:t>
            </a:r>
            <a:r>
              <a:rPr lang="tr-TR" dirty="0"/>
              <a:t>    </a:t>
            </a:r>
            <a:r>
              <a:rPr lang="tr-TR" dirty="0" smtClean="0"/>
              <a:t>             </a:t>
            </a:r>
            <a:r>
              <a:rPr lang="tr-TR" dirty="0"/>
              <a:t>b) Büyük </a:t>
            </a:r>
            <a:r>
              <a:rPr lang="tr-TR" dirty="0" err="1"/>
              <a:t>ruminant</a:t>
            </a:r>
            <a:r>
              <a:rPr lang="tr-TR" dirty="0"/>
              <a:t>       </a:t>
            </a:r>
            <a:endParaRPr lang="tr-TR" dirty="0" smtClean="0"/>
          </a:p>
          <a:p>
            <a:pPr>
              <a:buNone/>
            </a:pPr>
            <a:r>
              <a:rPr lang="tr-TR" dirty="0" smtClean="0"/>
              <a:t>c</a:t>
            </a:r>
            <a:r>
              <a:rPr lang="tr-TR" dirty="0"/>
              <a:t>) Küçük </a:t>
            </a:r>
            <a:r>
              <a:rPr lang="tr-TR" dirty="0" err="1"/>
              <a:t>ruminant</a:t>
            </a:r>
            <a:r>
              <a:rPr lang="tr-TR" dirty="0"/>
              <a:t>  </a:t>
            </a:r>
            <a:r>
              <a:rPr lang="tr-TR" dirty="0" smtClean="0"/>
              <a:t>  </a:t>
            </a:r>
            <a:r>
              <a:rPr lang="tr-TR" dirty="0"/>
              <a:t>d) </a:t>
            </a:r>
            <a:r>
              <a:rPr lang="tr-TR" dirty="0" err="1"/>
              <a:t>Carnivora</a:t>
            </a:r>
            <a:r>
              <a:rPr lang="tr-TR" dirty="0"/>
              <a:t>           e) Sus</a:t>
            </a:r>
          </a:p>
          <a:p>
            <a:endParaRPr lang="tr-TR" dirty="0"/>
          </a:p>
        </p:txBody>
      </p:sp>
    </p:spTree>
  </p:cSld>
  <p:clrMapOvr>
    <a:masterClrMapping/>
  </p:clrMapOvr>
  <p:transition advTm="45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dirty="0"/>
              <a:t>Köpekte, erkek eklenti bezlerinden hangisi/hangileri </a:t>
            </a:r>
            <a:r>
              <a:rPr lang="tr-TR" b="1" dirty="0"/>
              <a:t>bulunur</a:t>
            </a:r>
            <a:r>
              <a:rPr lang="tr-TR" dirty="0"/>
              <a:t>? </a:t>
            </a:r>
          </a:p>
          <a:p>
            <a:pPr marL="514350" indent="-514350">
              <a:buAutoNum type="alphaLcParenR"/>
            </a:pPr>
            <a:r>
              <a:rPr lang="tr-TR" dirty="0" err="1" smtClean="0"/>
              <a:t>Gl</a:t>
            </a:r>
            <a:r>
              <a:rPr lang="tr-TR" dirty="0"/>
              <a:t>. </a:t>
            </a:r>
            <a:r>
              <a:rPr lang="tr-TR" dirty="0" err="1"/>
              <a:t>vesicularis</a:t>
            </a:r>
            <a:r>
              <a:rPr lang="tr-TR" dirty="0"/>
              <a:t>  b) Prostata  </a:t>
            </a:r>
            <a:endParaRPr lang="tr-TR" dirty="0" smtClean="0"/>
          </a:p>
          <a:p>
            <a:pPr marL="514350" indent="-514350">
              <a:buNone/>
            </a:pPr>
            <a:r>
              <a:rPr lang="tr-TR" dirty="0" smtClean="0"/>
              <a:t>c</a:t>
            </a:r>
            <a:r>
              <a:rPr lang="tr-TR" dirty="0"/>
              <a:t>) </a:t>
            </a:r>
            <a:r>
              <a:rPr lang="tr-TR" dirty="0" err="1"/>
              <a:t>Gl</a:t>
            </a:r>
            <a:r>
              <a:rPr lang="tr-TR" dirty="0"/>
              <a:t>. </a:t>
            </a:r>
            <a:r>
              <a:rPr lang="tr-TR" dirty="0" err="1"/>
              <a:t>bulbourethrales</a:t>
            </a:r>
            <a:r>
              <a:rPr lang="tr-TR" dirty="0"/>
              <a:t>   </a:t>
            </a:r>
            <a:r>
              <a:rPr lang="tr-TR" dirty="0" smtClean="0"/>
              <a:t> </a:t>
            </a:r>
            <a:r>
              <a:rPr lang="tr-TR" dirty="0"/>
              <a:t>d) Hepsi    e) Hiçbiri</a:t>
            </a:r>
          </a:p>
        </p:txBody>
      </p:sp>
    </p:spTree>
  </p:cSld>
  <p:clrMapOvr>
    <a:masterClrMapping/>
  </p:clrMapOvr>
  <p:transition advTm="45000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dirty="0"/>
              <a:t>Aşağıdakilerden hangisi </a:t>
            </a:r>
            <a:r>
              <a:rPr lang="tr-TR" dirty="0" err="1"/>
              <a:t>funiculus</a:t>
            </a:r>
            <a:r>
              <a:rPr lang="tr-TR" dirty="0"/>
              <a:t> </a:t>
            </a:r>
            <a:r>
              <a:rPr lang="tr-TR" dirty="0" err="1"/>
              <a:t>spermaticus</a:t>
            </a:r>
            <a:r>
              <a:rPr lang="tr-TR" dirty="0"/>
              <a:t> adlı yapının kapsadığı anatomik oluşumlardan biri değildir?</a:t>
            </a:r>
          </a:p>
          <a:p>
            <a:pPr>
              <a:buNone/>
            </a:pPr>
            <a:r>
              <a:rPr lang="tr-TR" dirty="0" smtClean="0"/>
              <a:t>   </a:t>
            </a:r>
            <a:r>
              <a:rPr lang="tr-TR" dirty="0"/>
              <a:t>a) </a:t>
            </a:r>
            <a:r>
              <a:rPr lang="tr-TR" dirty="0" err="1"/>
              <a:t>Plexus</a:t>
            </a:r>
            <a:r>
              <a:rPr lang="tr-TR" dirty="0"/>
              <a:t> </a:t>
            </a:r>
            <a:r>
              <a:rPr lang="tr-TR" dirty="0" err="1"/>
              <a:t>pampiniformis</a:t>
            </a:r>
            <a:r>
              <a:rPr lang="tr-TR" dirty="0"/>
              <a:t>     b)</a:t>
            </a:r>
            <a:r>
              <a:rPr lang="tr-TR" dirty="0" err="1"/>
              <a:t>Ductus</a:t>
            </a:r>
            <a:r>
              <a:rPr lang="tr-TR" dirty="0"/>
              <a:t> </a:t>
            </a:r>
            <a:r>
              <a:rPr lang="tr-TR" dirty="0" err="1"/>
              <a:t>deferens</a:t>
            </a:r>
            <a:r>
              <a:rPr lang="tr-TR" dirty="0"/>
              <a:t>    </a:t>
            </a:r>
          </a:p>
          <a:p>
            <a:pPr>
              <a:buNone/>
            </a:pPr>
            <a:r>
              <a:rPr lang="tr-TR" dirty="0" smtClean="0"/>
              <a:t>   c</a:t>
            </a:r>
            <a:r>
              <a:rPr lang="tr-TR" dirty="0"/>
              <a:t>) N.</a:t>
            </a:r>
            <a:r>
              <a:rPr lang="tr-TR" dirty="0" err="1"/>
              <a:t>spematicus’un</a:t>
            </a:r>
            <a:r>
              <a:rPr lang="tr-TR" dirty="0"/>
              <a:t> dalları    d) </a:t>
            </a:r>
            <a:r>
              <a:rPr lang="tr-TR" dirty="0" err="1"/>
              <a:t>M.cremaster</a:t>
            </a:r>
            <a:r>
              <a:rPr lang="tr-TR" dirty="0"/>
              <a:t>    e)</a:t>
            </a:r>
            <a:r>
              <a:rPr lang="tr-TR" dirty="0" err="1"/>
              <a:t>Tunica</a:t>
            </a:r>
            <a:r>
              <a:rPr lang="tr-TR" dirty="0"/>
              <a:t> </a:t>
            </a:r>
            <a:r>
              <a:rPr lang="tr-TR" dirty="0" err="1"/>
              <a:t>dartos</a:t>
            </a:r>
            <a:endParaRPr lang="tr-TR" dirty="0"/>
          </a:p>
        </p:txBody>
      </p:sp>
    </p:spTree>
  </p:cSld>
  <p:clrMapOvr>
    <a:masterClrMapping/>
  </p:clrMapOvr>
  <p:transition advTm="45000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r-TR" dirty="0"/>
              <a:t>İnekte, </a:t>
            </a:r>
            <a:r>
              <a:rPr lang="tr-TR" dirty="0" err="1"/>
              <a:t>canalis</a:t>
            </a:r>
            <a:r>
              <a:rPr lang="tr-TR" dirty="0"/>
              <a:t> </a:t>
            </a:r>
            <a:r>
              <a:rPr lang="tr-TR" dirty="0" err="1"/>
              <a:t>cervicis</a:t>
            </a:r>
            <a:r>
              <a:rPr lang="tr-TR" dirty="0"/>
              <a:t> </a:t>
            </a:r>
            <a:r>
              <a:rPr lang="tr-TR" dirty="0" err="1"/>
              <a:t>uteri</a:t>
            </a:r>
            <a:r>
              <a:rPr lang="tr-TR" dirty="0"/>
              <a:t> hakkında aşağıda verilen </a:t>
            </a:r>
            <a:r>
              <a:rPr lang="tr-TR" dirty="0" smtClean="0"/>
              <a:t>özelliklerden </a:t>
            </a:r>
            <a:r>
              <a:rPr lang="tr-TR" dirty="0"/>
              <a:t>hangisi </a:t>
            </a:r>
            <a:r>
              <a:rPr lang="tr-TR" b="1" dirty="0"/>
              <a:t>yanlıştır</a:t>
            </a:r>
            <a:r>
              <a:rPr lang="tr-TR" dirty="0"/>
              <a:t>? </a:t>
            </a:r>
          </a:p>
          <a:p>
            <a:r>
              <a:rPr lang="tr-TR" dirty="0"/>
              <a:t>       a) Halka şeklinde kıvrımları vardır.  </a:t>
            </a:r>
          </a:p>
          <a:p>
            <a:r>
              <a:rPr lang="tr-TR" dirty="0"/>
              <a:t>       b) Yaklaşık 3 cm çapındadır. </a:t>
            </a:r>
          </a:p>
          <a:p>
            <a:r>
              <a:rPr lang="tr-TR" dirty="0"/>
              <a:t>       c) Zikzaklı bir görünüme sahiptir.    </a:t>
            </a:r>
          </a:p>
          <a:p>
            <a:r>
              <a:rPr lang="tr-TR" dirty="0"/>
              <a:t>       d) Uzunluğu 10 </a:t>
            </a:r>
            <a:r>
              <a:rPr lang="tr-TR" dirty="0" err="1"/>
              <a:t>cm’dir</a:t>
            </a:r>
            <a:r>
              <a:rPr lang="tr-TR" dirty="0"/>
              <a:t>. </a:t>
            </a:r>
          </a:p>
          <a:p>
            <a:r>
              <a:rPr lang="tr-TR" dirty="0"/>
              <a:t>       e) Suni tohumlamaya izin vermez.</a:t>
            </a:r>
          </a:p>
          <a:p>
            <a:endParaRPr lang="tr-TR" dirty="0"/>
          </a:p>
        </p:txBody>
      </p:sp>
    </p:spTree>
  </p:cSld>
  <p:clrMapOvr>
    <a:masterClrMapping/>
  </p:clrMapOvr>
  <p:transition advTm="45000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r-TR" dirty="0"/>
              <a:t>Huni şeklinde genişlemiş </a:t>
            </a:r>
            <a:r>
              <a:rPr lang="tr-TR" dirty="0" err="1"/>
              <a:t>ovarium’a</a:t>
            </a:r>
            <a:r>
              <a:rPr lang="tr-TR" dirty="0"/>
              <a:t> dönük tuba </a:t>
            </a:r>
            <a:r>
              <a:rPr lang="tr-TR" dirty="0" err="1"/>
              <a:t>uterina</a:t>
            </a:r>
            <a:r>
              <a:rPr lang="tr-TR" dirty="0"/>
              <a:t> bölümüne </a:t>
            </a:r>
            <a:r>
              <a:rPr lang="tr-TR" dirty="0" err="1" smtClean="0"/>
              <a:t>infundibulum</a:t>
            </a:r>
            <a:r>
              <a:rPr lang="tr-TR" dirty="0" smtClean="0"/>
              <a:t> </a:t>
            </a:r>
            <a:r>
              <a:rPr lang="tr-TR" dirty="0"/>
              <a:t>adı verilir. Bu kısımda yer alan ipliksi çıkıntılara ne ad verilir?</a:t>
            </a:r>
          </a:p>
          <a:p>
            <a:pPr>
              <a:buNone/>
            </a:pPr>
            <a:r>
              <a:rPr lang="tr-TR" dirty="0" smtClean="0"/>
              <a:t>    a</a:t>
            </a:r>
            <a:r>
              <a:rPr lang="tr-TR" dirty="0"/>
              <a:t>) </a:t>
            </a:r>
            <a:r>
              <a:rPr lang="tr-TR" dirty="0" err="1"/>
              <a:t>Ostium</a:t>
            </a:r>
            <a:r>
              <a:rPr lang="tr-TR" dirty="0"/>
              <a:t> </a:t>
            </a:r>
            <a:r>
              <a:rPr lang="tr-TR" dirty="0" err="1"/>
              <a:t>abdominale</a:t>
            </a:r>
            <a:r>
              <a:rPr lang="tr-TR" dirty="0"/>
              <a:t> </a:t>
            </a:r>
            <a:r>
              <a:rPr lang="tr-TR" dirty="0" err="1"/>
              <a:t>tubae</a:t>
            </a:r>
            <a:r>
              <a:rPr lang="tr-TR" dirty="0"/>
              <a:t>  </a:t>
            </a:r>
            <a:endParaRPr lang="tr-TR" dirty="0" smtClean="0"/>
          </a:p>
          <a:p>
            <a:pPr>
              <a:buNone/>
            </a:pPr>
            <a:r>
              <a:rPr lang="tr-TR" dirty="0"/>
              <a:t> </a:t>
            </a:r>
            <a:r>
              <a:rPr lang="tr-TR" dirty="0" smtClean="0"/>
              <a:t>   b)</a:t>
            </a:r>
            <a:r>
              <a:rPr lang="tr-TR" dirty="0" err="1" smtClean="0"/>
              <a:t>Ampulla</a:t>
            </a:r>
            <a:r>
              <a:rPr lang="tr-TR" dirty="0" smtClean="0"/>
              <a:t> </a:t>
            </a:r>
            <a:r>
              <a:rPr lang="tr-TR" dirty="0" err="1" smtClean="0"/>
              <a:t>tubae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c</a:t>
            </a:r>
            <a:r>
              <a:rPr lang="tr-TR" dirty="0"/>
              <a:t>) </a:t>
            </a:r>
            <a:r>
              <a:rPr lang="tr-TR" dirty="0" err="1" smtClean="0"/>
              <a:t>Infundibulum</a:t>
            </a:r>
            <a:endParaRPr lang="tr-TR" dirty="0" smtClean="0"/>
          </a:p>
          <a:p>
            <a:pPr>
              <a:buNone/>
            </a:pPr>
            <a:r>
              <a:rPr lang="tr-TR" dirty="0" smtClean="0"/>
              <a:t>    d</a:t>
            </a:r>
            <a:r>
              <a:rPr lang="tr-TR" dirty="0"/>
              <a:t>) </a:t>
            </a:r>
            <a:r>
              <a:rPr lang="tr-TR" dirty="0" err="1"/>
              <a:t>Fimbria</a:t>
            </a:r>
            <a:r>
              <a:rPr lang="tr-TR" dirty="0"/>
              <a:t> </a:t>
            </a:r>
            <a:r>
              <a:rPr lang="tr-TR" dirty="0" err="1"/>
              <a:t>ovarica</a:t>
            </a:r>
            <a:r>
              <a:rPr lang="tr-TR" dirty="0"/>
              <a:t>   </a:t>
            </a:r>
            <a:endParaRPr lang="tr-TR" dirty="0" smtClean="0"/>
          </a:p>
          <a:p>
            <a:pPr>
              <a:buNone/>
            </a:pPr>
            <a:r>
              <a:rPr lang="tr-TR" dirty="0"/>
              <a:t> </a:t>
            </a:r>
            <a:r>
              <a:rPr lang="tr-TR" dirty="0" smtClean="0"/>
              <a:t>   e</a:t>
            </a:r>
            <a:r>
              <a:rPr lang="tr-TR" dirty="0"/>
              <a:t>) </a:t>
            </a:r>
            <a:r>
              <a:rPr lang="tr-TR" dirty="0" err="1"/>
              <a:t>isthmus</a:t>
            </a:r>
            <a:r>
              <a:rPr lang="tr-TR" dirty="0"/>
              <a:t> </a:t>
            </a:r>
            <a:r>
              <a:rPr lang="tr-TR" dirty="0" err="1"/>
              <a:t>tubae</a:t>
            </a:r>
            <a:endParaRPr lang="tr-TR" dirty="0"/>
          </a:p>
          <a:p>
            <a:endParaRPr lang="tr-TR" dirty="0"/>
          </a:p>
        </p:txBody>
      </p:sp>
    </p:spTree>
  </p:cSld>
  <p:clrMapOvr>
    <a:masterClrMapping/>
  </p:clrMapOvr>
  <p:transition advTm="45000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tr-TR" dirty="0" err="1" smtClean="0"/>
              <a:t>Ovulasyon’dan</a:t>
            </a:r>
            <a:r>
              <a:rPr lang="tr-TR" dirty="0" smtClean="0"/>
              <a:t> </a:t>
            </a:r>
            <a:r>
              <a:rPr lang="tr-TR" dirty="0"/>
              <a:t>zigot’un oluşmasına kadar </a:t>
            </a:r>
            <a:r>
              <a:rPr lang="tr-TR" dirty="0" smtClean="0"/>
              <a:t>yumurtanın </a:t>
            </a:r>
            <a:r>
              <a:rPr lang="tr-TR" dirty="0"/>
              <a:t>izlediği yol hangi </a:t>
            </a:r>
            <a:r>
              <a:rPr lang="tr-TR" dirty="0" smtClean="0"/>
              <a:t>şıkta </a:t>
            </a:r>
            <a:r>
              <a:rPr lang="tr-TR" dirty="0"/>
              <a:t>doğru olarak verilmiştir? </a:t>
            </a:r>
          </a:p>
          <a:p>
            <a:pPr>
              <a:buNone/>
            </a:pPr>
            <a:r>
              <a:rPr lang="tr-TR" dirty="0"/>
              <a:t>a) </a:t>
            </a:r>
            <a:r>
              <a:rPr lang="tr-TR" dirty="0" err="1"/>
              <a:t>Ovarium</a:t>
            </a:r>
            <a:r>
              <a:rPr lang="tr-TR" dirty="0"/>
              <a:t> – </a:t>
            </a:r>
            <a:r>
              <a:rPr lang="tr-TR" dirty="0" err="1"/>
              <a:t>salpinx</a:t>
            </a:r>
            <a:r>
              <a:rPr lang="tr-TR" dirty="0"/>
              <a:t> – </a:t>
            </a:r>
            <a:r>
              <a:rPr lang="tr-TR" dirty="0" err="1"/>
              <a:t>ostium</a:t>
            </a:r>
            <a:r>
              <a:rPr lang="tr-TR" dirty="0"/>
              <a:t> </a:t>
            </a:r>
            <a:r>
              <a:rPr lang="tr-TR" dirty="0" err="1"/>
              <a:t>uterinum</a:t>
            </a:r>
            <a:r>
              <a:rPr lang="tr-TR" dirty="0"/>
              <a:t> </a:t>
            </a:r>
            <a:r>
              <a:rPr lang="tr-TR" dirty="0" err="1"/>
              <a:t>tubae</a:t>
            </a:r>
            <a:r>
              <a:rPr lang="tr-TR" dirty="0"/>
              <a:t> – </a:t>
            </a:r>
            <a:r>
              <a:rPr lang="tr-TR" dirty="0" err="1"/>
              <a:t>uterus</a:t>
            </a:r>
            <a:r>
              <a:rPr lang="tr-TR" dirty="0"/>
              <a:t> </a:t>
            </a:r>
          </a:p>
          <a:p>
            <a:pPr>
              <a:buNone/>
            </a:pPr>
            <a:r>
              <a:rPr lang="tr-TR" dirty="0"/>
              <a:t>b) </a:t>
            </a:r>
            <a:r>
              <a:rPr lang="tr-TR" dirty="0" err="1"/>
              <a:t>Ovarium</a:t>
            </a:r>
            <a:r>
              <a:rPr lang="tr-TR" dirty="0"/>
              <a:t> – tuba </a:t>
            </a:r>
            <a:r>
              <a:rPr lang="tr-TR" dirty="0" err="1"/>
              <a:t>uterina</a:t>
            </a:r>
            <a:r>
              <a:rPr lang="tr-TR" dirty="0"/>
              <a:t> – </a:t>
            </a:r>
            <a:r>
              <a:rPr lang="tr-TR" dirty="0" err="1"/>
              <a:t>canalis</a:t>
            </a:r>
            <a:r>
              <a:rPr lang="tr-TR" dirty="0"/>
              <a:t> </a:t>
            </a:r>
            <a:r>
              <a:rPr lang="tr-TR" dirty="0" err="1"/>
              <a:t>cervicis</a:t>
            </a:r>
            <a:r>
              <a:rPr lang="tr-TR" dirty="0"/>
              <a:t> – </a:t>
            </a:r>
            <a:r>
              <a:rPr lang="tr-TR" dirty="0" err="1"/>
              <a:t>ostium</a:t>
            </a:r>
            <a:r>
              <a:rPr lang="tr-TR" dirty="0"/>
              <a:t> </a:t>
            </a:r>
            <a:r>
              <a:rPr lang="tr-TR" dirty="0" err="1"/>
              <a:t>uterinum</a:t>
            </a:r>
            <a:r>
              <a:rPr lang="tr-TR" dirty="0"/>
              <a:t> </a:t>
            </a:r>
            <a:r>
              <a:rPr lang="tr-TR" dirty="0" err="1"/>
              <a:t>tubae</a:t>
            </a:r>
            <a:r>
              <a:rPr lang="tr-TR" dirty="0"/>
              <a:t> </a:t>
            </a:r>
          </a:p>
          <a:p>
            <a:pPr>
              <a:buNone/>
            </a:pPr>
            <a:r>
              <a:rPr lang="tr-TR" dirty="0"/>
              <a:t>c) </a:t>
            </a:r>
            <a:r>
              <a:rPr lang="tr-TR" dirty="0" err="1"/>
              <a:t>Ovarium</a:t>
            </a:r>
            <a:r>
              <a:rPr lang="tr-TR" dirty="0"/>
              <a:t> – </a:t>
            </a:r>
            <a:r>
              <a:rPr lang="tr-TR" dirty="0" err="1"/>
              <a:t>canalis</a:t>
            </a:r>
            <a:r>
              <a:rPr lang="tr-TR" dirty="0"/>
              <a:t> </a:t>
            </a:r>
            <a:r>
              <a:rPr lang="tr-TR" dirty="0" err="1"/>
              <a:t>cervicis</a:t>
            </a:r>
            <a:r>
              <a:rPr lang="tr-TR" dirty="0"/>
              <a:t> – </a:t>
            </a:r>
            <a:r>
              <a:rPr lang="tr-TR" dirty="0" err="1"/>
              <a:t>salpinx</a:t>
            </a:r>
            <a:r>
              <a:rPr lang="tr-TR" dirty="0"/>
              <a:t> – </a:t>
            </a:r>
            <a:r>
              <a:rPr lang="tr-TR" dirty="0" err="1"/>
              <a:t>ostium</a:t>
            </a:r>
            <a:r>
              <a:rPr lang="tr-TR" dirty="0"/>
              <a:t> </a:t>
            </a:r>
            <a:r>
              <a:rPr lang="tr-TR" dirty="0" err="1"/>
              <a:t>uterinum</a:t>
            </a:r>
            <a:r>
              <a:rPr lang="tr-TR" dirty="0"/>
              <a:t> </a:t>
            </a:r>
            <a:r>
              <a:rPr lang="tr-TR" dirty="0" err="1"/>
              <a:t>tubae</a:t>
            </a:r>
            <a:r>
              <a:rPr lang="tr-TR" dirty="0"/>
              <a:t> </a:t>
            </a:r>
          </a:p>
          <a:p>
            <a:pPr>
              <a:buNone/>
            </a:pPr>
            <a:r>
              <a:rPr lang="tr-TR" dirty="0"/>
              <a:t>d) </a:t>
            </a:r>
            <a:r>
              <a:rPr lang="tr-TR" dirty="0" err="1"/>
              <a:t>Canalis</a:t>
            </a:r>
            <a:r>
              <a:rPr lang="tr-TR" dirty="0"/>
              <a:t> </a:t>
            </a:r>
            <a:r>
              <a:rPr lang="tr-TR" dirty="0" err="1"/>
              <a:t>cervicis</a:t>
            </a:r>
            <a:r>
              <a:rPr lang="tr-TR" dirty="0"/>
              <a:t> – </a:t>
            </a:r>
            <a:r>
              <a:rPr lang="tr-TR" dirty="0" err="1"/>
              <a:t>ovarium</a:t>
            </a:r>
            <a:r>
              <a:rPr lang="tr-TR" dirty="0"/>
              <a:t> – </a:t>
            </a:r>
            <a:r>
              <a:rPr lang="tr-TR" dirty="0" err="1"/>
              <a:t>ostium</a:t>
            </a:r>
            <a:r>
              <a:rPr lang="tr-TR" dirty="0"/>
              <a:t> </a:t>
            </a:r>
            <a:r>
              <a:rPr lang="tr-TR" dirty="0" err="1"/>
              <a:t>uterinum</a:t>
            </a:r>
            <a:r>
              <a:rPr lang="tr-TR" dirty="0"/>
              <a:t> </a:t>
            </a:r>
            <a:r>
              <a:rPr lang="tr-TR" dirty="0" err="1"/>
              <a:t>tubae</a:t>
            </a:r>
            <a:r>
              <a:rPr lang="tr-TR" dirty="0"/>
              <a:t> – tuba </a:t>
            </a:r>
            <a:r>
              <a:rPr lang="tr-TR" dirty="0" err="1"/>
              <a:t>uterina</a:t>
            </a:r>
            <a:r>
              <a:rPr lang="tr-TR" dirty="0"/>
              <a:t> </a:t>
            </a:r>
          </a:p>
          <a:p>
            <a:endParaRPr lang="tr-TR" dirty="0"/>
          </a:p>
        </p:txBody>
      </p:sp>
    </p:spTree>
  </p:cSld>
  <p:clrMapOvr>
    <a:masterClrMapping/>
  </p:clrMapOvr>
  <p:transition advTm="45000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Picture 2" descr="http://animalsciences.missouri.edu/reprod/Notes/male/BWMALE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5095875" cy="5715000"/>
          </a:xfrm>
          <a:prstGeom prst="rect">
            <a:avLst/>
          </a:prstGeom>
          <a:noFill/>
        </p:spPr>
      </p:pic>
      <p:pic>
        <p:nvPicPr>
          <p:cNvPr id="5" name="Picture 6" descr="fron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214290"/>
            <a:ext cx="3086100" cy="2514600"/>
          </a:xfrm>
          <a:prstGeom prst="rect">
            <a:avLst/>
          </a:prstGeom>
          <a:noFill/>
        </p:spPr>
      </p:pic>
      <p:pic>
        <p:nvPicPr>
          <p:cNvPr id="6" name="Picture 4" descr="http://www.ansci.wisc.edu/jjp1/ansci_repro/lec/lec3_male_anat/bull_tract_diagram_color(700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3973" y="3000372"/>
            <a:ext cx="3810027" cy="3286148"/>
          </a:xfrm>
          <a:prstGeom prst="rect">
            <a:avLst/>
          </a:prstGeom>
          <a:noFill/>
        </p:spPr>
      </p:pic>
    </p:spTree>
  </p:cSld>
  <p:clrMapOvr>
    <a:masterClrMapping/>
  </p:clrMapOvr>
  <p:transition advTm="45000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encrypted-tbn2.gstatic.com/images?q=tbn:ANd9GcRiPLZSPOPDxxqKn-5aFgkzI6a2ibaXcgrCOQL_hsNQNV2wrsrj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42"/>
            <a:ext cx="4822859" cy="4429156"/>
          </a:xfrm>
          <a:prstGeom prst="rect">
            <a:avLst/>
          </a:prstGeom>
          <a:noFill/>
        </p:spPr>
      </p:pic>
      <p:pic>
        <p:nvPicPr>
          <p:cNvPr id="29700" name="Picture 4" descr="http://commons.wikivet.net/images/thumb/d/d9/Glans_Penis_Morphology.jpg/300px-Glans_Penis_Morpholog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214290"/>
            <a:ext cx="2857500" cy="3971925"/>
          </a:xfrm>
          <a:prstGeom prst="rect">
            <a:avLst/>
          </a:prstGeom>
          <a:noFill/>
        </p:spPr>
      </p:pic>
      <p:pic>
        <p:nvPicPr>
          <p:cNvPr id="5" name="Picture 2" descr="Penis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3500438"/>
            <a:ext cx="3143272" cy="2357454"/>
          </a:xfrm>
          <a:prstGeom prst="rect">
            <a:avLst/>
          </a:prstGeom>
          <a:noFill/>
        </p:spPr>
      </p:pic>
    </p:spTree>
  </p:cSld>
  <p:clrMapOvr>
    <a:masterClrMapping/>
  </p:clrMapOvr>
  <p:transition advTm="45000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encrypted-tbn3.gstatic.com/images?q=tbn:ANd9GcSNUuijILGyDUi6lgBg4fQ6XiNhtJ7uo5Zl2rMf4023hArnFOO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357562"/>
            <a:ext cx="3000396" cy="3287565"/>
          </a:xfrm>
          <a:prstGeom prst="rect">
            <a:avLst/>
          </a:prstGeom>
          <a:noFill/>
        </p:spPr>
      </p:pic>
      <p:pic>
        <p:nvPicPr>
          <p:cNvPr id="15364" name="Picture 4" descr="http://www.vetmed.wsu.edu/cliented/anatomy/images/dogurinary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42852"/>
            <a:ext cx="3762375" cy="3905251"/>
          </a:xfrm>
          <a:prstGeom prst="rect">
            <a:avLst/>
          </a:prstGeom>
          <a:noFill/>
        </p:spPr>
      </p:pic>
      <p:pic>
        <p:nvPicPr>
          <p:cNvPr id="6" name="Picture 4" descr="https://encrypted-tbn2.gstatic.com/images?q=tbn:ANd9GcSfghlx0fKvHw3fzk3LuBshOFAcNzZ6T8BeVlbGY36l2cMoq-C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1142984"/>
            <a:ext cx="3557810" cy="3357586"/>
          </a:xfrm>
          <a:prstGeom prst="rect">
            <a:avLst/>
          </a:prstGeom>
          <a:noFill/>
        </p:spPr>
      </p:pic>
    </p:spTree>
  </p:cSld>
  <p:clrMapOvr>
    <a:masterClrMapping/>
  </p:clrMapOvr>
  <p:transition advTm="45000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2" name="Picture 8" descr="http://www.vetmed.vt.edu/education/curriculum/vm8054/Labs/Lab27/IMAGES/PENIS%20CROSS%20SECTION%2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0"/>
            <a:ext cx="3867360" cy="5072074"/>
          </a:xfrm>
          <a:prstGeom prst="rect">
            <a:avLst/>
          </a:prstGeom>
          <a:noFill/>
        </p:spPr>
      </p:pic>
      <p:pic>
        <p:nvPicPr>
          <p:cNvPr id="31750" name="Picture 6" descr="http://nongae.gsnu.ac.kr/~cspark/teaching/images/fig_3_8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94361" y="4286256"/>
            <a:ext cx="5835357" cy="2519814"/>
          </a:xfrm>
          <a:prstGeom prst="rect">
            <a:avLst/>
          </a:prstGeom>
          <a:noFill/>
        </p:spPr>
      </p:pic>
      <p:pic>
        <p:nvPicPr>
          <p:cNvPr id="31754" name="Picture 10" descr="http://fce-study.netdna-ssl.com/images/upload-flashcards/front/5/4/45145116_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857232"/>
            <a:ext cx="2220324" cy="2286016"/>
          </a:xfrm>
          <a:prstGeom prst="rect">
            <a:avLst/>
          </a:prstGeom>
          <a:noFill/>
        </p:spPr>
      </p:pic>
    </p:spTree>
  </p:cSld>
  <p:clrMapOvr>
    <a:masterClrMapping/>
  </p:clrMapOvr>
  <p:transition advTm="45000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nrg911-f2"/>
          <p:cNvPicPr>
            <a:picLocks noChangeAspect="1" noChangeArrowheads="1"/>
          </p:cNvPicPr>
          <p:nvPr/>
        </p:nvPicPr>
        <p:blipFill>
          <a:blip r:embed="rId3" cstate="print"/>
          <a:srcRect r="62086" b="40660"/>
          <a:stretch>
            <a:fillRect/>
          </a:stretch>
        </p:blipFill>
        <p:spPr bwMode="auto">
          <a:xfrm>
            <a:off x="5325532" y="381000"/>
            <a:ext cx="3818467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g02016art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0" y="609600"/>
            <a:ext cx="5542844" cy="5791200"/>
          </a:xfrm>
          <a:prstGeom prst="rect">
            <a:avLst/>
          </a:prstGeom>
          <a:noFill/>
          <a:ln/>
        </p:spPr>
      </p:pic>
    </p:spTree>
  </p:cSld>
  <p:clrMapOvr>
    <a:masterClrMapping/>
  </p:clrMapOvr>
  <p:transition advTm="45000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animalsciences.missouri.edu/reprod/notes/male/TESTI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214290"/>
            <a:ext cx="4219575" cy="5715000"/>
          </a:xfrm>
          <a:prstGeom prst="rect">
            <a:avLst/>
          </a:prstGeom>
          <a:noFill/>
        </p:spPr>
      </p:pic>
    </p:spTree>
  </p:cSld>
  <p:clrMapOvr>
    <a:masterClrMapping/>
  </p:clrMapOvr>
  <p:transition advTm="45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tr-TR" dirty="0"/>
              <a:t>Aşağıdaki ifadelerden hangisi/</a:t>
            </a:r>
            <a:r>
              <a:rPr lang="tr-TR" dirty="0" err="1"/>
              <a:t>leri</a:t>
            </a:r>
            <a:r>
              <a:rPr lang="tr-TR" dirty="0"/>
              <a:t> </a:t>
            </a:r>
            <a:r>
              <a:rPr lang="tr-TR" b="1" dirty="0"/>
              <a:t>doğrudur? </a:t>
            </a:r>
            <a:endParaRPr lang="tr-TR" dirty="0"/>
          </a:p>
          <a:p>
            <a:pPr>
              <a:buNone/>
            </a:pPr>
            <a:r>
              <a:rPr lang="tr-TR" dirty="0"/>
              <a:t>    I- </a:t>
            </a:r>
            <a:r>
              <a:rPr lang="tr-TR" dirty="0" err="1"/>
              <a:t>Equide’de</a:t>
            </a:r>
            <a:r>
              <a:rPr lang="tr-TR" dirty="0"/>
              <a:t> </a:t>
            </a:r>
            <a:r>
              <a:rPr lang="tr-TR" dirty="0" err="1"/>
              <a:t>processus</a:t>
            </a:r>
            <a:r>
              <a:rPr lang="tr-TR" dirty="0"/>
              <a:t> </a:t>
            </a:r>
            <a:r>
              <a:rPr lang="tr-TR" dirty="0" err="1"/>
              <a:t>urethralis</a:t>
            </a:r>
            <a:r>
              <a:rPr lang="tr-TR" dirty="0"/>
              <a:t> fossa </a:t>
            </a:r>
            <a:r>
              <a:rPr lang="tr-TR" dirty="0" err="1"/>
              <a:t>glandis’te</a:t>
            </a:r>
            <a:r>
              <a:rPr lang="tr-TR" dirty="0"/>
              <a:t> yer alır. </a:t>
            </a:r>
          </a:p>
          <a:p>
            <a:pPr>
              <a:buNone/>
            </a:pPr>
            <a:r>
              <a:rPr lang="tr-TR" dirty="0"/>
              <a:t>   II-</a:t>
            </a:r>
            <a:r>
              <a:rPr lang="tr-TR" dirty="0" err="1"/>
              <a:t>Urethra’nın</a:t>
            </a:r>
            <a:r>
              <a:rPr lang="tr-TR" dirty="0"/>
              <a:t> penis içinde yer alan bölümü </a:t>
            </a:r>
            <a:r>
              <a:rPr lang="tr-TR" dirty="0" err="1"/>
              <a:t>corpus</a:t>
            </a:r>
            <a:r>
              <a:rPr lang="tr-TR" dirty="0"/>
              <a:t> </a:t>
            </a:r>
            <a:r>
              <a:rPr lang="tr-TR" dirty="0" err="1"/>
              <a:t>spongiosum</a:t>
            </a:r>
            <a:r>
              <a:rPr lang="tr-TR" dirty="0"/>
              <a:t> penis tarafından çevrelenmiştir. </a:t>
            </a:r>
          </a:p>
          <a:p>
            <a:pPr>
              <a:buNone/>
            </a:pPr>
            <a:r>
              <a:rPr lang="tr-TR" dirty="0"/>
              <a:t>  III-Köpekte </a:t>
            </a:r>
            <a:r>
              <a:rPr lang="tr-TR" dirty="0" err="1"/>
              <a:t>glans</a:t>
            </a:r>
            <a:r>
              <a:rPr lang="tr-TR" dirty="0"/>
              <a:t> penis pars longa </a:t>
            </a:r>
            <a:r>
              <a:rPr lang="tr-TR" dirty="0" err="1"/>
              <a:t>glandis</a:t>
            </a:r>
            <a:r>
              <a:rPr lang="tr-TR" dirty="0"/>
              <a:t> ve </a:t>
            </a:r>
            <a:r>
              <a:rPr lang="tr-TR" dirty="0" err="1"/>
              <a:t>bulbus</a:t>
            </a:r>
            <a:r>
              <a:rPr lang="tr-TR" dirty="0"/>
              <a:t> </a:t>
            </a:r>
            <a:r>
              <a:rPr lang="tr-TR" dirty="0" err="1"/>
              <a:t>glandis</a:t>
            </a:r>
            <a:r>
              <a:rPr lang="tr-TR" dirty="0"/>
              <a:t> adlı iki bölümden oluşur.</a:t>
            </a:r>
          </a:p>
          <a:p>
            <a:pPr>
              <a:buNone/>
            </a:pPr>
            <a:r>
              <a:rPr lang="tr-TR" dirty="0"/>
              <a:t>  IV-</a:t>
            </a:r>
            <a:r>
              <a:rPr lang="tr-TR" dirty="0" err="1"/>
              <a:t>Ostium</a:t>
            </a:r>
            <a:r>
              <a:rPr lang="tr-TR" dirty="0"/>
              <a:t> </a:t>
            </a:r>
            <a:r>
              <a:rPr lang="tr-TR" dirty="0" err="1"/>
              <a:t>preputiale</a:t>
            </a:r>
            <a:r>
              <a:rPr lang="tr-TR" dirty="0"/>
              <a:t> </a:t>
            </a:r>
            <a:r>
              <a:rPr lang="tr-TR" dirty="0" err="1"/>
              <a:t>ereksiyon</a:t>
            </a:r>
            <a:r>
              <a:rPr lang="tr-TR" dirty="0"/>
              <a:t> durumunda penisin </a:t>
            </a:r>
            <a:r>
              <a:rPr lang="tr-TR" dirty="0" err="1"/>
              <a:t>preputium</a:t>
            </a:r>
            <a:r>
              <a:rPr lang="tr-TR" dirty="0"/>
              <a:t> dışına çıkmasını sağlayan deliğin adıdır.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dirty="0" smtClean="0"/>
              <a:t>  </a:t>
            </a:r>
            <a:r>
              <a:rPr lang="tr-TR" dirty="0"/>
              <a:t>a) I,II,III,IV   b) I,II,III   c) I,II,IV   d) II,III,IV   e) I,III</a:t>
            </a:r>
          </a:p>
        </p:txBody>
      </p:sp>
    </p:spTree>
  </p:cSld>
  <p:clrMapOvr>
    <a:masterClrMapping/>
  </p:clrMapOvr>
  <p:transition advTm="45000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nongae.gsnu.ac.kr/~cspark/teaching/images/fig_3_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612048"/>
            <a:ext cx="3457573" cy="3079263"/>
          </a:xfrm>
          <a:prstGeom prst="rect">
            <a:avLst/>
          </a:prstGeom>
          <a:noFill/>
        </p:spPr>
      </p:pic>
      <p:pic>
        <p:nvPicPr>
          <p:cNvPr id="4100" name="Picture 4" descr="http://nongae.gsnu.ac.kr/~cspark/teaching/images/fig_3_3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428604"/>
            <a:ext cx="5309006" cy="3033719"/>
          </a:xfrm>
          <a:prstGeom prst="rect">
            <a:avLst/>
          </a:prstGeom>
          <a:noFill/>
        </p:spPr>
      </p:pic>
      <p:pic>
        <p:nvPicPr>
          <p:cNvPr id="4102" name="Picture 6" descr="http://nongae.gsnu.ac.kr/~cspark/teaching/images/fig_3_4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14290"/>
            <a:ext cx="3286147" cy="3286148"/>
          </a:xfrm>
          <a:prstGeom prst="rect">
            <a:avLst/>
          </a:prstGeom>
          <a:noFill/>
        </p:spPr>
      </p:pic>
      <p:pic>
        <p:nvPicPr>
          <p:cNvPr id="7" name="Picture 2" descr="http://nongae.gsnu.ac.kr/~cspark/teaching/images/fig_6_3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174950">
            <a:off x="4164941" y="3465288"/>
            <a:ext cx="4245358" cy="2929603"/>
          </a:xfrm>
          <a:prstGeom prst="rect">
            <a:avLst/>
          </a:prstGeom>
          <a:noFill/>
        </p:spPr>
      </p:pic>
    </p:spTree>
  </p:cSld>
  <p:clrMapOvr>
    <a:masterClrMapping/>
  </p:clrMapOvr>
  <p:transition advTm="45000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nongae.gsnu.ac.kr/~cspark/teaching/images/fig_6_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571480"/>
            <a:ext cx="5251012" cy="5286412"/>
          </a:xfrm>
          <a:prstGeom prst="rect">
            <a:avLst/>
          </a:prstGeom>
          <a:noFill/>
        </p:spPr>
      </p:pic>
    </p:spTree>
  </p:cSld>
  <p:clrMapOvr>
    <a:masterClrMapping/>
  </p:clrMapOvr>
  <p:transition advTm="45000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nongae.gsnu.ac.kr/~cspark/teaching/images/fig_3_6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0"/>
            <a:ext cx="5000660" cy="4434367"/>
          </a:xfrm>
          <a:prstGeom prst="rect">
            <a:avLst/>
          </a:prstGeom>
          <a:noFill/>
        </p:spPr>
      </p:pic>
      <p:graphicFrame>
        <p:nvGraphicFramePr>
          <p:cNvPr id="3" name="2 Tablo"/>
          <p:cNvGraphicFramePr>
            <a:graphicFrameLocks noGrp="1"/>
          </p:cNvGraphicFramePr>
          <p:nvPr/>
        </p:nvGraphicFramePr>
        <p:xfrm>
          <a:off x="1262082" y="4478676"/>
          <a:ext cx="6096000" cy="1706880"/>
        </p:xfrm>
        <a:graphic>
          <a:graphicData uri="http://schemas.openxmlformats.org/drawingml/2006/table">
            <a:tbl>
              <a:tblPr/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tr-TR" sz="1000" dirty="0"/>
                    </a:p>
                  </a:txBody>
                  <a:tcPr marR="20002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/>
                        <a:t>Ampulla</a:t>
                      </a:r>
                    </a:p>
                  </a:txBody>
                  <a:tcPr marR="20002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/>
                        <a:t>Bulbourethra</a:t>
                      </a:r>
                    </a:p>
                  </a:txBody>
                  <a:tcPr marR="20002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 err="1"/>
                        <a:t>Prostate</a:t>
                      </a:r>
                      <a:endParaRPr lang="tr-TR" sz="1000" dirty="0"/>
                    </a:p>
                  </a:txBody>
                  <a:tcPr marR="20002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/>
                        <a:t>Vesicular</a:t>
                      </a:r>
                    </a:p>
                  </a:txBody>
                  <a:tcPr marR="20002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tr-TR" sz="1000" dirty="0" smtClean="0"/>
                        <a:t>Aygır</a:t>
                      </a:r>
                      <a:endParaRPr lang="tr-TR" sz="1000" dirty="0"/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000"/>
                        <a:t>+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000"/>
                        <a:t>+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000"/>
                        <a:t>+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000"/>
                        <a:t>+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tr-TR" sz="1000" dirty="0" smtClean="0"/>
                        <a:t>Boğa</a:t>
                      </a:r>
                      <a:endParaRPr lang="tr-TR" sz="1000" dirty="0"/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000"/>
                        <a:t>+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000"/>
                        <a:t>+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000"/>
                        <a:t>+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000"/>
                        <a:t>+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tr-TR" sz="1000" dirty="0" smtClean="0"/>
                        <a:t>Domuz</a:t>
                      </a:r>
                      <a:endParaRPr lang="tr-TR" sz="1000" dirty="0"/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000" dirty="0"/>
                        <a:t>-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000"/>
                        <a:t>+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000"/>
                        <a:t>+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000"/>
                        <a:t>+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tr-TR" sz="1000" dirty="0" smtClean="0"/>
                        <a:t>Koç</a:t>
                      </a:r>
                      <a:endParaRPr lang="tr-TR" sz="1000" dirty="0"/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000" dirty="0"/>
                        <a:t>+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000"/>
                        <a:t>+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000"/>
                        <a:t>+*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000"/>
                        <a:t>+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tr-TR" sz="1000" dirty="0" smtClean="0"/>
                        <a:t>Köpek</a:t>
                      </a:r>
                      <a:endParaRPr lang="tr-TR" sz="1000" dirty="0"/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000" dirty="0"/>
                        <a:t>-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000" dirty="0"/>
                        <a:t>-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000"/>
                        <a:t>+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000"/>
                        <a:t>-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tr-TR" sz="1000" dirty="0" smtClean="0"/>
                        <a:t>Kedi</a:t>
                      </a:r>
                      <a:endParaRPr lang="tr-TR" sz="1000" dirty="0"/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000"/>
                        <a:t>-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000" dirty="0"/>
                        <a:t>+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000" dirty="0"/>
                        <a:t>+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000" dirty="0"/>
                        <a:t>-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2000232" y="6500834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238050" tIns="4761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- *Ram </a:t>
            </a:r>
            <a:r>
              <a:rPr kumimoji="0" lang="tr-TR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and</a:t>
            </a:r>
            <a:r>
              <a:rPr kumimoji="0" lang="tr-TR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tr-TR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Buck</a:t>
            </a:r>
            <a:r>
              <a:rPr kumimoji="0" lang="tr-TR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tr-TR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have</a:t>
            </a:r>
            <a:r>
              <a:rPr kumimoji="0" lang="tr-TR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tr-TR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disseminate</a:t>
            </a:r>
            <a:r>
              <a:rPr kumimoji="0" lang="tr-TR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tr-TR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part</a:t>
            </a:r>
            <a:r>
              <a:rPr kumimoji="0" lang="tr-TR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of </a:t>
            </a:r>
            <a:r>
              <a:rPr kumimoji="0" lang="tr-TR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prostate</a:t>
            </a:r>
            <a:r>
              <a:rPr kumimoji="0" lang="tr-TR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tr-TR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gland</a:t>
            </a:r>
            <a:r>
              <a:rPr kumimoji="0" lang="tr-TR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tr-TR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only</a:t>
            </a:r>
            <a:endParaRPr kumimoji="0" lang="tr-TR" sz="9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advTm="45000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animalsciences.missouri.edu/reprod/notes/female/FEMALE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714356"/>
            <a:ext cx="6172200" cy="5619751"/>
          </a:xfrm>
          <a:prstGeom prst="rect">
            <a:avLst/>
          </a:prstGeom>
          <a:noFill/>
        </p:spPr>
      </p:pic>
    </p:spTree>
  </p:cSld>
  <p:clrMapOvr>
    <a:masterClrMapping/>
  </p:clrMapOvr>
  <p:transition advTm="45000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nongae.gsnu.ac.kr/~cspark/teaching/images/fig_2_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0"/>
            <a:ext cx="5214974" cy="6255368"/>
          </a:xfrm>
          <a:prstGeom prst="rect">
            <a:avLst/>
          </a:prstGeom>
          <a:noFill/>
        </p:spPr>
      </p:pic>
    </p:spTree>
  </p:cSld>
  <p:clrMapOvr>
    <a:masterClrMapping/>
  </p:clrMapOvr>
  <p:transition advTm="45000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nongae.gsnu.ac.kr/~cspark/teaching/images/fig_2_6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4139689" cy="2357454"/>
          </a:xfrm>
          <a:prstGeom prst="rect">
            <a:avLst/>
          </a:prstGeom>
          <a:noFill/>
        </p:spPr>
      </p:pic>
      <p:pic>
        <p:nvPicPr>
          <p:cNvPr id="8194" name="Picture 2" descr="Uter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2285992"/>
            <a:ext cx="5048285" cy="3786214"/>
          </a:xfrm>
          <a:prstGeom prst="rect">
            <a:avLst/>
          </a:prstGeom>
          <a:noFill/>
        </p:spPr>
      </p:pic>
    </p:spTree>
  </p:cSld>
  <p:clrMapOvr>
    <a:masterClrMapping/>
  </p:clrMapOvr>
  <p:transition advTm="45000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nongae.gsnu.ac.kr/~cspark/teaching/images/fig_2_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91364" y="571480"/>
            <a:ext cx="4624106" cy="2928958"/>
          </a:xfrm>
          <a:prstGeom prst="rect">
            <a:avLst/>
          </a:prstGeom>
          <a:noFill/>
        </p:spPr>
      </p:pic>
      <p:pic>
        <p:nvPicPr>
          <p:cNvPr id="7170" name="Picture 2" descr="https://instruction.cvhs.okstate.edu/Histology/fr/images/GrossCLuteumSurfacep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3786190"/>
            <a:ext cx="3786214" cy="2749879"/>
          </a:xfrm>
          <a:prstGeom prst="rect">
            <a:avLst/>
          </a:prstGeom>
          <a:noFill/>
        </p:spPr>
      </p:pic>
      <p:pic>
        <p:nvPicPr>
          <p:cNvPr id="7172" name="Picture 4" descr="http://www.ansc.purdue.edu/swine/porkpage/repro/physiol/reppaper/ovari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71470" y="0"/>
            <a:ext cx="4686300" cy="4238626"/>
          </a:xfrm>
          <a:prstGeom prst="rect">
            <a:avLst/>
          </a:prstGeom>
          <a:noFill/>
        </p:spPr>
      </p:pic>
    </p:spTree>
  </p:cSld>
  <p:clrMapOvr>
    <a:masterClrMapping/>
  </p:clrMapOvr>
  <p:transition advTm="45000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pet-informed-veterinary-advice-online.com/images/bitch-spey-surgery-sit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2357430"/>
            <a:ext cx="6095996" cy="4354283"/>
          </a:xfrm>
          <a:prstGeom prst="rect">
            <a:avLst/>
          </a:prstGeom>
          <a:noFill/>
        </p:spPr>
      </p:pic>
      <p:pic>
        <p:nvPicPr>
          <p:cNvPr id="12290" name="Picture 2" descr="http://nongae.gsnu.ac.kr/~cspark/teaching/images/fig_2_5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14290"/>
            <a:ext cx="3362255" cy="2714644"/>
          </a:xfrm>
          <a:prstGeom prst="rect">
            <a:avLst/>
          </a:prstGeom>
          <a:noFill/>
        </p:spPr>
      </p:pic>
    </p:spTree>
  </p:cSld>
  <p:clrMapOvr>
    <a:masterClrMapping/>
  </p:clrMapOvr>
  <p:transition advTm="45000"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nongae.gsnu.ac.kr/~cspark/teaching/images/fig_17_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857232"/>
            <a:ext cx="5432365" cy="4327252"/>
          </a:xfrm>
          <a:prstGeom prst="rect">
            <a:avLst/>
          </a:prstGeom>
          <a:noFill/>
        </p:spPr>
      </p:pic>
    </p:spTree>
  </p:cSld>
  <p:clrMapOvr>
    <a:masterClrMapping/>
  </p:clrMapOvr>
  <p:transition advTm="45000"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nongae.gsnu.ac.kr/~cspark/teaching/images/fig_17_9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428736"/>
            <a:ext cx="5344454" cy="4071966"/>
          </a:xfrm>
          <a:prstGeom prst="rect">
            <a:avLst/>
          </a:prstGeom>
          <a:noFill/>
        </p:spPr>
      </p:pic>
    </p:spTree>
  </p:cSld>
  <p:clrMapOvr>
    <a:masterClrMapping/>
  </p:clrMapOvr>
  <p:transition advTm="45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dirty="0"/>
              <a:t>Köpekte </a:t>
            </a:r>
            <a:r>
              <a:rPr lang="tr-TR" dirty="0" err="1"/>
              <a:t>scrotum</a:t>
            </a:r>
            <a:r>
              <a:rPr lang="tr-TR" dirty="0"/>
              <a:t> hangi bölgede yer alır?</a:t>
            </a:r>
          </a:p>
          <a:p>
            <a:pPr>
              <a:buNone/>
            </a:pPr>
            <a:r>
              <a:rPr lang="tr-TR" dirty="0" smtClean="0"/>
              <a:t> </a:t>
            </a:r>
            <a:r>
              <a:rPr lang="tr-TR" dirty="0"/>
              <a:t>a) </a:t>
            </a:r>
            <a:r>
              <a:rPr lang="tr-TR" dirty="0" err="1"/>
              <a:t>Regio</a:t>
            </a:r>
            <a:r>
              <a:rPr lang="tr-TR" dirty="0"/>
              <a:t> </a:t>
            </a:r>
            <a:r>
              <a:rPr lang="tr-TR" dirty="0" err="1"/>
              <a:t>perinealis</a:t>
            </a:r>
            <a:r>
              <a:rPr lang="tr-TR" dirty="0"/>
              <a:t>    b) </a:t>
            </a:r>
            <a:r>
              <a:rPr lang="tr-TR" dirty="0" err="1"/>
              <a:t>Regio</a:t>
            </a:r>
            <a:r>
              <a:rPr lang="tr-TR" dirty="0"/>
              <a:t> </a:t>
            </a:r>
            <a:r>
              <a:rPr lang="tr-TR" dirty="0" err="1"/>
              <a:t>pubis</a:t>
            </a:r>
            <a:r>
              <a:rPr lang="tr-TR" dirty="0"/>
              <a:t>    </a:t>
            </a:r>
            <a:endParaRPr lang="tr-TR" dirty="0" smtClean="0"/>
          </a:p>
          <a:p>
            <a:pPr>
              <a:buNone/>
            </a:pPr>
            <a:r>
              <a:rPr lang="tr-TR" dirty="0" smtClean="0"/>
              <a:t>c</a:t>
            </a:r>
            <a:r>
              <a:rPr lang="tr-TR" dirty="0"/>
              <a:t>) </a:t>
            </a:r>
            <a:r>
              <a:rPr lang="tr-TR" dirty="0" err="1"/>
              <a:t>Regio</a:t>
            </a:r>
            <a:r>
              <a:rPr lang="tr-TR" dirty="0"/>
              <a:t> </a:t>
            </a:r>
            <a:r>
              <a:rPr lang="tr-TR" dirty="0" err="1"/>
              <a:t>inguinalis</a:t>
            </a:r>
            <a:r>
              <a:rPr lang="tr-TR" dirty="0"/>
              <a:t> </a:t>
            </a:r>
            <a:r>
              <a:rPr lang="tr-TR" dirty="0" smtClean="0"/>
              <a:t>    </a:t>
            </a:r>
            <a:r>
              <a:rPr lang="tr-TR" dirty="0"/>
              <a:t>d) </a:t>
            </a:r>
            <a:r>
              <a:rPr lang="tr-TR" dirty="0" err="1"/>
              <a:t>Regio</a:t>
            </a:r>
            <a:r>
              <a:rPr lang="tr-TR" dirty="0"/>
              <a:t> </a:t>
            </a:r>
            <a:r>
              <a:rPr lang="tr-TR" dirty="0" err="1"/>
              <a:t>abdominalis</a:t>
            </a:r>
            <a:r>
              <a:rPr lang="tr-TR" dirty="0"/>
              <a:t>    </a:t>
            </a:r>
            <a:endParaRPr lang="tr-TR" dirty="0" smtClean="0"/>
          </a:p>
          <a:p>
            <a:pPr>
              <a:buNone/>
            </a:pPr>
            <a:r>
              <a:rPr lang="tr-TR" dirty="0" smtClean="0"/>
              <a:t>e</a:t>
            </a:r>
            <a:r>
              <a:rPr lang="tr-TR" dirty="0"/>
              <a:t>) </a:t>
            </a:r>
            <a:r>
              <a:rPr lang="tr-TR" dirty="0" err="1"/>
              <a:t>Regio</a:t>
            </a:r>
            <a:r>
              <a:rPr lang="tr-TR" dirty="0"/>
              <a:t> </a:t>
            </a:r>
            <a:r>
              <a:rPr lang="tr-TR" dirty="0" err="1"/>
              <a:t>umblicalis</a:t>
            </a:r>
            <a:endParaRPr lang="tr-TR" dirty="0"/>
          </a:p>
        </p:txBody>
      </p:sp>
    </p:spTree>
  </p:cSld>
  <p:clrMapOvr>
    <a:masterClrMapping/>
  </p:clrMapOvr>
  <p:transition advTm="45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tr-TR" dirty="0"/>
              <a:t>İnekte, </a:t>
            </a:r>
            <a:r>
              <a:rPr lang="tr-TR" dirty="0" err="1"/>
              <a:t>canalis</a:t>
            </a:r>
            <a:r>
              <a:rPr lang="tr-TR" dirty="0"/>
              <a:t> </a:t>
            </a:r>
            <a:r>
              <a:rPr lang="tr-TR" dirty="0" err="1"/>
              <a:t>cervicis</a:t>
            </a:r>
            <a:r>
              <a:rPr lang="tr-TR" dirty="0"/>
              <a:t> </a:t>
            </a:r>
            <a:r>
              <a:rPr lang="tr-TR" dirty="0" err="1"/>
              <a:t>uteri</a:t>
            </a:r>
            <a:r>
              <a:rPr lang="tr-TR" dirty="0"/>
              <a:t> hakkında aşağıda verilen özelliklerden hangisi </a:t>
            </a:r>
            <a:r>
              <a:rPr lang="tr-TR" b="1" dirty="0"/>
              <a:t>yanlıştır</a:t>
            </a:r>
            <a:r>
              <a:rPr lang="tr-TR" dirty="0"/>
              <a:t>? 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dirty="0" smtClean="0"/>
              <a:t>a)Halka </a:t>
            </a:r>
            <a:r>
              <a:rPr lang="tr-TR" dirty="0"/>
              <a:t>şeklinde kıvrımlıdır.  </a:t>
            </a:r>
            <a:endParaRPr lang="tr-TR" dirty="0" smtClean="0"/>
          </a:p>
          <a:p>
            <a:pPr>
              <a:buNone/>
            </a:pPr>
            <a:r>
              <a:rPr lang="tr-TR" dirty="0" smtClean="0"/>
              <a:t>b</a:t>
            </a:r>
            <a:r>
              <a:rPr lang="tr-TR" dirty="0"/>
              <a:t>) Yaklaşık 3 cm çapındadır. </a:t>
            </a:r>
          </a:p>
          <a:p>
            <a:pPr>
              <a:buNone/>
            </a:pPr>
            <a:r>
              <a:rPr lang="tr-TR" dirty="0"/>
              <a:t>c) Zikzaklı görünüme sahiptir. </a:t>
            </a:r>
            <a:endParaRPr lang="tr-TR" dirty="0" smtClean="0"/>
          </a:p>
          <a:p>
            <a:pPr>
              <a:buNone/>
            </a:pPr>
            <a:r>
              <a:rPr lang="tr-TR" dirty="0" smtClean="0"/>
              <a:t>d</a:t>
            </a:r>
            <a:r>
              <a:rPr lang="tr-TR" dirty="0"/>
              <a:t>) Uzunluğu 10 </a:t>
            </a:r>
            <a:r>
              <a:rPr lang="tr-TR" dirty="0" err="1"/>
              <a:t>cm’dir</a:t>
            </a:r>
            <a:r>
              <a:rPr lang="tr-TR" dirty="0" smtClean="0"/>
              <a:t>.</a:t>
            </a:r>
          </a:p>
          <a:p>
            <a:pPr>
              <a:buNone/>
            </a:pPr>
            <a:r>
              <a:rPr lang="tr-TR" dirty="0" smtClean="0"/>
              <a:t>e</a:t>
            </a:r>
            <a:r>
              <a:rPr lang="tr-TR" dirty="0"/>
              <a:t>) Hiçbiri</a:t>
            </a:r>
          </a:p>
        </p:txBody>
      </p:sp>
    </p:spTree>
  </p:cSld>
  <p:clrMapOvr>
    <a:masterClrMapping/>
  </p:clrMapOvr>
  <p:transition advTm="45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tr-TR" dirty="0"/>
              <a:t>Tuba </a:t>
            </a:r>
            <a:r>
              <a:rPr lang="tr-TR" dirty="0" err="1"/>
              <a:t>uterina’nın</a:t>
            </a:r>
            <a:r>
              <a:rPr lang="tr-TR" dirty="0"/>
              <a:t> </a:t>
            </a:r>
            <a:r>
              <a:rPr lang="tr-TR" dirty="0" err="1"/>
              <a:t>ovarium’a</a:t>
            </a:r>
            <a:r>
              <a:rPr lang="tr-TR" dirty="0"/>
              <a:t> dönük ucunun huni tarzındaki genişlemesine ne ad verilir?</a:t>
            </a:r>
          </a:p>
          <a:p>
            <a:pPr>
              <a:buNone/>
            </a:pPr>
            <a:endParaRPr lang="tr-TR" dirty="0"/>
          </a:p>
          <a:p>
            <a:pPr marL="514350" indent="-514350">
              <a:buAutoNum type="alphaLcParenR"/>
            </a:pPr>
            <a:r>
              <a:rPr lang="tr-TR" dirty="0" err="1" smtClean="0"/>
              <a:t>Ostium</a:t>
            </a:r>
            <a:r>
              <a:rPr lang="tr-TR" dirty="0" smtClean="0"/>
              <a:t> </a:t>
            </a:r>
            <a:r>
              <a:rPr lang="tr-TR" dirty="0" err="1"/>
              <a:t>abdominale</a:t>
            </a:r>
            <a:r>
              <a:rPr lang="tr-TR" dirty="0"/>
              <a:t>  </a:t>
            </a:r>
            <a:endParaRPr lang="tr-TR" dirty="0" smtClean="0"/>
          </a:p>
          <a:p>
            <a:pPr marL="514350" indent="-514350">
              <a:buAutoNum type="alphaLcParenR"/>
            </a:pPr>
            <a:r>
              <a:rPr lang="tr-TR" dirty="0" err="1" smtClean="0"/>
              <a:t>Ampulla</a:t>
            </a:r>
            <a:r>
              <a:rPr lang="tr-TR" dirty="0" smtClean="0"/>
              <a:t> </a:t>
            </a:r>
            <a:r>
              <a:rPr lang="tr-TR" dirty="0" err="1"/>
              <a:t>tubae</a:t>
            </a:r>
            <a:r>
              <a:rPr lang="tr-TR" dirty="0"/>
              <a:t>  </a:t>
            </a:r>
            <a:endParaRPr lang="tr-TR" dirty="0" smtClean="0"/>
          </a:p>
          <a:p>
            <a:pPr marL="514350" indent="-514350">
              <a:buAutoNum type="alphaLcParenR"/>
            </a:pPr>
            <a:r>
              <a:rPr lang="tr-TR" dirty="0" err="1" smtClean="0"/>
              <a:t>Infundibulum</a:t>
            </a:r>
            <a:r>
              <a:rPr lang="tr-TR" dirty="0" smtClean="0"/>
              <a:t> </a:t>
            </a:r>
          </a:p>
          <a:p>
            <a:pPr marL="514350" indent="-514350">
              <a:buAutoNum type="alphaLcParenR"/>
            </a:pPr>
            <a:r>
              <a:rPr lang="tr-TR" dirty="0" err="1" smtClean="0"/>
              <a:t>Fimbria</a:t>
            </a:r>
            <a:r>
              <a:rPr lang="tr-TR" dirty="0" smtClean="0"/>
              <a:t> </a:t>
            </a:r>
            <a:r>
              <a:rPr lang="tr-TR" dirty="0" err="1"/>
              <a:t>ovarica</a:t>
            </a:r>
            <a:r>
              <a:rPr lang="tr-TR" dirty="0"/>
              <a:t>  </a:t>
            </a:r>
            <a:endParaRPr lang="tr-TR" dirty="0" smtClean="0"/>
          </a:p>
          <a:p>
            <a:pPr marL="514350" indent="-514350">
              <a:buAutoNum type="alphaLcParenR"/>
            </a:pPr>
            <a:r>
              <a:rPr lang="tr-TR" dirty="0" err="1" smtClean="0"/>
              <a:t>isthmus</a:t>
            </a:r>
            <a:r>
              <a:rPr lang="tr-TR" dirty="0" smtClean="0"/>
              <a:t> </a:t>
            </a:r>
            <a:r>
              <a:rPr lang="tr-TR" dirty="0" err="1"/>
              <a:t>tubae</a:t>
            </a:r>
            <a:endParaRPr lang="tr-TR" dirty="0"/>
          </a:p>
          <a:p>
            <a:pPr>
              <a:buNone/>
            </a:pPr>
            <a:endParaRPr lang="tr-TR" dirty="0"/>
          </a:p>
        </p:txBody>
      </p:sp>
    </p:spTree>
  </p:cSld>
  <p:clrMapOvr>
    <a:masterClrMapping/>
  </p:clrMapOvr>
  <p:transition advTm="45000"/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1665</Words>
  <Application>Microsoft Office PowerPoint</Application>
  <PresentationFormat>Ekran Gösterisi (4:3)</PresentationFormat>
  <Paragraphs>268</Paragraphs>
  <Slides>69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Katıştırılmış OLE Hizmet Programları</vt:lpstr>
      </vt:variant>
      <vt:variant>
        <vt:i4>1</vt:i4>
      </vt:variant>
      <vt:variant>
        <vt:lpstr>Slayt Başlıkları</vt:lpstr>
      </vt:variant>
      <vt:variant>
        <vt:i4>69</vt:i4>
      </vt:variant>
    </vt:vector>
  </HeadingPairs>
  <TitlesOfParts>
    <vt:vector size="71" baseType="lpstr">
      <vt:lpstr>Ofis Teması</vt:lpstr>
      <vt:lpstr>Image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Slayt 24</vt:lpstr>
      <vt:lpstr>Slayt 25</vt:lpstr>
      <vt:lpstr>Slayt 26</vt:lpstr>
      <vt:lpstr>Slayt 27</vt:lpstr>
      <vt:lpstr>Slayt 28</vt:lpstr>
      <vt:lpstr>Slayt 29</vt:lpstr>
      <vt:lpstr>Slayt 30</vt:lpstr>
      <vt:lpstr>Slayt 31</vt:lpstr>
      <vt:lpstr>Slayt 32</vt:lpstr>
      <vt:lpstr>Slayt 33</vt:lpstr>
      <vt:lpstr>Slayt 34</vt:lpstr>
      <vt:lpstr>Slayt 35</vt:lpstr>
      <vt:lpstr>Slayt 36</vt:lpstr>
      <vt:lpstr>Slayt 37</vt:lpstr>
      <vt:lpstr>Slayt 38</vt:lpstr>
      <vt:lpstr>Slayt 39</vt:lpstr>
      <vt:lpstr>Slayt 40</vt:lpstr>
      <vt:lpstr>Slayt 41</vt:lpstr>
      <vt:lpstr>Slayt 42</vt:lpstr>
      <vt:lpstr>Slayt 43</vt:lpstr>
      <vt:lpstr>Slayt 44</vt:lpstr>
      <vt:lpstr>Slayt 45</vt:lpstr>
      <vt:lpstr>Slayt 46</vt:lpstr>
      <vt:lpstr>Slayt 47</vt:lpstr>
      <vt:lpstr>Slayt 48</vt:lpstr>
      <vt:lpstr>Slayt 49</vt:lpstr>
      <vt:lpstr>Slayt 50</vt:lpstr>
      <vt:lpstr>Slayt 51</vt:lpstr>
      <vt:lpstr>Slayt 52</vt:lpstr>
      <vt:lpstr>Slayt 53</vt:lpstr>
      <vt:lpstr>Slayt 54</vt:lpstr>
      <vt:lpstr>Slayt 55</vt:lpstr>
      <vt:lpstr>Slayt 56</vt:lpstr>
      <vt:lpstr>Slayt 57</vt:lpstr>
      <vt:lpstr>Slayt 58</vt:lpstr>
      <vt:lpstr>Slayt 59</vt:lpstr>
      <vt:lpstr>Slayt 60</vt:lpstr>
      <vt:lpstr>Slayt 61</vt:lpstr>
      <vt:lpstr>Slayt 62</vt:lpstr>
      <vt:lpstr>Slayt 63</vt:lpstr>
      <vt:lpstr>Slayt 64</vt:lpstr>
      <vt:lpstr>Slayt 65</vt:lpstr>
      <vt:lpstr>Slayt 66</vt:lpstr>
      <vt:lpstr>Slayt 67</vt:lpstr>
      <vt:lpstr>Slayt 68</vt:lpstr>
      <vt:lpstr>Slayt 69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user</dc:creator>
  <cp:lastModifiedBy>user</cp:lastModifiedBy>
  <cp:revision>9</cp:revision>
  <dcterms:created xsi:type="dcterms:W3CDTF">2014-07-21T09:50:58Z</dcterms:created>
  <dcterms:modified xsi:type="dcterms:W3CDTF">2015-07-07T08:48:59Z</dcterms:modified>
</cp:coreProperties>
</file>