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08" r:id="rId2"/>
    <p:sldId id="311" r:id="rId3"/>
    <p:sldId id="313" r:id="rId4"/>
    <p:sldId id="312" r:id="rId5"/>
    <p:sldId id="320" r:id="rId6"/>
    <p:sldId id="321" r:id="rId7"/>
    <p:sldId id="324" r:id="rId8"/>
    <p:sldId id="322" r:id="rId9"/>
    <p:sldId id="310" r:id="rId10"/>
    <p:sldId id="309" r:id="rId11"/>
    <p:sldId id="325" r:id="rId12"/>
    <p:sldId id="316" r:id="rId13"/>
    <p:sldId id="256" r:id="rId14"/>
    <p:sldId id="314" r:id="rId15"/>
    <p:sldId id="261" r:id="rId16"/>
    <p:sldId id="315" r:id="rId17"/>
    <p:sldId id="260" r:id="rId18"/>
    <p:sldId id="257" r:id="rId19"/>
    <p:sldId id="263" r:id="rId20"/>
    <p:sldId id="264" r:id="rId21"/>
    <p:sldId id="262" r:id="rId22"/>
    <p:sldId id="258" r:id="rId23"/>
    <p:sldId id="265" r:id="rId24"/>
    <p:sldId id="266" r:id="rId25"/>
    <p:sldId id="259" r:id="rId26"/>
    <p:sldId id="267" r:id="rId27"/>
    <p:sldId id="317" r:id="rId28"/>
    <p:sldId id="268" r:id="rId29"/>
    <p:sldId id="269" r:id="rId30"/>
    <p:sldId id="270" r:id="rId31"/>
    <p:sldId id="319" r:id="rId32"/>
    <p:sldId id="271" r:id="rId33"/>
    <p:sldId id="318" r:id="rId34"/>
    <p:sldId id="272" r:id="rId35"/>
    <p:sldId id="273" r:id="rId36"/>
    <p:sldId id="274" r:id="rId37"/>
    <p:sldId id="327" r:id="rId38"/>
    <p:sldId id="277" r:id="rId39"/>
    <p:sldId id="275" r:id="rId40"/>
    <p:sldId id="278" r:id="rId41"/>
    <p:sldId id="279" r:id="rId42"/>
    <p:sldId id="280" r:id="rId43"/>
    <p:sldId id="276" r:id="rId44"/>
    <p:sldId id="281" r:id="rId45"/>
    <p:sldId id="282" r:id="rId46"/>
    <p:sldId id="283" r:id="rId47"/>
    <p:sldId id="296" r:id="rId48"/>
    <p:sldId id="284" r:id="rId49"/>
    <p:sldId id="298" r:id="rId50"/>
    <p:sldId id="299" r:id="rId51"/>
    <p:sldId id="285" r:id="rId52"/>
    <p:sldId id="286" r:id="rId53"/>
    <p:sldId id="287" r:id="rId54"/>
    <p:sldId id="297" r:id="rId55"/>
    <p:sldId id="288" r:id="rId56"/>
    <p:sldId id="305" r:id="rId57"/>
    <p:sldId id="300" r:id="rId58"/>
    <p:sldId id="301" r:id="rId59"/>
    <p:sldId id="302" r:id="rId60"/>
    <p:sldId id="289" r:id="rId61"/>
    <p:sldId id="303" r:id="rId62"/>
    <p:sldId id="304" r:id="rId63"/>
    <p:sldId id="290" r:id="rId64"/>
    <p:sldId id="291" r:id="rId65"/>
    <p:sldId id="292" r:id="rId66"/>
    <p:sldId id="306" r:id="rId67"/>
    <p:sldId id="293" r:id="rId68"/>
    <p:sldId id="294" r:id="rId69"/>
    <p:sldId id="326" r:id="rId70"/>
    <p:sldId id="295" r:id="rId71"/>
    <p:sldId id="328" r:id="rId72"/>
    <p:sldId id="329" r:id="rId73"/>
    <p:sldId id="330" r:id="rId74"/>
    <p:sldId id="331" r:id="rId75"/>
    <p:sldId id="332" r:id="rId76"/>
    <p:sldId id="333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8C6B8-1079-4F1A-8BB6-03D6588A5A54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4CB1-049F-4A5F-A9FF-CA116F65017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1B8F-B659-45A9-B6BF-9A739BB55F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1B8F-B659-45A9-B6BF-9A739BB55F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1B8F-B659-45A9-B6BF-9A739BB55F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UTERUS: Gebelik de hacminin 400 misli geniÅler
- AÄÄ±rlÄ±ÄÄ±: Ä°nek : 20 misli
- Koyun-keÃ§i: 10-20 misli
- KÄ±srak : 8-10 misli
- Domuz : 10-15 misli artar
- Ä°nsan : 60 gr. dan 1000 gr. Ã§Ä±kar
- GebeliÄin 4-6.ayÄ±nda a.uterina mediadan nabÄ±z
alÄ±nÄ±r.(fremitus denir)
- KÄ±srakta ovaryumlar: BÃ¶breklerin bir el geniÅliÄi
gerisinde
- Ä°neklerde: Apertura pelvis cranialisin hemen
Ã¶nÃ¼nde bulunur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178-0DE8-4212-99EA-1C8819ECD4A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11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ngae.gsnu.ac.kr/~cspark/teaching/images/fig_6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2510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rg911-f2"/>
          <p:cNvPicPr>
            <a:picLocks noChangeAspect="1" noChangeArrowheads="1"/>
          </p:cNvPicPr>
          <p:nvPr/>
        </p:nvPicPr>
        <p:blipFill>
          <a:blip r:embed="rId3" cstate="print"/>
          <a:srcRect r="62086" b="40660"/>
          <a:stretch>
            <a:fillRect/>
          </a:stretch>
        </p:blipFill>
        <p:spPr bwMode="auto">
          <a:xfrm>
            <a:off x="5325532" y="381000"/>
            <a:ext cx="381846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02016art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09600"/>
            <a:ext cx="5542844" cy="5791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deferens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Eq</a:t>
            </a:r>
            <a:r>
              <a:rPr lang="tr-TR" dirty="0" smtClean="0"/>
              <a:t>: 05-2 cm çapında  60-70 cm uzunluğundadır.</a:t>
            </a:r>
          </a:p>
          <a:p>
            <a:pPr>
              <a:buNone/>
            </a:pPr>
            <a:r>
              <a:rPr lang="tr-TR" dirty="0" smtClean="0"/>
              <a:t>     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     </a:t>
            </a:r>
            <a:r>
              <a:rPr lang="tr-TR" dirty="0" err="1" smtClean="0"/>
              <a:t>ampulla</a:t>
            </a:r>
            <a:r>
              <a:rPr lang="tr-TR" dirty="0" smtClean="0"/>
              <a:t> 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deferens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88066" name="Picture 2" descr="ductus deferens horse ile ilgili görsel sonucu"/>
          <p:cNvPicPr>
            <a:picLocks noChangeAspect="1" noChangeArrowheads="1"/>
          </p:cNvPicPr>
          <p:nvPr/>
        </p:nvPicPr>
        <p:blipFill>
          <a:blip r:embed="rId2">
            <a:lum bright="-11000" contrast="25000"/>
          </a:blip>
          <a:srcRect/>
          <a:stretch>
            <a:fillRect/>
          </a:stretch>
        </p:blipFill>
        <p:spPr bwMode="auto">
          <a:xfrm>
            <a:off x="500034" y="2071678"/>
            <a:ext cx="3357586" cy="481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nimalsciences.missouri.edu/reprod/Notes/male/BWMA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5095875" cy="5715000"/>
          </a:xfrm>
          <a:prstGeom prst="rect">
            <a:avLst/>
          </a:prstGeom>
          <a:noFill/>
        </p:spPr>
      </p:pic>
      <p:pic>
        <p:nvPicPr>
          <p:cNvPr id="28676" name="Picture 4" descr="http://www.ansci.wisc.edu/jjp1/ansci_repro/lec/lec3_male_anat/bull_tract_diagram_color(70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810027" cy="3286148"/>
          </a:xfrm>
          <a:prstGeom prst="rect">
            <a:avLst/>
          </a:prstGeom>
          <a:noFill/>
        </p:spPr>
      </p:pic>
      <p:pic>
        <p:nvPicPr>
          <p:cNvPr id="28678" name="Picture 6" descr="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2"/>
            <a:ext cx="30861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Eklenti Üreme Bezleri</a:t>
            </a:r>
            <a:br>
              <a:rPr lang="tr-TR" b="1" dirty="0" smtClean="0">
                <a:solidFill>
                  <a:srgbClr val="C00000"/>
                </a:solidFill>
              </a:rPr>
            </a:b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00528" cy="5000660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Üç tanedir;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Bunlar </a:t>
            </a:r>
            <a:r>
              <a:rPr lang="tr-TR" dirty="0" err="1" smtClean="0">
                <a:solidFill>
                  <a:schemeClr val="tx1"/>
                </a:solidFill>
              </a:rPr>
              <a:t>urethra’nın</a:t>
            </a:r>
            <a:r>
              <a:rPr lang="tr-TR" dirty="0" smtClean="0">
                <a:solidFill>
                  <a:schemeClr val="tx1"/>
                </a:solidFill>
              </a:rPr>
              <a:t> başlangıcından geriye doğru</a:t>
            </a:r>
          </a:p>
          <a:p>
            <a:pPr marL="514350" indent="-514350" algn="l">
              <a:buClr>
                <a:srgbClr val="FF0000"/>
              </a:buClr>
              <a:buAutoNum type="arabicPeriod"/>
            </a:pPr>
            <a:r>
              <a:rPr lang="tr-TR" dirty="0" err="1" smtClean="0">
                <a:solidFill>
                  <a:schemeClr val="tx1"/>
                </a:solidFill>
              </a:rPr>
              <a:t>Gl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  <a:r>
              <a:rPr lang="tr-TR" dirty="0" err="1" smtClean="0">
                <a:solidFill>
                  <a:schemeClr val="tx1"/>
                </a:solidFill>
              </a:rPr>
              <a:t>Vesicularis</a:t>
            </a:r>
            <a:r>
              <a:rPr lang="tr-TR" dirty="0" smtClean="0">
                <a:solidFill>
                  <a:schemeClr val="tx1"/>
                </a:solidFill>
              </a:rPr>
              <a:t> (</a:t>
            </a:r>
            <a:r>
              <a:rPr lang="tr-TR" dirty="0" err="1" smtClean="0">
                <a:solidFill>
                  <a:schemeClr val="tx1"/>
                </a:solidFill>
              </a:rPr>
              <a:t>Eq</a:t>
            </a:r>
            <a:r>
              <a:rPr lang="tr-TR" dirty="0" smtClean="0">
                <a:solidFill>
                  <a:schemeClr val="tx1"/>
                </a:solidFill>
              </a:rPr>
              <a:t>:</a:t>
            </a:r>
            <a:r>
              <a:rPr lang="tr-TR" dirty="0" err="1" smtClean="0">
                <a:solidFill>
                  <a:schemeClr val="tx1"/>
                </a:solidFill>
              </a:rPr>
              <a:t>vesicula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seminalis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Clr>
                <a:srgbClr val="FF0000"/>
              </a:buClr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 Prostata</a:t>
            </a:r>
          </a:p>
          <a:p>
            <a:pPr marL="514350" indent="-514350" algn="l">
              <a:buClr>
                <a:srgbClr val="FF0000"/>
              </a:buClr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Gl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  <a:r>
              <a:rPr lang="tr-TR" dirty="0" err="1" smtClean="0">
                <a:solidFill>
                  <a:schemeClr val="tx1"/>
                </a:solidFill>
              </a:rPr>
              <a:t>Bulbourethralis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tr-TR" dirty="0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714488"/>
            <a:ext cx="5143504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02016ar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44613" y="114300"/>
            <a:ext cx="6454775" cy="6743700"/>
          </a:xfrm>
          <a:prstGeom prst="rect">
            <a:avLst/>
          </a:prstGeom>
          <a:noFill/>
          <a:ln/>
        </p:spPr>
      </p:pic>
      <p:sp>
        <p:nvSpPr>
          <p:cNvPr id="5" name="Freeform 4"/>
          <p:cNvSpPr/>
          <p:nvPr/>
        </p:nvSpPr>
        <p:spPr>
          <a:xfrm>
            <a:off x="2251656" y="1781578"/>
            <a:ext cx="4960513" cy="4906850"/>
          </a:xfrm>
          <a:custGeom>
            <a:avLst/>
            <a:gdLst>
              <a:gd name="connsiteX0" fmla="*/ 2629437 w 4960513"/>
              <a:gd name="connsiteY0" fmla="*/ 4516191 h 4906850"/>
              <a:gd name="connsiteX1" fmla="*/ 2552164 w 4960513"/>
              <a:gd name="connsiteY1" fmla="*/ 4477554 h 4906850"/>
              <a:gd name="connsiteX2" fmla="*/ 2719589 w 4960513"/>
              <a:gd name="connsiteY2" fmla="*/ 4426039 h 4906850"/>
              <a:gd name="connsiteX3" fmla="*/ 2526406 w 4960513"/>
              <a:gd name="connsiteY3" fmla="*/ 4387402 h 4906850"/>
              <a:gd name="connsiteX4" fmla="*/ 2758226 w 4960513"/>
              <a:gd name="connsiteY4" fmla="*/ 4335887 h 4906850"/>
              <a:gd name="connsiteX5" fmla="*/ 2487769 w 4960513"/>
              <a:gd name="connsiteY5" fmla="*/ 4323008 h 4906850"/>
              <a:gd name="connsiteX6" fmla="*/ 2809741 w 4960513"/>
              <a:gd name="connsiteY6" fmla="*/ 4232856 h 4906850"/>
              <a:gd name="connsiteX7" fmla="*/ 2487769 w 4960513"/>
              <a:gd name="connsiteY7" fmla="*/ 4155583 h 4906850"/>
              <a:gd name="connsiteX8" fmla="*/ 2809741 w 4960513"/>
              <a:gd name="connsiteY8" fmla="*/ 4039673 h 4906850"/>
              <a:gd name="connsiteX9" fmla="*/ 2513527 w 4960513"/>
              <a:gd name="connsiteY9" fmla="*/ 4001036 h 4906850"/>
              <a:gd name="connsiteX10" fmla="*/ 2745347 w 4960513"/>
              <a:gd name="connsiteY10" fmla="*/ 3923763 h 4906850"/>
              <a:gd name="connsiteX11" fmla="*/ 2462012 w 4960513"/>
              <a:gd name="connsiteY11" fmla="*/ 3885126 h 4906850"/>
              <a:gd name="connsiteX12" fmla="*/ 2719589 w 4960513"/>
              <a:gd name="connsiteY12" fmla="*/ 3807853 h 4906850"/>
              <a:gd name="connsiteX13" fmla="*/ 2693831 w 4960513"/>
              <a:gd name="connsiteY13" fmla="*/ 3614670 h 4906850"/>
              <a:gd name="connsiteX14" fmla="*/ 2449133 w 4960513"/>
              <a:gd name="connsiteY14" fmla="*/ 3704822 h 4906850"/>
              <a:gd name="connsiteX15" fmla="*/ 2281707 w 4960513"/>
              <a:gd name="connsiteY15" fmla="*/ 4284371 h 4906850"/>
              <a:gd name="connsiteX16" fmla="*/ 2539285 w 4960513"/>
              <a:gd name="connsiteY16" fmla="*/ 4812405 h 4906850"/>
              <a:gd name="connsiteX17" fmla="*/ 2462012 w 4960513"/>
              <a:gd name="connsiteY17" fmla="*/ 4851042 h 4906850"/>
              <a:gd name="connsiteX18" fmla="*/ 2281707 w 4960513"/>
              <a:gd name="connsiteY18" fmla="*/ 4722253 h 4906850"/>
              <a:gd name="connsiteX19" fmla="*/ 2217313 w 4960513"/>
              <a:gd name="connsiteY19" fmla="*/ 4387402 h 4906850"/>
              <a:gd name="connsiteX20" fmla="*/ 2268829 w 4960513"/>
              <a:gd name="connsiteY20" fmla="*/ 3807853 h 4906850"/>
              <a:gd name="connsiteX21" fmla="*/ 2384738 w 4960513"/>
              <a:gd name="connsiteY21" fmla="*/ 3460123 h 4906850"/>
              <a:gd name="connsiteX22" fmla="*/ 2526406 w 4960513"/>
              <a:gd name="connsiteY22" fmla="*/ 2597239 h 4906850"/>
              <a:gd name="connsiteX23" fmla="*/ 2513527 w 4960513"/>
              <a:gd name="connsiteY23" fmla="*/ 1554050 h 4906850"/>
              <a:gd name="connsiteX24" fmla="*/ 2474890 w 4960513"/>
              <a:gd name="connsiteY24" fmla="*/ 497983 h 4906850"/>
              <a:gd name="connsiteX25" fmla="*/ 2333223 w 4960513"/>
              <a:gd name="connsiteY25" fmla="*/ 188890 h 4906850"/>
              <a:gd name="connsiteX26" fmla="*/ 1882462 w 4960513"/>
              <a:gd name="connsiteY26" fmla="*/ 34343 h 4906850"/>
              <a:gd name="connsiteX27" fmla="*/ 955183 w 4960513"/>
              <a:gd name="connsiteY27" fmla="*/ 8585 h 4906850"/>
              <a:gd name="connsiteX28" fmla="*/ 530181 w 4960513"/>
              <a:gd name="connsiteY28" fmla="*/ 60101 h 4906850"/>
              <a:gd name="connsiteX29" fmla="*/ 66541 w 4960513"/>
              <a:gd name="connsiteY29" fmla="*/ 369194 h 4906850"/>
              <a:gd name="connsiteX30" fmla="*/ 130936 w 4960513"/>
              <a:gd name="connsiteY30" fmla="*/ 704045 h 4906850"/>
              <a:gd name="connsiteX31" fmla="*/ 427150 w 4960513"/>
              <a:gd name="connsiteY31" fmla="*/ 897228 h 4906850"/>
              <a:gd name="connsiteX32" fmla="*/ 1393065 w 4960513"/>
              <a:gd name="connsiteY32" fmla="*/ 1219199 h 4906850"/>
              <a:gd name="connsiteX33" fmla="*/ 1470338 w 4960513"/>
              <a:gd name="connsiteY33" fmla="*/ 1451019 h 4906850"/>
              <a:gd name="connsiteX34" fmla="*/ 1264276 w 4960513"/>
              <a:gd name="connsiteY34" fmla="*/ 1579808 h 4906850"/>
              <a:gd name="connsiteX35" fmla="*/ 762000 w 4960513"/>
              <a:gd name="connsiteY35" fmla="*/ 1708597 h 4906850"/>
              <a:gd name="connsiteX36" fmla="*/ 723364 w 4960513"/>
              <a:gd name="connsiteY36" fmla="*/ 1991932 h 4906850"/>
              <a:gd name="connsiteX37" fmla="*/ 1032457 w 4960513"/>
              <a:gd name="connsiteY37" fmla="*/ 2185115 h 4906850"/>
              <a:gd name="connsiteX38" fmla="*/ 2088524 w 4960513"/>
              <a:gd name="connsiteY38" fmla="*/ 2532845 h 4906850"/>
              <a:gd name="connsiteX39" fmla="*/ 3080198 w 4960513"/>
              <a:gd name="connsiteY39" fmla="*/ 2674512 h 4906850"/>
              <a:gd name="connsiteX40" fmla="*/ 4252175 w 4960513"/>
              <a:gd name="connsiteY40" fmla="*/ 2816180 h 4906850"/>
              <a:gd name="connsiteX41" fmla="*/ 4960513 w 4960513"/>
              <a:gd name="connsiteY41" fmla="*/ 2841937 h 49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60513" h="4906850">
                <a:moveTo>
                  <a:pt x="2629437" y="4516191"/>
                </a:moveTo>
                <a:cubicBezTo>
                  <a:pt x="2583288" y="4504385"/>
                  <a:pt x="2537139" y="4492579"/>
                  <a:pt x="2552164" y="4477554"/>
                </a:cubicBezTo>
                <a:cubicBezTo>
                  <a:pt x="2567189" y="4462529"/>
                  <a:pt x="2723882" y="4441064"/>
                  <a:pt x="2719589" y="4426039"/>
                </a:cubicBezTo>
                <a:cubicBezTo>
                  <a:pt x="2715296" y="4411014"/>
                  <a:pt x="2519967" y="4402427"/>
                  <a:pt x="2526406" y="4387402"/>
                </a:cubicBezTo>
                <a:cubicBezTo>
                  <a:pt x="2532845" y="4372377"/>
                  <a:pt x="2764665" y="4346619"/>
                  <a:pt x="2758226" y="4335887"/>
                </a:cubicBezTo>
                <a:cubicBezTo>
                  <a:pt x="2751787" y="4325155"/>
                  <a:pt x="2479183" y="4340180"/>
                  <a:pt x="2487769" y="4323008"/>
                </a:cubicBezTo>
                <a:cubicBezTo>
                  <a:pt x="2496355" y="4305836"/>
                  <a:pt x="2809741" y="4260760"/>
                  <a:pt x="2809741" y="4232856"/>
                </a:cubicBezTo>
                <a:cubicBezTo>
                  <a:pt x="2809741" y="4204952"/>
                  <a:pt x="2487769" y="4187780"/>
                  <a:pt x="2487769" y="4155583"/>
                </a:cubicBezTo>
                <a:cubicBezTo>
                  <a:pt x="2487769" y="4123386"/>
                  <a:pt x="2805448" y="4065431"/>
                  <a:pt x="2809741" y="4039673"/>
                </a:cubicBezTo>
                <a:cubicBezTo>
                  <a:pt x="2814034" y="4013915"/>
                  <a:pt x="2524259" y="4020354"/>
                  <a:pt x="2513527" y="4001036"/>
                </a:cubicBezTo>
                <a:cubicBezTo>
                  <a:pt x="2502795" y="3981718"/>
                  <a:pt x="2753933" y="3943081"/>
                  <a:pt x="2745347" y="3923763"/>
                </a:cubicBezTo>
                <a:cubicBezTo>
                  <a:pt x="2736761" y="3904445"/>
                  <a:pt x="2466305" y="3904444"/>
                  <a:pt x="2462012" y="3885126"/>
                </a:cubicBezTo>
                <a:cubicBezTo>
                  <a:pt x="2457719" y="3865808"/>
                  <a:pt x="2680953" y="3852929"/>
                  <a:pt x="2719589" y="3807853"/>
                </a:cubicBezTo>
                <a:cubicBezTo>
                  <a:pt x="2758225" y="3762777"/>
                  <a:pt x="2738907" y="3631842"/>
                  <a:pt x="2693831" y="3614670"/>
                </a:cubicBezTo>
                <a:cubicBezTo>
                  <a:pt x="2648755" y="3597498"/>
                  <a:pt x="2517820" y="3593205"/>
                  <a:pt x="2449133" y="3704822"/>
                </a:cubicBezTo>
                <a:cubicBezTo>
                  <a:pt x="2380446" y="3816439"/>
                  <a:pt x="2266682" y="4099774"/>
                  <a:pt x="2281707" y="4284371"/>
                </a:cubicBezTo>
                <a:cubicBezTo>
                  <a:pt x="2296732" y="4468968"/>
                  <a:pt x="2509234" y="4717960"/>
                  <a:pt x="2539285" y="4812405"/>
                </a:cubicBezTo>
                <a:cubicBezTo>
                  <a:pt x="2569336" y="4906850"/>
                  <a:pt x="2504942" y="4866067"/>
                  <a:pt x="2462012" y="4851042"/>
                </a:cubicBezTo>
                <a:cubicBezTo>
                  <a:pt x="2419082" y="4836017"/>
                  <a:pt x="2322490" y="4799526"/>
                  <a:pt x="2281707" y="4722253"/>
                </a:cubicBezTo>
                <a:cubicBezTo>
                  <a:pt x="2240924" y="4644980"/>
                  <a:pt x="2219459" y="4539802"/>
                  <a:pt x="2217313" y="4387402"/>
                </a:cubicBezTo>
                <a:cubicBezTo>
                  <a:pt x="2215167" y="4235002"/>
                  <a:pt x="2240925" y="3962400"/>
                  <a:pt x="2268829" y="3807853"/>
                </a:cubicBezTo>
                <a:cubicBezTo>
                  <a:pt x="2296733" y="3653307"/>
                  <a:pt x="2341809" y="3661892"/>
                  <a:pt x="2384738" y="3460123"/>
                </a:cubicBezTo>
                <a:cubicBezTo>
                  <a:pt x="2427668" y="3258354"/>
                  <a:pt x="2504941" y="2914918"/>
                  <a:pt x="2526406" y="2597239"/>
                </a:cubicBezTo>
                <a:cubicBezTo>
                  <a:pt x="2547871" y="2279560"/>
                  <a:pt x="2522113" y="1903926"/>
                  <a:pt x="2513527" y="1554050"/>
                </a:cubicBezTo>
                <a:cubicBezTo>
                  <a:pt x="2504941" y="1204174"/>
                  <a:pt x="2504941" y="725510"/>
                  <a:pt x="2474890" y="497983"/>
                </a:cubicBezTo>
                <a:cubicBezTo>
                  <a:pt x="2444839" y="270456"/>
                  <a:pt x="2431961" y="266163"/>
                  <a:pt x="2333223" y="188890"/>
                </a:cubicBezTo>
                <a:cubicBezTo>
                  <a:pt x="2234485" y="111617"/>
                  <a:pt x="2112135" y="64394"/>
                  <a:pt x="1882462" y="34343"/>
                </a:cubicBezTo>
                <a:cubicBezTo>
                  <a:pt x="1652789" y="4292"/>
                  <a:pt x="1180563" y="4292"/>
                  <a:pt x="955183" y="8585"/>
                </a:cubicBezTo>
                <a:cubicBezTo>
                  <a:pt x="729803" y="12878"/>
                  <a:pt x="678288" y="0"/>
                  <a:pt x="530181" y="60101"/>
                </a:cubicBezTo>
                <a:cubicBezTo>
                  <a:pt x="382074" y="120202"/>
                  <a:pt x="133082" y="261870"/>
                  <a:pt x="66541" y="369194"/>
                </a:cubicBezTo>
                <a:cubicBezTo>
                  <a:pt x="0" y="476518"/>
                  <a:pt x="70835" y="616039"/>
                  <a:pt x="130936" y="704045"/>
                </a:cubicBezTo>
                <a:cubicBezTo>
                  <a:pt x="191038" y="792051"/>
                  <a:pt x="216795" y="811369"/>
                  <a:pt x="427150" y="897228"/>
                </a:cubicBezTo>
                <a:cubicBezTo>
                  <a:pt x="637505" y="983087"/>
                  <a:pt x="1219200" y="1126901"/>
                  <a:pt x="1393065" y="1219199"/>
                </a:cubicBezTo>
                <a:cubicBezTo>
                  <a:pt x="1566930" y="1311498"/>
                  <a:pt x="1491803" y="1390918"/>
                  <a:pt x="1470338" y="1451019"/>
                </a:cubicBezTo>
                <a:cubicBezTo>
                  <a:pt x="1448873" y="1511120"/>
                  <a:pt x="1382332" y="1536878"/>
                  <a:pt x="1264276" y="1579808"/>
                </a:cubicBezTo>
                <a:cubicBezTo>
                  <a:pt x="1146220" y="1622738"/>
                  <a:pt x="852152" y="1639910"/>
                  <a:pt x="762000" y="1708597"/>
                </a:cubicBezTo>
                <a:cubicBezTo>
                  <a:pt x="671848" y="1777284"/>
                  <a:pt x="678288" y="1912512"/>
                  <a:pt x="723364" y="1991932"/>
                </a:cubicBezTo>
                <a:cubicBezTo>
                  <a:pt x="768440" y="2071352"/>
                  <a:pt x="804930" y="2094963"/>
                  <a:pt x="1032457" y="2185115"/>
                </a:cubicBezTo>
                <a:cubicBezTo>
                  <a:pt x="1259984" y="2275267"/>
                  <a:pt x="1747234" y="2451279"/>
                  <a:pt x="2088524" y="2532845"/>
                </a:cubicBezTo>
                <a:cubicBezTo>
                  <a:pt x="2429814" y="2614411"/>
                  <a:pt x="2719590" y="2627290"/>
                  <a:pt x="3080198" y="2674512"/>
                </a:cubicBezTo>
                <a:cubicBezTo>
                  <a:pt x="3440806" y="2721734"/>
                  <a:pt x="3938789" y="2788276"/>
                  <a:pt x="4252175" y="2816180"/>
                </a:cubicBezTo>
                <a:cubicBezTo>
                  <a:pt x="4565561" y="2844084"/>
                  <a:pt x="4763037" y="2843010"/>
                  <a:pt x="4960513" y="2841937"/>
                </a:cubicBezTo>
              </a:path>
            </a:pathLst>
          </a:custGeom>
          <a:ln w="38100">
            <a:solidFill>
              <a:srgbClr val="FF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990600"/>
            <a:ext cx="1828800" cy="533400"/>
          </a:xfrm>
          <a:prstGeom prst="roundRect">
            <a:avLst/>
          </a:prstGeom>
          <a:noFill/>
          <a:ln>
            <a:solidFill>
              <a:srgbClr val="FF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200" y="0"/>
            <a:ext cx="1828800" cy="533400"/>
          </a:xfrm>
          <a:prstGeom prst="roundRect">
            <a:avLst/>
          </a:prstGeom>
          <a:noFill/>
          <a:ln>
            <a:solidFill>
              <a:srgbClr val="FF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381000"/>
            <a:ext cx="1828800" cy="533400"/>
          </a:xfrm>
          <a:prstGeom prst="roundRect">
            <a:avLst/>
          </a:prstGeom>
          <a:noFill/>
          <a:ln>
            <a:solidFill>
              <a:srgbClr val="FF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ongae.gsnu.ac.kr/~cspark/teaching/images/fig_3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000660" cy="4434367"/>
          </a:xfrm>
          <a:prstGeom prst="rect">
            <a:avLst/>
          </a:prstGeom>
          <a:noFill/>
        </p:spPr>
      </p:pic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262082" y="4478676"/>
          <a:ext cx="6096000" cy="17068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tr-TR" sz="1000" dirty="0"/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/>
                        <a:t>Ampulla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/>
                        <a:t>Bulbourethra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err="1"/>
                        <a:t>Prostate</a:t>
                      </a:r>
                      <a:endParaRPr lang="tr-TR" sz="1000" dirty="0"/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/>
                        <a:t>Vesicular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Aygır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Boğa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Domuz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Koç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Köpek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Kedi</a:t>
                      </a:r>
                      <a:endParaRPr lang="tr-TR" sz="1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000232" y="6500834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3805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- *Ram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Buck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have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disseminate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part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prostate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gland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only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Gl</a:t>
            </a:r>
            <a:r>
              <a:rPr lang="tr-TR" b="1" dirty="0" smtClean="0">
                <a:solidFill>
                  <a:srgbClr val="C00000"/>
                </a:solidFill>
              </a:rPr>
              <a:t>. </a:t>
            </a:r>
            <a:r>
              <a:rPr lang="tr-TR" b="1" dirty="0" err="1" smtClean="0">
                <a:solidFill>
                  <a:srgbClr val="C00000"/>
                </a:solidFill>
              </a:rPr>
              <a:t>Bulbourethralis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Cowper</a:t>
            </a:r>
            <a:r>
              <a:rPr lang="tr-TR" b="1" dirty="0" smtClean="0">
                <a:solidFill>
                  <a:srgbClr val="C00000"/>
                </a:solidFill>
              </a:rPr>
              <a:t> Bezi)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Urethranın</a:t>
            </a:r>
            <a:r>
              <a:rPr lang="tr-TR" dirty="0" smtClean="0"/>
              <a:t> </a:t>
            </a:r>
            <a:r>
              <a:rPr lang="tr-TR" dirty="0" err="1" smtClean="0"/>
              <a:t>pelvinal</a:t>
            </a:r>
            <a:r>
              <a:rPr lang="tr-TR" dirty="0" smtClean="0"/>
              <a:t> parçasının son kısmında yer alır.</a:t>
            </a:r>
          </a:p>
          <a:p>
            <a:r>
              <a:rPr lang="tr-TR" dirty="0" smtClean="0"/>
              <a:t>İki adet küçük bezden şekillenmiştir.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Eq’de</a:t>
            </a:r>
            <a:r>
              <a:rPr lang="tr-TR" dirty="0" smtClean="0"/>
              <a:t> ceviz büyüklüğünde, </a:t>
            </a:r>
            <a:r>
              <a:rPr lang="tr-TR" dirty="0" err="1" smtClean="0"/>
              <a:t>ruminant</a:t>
            </a:r>
            <a:r>
              <a:rPr lang="tr-TR" dirty="0" smtClean="0"/>
              <a:t> ve kedide ise fındık büyüklüğündedir.</a:t>
            </a:r>
          </a:p>
          <a:p>
            <a:r>
              <a:rPr lang="tr-TR" dirty="0" smtClean="0"/>
              <a:t>Sarı renkte sert kıvamlı ve </a:t>
            </a:r>
            <a:r>
              <a:rPr lang="tr-TR" dirty="0" err="1" smtClean="0"/>
              <a:t>lobuler</a:t>
            </a:r>
            <a:r>
              <a:rPr lang="tr-TR" dirty="0" smtClean="0"/>
              <a:t> bir görünümü vardır.</a:t>
            </a:r>
          </a:p>
          <a:p>
            <a:r>
              <a:rPr lang="tr-TR" dirty="0" smtClean="0"/>
              <a:t>Spermanın kıvamını oluşturan salgısını ili ayrı kanal(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gl</a:t>
            </a:r>
            <a:r>
              <a:rPr lang="tr-TR" dirty="0" smtClean="0"/>
              <a:t>. </a:t>
            </a:r>
            <a:r>
              <a:rPr lang="tr-TR" dirty="0" err="1" smtClean="0"/>
              <a:t>bulbourethralis</a:t>
            </a:r>
            <a:r>
              <a:rPr lang="tr-TR" dirty="0" smtClean="0"/>
              <a:t>) ile </a:t>
            </a:r>
            <a:r>
              <a:rPr lang="tr-TR" dirty="0" err="1" smtClean="0"/>
              <a:t>urethraya</a:t>
            </a:r>
            <a:r>
              <a:rPr lang="tr-TR" dirty="0" smtClean="0"/>
              <a:t> (pars </a:t>
            </a:r>
            <a:r>
              <a:rPr lang="tr-TR" dirty="0" err="1" smtClean="0"/>
              <a:t>spongiosa</a:t>
            </a:r>
            <a:r>
              <a:rPr lang="tr-TR" dirty="0" smtClean="0"/>
              <a:t>) akıtır.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Gl</a:t>
            </a:r>
            <a:r>
              <a:rPr lang="tr-TR" b="1" dirty="0" smtClean="0">
                <a:solidFill>
                  <a:srgbClr val="C00000"/>
                </a:solidFill>
              </a:rPr>
              <a:t>. </a:t>
            </a:r>
            <a:r>
              <a:rPr lang="tr-TR" b="1" dirty="0" err="1" smtClean="0">
                <a:solidFill>
                  <a:srgbClr val="C00000"/>
                </a:solidFill>
              </a:rPr>
              <a:t>Vesicularis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Mesanenin boyun kesiminde, biri sağda bir solda olmak üzere iki adet organdır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deferens’in</a:t>
            </a:r>
            <a:r>
              <a:rPr lang="tr-TR" dirty="0" smtClean="0"/>
              <a:t> son kısmının üstünde ve biraz dış yanında yer alır, eklenmiş gibi görülür.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Carnivorlarda</a:t>
            </a:r>
            <a:r>
              <a:rPr lang="tr-TR" dirty="0" smtClean="0"/>
              <a:t> yoktur.</a:t>
            </a:r>
          </a:p>
          <a:p>
            <a:r>
              <a:rPr lang="tr-TR" dirty="0" err="1" smtClean="0"/>
              <a:t>Ruminantlarda</a:t>
            </a:r>
            <a:r>
              <a:rPr lang="tr-TR" dirty="0" smtClean="0"/>
              <a:t> bezsel, 10 cm uzunluğunda </a:t>
            </a:r>
          </a:p>
          <a:p>
            <a:r>
              <a:rPr lang="tr-TR" dirty="0" smtClean="0"/>
              <a:t>EQ; kalın duvarlı kese şeklinde (</a:t>
            </a:r>
            <a:r>
              <a:rPr lang="tr-TR" dirty="0" err="1" smtClean="0"/>
              <a:t>vesicula</a:t>
            </a:r>
            <a:r>
              <a:rPr lang="tr-TR" dirty="0" smtClean="0"/>
              <a:t> </a:t>
            </a:r>
            <a:r>
              <a:rPr lang="tr-TR" dirty="0" err="1" smtClean="0"/>
              <a:t>seminalis</a:t>
            </a:r>
            <a:r>
              <a:rPr lang="tr-TR" dirty="0" smtClean="0"/>
              <a:t>), oval bir organdır.</a:t>
            </a:r>
          </a:p>
          <a:p>
            <a:r>
              <a:rPr lang="tr-TR" dirty="0" smtClean="0"/>
              <a:t>Beyaz sarımsı renkte şeffaf salgısı vardır ve </a:t>
            </a:r>
            <a:r>
              <a:rPr lang="tr-TR" dirty="0" err="1" smtClean="0"/>
              <a:t>spermiumların</a:t>
            </a:r>
            <a:r>
              <a:rPr lang="tr-TR" dirty="0" smtClean="0"/>
              <a:t> hareketini artırır. Bu salgı </a:t>
            </a:r>
            <a:r>
              <a:rPr lang="tr-TR" dirty="0" err="1" smtClean="0"/>
              <a:t>fruktoz</a:t>
            </a:r>
            <a:r>
              <a:rPr lang="tr-TR" dirty="0" smtClean="0"/>
              <a:t> ve </a:t>
            </a:r>
            <a:r>
              <a:rPr lang="tr-TR" dirty="0" err="1" smtClean="0"/>
              <a:t>sorbitol</a:t>
            </a:r>
            <a:r>
              <a:rPr lang="tr-TR" dirty="0" smtClean="0"/>
              <a:t> içerir.</a:t>
            </a:r>
          </a:p>
          <a:p>
            <a:r>
              <a:rPr lang="tr-TR" dirty="0" smtClean="0"/>
              <a:t>Boğa ve koç </a:t>
            </a:r>
            <a:r>
              <a:rPr lang="tr-TR" dirty="0" err="1" smtClean="0"/>
              <a:t>spermatozoalarının</a:t>
            </a:r>
            <a:r>
              <a:rPr lang="tr-TR" dirty="0" smtClean="0"/>
              <a:t> başlıca enerji kaynağıdır fakat domuz ve aygır semeninde daha düşük konsantrasyonlarda yer alırlar. </a:t>
            </a:r>
          </a:p>
          <a:p>
            <a:r>
              <a:rPr lang="tr-TR" dirty="0" smtClean="0"/>
              <a:t>Bu salgılar içerisinde hem fosfat ve hem de karbonat tamponlar yer almaktadır ve bunlar semeni ani </a:t>
            </a:r>
            <a:r>
              <a:rPr lang="tr-TR" dirty="0" err="1" smtClean="0"/>
              <a:t>pH</a:t>
            </a:r>
            <a:r>
              <a:rPr lang="tr-TR" dirty="0" smtClean="0"/>
              <a:t> değişimlerine karşı korurlar.</a:t>
            </a:r>
          </a:p>
          <a:p>
            <a:r>
              <a:rPr lang="tr-TR" dirty="0" smtClean="0"/>
              <a:t>Salgısını 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excretorius</a:t>
            </a:r>
            <a:r>
              <a:rPr lang="tr-TR" dirty="0" smtClean="0"/>
              <a:t> denilen bir kanal ile taşır.</a:t>
            </a:r>
          </a:p>
          <a:p>
            <a:r>
              <a:rPr lang="tr-TR" dirty="0" smtClean="0"/>
              <a:t>Bu kanal 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deferens</a:t>
            </a:r>
            <a:r>
              <a:rPr lang="tr-TR" dirty="0" smtClean="0"/>
              <a:t> ile birleşir: 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ejaculatorius</a:t>
            </a:r>
            <a:endParaRPr lang="tr-T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ngae.gsnu.ac.kr/~cspark/teaching/images/fig_3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12048"/>
            <a:ext cx="3457573" cy="3079263"/>
          </a:xfrm>
          <a:prstGeom prst="rect">
            <a:avLst/>
          </a:prstGeom>
          <a:noFill/>
        </p:spPr>
      </p:pic>
      <p:pic>
        <p:nvPicPr>
          <p:cNvPr id="4100" name="Picture 4" descr="http://nongae.gsnu.ac.kr/~cspark/teaching/images/fig_3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5309006" cy="3033719"/>
          </a:xfrm>
          <a:prstGeom prst="rect">
            <a:avLst/>
          </a:prstGeom>
          <a:noFill/>
        </p:spPr>
      </p:pic>
      <p:pic>
        <p:nvPicPr>
          <p:cNvPr id="4102" name="Picture 6" descr="http://nongae.gsnu.ac.kr/~cspark/teaching/images/fig_3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286147" cy="3286148"/>
          </a:xfrm>
          <a:prstGeom prst="rect">
            <a:avLst/>
          </a:prstGeom>
          <a:noFill/>
        </p:spPr>
      </p:pic>
      <p:pic>
        <p:nvPicPr>
          <p:cNvPr id="7" name="Picture 2" descr="http://nongae.gsnu.ac.kr/~cspark/teaching/images/fig_6_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74950">
            <a:off x="4164941" y="3465288"/>
            <a:ext cx="4245358" cy="2929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Prostata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Bütün erkek memeli hayvanlarda var olan tek bezdir.</a:t>
            </a:r>
          </a:p>
          <a:p>
            <a:r>
              <a:rPr lang="tr-TR" dirty="0" err="1" smtClean="0"/>
              <a:t>Carnivorlarda</a:t>
            </a:r>
            <a:r>
              <a:rPr lang="tr-TR" dirty="0" smtClean="0"/>
              <a:t> çok büyüktür ve tek lop halindedir.</a:t>
            </a:r>
          </a:p>
          <a:p>
            <a:r>
              <a:rPr lang="tr-TR" dirty="0" err="1" smtClean="0"/>
              <a:t>Eq</a:t>
            </a:r>
            <a:r>
              <a:rPr lang="tr-TR" dirty="0" smtClean="0"/>
              <a:t>: </a:t>
            </a:r>
            <a:r>
              <a:rPr lang="tr-TR" dirty="0" err="1" smtClean="0"/>
              <a:t>lobus</a:t>
            </a:r>
            <a:r>
              <a:rPr lang="tr-TR" dirty="0" smtClean="0"/>
              <a:t> </a:t>
            </a:r>
            <a:r>
              <a:rPr lang="tr-TR" dirty="0" err="1" smtClean="0"/>
              <a:t>dexter</a:t>
            </a:r>
            <a:r>
              <a:rPr lang="tr-TR" dirty="0" smtClean="0"/>
              <a:t> ve </a:t>
            </a:r>
            <a:r>
              <a:rPr lang="tr-TR" dirty="0" err="1" smtClean="0"/>
              <a:t>sinister</a:t>
            </a:r>
            <a:r>
              <a:rPr lang="tr-TR" dirty="0" smtClean="0"/>
              <a:t> olarak iki lop halindedir.</a:t>
            </a:r>
          </a:p>
          <a:p>
            <a:r>
              <a:rPr lang="tr-TR" dirty="0" smtClean="0"/>
              <a:t>Bu loplar </a:t>
            </a:r>
            <a:r>
              <a:rPr lang="tr-TR" dirty="0" err="1" smtClean="0"/>
              <a:t>urethranın</a:t>
            </a:r>
            <a:r>
              <a:rPr lang="tr-TR" dirty="0" smtClean="0"/>
              <a:t> üzerinde </a:t>
            </a:r>
            <a:r>
              <a:rPr lang="tr-TR" dirty="0" err="1" smtClean="0"/>
              <a:t>isthmus</a:t>
            </a:r>
            <a:r>
              <a:rPr lang="tr-TR" dirty="0" smtClean="0"/>
              <a:t> prostata denilen çöküntü ile birleşirler.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57216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Ruminantlarda</a:t>
            </a:r>
            <a:r>
              <a:rPr lang="tr-TR" dirty="0" smtClean="0"/>
              <a:t>; dağınık loplardan oluşmuş </a:t>
            </a:r>
            <a:r>
              <a:rPr lang="tr-TR" dirty="0" err="1" smtClean="0"/>
              <a:t>disseminat</a:t>
            </a:r>
            <a:r>
              <a:rPr lang="tr-TR" dirty="0" smtClean="0"/>
              <a:t> tarzındadır.</a:t>
            </a:r>
          </a:p>
          <a:p>
            <a:r>
              <a:rPr lang="tr-TR" dirty="0" smtClean="0"/>
              <a:t>Koçta </a:t>
            </a:r>
            <a:r>
              <a:rPr lang="tr-TR" dirty="0" err="1" smtClean="0"/>
              <a:t>urethra</a:t>
            </a:r>
            <a:r>
              <a:rPr lang="tr-TR" dirty="0" smtClean="0"/>
              <a:t> </a:t>
            </a:r>
            <a:r>
              <a:rPr lang="tr-TR" dirty="0" err="1" smtClean="0"/>
              <a:t>masculinanın</a:t>
            </a:r>
            <a:r>
              <a:rPr lang="tr-TR" dirty="0" smtClean="0"/>
              <a:t> üzerinde yer alır.</a:t>
            </a:r>
          </a:p>
          <a:p>
            <a:r>
              <a:rPr lang="tr-TR" dirty="0" smtClean="0"/>
              <a:t>Tekede ise </a:t>
            </a:r>
            <a:r>
              <a:rPr lang="tr-TR" dirty="0" err="1" smtClean="0"/>
              <a:t>urethrayı</a:t>
            </a:r>
            <a:r>
              <a:rPr lang="tr-TR" dirty="0" smtClean="0"/>
              <a:t> çepeçevre sarar.</a:t>
            </a:r>
          </a:p>
          <a:p>
            <a:r>
              <a:rPr lang="tr-TR" dirty="0" smtClean="0"/>
              <a:t>Özel kokulu bir salgısı vardır.</a:t>
            </a:r>
          </a:p>
          <a:p>
            <a:r>
              <a:rPr lang="tr-TR" dirty="0" err="1" smtClean="0"/>
              <a:t>Ejakulatın</a:t>
            </a:r>
            <a:r>
              <a:rPr lang="tr-TR" dirty="0" smtClean="0"/>
              <a:t> büyük bir kısmı prostat salgısından oluşur.</a:t>
            </a:r>
          </a:p>
          <a:p>
            <a:r>
              <a:rPr lang="tr-TR" dirty="0" smtClean="0"/>
              <a:t>Bu salgı; </a:t>
            </a:r>
            <a:r>
              <a:rPr lang="tr-TR" dirty="0" err="1" smtClean="0"/>
              <a:t>spermiumların</a:t>
            </a:r>
            <a:r>
              <a:rPr lang="tr-TR" dirty="0" smtClean="0"/>
              <a:t> hareket ve dölleme </a:t>
            </a:r>
            <a:r>
              <a:rPr lang="tr-TR" dirty="0" err="1" smtClean="0"/>
              <a:t>yeteğini</a:t>
            </a:r>
            <a:r>
              <a:rPr lang="tr-TR" dirty="0" smtClean="0"/>
              <a:t> artırır. </a:t>
            </a:r>
          </a:p>
          <a:p>
            <a:r>
              <a:rPr lang="tr-TR" dirty="0" smtClean="0"/>
              <a:t>Salgısını </a:t>
            </a:r>
            <a:r>
              <a:rPr lang="tr-TR" dirty="0" err="1" smtClean="0"/>
              <a:t>ductuli</a:t>
            </a:r>
            <a:r>
              <a:rPr lang="tr-TR" dirty="0" smtClean="0"/>
              <a:t> </a:t>
            </a:r>
            <a:r>
              <a:rPr lang="tr-TR" dirty="0" err="1" smtClean="0"/>
              <a:t>prostatici</a:t>
            </a:r>
            <a:r>
              <a:rPr lang="tr-TR" dirty="0" smtClean="0"/>
              <a:t> denilen kanalcıklar vasıtasıyla  </a:t>
            </a:r>
            <a:r>
              <a:rPr lang="tr-TR" dirty="0" err="1" smtClean="0"/>
              <a:t>urethranın</a:t>
            </a:r>
            <a:r>
              <a:rPr lang="tr-TR" dirty="0" smtClean="0"/>
              <a:t> pars </a:t>
            </a:r>
            <a:r>
              <a:rPr lang="tr-TR" dirty="0" err="1" smtClean="0"/>
              <a:t>prostaticasına</a:t>
            </a:r>
            <a:r>
              <a:rPr lang="tr-TR" dirty="0" smtClean="0"/>
              <a:t> akıtır.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Erkek Üreme Organları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Dış Üreme Organları:</a:t>
            </a:r>
          </a:p>
          <a:p>
            <a:r>
              <a:rPr lang="tr-TR" dirty="0" smtClean="0"/>
              <a:t>Penis</a:t>
            </a:r>
          </a:p>
          <a:p>
            <a:r>
              <a:rPr lang="tr-TR" dirty="0" err="1" smtClean="0"/>
              <a:t>Urethra</a:t>
            </a:r>
            <a:r>
              <a:rPr lang="tr-TR" dirty="0" smtClean="0"/>
              <a:t> </a:t>
            </a:r>
            <a:r>
              <a:rPr lang="tr-TR" dirty="0" err="1" smtClean="0"/>
              <a:t>Masculina</a:t>
            </a:r>
            <a:endParaRPr lang="tr-TR" dirty="0" smtClean="0"/>
          </a:p>
          <a:p>
            <a:r>
              <a:rPr lang="tr-TR" dirty="0" err="1" smtClean="0"/>
              <a:t>Preputium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2.gstatic.com/images?q=tbn:ANd9GcRiPLZSPOPDxxqKn-5aFgkzI6a2ibaXcgrCOQL_hsNQNV2wrs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822859" cy="4429156"/>
          </a:xfrm>
          <a:prstGeom prst="rect">
            <a:avLst/>
          </a:prstGeom>
          <a:noFill/>
        </p:spPr>
      </p:pic>
      <p:pic>
        <p:nvPicPr>
          <p:cNvPr id="29700" name="Picture 4" descr="http://commons.wikivet.net/images/thumb/d/d9/Glans_Penis_Morphology.jpg/300px-Glans_Penis_Morpholo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857500" cy="3971925"/>
          </a:xfrm>
          <a:prstGeom prst="rect">
            <a:avLst/>
          </a:prstGeom>
          <a:noFill/>
        </p:spPr>
      </p:pic>
      <p:pic>
        <p:nvPicPr>
          <p:cNvPr id="5" name="Picture 2" descr="Peni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0043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Penis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Radix</a:t>
            </a:r>
            <a:r>
              <a:rPr lang="tr-TR" dirty="0" smtClean="0"/>
              <a:t> Penis - Pars </a:t>
            </a:r>
            <a:r>
              <a:rPr lang="tr-TR" dirty="0" err="1" smtClean="0"/>
              <a:t>libera</a:t>
            </a:r>
            <a:r>
              <a:rPr lang="tr-TR" dirty="0" smtClean="0"/>
              <a:t> penis </a:t>
            </a:r>
          </a:p>
          <a:p>
            <a:r>
              <a:rPr lang="tr-TR" dirty="0" err="1" smtClean="0"/>
              <a:t>Radix</a:t>
            </a:r>
            <a:r>
              <a:rPr lang="tr-TR" dirty="0" smtClean="0"/>
              <a:t> </a:t>
            </a:r>
            <a:r>
              <a:rPr lang="tr-TR" dirty="0" err="1" smtClean="0"/>
              <a:t>crus</a:t>
            </a:r>
            <a:r>
              <a:rPr lang="tr-TR" dirty="0" smtClean="0"/>
              <a:t> penis adı verilen iki kol ile </a:t>
            </a:r>
            <a:r>
              <a:rPr lang="tr-TR" dirty="0" err="1" smtClean="0"/>
              <a:t>arcus</a:t>
            </a:r>
            <a:r>
              <a:rPr lang="tr-TR" dirty="0" smtClean="0"/>
              <a:t> </a:t>
            </a:r>
            <a:r>
              <a:rPr lang="tr-TR" dirty="0" err="1" smtClean="0"/>
              <a:t>ischiadicum’a</a:t>
            </a:r>
            <a:r>
              <a:rPr lang="tr-TR" dirty="0" smtClean="0"/>
              <a:t> tutunur.</a:t>
            </a:r>
          </a:p>
          <a:p>
            <a:r>
              <a:rPr lang="tr-TR" dirty="0" smtClean="0"/>
              <a:t>İki </a:t>
            </a:r>
            <a:r>
              <a:rPr lang="tr-TR" dirty="0" err="1" smtClean="0"/>
              <a:t>crus</a:t>
            </a:r>
            <a:r>
              <a:rPr lang="tr-TR" dirty="0" smtClean="0"/>
              <a:t> penis orta hatta birleşerek </a:t>
            </a:r>
            <a:r>
              <a:rPr lang="tr-TR" dirty="0" err="1" smtClean="0"/>
              <a:t>corpus</a:t>
            </a:r>
            <a:r>
              <a:rPr lang="tr-TR" dirty="0" smtClean="0"/>
              <a:t> penis’i meydana getiriler.</a:t>
            </a:r>
          </a:p>
          <a:p>
            <a:r>
              <a:rPr lang="tr-TR" dirty="0" err="1" smtClean="0">
                <a:solidFill>
                  <a:srgbClr val="C00000"/>
                </a:solidFill>
              </a:rPr>
              <a:t>Corpus</a:t>
            </a:r>
            <a:r>
              <a:rPr lang="tr-TR" dirty="0" smtClean="0">
                <a:solidFill>
                  <a:srgbClr val="C00000"/>
                </a:solidFill>
              </a:rPr>
              <a:t>: </a:t>
            </a:r>
            <a:r>
              <a:rPr lang="tr-TR" dirty="0" smtClean="0"/>
              <a:t>Organın büyük bir kısmını oluşturur. Serbest kısmı oluşturduğu için bu kısma pars </a:t>
            </a:r>
            <a:r>
              <a:rPr lang="tr-TR" dirty="0" err="1" smtClean="0"/>
              <a:t>libera</a:t>
            </a:r>
            <a:r>
              <a:rPr lang="tr-TR" dirty="0" smtClean="0"/>
              <a:t> denir. 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42942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Genel olarak silindirik, </a:t>
            </a:r>
            <a:r>
              <a:rPr lang="tr-TR" dirty="0" err="1" smtClean="0"/>
              <a:t>eq’de</a:t>
            </a:r>
            <a:r>
              <a:rPr lang="tr-TR" dirty="0" smtClean="0"/>
              <a:t> yanlardan basık be kalın, </a:t>
            </a:r>
            <a:r>
              <a:rPr lang="tr-TR" dirty="0" err="1" smtClean="0"/>
              <a:t>rum</a:t>
            </a:r>
            <a:r>
              <a:rPr lang="tr-TR" dirty="0" smtClean="0"/>
              <a:t> ve </a:t>
            </a:r>
            <a:r>
              <a:rPr lang="tr-TR" dirty="0" err="1" smtClean="0"/>
              <a:t>sus’ta</a:t>
            </a:r>
            <a:r>
              <a:rPr lang="tr-TR" dirty="0" smtClean="0"/>
              <a:t> ince fakat </a:t>
            </a:r>
            <a:r>
              <a:rPr lang="tr-TR" dirty="0" err="1" smtClean="0"/>
              <a:t>Eq’den</a:t>
            </a:r>
            <a:r>
              <a:rPr lang="tr-TR" dirty="0" smtClean="0"/>
              <a:t> daha uzundur.</a:t>
            </a:r>
          </a:p>
          <a:p>
            <a:r>
              <a:rPr lang="tr-TR" dirty="0" err="1" smtClean="0"/>
              <a:t>Flex</a:t>
            </a:r>
            <a:r>
              <a:rPr lang="tr-TR" dirty="0" smtClean="0"/>
              <a:t>. </a:t>
            </a:r>
            <a:r>
              <a:rPr lang="tr-TR" dirty="0" err="1" smtClean="0"/>
              <a:t>Sigmoidea</a:t>
            </a:r>
            <a:r>
              <a:rPr lang="tr-TR" dirty="0" smtClean="0"/>
              <a:t>…</a:t>
            </a:r>
          </a:p>
          <a:p>
            <a:r>
              <a:rPr lang="tr-TR" dirty="0" err="1" smtClean="0"/>
              <a:t>Dorsal</a:t>
            </a:r>
            <a:r>
              <a:rPr lang="tr-TR" dirty="0" smtClean="0"/>
              <a:t> kısmını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cavernosum</a:t>
            </a:r>
            <a:r>
              <a:rPr lang="tr-TR" dirty="0" smtClean="0"/>
              <a:t> penis oluşturur.</a:t>
            </a:r>
          </a:p>
          <a:p>
            <a:r>
              <a:rPr lang="tr-TR" dirty="0" err="1" smtClean="0"/>
              <a:t>Tunica</a:t>
            </a:r>
            <a:r>
              <a:rPr lang="tr-TR" dirty="0" smtClean="0"/>
              <a:t> </a:t>
            </a:r>
            <a:r>
              <a:rPr lang="tr-TR" dirty="0" err="1" smtClean="0"/>
              <a:t>albuginea</a:t>
            </a:r>
            <a:r>
              <a:rPr lang="tr-TR" dirty="0" smtClean="0"/>
              <a:t> </a:t>
            </a:r>
            <a:r>
              <a:rPr lang="tr-TR" dirty="0" err="1" smtClean="0"/>
              <a:t>corporum</a:t>
            </a:r>
            <a:r>
              <a:rPr lang="tr-TR" dirty="0" smtClean="0"/>
              <a:t> </a:t>
            </a:r>
            <a:r>
              <a:rPr lang="tr-TR" dirty="0" err="1" smtClean="0"/>
              <a:t>cavernosorum</a:t>
            </a:r>
            <a:r>
              <a:rPr lang="tr-TR" dirty="0" smtClean="0"/>
              <a:t> ile sarılmıştır. </a:t>
            </a:r>
          </a:p>
          <a:p>
            <a:r>
              <a:rPr lang="tr-TR" dirty="0" smtClean="0"/>
              <a:t>Ortada </a:t>
            </a:r>
            <a:r>
              <a:rPr lang="tr-TR" dirty="0" err="1" smtClean="0"/>
              <a:t>septum</a:t>
            </a:r>
            <a:r>
              <a:rPr lang="tr-TR" dirty="0" smtClean="0"/>
              <a:t> penis denilen </a:t>
            </a:r>
            <a:r>
              <a:rPr lang="tr-TR" dirty="0" err="1" smtClean="0"/>
              <a:t>fibröz</a:t>
            </a:r>
            <a:r>
              <a:rPr lang="tr-TR" dirty="0" smtClean="0"/>
              <a:t> bir bölme vardır.</a:t>
            </a:r>
          </a:p>
          <a:p>
            <a:r>
              <a:rPr lang="tr-TR" dirty="0" err="1" smtClean="0"/>
              <a:t>Albuginea</a:t>
            </a:r>
            <a:r>
              <a:rPr lang="tr-TR" dirty="0" smtClean="0"/>
              <a:t> ve </a:t>
            </a:r>
            <a:r>
              <a:rPr lang="tr-TR" dirty="0" err="1" smtClean="0"/>
              <a:t>septum</a:t>
            </a:r>
            <a:r>
              <a:rPr lang="tr-TR" dirty="0" smtClean="0"/>
              <a:t> penis’ten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cavernosum’a</a:t>
            </a:r>
            <a:r>
              <a:rPr lang="tr-TR" dirty="0" smtClean="0"/>
              <a:t> doğru ince </a:t>
            </a:r>
            <a:r>
              <a:rPr lang="tr-TR" dirty="0" err="1" smtClean="0"/>
              <a:t>trabeculae</a:t>
            </a:r>
            <a:r>
              <a:rPr lang="tr-TR" dirty="0" smtClean="0"/>
              <a:t> denilen ince bölmeler uzanır</a:t>
            </a:r>
          </a:p>
          <a:p>
            <a:r>
              <a:rPr lang="tr-TR" dirty="0" smtClean="0"/>
              <a:t>Bunlar birçok bölme oluştururlar ki bunlara;</a:t>
            </a:r>
            <a:r>
              <a:rPr lang="tr-TR" dirty="0" err="1" smtClean="0"/>
              <a:t>cavernae</a:t>
            </a:r>
            <a:r>
              <a:rPr lang="tr-TR" dirty="0" smtClean="0"/>
              <a:t> </a:t>
            </a:r>
            <a:r>
              <a:rPr lang="tr-TR" dirty="0" err="1" smtClean="0"/>
              <a:t>corporum</a:t>
            </a:r>
            <a:r>
              <a:rPr lang="tr-TR" dirty="0" smtClean="0"/>
              <a:t> </a:t>
            </a:r>
            <a:r>
              <a:rPr lang="tr-TR" dirty="0" err="1" smtClean="0"/>
              <a:t>cavernosorum</a:t>
            </a:r>
            <a:r>
              <a:rPr lang="tr-TR" dirty="0" smtClean="0"/>
              <a:t> denir.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www.colorado.edu/intphys/Class/IPHY3430-200/image/figure2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525398" cy="517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kavernalar</a:t>
            </a:r>
            <a:r>
              <a:rPr lang="tr-TR" dirty="0" smtClean="0"/>
              <a:t> normalde boş iken </a:t>
            </a:r>
            <a:r>
              <a:rPr lang="tr-TR" dirty="0" err="1" smtClean="0"/>
              <a:t>ereksiyon</a:t>
            </a:r>
            <a:r>
              <a:rPr lang="tr-TR" dirty="0" smtClean="0"/>
              <a:t> sırasında kan ile dolar ve penisin dikleşmesini sağlarlar.</a:t>
            </a:r>
          </a:p>
          <a:p>
            <a:r>
              <a:rPr lang="tr-TR" dirty="0" err="1" smtClean="0"/>
              <a:t>Dorsal</a:t>
            </a:r>
            <a:r>
              <a:rPr lang="tr-TR" dirty="0" smtClean="0"/>
              <a:t> yüzde </a:t>
            </a:r>
            <a:r>
              <a:rPr lang="tr-TR" dirty="0" err="1" smtClean="0"/>
              <a:t>sulcus</a:t>
            </a:r>
            <a:r>
              <a:rPr lang="tr-TR" dirty="0" smtClean="0"/>
              <a:t> </a:t>
            </a:r>
            <a:r>
              <a:rPr lang="tr-TR" dirty="0" err="1" smtClean="0"/>
              <a:t>dorsalis</a:t>
            </a:r>
            <a:r>
              <a:rPr lang="tr-TR" dirty="0" smtClean="0"/>
              <a:t> penis bulunur ve burada penise ait damarlar seyrederler.</a:t>
            </a:r>
          </a:p>
          <a:p>
            <a:r>
              <a:rPr lang="tr-TR" dirty="0" err="1" smtClean="0"/>
              <a:t>Urethral</a:t>
            </a:r>
            <a:r>
              <a:rPr lang="tr-TR" dirty="0" smtClean="0"/>
              <a:t> kesiminde ise büyük bir kısım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spongiosum</a:t>
            </a:r>
            <a:r>
              <a:rPr lang="tr-TR" dirty="0" smtClean="0"/>
              <a:t> tarafından oluşturulur.</a:t>
            </a:r>
          </a:p>
          <a:p>
            <a:r>
              <a:rPr lang="tr-TR" dirty="0" err="1" smtClean="0"/>
              <a:t>Dursaldekine</a:t>
            </a:r>
            <a:r>
              <a:rPr lang="tr-TR" dirty="0" smtClean="0"/>
              <a:t> benzer şekilde burada da </a:t>
            </a:r>
            <a:r>
              <a:rPr lang="tr-TR" dirty="0" err="1" smtClean="0"/>
              <a:t>cavernae</a:t>
            </a:r>
            <a:r>
              <a:rPr lang="tr-TR" dirty="0" smtClean="0"/>
              <a:t> </a:t>
            </a:r>
            <a:r>
              <a:rPr lang="tr-TR" dirty="0" err="1" smtClean="0"/>
              <a:t>corporis</a:t>
            </a:r>
            <a:r>
              <a:rPr lang="tr-TR" dirty="0" smtClean="0"/>
              <a:t> </a:t>
            </a:r>
            <a:r>
              <a:rPr lang="tr-TR" dirty="0" err="1" smtClean="0"/>
              <a:t>spongiosi</a:t>
            </a:r>
            <a:r>
              <a:rPr lang="tr-TR" dirty="0" smtClean="0"/>
              <a:t> denilen yapılar vardır.</a:t>
            </a:r>
          </a:p>
          <a:p>
            <a:r>
              <a:rPr lang="tr-TR" dirty="0" err="1" smtClean="0"/>
              <a:t>Urethral</a:t>
            </a:r>
            <a:r>
              <a:rPr lang="tr-TR" dirty="0" smtClean="0"/>
              <a:t> yüzün ortasında </a:t>
            </a:r>
            <a:r>
              <a:rPr lang="tr-TR" dirty="0" err="1" smtClean="0"/>
              <a:t>sulcus</a:t>
            </a:r>
            <a:r>
              <a:rPr lang="tr-TR" dirty="0" smtClean="0"/>
              <a:t> </a:t>
            </a:r>
            <a:r>
              <a:rPr lang="tr-TR" dirty="0" err="1" smtClean="0"/>
              <a:t>urethralis</a:t>
            </a:r>
            <a:r>
              <a:rPr lang="tr-TR" dirty="0" smtClean="0"/>
              <a:t> bulunur ve bu oluktan </a:t>
            </a:r>
            <a:r>
              <a:rPr lang="tr-TR" dirty="0" err="1" smtClean="0"/>
              <a:t>spongioz</a:t>
            </a:r>
            <a:r>
              <a:rPr lang="tr-TR" dirty="0" smtClean="0"/>
              <a:t> doku ile sarılmış olan </a:t>
            </a:r>
            <a:r>
              <a:rPr lang="tr-TR" dirty="0" err="1" smtClean="0"/>
              <a:t>urethra</a:t>
            </a:r>
            <a:r>
              <a:rPr lang="tr-TR" dirty="0" smtClean="0"/>
              <a:t> geçer.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vetmed.vt.edu/education/curriculum/vm8054/Labs/Lab27/IMAGES/PENIS%20CROSS%20SECTION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867360" cy="5072074"/>
          </a:xfrm>
          <a:prstGeom prst="rect">
            <a:avLst/>
          </a:prstGeom>
          <a:noFill/>
        </p:spPr>
      </p:pic>
      <p:pic>
        <p:nvPicPr>
          <p:cNvPr id="31750" name="Picture 6" descr="http://nongae.gsnu.ac.kr/~cspark/teaching/images/fig_3_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361" y="4286256"/>
            <a:ext cx="5835357" cy="2519814"/>
          </a:xfrm>
          <a:prstGeom prst="rect">
            <a:avLst/>
          </a:prstGeom>
          <a:noFill/>
        </p:spPr>
      </p:pic>
      <p:pic>
        <p:nvPicPr>
          <p:cNvPr id="31754" name="Picture 10" descr="http://fce-study.netdna-ssl.com/images/upload-flashcards/front/5/4/45145116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857232"/>
            <a:ext cx="222032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/>
          <a:lstStyle/>
          <a:p>
            <a:r>
              <a:rPr lang="tr-TR" dirty="0" err="1" smtClean="0"/>
              <a:t>Glans</a:t>
            </a:r>
            <a:r>
              <a:rPr lang="tr-TR" dirty="0" smtClean="0"/>
              <a:t> Penis: Baş kısmıdır ve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cavernosum’un</a:t>
            </a:r>
            <a:r>
              <a:rPr lang="tr-TR" dirty="0" smtClean="0"/>
              <a:t> genişlemesinden oluşur.</a:t>
            </a:r>
          </a:p>
          <a:p>
            <a:r>
              <a:rPr lang="tr-TR" dirty="0" smtClean="0"/>
              <a:t> şekli türler arasında faklılıklar gösterir.</a:t>
            </a:r>
          </a:p>
          <a:p>
            <a:r>
              <a:rPr lang="tr-TR" dirty="0" smtClean="0"/>
              <a:t>Köpeklerde </a:t>
            </a:r>
            <a:r>
              <a:rPr lang="tr-TR" dirty="0" err="1" smtClean="0"/>
              <a:t>os</a:t>
            </a:r>
            <a:r>
              <a:rPr lang="tr-TR" dirty="0" smtClean="0"/>
              <a:t> penis denilen oluk şeklinde bir kemiğe sahiptir.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SNUuijILGyDUi6lgBg4fQ6XiNhtJ7uo5Zl2rMf4023hArnFOO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000396" cy="3287565"/>
          </a:xfrm>
          <a:prstGeom prst="rect">
            <a:avLst/>
          </a:prstGeom>
          <a:noFill/>
        </p:spPr>
      </p:pic>
      <p:pic>
        <p:nvPicPr>
          <p:cNvPr id="15364" name="Picture 4" descr="http://www.vetmed.wsu.edu/cliented/anatomy/images/dogurinar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762375" cy="3905251"/>
          </a:xfrm>
          <a:prstGeom prst="rect">
            <a:avLst/>
          </a:prstGeom>
          <a:noFill/>
        </p:spPr>
      </p:pic>
      <p:pic>
        <p:nvPicPr>
          <p:cNvPr id="6" name="Picture 4" descr="https://encrypted-tbn2.gstatic.com/images?q=tbn:ANd9GcSfghlx0fKvHw3fzk3LuBshOFAcNzZ6T8BeVlbGY36l2cMoq-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55781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Erkek </a:t>
            </a:r>
            <a:r>
              <a:rPr lang="tr-TR" b="1" dirty="0" err="1" smtClean="0">
                <a:solidFill>
                  <a:srgbClr val="C00000"/>
                </a:solidFill>
              </a:rPr>
              <a:t>Urethrası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Hem idrarın hem de spermanın atılmasını sağlayan kanaldır.</a:t>
            </a:r>
          </a:p>
          <a:p>
            <a:r>
              <a:rPr lang="tr-TR" dirty="0" smtClean="0"/>
              <a:t>Pars </a:t>
            </a:r>
            <a:r>
              <a:rPr lang="tr-TR" dirty="0" err="1" smtClean="0"/>
              <a:t>pelvina</a:t>
            </a:r>
            <a:r>
              <a:rPr lang="tr-TR" dirty="0" smtClean="0"/>
              <a:t> ve pars </a:t>
            </a:r>
            <a:r>
              <a:rPr lang="tr-TR" dirty="0" err="1" smtClean="0"/>
              <a:t>spongiosa</a:t>
            </a:r>
            <a:endParaRPr lang="tr-TR" dirty="0" smtClean="0"/>
          </a:p>
          <a:p>
            <a:r>
              <a:rPr lang="tr-TR" dirty="0" err="1" smtClean="0"/>
              <a:t>Prostata’dan</a:t>
            </a:r>
            <a:r>
              <a:rPr lang="tr-TR" dirty="0" smtClean="0"/>
              <a:t> hemen sonra </a:t>
            </a:r>
            <a:r>
              <a:rPr lang="tr-TR" dirty="0" err="1" smtClean="0"/>
              <a:t>colliculus</a:t>
            </a:r>
            <a:r>
              <a:rPr lang="tr-TR" dirty="0" smtClean="0"/>
              <a:t> </a:t>
            </a:r>
            <a:r>
              <a:rPr lang="tr-TR" dirty="0" err="1" smtClean="0"/>
              <a:t>seminalis</a:t>
            </a:r>
            <a:r>
              <a:rPr lang="tr-TR" dirty="0" smtClean="0"/>
              <a:t> denilen bir kabartı yapar. </a:t>
            </a:r>
          </a:p>
          <a:p>
            <a:r>
              <a:rPr lang="tr-TR" dirty="0" err="1" smtClean="0"/>
              <a:t>Colliculus’un</a:t>
            </a:r>
            <a:r>
              <a:rPr lang="tr-TR" dirty="0" smtClean="0"/>
              <a:t> arka yüzünde </a:t>
            </a: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ejaculatorius</a:t>
            </a:r>
            <a:r>
              <a:rPr lang="tr-TR" dirty="0" smtClean="0"/>
              <a:t> (</a:t>
            </a:r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ejaculatorius’un</a:t>
            </a:r>
            <a:r>
              <a:rPr lang="tr-TR" dirty="0" smtClean="0"/>
              <a:t> deliği) bulunur.</a:t>
            </a:r>
          </a:p>
          <a:p>
            <a:r>
              <a:rPr lang="tr-TR" dirty="0" smtClean="0"/>
              <a:t>Pars </a:t>
            </a:r>
            <a:r>
              <a:rPr lang="tr-TR" dirty="0" err="1" smtClean="0"/>
              <a:t>spongiosa</a:t>
            </a:r>
            <a:r>
              <a:rPr lang="tr-TR" dirty="0" smtClean="0"/>
              <a:t> tüm hayvanlarda en uzun kısımdır.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Preputium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İstirahat durumundaki penis’in </a:t>
            </a:r>
            <a:r>
              <a:rPr lang="tr-TR" dirty="0" err="1" smtClean="0"/>
              <a:t>glans</a:t>
            </a:r>
            <a:r>
              <a:rPr lang="tr-TR" dirty="0" smtClean="0"/>
              <a:t> penis kesimini tamamen saran deriden bir kılıftır.</a:t>
            </a:r>
          </a:p>
          <a:p>
            <a:r>
              <a:rPr lang="tr-TR" dirty="0" smtClean="0"/>
              <a:t>Karın duvarı derisinin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penis’iş</a:t>
            </a:r>
            <a:r>
              <a:rPr lang="tr-TR" dirty="0" smtClean="0"/>
              <a:t> örttükten sonra </a:t>
            </a:r>
            <a:r>
              <a:rPr lang="tr-TR" dirty="0" err="1" smtClean="0"/>
              <a:t>glans</a:t>
            </a:r>
            <a:r>
              <a:rPr lang="tr-TR" dirty="0" smtClean="0"/>
              <a:t> üzerine kıvrılarak onu örtmesinden oluşur.</a:t>
            </a:r>
          </a:p>
          <a:p>
            <a:r>
              <a:rPr lang="tr-TR" dirty="0" smtClean="0"/>
              <a:t>Önde </a:t>
            </a:r>
            <a:r>
              <a:rPr lang="tr-TR" dirty="0" err="1" smtClean="0"/>
              <a:t>ostiom</a:t>
            </a:r>
            <a:r>
              <a:rPr lang="tr-TR" dirty="0" smtClean="0"/>
              <a:t> </a:t>
            </a:r>
            <a:r>
              <a:rPr lang="tr-TR" dirty="0" err="1" smtClean="0"/>
              <a:t>preputiale</a:t>
            </a:r>
            <a:r>
              <a:rPr lang="tr-TR" dirty="0" smtClean="0"/>
              <a:t> denilen delik bulunur.</a:t>
            </a:r>
          </a:p>
          <a:p>
            <a:r>
              <a:rPr lang="tr-TR" dirty="0" smtClean="0"/>
              <a:t>Alt kısmında </a:t>
            </a:r>
            <a:r>
              <a:rPr lang="tr-TR" dirty="0" err="1" smtClean="0"/>
              <a:t>raphe</a:t>
            </a:r>
            <a:r>
              <a:rPr lang="tr-TR" dirty="0" smtClean="0"/>
              <a:t> </a:t>
            </a:r>
            <a:r>
              <a:rPr lang="tr-TR" dirty="0" err="1" smtClean="0"/>
              <a:t>preputii</a:t>
            </a:r>
            <a:r>
              <a:rPr lang="tr-TR" dirty="0" smtClean="0"/>
              <a:t> bulunur.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Organa </a:t>
            </a:r>
            <a:r>
              <a:rPr lang="tr-TR" b="1" dirty="0" err="1" smtClean="0">
                <a:solidFill>
                  <a:srgbClr val="C00000"/>
                </a:solidFill>
              </a:rPr>
              <a:t>Genitalia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Feminina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İç üreme org: </a:t>
            </a:r>
            <a:r>
              <a:rPr lang="tr-TR" dirty="0" err="1" smtClean="0"/>
              <a:t>Ovarium</a:t>
            </a:r>
            <a:r>
              <a:rPr lang="tr-TR" dirty="0" smtClean="0"/>
              <a:t>, tuba </a:t>
            </a:r>
            <a:r>
              <a:rPr lang="tr-TR" dirty="0" err="1" smtClean="0"/>
              <a:t>uterina</a:t>
            </a:r>
            <a:r>
              <a:rPr lang="tr-TR" dirty="0" smtClean="0"/>
              <a:t>, </a:t>
            </a:r>
            <a:r>
              <a:rPr lang="tr-TR" dirty="0" err="1" smtClean="0"/>
              <a:t>uterus</a:t>
            </a:r>
            <a:r>
              <a:rPr lang="tr-TR" dirty="0" smtClean="0"/>
              <a:t>, </a:t>
            </a:r>
            <a:r>
              <a:rPr lang="tr-TR" dirty="0" err="1" smtClean="0"/>
              <a:t>vagina</a:t>
            </a:r>
            <a:r>
              <a:rPr lang="tr-TR" dirty="0" smtClean="0"/>
              <a:t>.</a:t>
            </a:r>
          </a:p>
          <a:p>
            <a:r>
              <a:rPr lang="tr-TR" dirty="0" smtClean="0"/>
              <a:t>Dış üreme org: </a:t>
            </a:r>
            <a:r>
              <a:rPr lang="tr-TR" dirty="0" err="1" smtClean="0"/>
              <a:t>Pudendum</a:t>
            </a:r>
            <a:r>
              <a:rPr lang="tr-TR" dirty="0" smtClean="0"/>
              <a:t> </a:t>
            </a:r>
            <a:r>
              <a:rPr lang="tr-TR" dirty="0" err="1" smtClean="0"/>
              <a:t>femininum</a:t>
            </a:r>
            <a:r>
              <a:rPr lang="tr-TR" dirty="0" smtClean="0"/>
              <a:t> ve </a:t>
            </a:r>
            <a:r>
              <a:rPr lang="tr-TR" dirty="0" err="1" smtClean="0"/>
              <a:t>clitoris</a:t>
            </a:r>
            <a:endParaRPr lang="tr-TR" dirty="0"/>
          </a:p>
        </p:txBody>
      </p:sp>
      <p:pic>
        <p:nvPicPr>
          <p:cNvPr id="55298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819" y="4143356"/>
            <a:ext cx="3638181" cy="2714644"/>
          </a:xfrm>
          <a:prstGeom prst="rect">
            <a:avLst/>
          </a:prstGeom>
          <a:noFill/>
        </p:spPr>
      </p:pic>
      <p:pic>
        <p:nvPicPr>
          <p:cNvPr id="55300" name="Picture 4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28356"/>
            <a:ext cx="4929190" cy="3129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nimalsciences.missouri.edu/reprod/notes/female/FEMAL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172200" cy="561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Ovarium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Dişi memelilerin </a:t>
            </a:r>
            <a:r>
              <a:rPr lang="tr-TR" dirty="0" err="1" smtClean="0"/>
              <a:t>genital</a:t>
            </a:r>
            <a:r>
              <a:rPr lang="tr-TR" dirty="0" smtClean="0"/>
              <a:t> bezidir</a:t>
            </a:r>
          </a:p>
          <a:p>
            <a:r>
              <a:rPr lang="tr-TR" dirty="0" smtClean="0"/>
              <a:t>Testislerin karşılığıdır.</a:t>
            </a:r>
          </a:p>
          <a:p>
            <a:r>
              <a:rPr lang="tr-TR" dirty="0" smtClean="0"/>
              <a:t>Parlak, beyaz yada pembemsi renkte oval yapıda sağlı sollu iki adet bulunur.</a:t>
            </a:r>
          </a:p>
          <a:p>
            <a:r>
              <a:rPr lang="tr-TR" dirty="0" smtClean="0"/>
              <a:t>Uzunlukları hayvan türlerine ve hayvanın cüssesine göre değişiklik gösterir.</a:t>
            </a:r>
          </a:p>
          <a:p>
            <a:r>
              <a:rPr lang="tr-TR" dirty="0" smtClean="0"/>
              <a:t>Ağırlıkları ise hayvanın özellikle fizyolojik durumu ile ilişkili olarak değişir.</a:t>
            </a:r>
          </a:p>
          <a:p>
            <a:endParaRPr lang="tr-TR" dirty="0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Erkek Hormon Döngüsü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tr-TR" dirty="0" smtClean="0"/>
              <a:t>Beyinden salınan</a:t>
            </a:r>
            <a:r>
              <a:rPr lang="en-US" dirty="0" smtClean="0"/>
              <a:t> </a:t>
            </a:r>
            <a:r>
              <a:rPr lang="en-US" u="sng" dirty="0" err="1" smtClean="0"/>
              <a:t>GnRH</a:t>
            </a:r>
            <a:endParaRPr lang="en-US" u="sng" dirty="0" smtClean="0"/>
          </a:p>
          <a:p>
            <a:r>
              <a:rPr lang="en-US" dirty="0" smtClean="0"/>
              <a:t>2. </a:t>
            </a:r>
            <a:r>
              <a:rPr lang="tr-TR" dirty="0" smtClean="0"/>
              <a:t>Salınan </a:t>
            </a:r>
            <a:r>
              <a:rPr lang="en-US" u="sng" dirty="0" err="1" smtClean="0"/>
              <a:t>GnRH</a:t>
            </a:r>
            <a:r>
              <a:rPr lang="en-US" dirty="0" smtClean="0"/>
              <a:t> </a:t>
            </a:r>
            <a:r>
              <a:rPr lang="tr-TR" dirty="0" smtClean="0"/>
              <a:t>; </a:t>
            </a:r>
            <a:r>
              <a:rPr lang="en-US" dirty="0" smtClean="0"/>
              <a:t> </a:t>
            </a:r>
            <a:r>
              <a:rPr lang="en-US" u="sng" dirty="0" smtClean="0"/>
              <a:t>LH</a:t>
            </a:r>
            <a:r>
              <a:rPr lang="en-US" dirty="0" smtClean="0"/>
              <a:t>, </a:t>
            </a:r>
            <a:r>
              <a:rPr lang="en-US" u="sng" dirty="0" err="1" smtClean="0"/>
              <a:t>FSH</a:t>
            </a:r>
            <a:r>
              <a:rPr lang="tr-TR" u="sng" dirty="0" smtClean="0"/>
              <a:t> </a:t>
            </a:r>
            <a:r>
              <a:rPr lang="tr-TR" dirty="0" smtClean="0"/>
              <a:t>salınmasını uyarır</a:t>
            </a:r>
            <a:endParaRPr lang="en-US" u="sng" dirty="0" smtClean="0"/>
          </a:p>
          <a:p>
            <a:r>
              <a:rPr lang="en-US" dirty="0" smtClean="0"/>
              <a:t>3. </a:t>
            </a:r>
            <a:r>
              <a:rPr lang="en-US" u="sng" dirty="0" err="1" smtClean="0"/>
              <a:t>LH</a:t>
            </a:r>
            <a:r>
              <a:rPr lang="en-US" dirty="0" smtClean="0"/>
              <a:t> </a:t>
            </a:r>
            <a:r>
              <a:rPr lang="tr-TR" dirty="0" smtClean="0"/>
              <a:t>salınması </a:t>
            </a:r>
            <a:r>
              <a:rPr lang="en-US" dirty="0" err="1" smtClean="0"/>
              <a:t>Leydig</a:t>
            </a:r>
            <a:r>
              <a:rPr lang="tr-TR" dirty="0" smtClean="0"/>
              <a:t> hücrelerinden </a:t>
            </a:r>
            <a:r>
              <a:rPr lang="en-US" u="sng" dirty="0" smtClean="0"/>
              <a:t>testosterone</a:t>
            </a:r>
            <a:r>
              <a:rPr lang="en-US" dirty="0" smtClean="0"/>
              <a:t> </a:t>
            </a:r>
            <a:r>
              <a:rPr lang="tr-TR" dirty="0" smtClean="0"/>
              <a:t>salınmasını uyarır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u="sng" dirty="0" smtClean="0"/>
              <a:t>Testosterone</a:t>
            </a:r>
            <a:r>
              <a:rPr lang="en-US" dirty="0" smtClean="0"/>
              <a:t> </a:t>
            </a:r>
            <a:r>
              <a:rPr lang="tr-TR" dirty="0" smtClean="0"/>
              <a:t>salınması </a:t>
            </a:r>
            <a:r>
              <a:rPr lang="tr-TR" dirty="0" err="1" smtClean="0"/>
              <a:t>Sertoli</a:t>
            </a:r>
            <a:r>
              <a:rPr lang="tr-TR" dirty="0" smtClean="0"/>
              <a:t> hücrelerinde sperm üretilmesini sağlar (aynı zamanda </a:t>
            </a:r>
            <a:r>
              <a:rPr lang="en-US" u="sng" dirty="0" err="1" smtClean="0"/>
              <a:t>Inhibin</a:t>
            </a:r>
            <a:r>
              <a:rPr lang="tr-TR" dirty="0" smtClean="0"/>
              <a:t> üretilmesini de sağlar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5. </a:t>
            </a:r>
            <a:r>
              <a:rPr lang="en-US" u="sng" dirty="0" smtClean="0"/>
              <a:t>Testosterone</a:t>
            </a:r>
            <a:r>
              <a:rPr lang="en-US" dirty="0" smtClean="0"/>
              <a:t> </a:t>
            </a:r>
            <a:r>
              <a:rPr lang="tr-TR" dirty="0" smtClean="0"/>
              <a:t>salınması </a:t>
            </a:r>
            <a:r>
              <a:rPr lang="en-US" u="sng" dirty="0" err="1" smtClean="0"/>
              <a:t>LH</a:t>
            </a:r>
            <a:r>
              <a:rPr lang="tr-TR" dirty="0" smtClean="0"/>
              <a:t> salınmasını azaltır</a:t>
            </a:r>
            <a:r>
              <a:rPr lang="en-US" dirty="0" smtClean="0"/>
              <a:t>; </a:t>
            </a:r>
            <a:r>
              <a:rPr lang="en-US" u="sng" dirty="0" err="1" smtClean="0"/>
              <a:t>Inhibin</a:t>
            </a:r>
            <a:r>
              <a:rPr lang="en-US" dirty="0" smtClean="0"/>
              <a:t> </a:t>
            </a:r>
            <a:r>
              <a:rPr lang="tr-TR" dirty="0" smtClean="0"/>
              <a:t>salınması da </a:t>
            </a:r>
            <a:r>
              <a:rPr lang="en-US" u="sng" dirty="0" err="1" smtClean="0"/>
              <a:t>FSH</a:t>
            </a:r>
            <a:r>
              <a:rPr lang="tr-TR" dirty="0" smtClean="0"/>
              <a:t> salınmasını azaltır.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62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5793507"/>
          </a:xfrm>
        </p:spPr>
        <p:txBody>
          <a:bodyPr/>
          <a:lstStyle/>
          <a:p>
            <a:r>
              <a:rPr lang="tr-TR" dirty="0" smtClean="0"/>
              <a:t>Kısrakta: 4-5. </a:t>
            </a:r>
            <a:r>
              <a:rPr lang="tr-TR" dirty="0" err="1" smtClean="0"/>
              <a:t>lumbal</a:t>
            </a:r>
            <a:r>
              <a:rPr lang="tr-TR" dirty="0" smtClean="0"/>
              <a:t> omurun altında, böbreklerin arka ucu yakınında bulunur.</a:t>
            </a:r>
          </a:p>
          <a:p>
            <a:r>
              <a:rPr lang="tr-TR" dirty="0" smtClean="0"/>
              <a:t>Dişi köpekte aynı taraftaki böbreğin hemen arkasında yer alır ki bu da 3.-4. </a:t>
            </a:r>
            <a:r>
              <a:rPr lang="tr-TR" dirty="0" err="1" smtClean="0"/>
              <a:t>lumbal</a:t>
            </a:r>
            <a:r>
              <a:rPr lang="tr-TR" dirty="0" smtClean="0"/>
              <a:t> </a:t>
            </a:r>
            <a:r>
              <a:rPr lang="tr-TR" dirty="0" err="1" smtClean="0"/>
              <a:t>vertebra</a:t>
            </a:r>
            <a:r>
              <a:rPr lang="tr-TR" dirty="0" smtClean="0"/>
              <a:t> civarına denk gelir.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2.bp.blogspot.com/--ZiLWK3Kn3k/T_nvCC1tXhI/AAAAAAAAAgg/mtxC3MKPiao/s1600/foliculo+de+gra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76672"/>
            <a:ext cx="9794390" cy="562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Tuba </a:t>
            </a:r>
            <a:r>
              <a:rPr lang="tr-TR" b="1" dirty="0" err="1" smtClean="0">
                <a:solidFill>
                  <a:srgbClr val="C00000"/>
                </a:solidFill>
              </a:rPr>
              <a:t>Uterina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Salpinx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70000" lnSpcReduction="20000"/>
          </a:bodyPr>
          <a:lstStyle/>
          <a:p>
            <a:r>
              <a:rPr lang="tr-TR" sz="3400" dirty="0" err="1" smtClean="0"/>
              <a:t>Ovarium’dan</a:t>
            </a:r>
            <a:r>
              <a:rPr lang="tr-TR" sz="3400" dirty="0" smtClean="0"/>
              <a:t> </a:t>
            </a:r>
            <a:r>
              <a:rPr lang="tr-TR" sz="3400" dirty="0" err="1" smtClean="0"/>
              <a:t>cornu</a:t>
            </a:r>
            <a:r>
              <a:rPr lang="tr-TR" sz="3400" dirty="0" smtClean="0"/>
              <a:t> </a:t>
            </a:r>
            <a:r>
              <a:rPr lang="tr-TR" sz="3400" dirty="0" err="1" smtClean="0"/>
              <a:t>uteriye</a:t>
            </a:r>
            <a:r>
              <a:rPr lang="tr-TR" sz="3400" dirty="0" smtClean="0"/>
              <a:t> kadar uzanır.</a:t>
            </a:r>
          </a:p>
          <a:p>
            <a:r>
              <a:rPr lang="tr-TR" sz="3400" dirty="0" smtClean="0"/>
              <a:t>Sağda ve solda iki adettir.</a:t>
            </a:r>
          </a:p>
          <a:p>
            <a:r>
              <a:rPr lang="tr-TR" sz="3400" dirty="0" err="1" smtClean="0"/>
              <a:t>Ovulasyon</a:t>
            </a:r>
            <a:r>
              <a:rPr lang="tr-TR" sz="3400" dirty="0" smtClean="0"/>
              <a:t> ile serbest kalan yumurta hücresini </a:t>
            </a:r>
            <a:r>
              <a:rPr lang="tr-TR" sz="3400" dirty="0" err="1" smtClean="0"/>
              <a:t>rahime</a:t>
            </a:r>
            <a:r>
              <a:rPr lang="tr-TR" sz="3400" dirty="0" smtClean="0"/>
              <a:t> ileten organdır.</a:t>
            </a:r>
          </a:p>
          <a:p>
            <a:r>
              <a:rPr lang="tr-TR" sz="3400" dirty="0" smtClean="0"/>
              <a:t>Döllenme burada gerçekleşir.</a:t>
            </a:r>
          </a:p>
          <a:p>
            <a:r>
              <a:rPr lang="tr-TR" sz="3400" dirty="0" err="1" smtClean="0"/>
              <a:t>Ovaryuma</a:t>
            </a:r>
            <a:r>
              <a:rPr lang="tr-TR" sz="3400" dirty="0" smtClean="0"/>
              <a:t> dönük ucu huni tarzında genişleme gösterdiği için buraya </a:t>
            </a:r>
            <a:r>
              <a:rPr lang="tr-TR" sz="3400" dirty="0" err="1" smtClean="0">
                <a:solidFill>
                  <a:srgbClr val="C00000"/>
                </a:solidFill>
              </a:rPr>
              <a:t>infindibulum</a:t>
            </a:r>
            <a:r>
              <a:rPr lang="tr-TR" sz="3400" dirty="0" smtClean="0"/>
              <a:t> adı verilir</a:t>
            </a:r>
          </a:p>
          <a:p>
            <a:r>
              <a:rPr lang="tr-TR" sz="3400" dirty="0" err="1" smtClean="0"/>
              <a:t>İnfindibulumun</a:t>
            </a:r>
            <a:r>
              <a:rPr lang="tr-TR" sz="3400" dirty="0" smtClean="0"/>
              <a:t> kenarları saçak şeklinde uzantılara sahiptir bunlardan </a:t>
            </a:r>
            <a:r>
              <a:rPr lang="tr-TR" sz="3400" dirty="0" err="1" smtClean="0"/>
              <a:t>ovarium’a</a:t>
            </a:r>
            <a:r>
              <a:rPr lang="tr-TR" sz="3400" dirty="0" smtClean="0"/>
              <a:t> tutunmuş olanına </a:t>
            </a:r>
            <a:r>
              <a:rPr lang="tr-TR" sz="3400" dirty="0" err="1" smtClean="0">
                <a:solidFill>
                  <a:srgbClr val="C00000"/>
                </a:solidFill>
              </a:rPr>
              <a:t>fimbria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tr-TR" sz="3400" dirty="0" err="1" smtClean="0">
                <a:solidFill>
                  <a:srgbClr val="C00000"/>
                </a:solidFill>
              </a:rPr>
              <a:t>ovarica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tr-TR" sz="3400" dirty="0" smtClean="0"/>
              <a:t>adı verilir.</a:t>
            </a:r>
          </a:p>
          <a:p>
            <a:r>
              <a:rPr lang="tr-TR" sz="3400" dirty="0" err="1" smtClean="0"/>
              <a:t>İnfindibulum’dan</a:t>
            </a:r>
            <a:r>
              <a:rPr lang="tr-TR" sz="3400" dirty="0" smtClean="0"/>
              <a:t> sonraki kısma </a:t>
            </a:r>
            <a:r>
              <a:rPr lang="tr-TR" sz="3400" dirty="0" err="1" smtClean="0">
                <a:solidFill>
                  <a:srgbClr val="C00000"/>
                </a:solidFill>
              </a:rPr>
              <a:t>ampulla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tr-TR" sz="3400" dirty="0" err="1" smtClean="0">
                <a:solidFill>
                  <a:srgbClr val="C00000"/>
                </a:solidFill>
              </a:rPr>
              <a:t>tubae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tr-TR" sz="3400" dirty="0" err="1" smtClean="0">
                <a:solidFill>
                  <a:srgbClr val="C00000"/>
                </a:solidFill>
              </a:rPr>
              <a:t>uterina</a:t>
            </a:r>
            <a:r>
              <a:rPr lang="tr-TR" sz="3400" dirty="0" smtClean="0"/>
              <a:t> adı verilir.</a:t>
            </a:r>
          </a:p>
          <a:p>
            <a:r>
              <a:rPr lang="tr-TR" sz="3400" dirty="0" smtClean="0"/>
              <a:t>Döllenmenin oluştuğu genişlemiş bölgedir.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8370" name="Picture 2" descr="http://1.bp.blogspot.com/-5PLCqyYJkso/Ux4BnCACvkI/AAAAAAAAGE4/XSSlR8nz5hk/s1600/coito+programado+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Erkek Üreme Organları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İç Üreme Organları:</a:t>
            </a:r>
          </a:p>
          <a:p>
            <a:r>
              <a:rPr lang="tr-TR" dirty="0" smtClean="0"/>
              <a:t>Testis</a:t>
            </a:r>
          </a:p>
          <a:p>
            <a:r>
              <a:rPr lang="tr-TR" dirty="0" err="1" smtClean="0"/>
              <a:t>Epididymis</a:t>
            </a:r>
            <a:endParaRPr lang="tr-TR" dirty="0" smtClean="0"/>
          </a:p>
          <a:p>
            <a:r>
              <a:rPr lang="tr-TR" dirty="0" err="1" smtClean="0"/>
              <a:t>Ductus</a:t>
            </a:r>
            <a:r>
              <a:rPr lang="tr-TR" dirty="0" smtClean="0"/>
              <a:t> </a:t>
            </a:r>
            <a:r>
              <a:rPr lang="tr-TR" dirty="0" err="1" smtClean="0"/>
              <a:t>deferens</a:t>
            </a:r>
            <a:endParaRPr lang="tr-TR" dirty="0" smtClean="0"/>
          </a:p>
          <a:p>
            <a:r>
              <a:rPr lang="tr-TR" dirty="0" err="1" smtClean="0"/>
              <a:t>Glandulae</a:t>
            </a:r>
            <a:r>
              <a:rPr lang="tr-TR" dirty="0" smtClean="0"/>
              <a:t> </a:t>
            </a:r>
            <a:r>
              <a:rPr lang="tr-TR" dirty="0" err="1" smtClean="0"/>
              <a:t>genitales</a:t>
            </a:r>
            <a:r>
              <a:rPr lang="tr-TR" dirty="0" smtClean="0"/>
              <a:t> </a:t>
            </a:r>
            <a:r>
              <a:rPr lang="tr-TR" dirty="0" err="1" smtClean="0"/>
              <a:t>accessoriae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9394" name="Picture 2" descr="http://l7.alamy.com/zooms/7bdc788e0edc4a6d946d6fd345398956/fallopian-tube-ciliated-epithelium-grid-electron-microscope-2800x-bgj6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Uterus</a:t>
            </a:r>
            <a:r>
              <a:rPr lang="tr-TR" dirty="0" smtClean="0"/>
              <a:t> (</a:t>
            </a:r>
            <a:r>
              <a:rPr lang="tr-TR" dirty="0" err="1" smtClean="0"/>
              <a:t>Metra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İçi boş </a:t>
            </a:r>
            <a:r>
              <a:rPr lang="tr-TR" dirty="0" err="1" smtClean="0"/>
              <a:t>kassel</a:t>
            </a:r>
            <a:r>
              <a:rPr lang="tr-TR" dirty="0" smtClean="0"/>
              <a:t> bir organdır. (Rahim)</a:t>
            </a:r>
          </a:p>
          <a:p>
            <a:r>
              <a:rPr lang="tr-TR" dirty="0" smtClean="0"/>
              <a:t>Önde </a:t>
            </a:r>
            <a:r>
              <a:rPr lang="tr-TR" dirty="0" err="1" smtClean="0"/>
              <a:t>tubae</a:t>
            </a:r>
            <a:r>
              <a:rPr lang="tr-TR" dirty="0" smtClean="0"/>
              <a:t> </a:t>
            </a:r>
            <a:r>
              <a:rPr lang="tr-TR" dirty="0" err="1" smtClean="0"/>
              <a:t>uterina</a:t>
            </a:r>
            <a:r>
              <a:rPr lang="tr-TR" dirty="0" smtClean="0"/>
              <a:t>, arkada </a:t>
            </a:r>
            <a:r>
              <a:rPr lang="tr-TR" dirty="0" err="1" smtClean="0"/>
              <a:t>vagina</a:t>
            </a:r>
            <a:r>
              <a:rPr lang="tr-TR" dirty="0" smtClean="0"/>
              <a:t> ile iştirak halindedir.</a:t>
            </a:r>
          </a:p>
          <a:p>
            <a:r>
              <a:rPr lang="tr-TR" dirty="0" smtClean="0"/>
              <a:t>Büyük kısmı karın boşluğunda, bir kısmı da </a:t>
            </a:r>
            <a:r>
              <a:rPr lang="tr-TR" dirty="0" err="1" smtClean="0"/>
              <a:t>pelvis</a:t>
            </a:r>
            <a:r>
              <a:rPr lang="tr-TR" dirty="0" smtClean="0"/>
              <a:t> boşluğunda yer alır.</a:t>
            </a:r>
          </a:p>
          <a:p>
            <a:r>
              <a:rPr lang="tr-TR" dirty="0" smtClean="0"/>
              <a:t>Lig. </a:t>
            </a:r>
            <a:r>
              <a:rPr lang="tr-TR" dirty="0" err="1" smtClean="0"/>
              <a:t>Latum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ile </a:t>
            </a:r>
            <a:r>
              <a:rPr lang="tr-TR" dirty="0" err="1" smtClean="0"/>
              <a:t>sublumbal</a:t>
            </a:r>
            <a:r>
              <a:rPr lang="tr-TR" dirty="0" smtClean="0"/>
              <a:t> bölgenin ve </a:t>
            </a:r>
            <a:r>
              <a:rPr lang="tr-TR" dirty="0" err="1" smtClean="0"/>
              <a:t>pelvis</a:t>
            </a:r>
            <a:r>
              <a:rPr lang="tr-TR" dirty="0" smtClean="0"/>
              <a:t> boşluğunun iki yan duvarına bağlanır.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Döllenmiş yumurta burada bulunur ve </a:t>
            </a:r>
            <a:r>
              <a:rPr lang="tr-TR" dirty="0" err="1" smtClean="0"/>
              <a:t>ovaryum</a:t>
            </a:r>
            <a:r>
              <a:rPr lang="tr-TR" dirty="0" smtClean="0"/>
              <a:t> </a:t>
            </a:r>
            <a:r>
              <a:rPr lang="tr-TR" dirty="0" err="1" smtClean="0"/>
              <a:t>hormanlarının</a:t>
            </a:r>
            <a:r>
              <a:rPr lang="tr-TR" dirty="0" smtClean="0"/>
              <a:t> etkisi ile zigot buraya </a:t>
            </a:r>
            <a:r>
              <a:rPr lang="tr-TR" dirty="0" err="1" smtClean="0"/>
              <a:t>implante</a:t>
            </a:r>
            <a:r>
              <a:rPr lang="tr-TR" dirty="0" smtClean="0"/>
              <a:t> olur.</a:t>
            </a:r>
          </a:p>
          <a:p>
            <a:r>
              <a:rPr lang="tr-TR" dirty="0" err="1" smtClean="0"/>
              <a:t>İmplantasyon</a:t>
            </a:r>
            <a:r>
              <a:rPr lang="tr-TR" dirty="0" smtClean="0"/>
              <a:t> sonrası plasenta oluşur.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Cornu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Uteri</a:t>
            </a:r>
            <a:r>
              <a:rPr lang="tr-TR" b="1" dirty="0" smtClean="0">
                <a:solidFill>
                  <a:srgbClr val="C00000"/>
                </a:solidFill>
              </a:rPr>
              <a:t>: </a:t>
            </a:r>
            <a:r>
              <a:rPr lang="tr-TR" dirty="0" smtClean="0"/>
              <a:t>sağ ve sol olmak üzere iki adettir ve </a:t>
            </a:r>
            <a:r>
              <a:rPr lang="tr-TR" dirty="0" err="1" smtClean="0"/>
              <a:t>biribrinden</a:t>
            </a:r>
            <a:r>
              <a:rPr lang="tr-TR" dirty="0" smtClean="0"/>
              <a:t> uzak olarak bulunurlar.</a:t>
            </a:r>
          </a:p>
          <a:p>
            <a:r>
              <a:rPr lang="tr-TR" dirty="0" smtClean="0"/>
              <a:t>Karın boşluğu içinde bulunurlar.</a:t>
            </a:r>
          </a:p>
          <a:p>
            <a:r>
              <a:rPr lang="tr-TR" dirty="0" err="1" smtClean="0"/>
              <a:t>Ruminantlarda</a:t>
            </a:r>
            <a:r>
              <a:rPr lang="tr-TR" dirty="0" smtClean="0"/>
              <a:t> bu iki </a:t>
            </a:r>
            <a:r>
              <a:rPr lang="tr-TR" dirty="0" err="1" smtClean="0"/>
              <a:t>cornu</a:t>
            </a:r>
            <a:r>
              <a:rPr lang="tr-TR" dirty="0" smtClean="0"/>
              <a:t> gövde kısmı olan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uteriye</a:t>
            </a:r>
            <a:r>
              <a:rPr lang="tr-TR" dirty="0" smtClean="0"/>
              <a:t> yakın kısımda birbirlerine yapışmış olarak bulunurlar.</a:t>
            </a:r>
          </a:p>
          <a:p>
            <a:r>
              <a:rPr lang="tr-TR" dirty="0" smtClean="0"/>
              <a:t>Bu yapışmanın hemen önünde lig. </a:t>
            </a:r>
            <a:r>
              <a:rPr lang="tr-TR" dirty="0" err="1" smtClean="0"/>
              <a:t>intercornuale</a:t>
            </a:r>
            <a:r>
              <a:rPr lang="tr-TR" dirty="0" smtClean="0"/>
              <a:t> denilen </a:t>
            </a:r>
            <a:r>
              <a:rPr lang="tr-TR" dirty="0" err="1" smtClean="0"/>
              <a:t>ligament</a:t>
            </a:r>
            <a:r>
              <a:rPr lang="tr-TR" dirty="0" smtClean="0"/>
              <a:t> bulunur.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Duruşları hayvan türleri arasında farklılıklar gösterir.</a:t>
            </a:r>
          </a:p>
          <a:p>
            <a:r>
              <a:rPr lang="tr-TR" dirty="0" err="1" smtClean="0"/>
              <a:t>Eq</a:t>
            </a:r>
            <a:r>
              <a:rPr lang="tr-TR" dirty="0" smtClean="0"/>
              <a:t>; </a:t>
            </a:r>
            <a:r>
              <a:rPr lang="tr-TR" dirty="0" err="1" smtClean="0"/>
              <a:t>cornular</a:t>
            </a:r>
            <a:r>
              <a:rPr lang="tr-TR" dirty="0" smtClean="0"/>
              <a:t> öne ve yukarı dönük</a:t>
            </a:r>
          </a:p>
          <a:p>
            <a:r>
              <a:rPr lang="tr-TR" dirty="0" smtClean="0"/>
              <a:t>Rum’da aşağıya ve arkaya dönük</a:t>
            </a:r>
          </a:p>
          <a:p>
            <a:r>
              <a:rPr lang="tr-TR" dirty="0" smtClean="0"/>
              <a:t>Car’da V harfi biçimindedir.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Corpus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Uteri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tr-TR" dirty="0" err="1" smtClean="0"/>
              <a:t>uterusun</a:t>
            </a:r>
            <a:r>
              <a:rPr lang="tr-TR" dirty="0" smtClean="0"/>
              <a:t> orta yada gövde kısmını oluşturur. İki adet kenarı vardır bunlar; </a:t>
            </a:r>
            <a:r>
              <a:rPr lang="tr-TR" dirty="0" err="1" smtClean="0"/>
              <a:t>margo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</a:t>
            </a:r>
            <a:r>
              <a:rPr lang="tr-TR" dirty="0" err="1" smtClean="0"/>
              <a:t>dexter</a:t>
            </a:r>
            <a:r>
              <a:rPr lang="tr-TR" dirty="0" smtClean="0"/>
              <a:t> ve </a:t>
            </a:r>
            <a:r>
              <a:rPr lang="tr-TR" dirty="0" err="1" smtClean="0"/>
              <a:t>sinister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kenarların arka kesimine lig. </a:t>
            </a:r>
            <a:r>
              <a:rPr lang="tr-TR" dirty="0" err="1" smtClean="0"/>
              <a:t>Latum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bağlanır.</a:t>
            </a:r>
          </a:p>
          <a:p>
            <a:r>
              <a:rPr lang="tr-TR" dirty="0" err="1" smtClean="0"/>
              <a:t>Corpusun</a:t>
            </a:r>
            <a:r>
              <a:rPr lang="tr-TR" dirty="0" smtClean="0"/>
              <a:t> boşluğuna </a:t>
            </a:r>
            <a:r>
              <a:rPr lang="tr-TR" dirty="0" err="1" smtClean="0"/>
              <a:t>cavum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adı verilir.</a:t>
            </a:r>
          </a:p>
          <a:p>
            <a:r>
              <a:rPr lang="tr-TR" dirty="0" err="1" smtClean="0"/>
              <a:t>Cavum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önde </a:t>
            </a:r>
            <a:r>
              <a:rPr lang="tr-TR" dirty="0" err="1" smtClean="0"/>
              <a:t>cornu</a:t>
            </a:r>
            <a:r>
              <a:rPr lang="tr-TR" dirty="0" smtClean="0"/>
              <a:t> </a:t>
            </a:r>
            <a:r>
              <a:rPr lang="tr-TR" dirty="0" err="1" smtClean="0"/>
              <a:t>uteriler</a:t>
            </a:r>
            <a:r>
              <a:rPr lang="tr-TR" dirty="0" smtClean="0"/>
              <a:t> ile, arkada </a:t>
            </a:r>
            <a:r>
              <a:rPr lang="tr-TR" dirty="0" err="1" smtClean="0"/>
              <a:t>cervix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ile iştirak halindedir.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Uterusun</a:t>
            </a: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 ile birleşen kısmıdır.</a:t>
            </a:r>
          </a:p>
          <a:p>
            <a:r>
              <a:rPr lang="tr-TR" dirty="0" smtClean="0"/>
              <a:t>Dıştan belirgin bir sınır göstermez.</a:t>
            </a:r>
          </a:p>
          <a:p>
            <a:r>
              <a:rPr lang="tr-TR" dirty="0" smtClean="0"/>
              <a:t>Duvarının kalınlığı oldukça fazladır.</a:t>
            </a:r>
          </a:p>
          <a:p>
            <a:r>
              <a:rPr lang="tr-TR" dirty="0" err="1" smtClean="0"/>
              <a:t>Vaginaya</a:t>
            </a:r>
            <a:r>
              <a:rPr lang="tr-TR" dirty="0" smtClean="0"/>
              <a:t> doğru </a:t>
            </a:r>
            <a:r>
              <a:rPr lang="tr-TR" dirty="0" err="1" smtClean="0">
                <a:solidFill>
                  <a:srgbClr val="FF0000"/>
                </a:solidFill>
              </a:rPr>
              <a:t>portio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vaginalis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denilen bir çıkıntı oluşturur. </a:t>
            </a:r>
          </a:p>
          <a:p>
            <a:r>
              <a:rPr lang="tr-TR" dirty="0" smtClean="0"/>
              <a:t>Bu yapı </a:t>
            </a:r>
            <a:r>
              <a:rPr lang="tr-TR" dirty="0" err="1" smtClean="0"/>
              <a:t>eq’de</a:t>
            </a:r>
            <a:r>
              <a:rPr lang="tr-TR" dirty="0" smtClean="0"/>
              <a:t> iyi gelişmiştir, domuzda ise bulunmaz.</a:t>
            </a:r>
          </a:p>
          <a:p>
            <a:r>
              <a:rPr lang="tr-TR" dirty="0" smtClean="0"/>
              <a:t>Ortasında </a:t>
            </a:r>
            <a:r>
              <a:rPr lang="tr-TR" dirty="0" err="1" smtClean="0">
                <a:solidFill>
                  <a:srgbClr val="FF0000"/>
                </a:solidFill>
              </a:rPr>
              <a:t>ostium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uteri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ext</a:t>
            </a:r>
            <a:r>
              <a:rPr lang="tr-TR" dirty="0" smtClean="0"/>
              <a:t>. vardır. </a:t>
            </a:r>
            <a:r>
              <a:rPr lang="tr-TR" dirty="0" err="1" smtClean="0"/>
              <a:t>Cervix</a:t>
            </a:r>
            <a:r>
              <a:rPr lang="tr-TR" dirty="0" smtClean="0"/>
              <a:t> ve </a:t>
            </a:r>
            <a:r>
              <a:rPr lang="tr-TR" dirty="0" err="1" smtClean="0"/>
              <a:t>vagina</a:t>
            </a:r>
            <a:r>
              <a:rPr lang="tr-TR" dirty="0" smtClean="0"/>
              <a:t> iştirakini sağlar.</a:t>
            </a:r>
          </a:p>
          <a:p>
            <a:r>
              <a:rPr lang="tr-TR" dirty="0" err="1" smtClean="0"/>
              <a:t>Cervix’in</a:t>
            </a:r>
            <a:r>
              <a:rPr lang="tr-TR" dirty="0" smtClean="0"/>
              <a:t> </a:t>
            </a:r>
            <a:r>
              <a:rPr lang="tr-TR" dirty="0" err="1" smtClean="0"/>
              <a:t>cavum</a:t>
            </a:r>
            <a:r>
              <a:rPr lang="tr-TR" dirty="0" smtClean="0"/>
              <a:t> </a:t>
            </a:r>
            <a:r>
              <a:rPr lang="tr-TR" dirty="0" err="1" smtClean="0"/>
              <a:t>uteri</a:t>
            </a:r>
            <a:r>
              <a:rPr lang="tr-TR" dirty="0" smtClean="0"/>
              <a:t> ile iştirakini ise </a:t>
            </a:r>
            <a:r>
              <a:rPr lang="tr-TR" dirty="0" err="1" smtClean="0">
                <a:solidFill>
                  <a:srgbClr val="FF0000"/>
                </a:solidFill>
              </a:rPr>
              <a:t>ostium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uteri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internum</a:t>
            </a:r>
            <a:r>
              <a:rPr lang="tr-TR" dirty="0" smtClean="0"/>
              <a:t> sağlar.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0649"/>
            <a:ext cx="8291264" cy="122413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Kanalı </a:t>
            </a:r>
            <a:r>
              <a:rPr lang="tr-TR" dirty="0" err="1" smtClean="0"/>
              <a:t>Eq’de</a:t>
            </a:r>
            <a:r>
              <a:rPr lang="tr-TR" dirty="0" smtClean="0"/>
              <a:t> ve </a:t>
            </a:r>
            <a:r>
              <a:rPr lang="tr-TR" dirty="0" err="1" smtClean="0"/>
              <a:t>sus’ta</a:t>
            </a:r>
            <a:r>
              <a:rPr lang="tr-TR" dirty="0" smtClean="0"/>
              <a:t> uzunlamasına dürümler, </a:t>
            </a:r>
            <a:r>
              <a:rPr lang="tr-TR" dirty="0" err="1" smtClean="0"/>
              <a:t>rum’da</a:t>
            </a:r>
            <a:r>
              <a:rPr lang="tr-TR" dirty="0" smtClean="0"/>
              <a:t> ise halka şeklinde kıvrımlar şekillendirir. Bu yüzden zikzaklı bir görünüm alır.</a:t>
            </a:r>
            <a:endParaRPr lang="tr-TR" dirty="0"/>
          </a:p>
        </p:txBody>
      </p:sp>
      <p:pic>
        <p:nvPicPr>
          <p:cNvPr id="66562" name="Picture 2" descr="http://image.slidesharecdn.com/femalebovinereproductionsystem-111110015556-phpapp02/95/female-bovine-reproduction-system-9-728.jpg?cb=1320890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56784" cy="459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heroyuy\Pictures\Gundam\81cfa85agw1ed76u9n4o7j20yk67ru0x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0418" name="Picture 2" descr="http://c8.alamy.com/comp/EGWHAA/dog-in-a-veterinary-surgery-surgery-of-pyometra-uterus-infection-EGWH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7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2466" name="Picture 2" descr="Mare reproductive tract,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1"/>
            <a:ext cx="7776864" cy="691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Testis</a:t>
            </a:r>
            <a:endParaRPr lang="tr-TR" dirty="0"/>
          </a:p>
        </p:txBody>
      </p:sp>
      <p:pic>
        <p:nvPicPr>
          <p:cNvPr id="4" name="Picture 2" descr="tes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1876431" cy="25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4786314" y="4857760"/>
            <a:ext cx="276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A: testis</a:t>
            </a:r>
          </a:p>
          <a:p>
            <a:r>
              <a:rPr lang="tr-TR" dirty="0" smtClean="0"/>
              <a:t>B: </a:t>
            </a:r>
            <a:r>
              <a:rPr lang="tr-TR" dirty="0" err="1" smtClean="0"/>
              <a:t>epididymis</a:t>
            </a:r>
            <a:endParaRPr lang="tr-TR" dirty="0" smtClean="0"/>
          </a:p>
          <a:p>
            <a:r>
              <a:rPr lang="tr-TR" dirty="0" smtClean="0"/>
              <a:t>      B1-</a:t>
            </a:r>
            <a:r>
              <a:rPr lang="tr-TR" dirty="0" err="1" smtClean="0"/>
              <a:t>caput</a:t>
            </a:r>
            <a:r>
              <a:rPr lang="tr-TR" dirty="0" smtClean="0"/>
              <a:t> </a:t>
            </a:r>
            <a:r>
              <a:rPr lang="tr-TR" dirty="0" err="1" smtClean="0"/>
              <a:t>epididymis</a:t>
            </a:r>
            <a:endParaRPr lang="tr-TR" dirty="0" smtClean="0"/>
          </a:p>
          <a:p>
            <a:r>
              <a:rPr lang="tr-TR" dirty="0" smtClean="0"/>
              <a:t>      B3 (b)-</a:t>
            </a:r>
            <a:r>
              <a:rPr lang="tr-TR" dirty="0" err="1" smtClean="0"/>
              <a:t>cauda</a:t>
            </a:r>
            <a:r>
              <a:rPr lang="tr-TR" dirty="0" smtClean="0"/>
              <a:t> </a:t>
            </a:r>
            <a:r>
              <a:rPr lang="tr-TR" dirty="0" err="1" smtClean="0"/>
              <a:t>epididymis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1500174"/>
            <a:ext cx="17129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At:190 gr</a:t>
            </a:r>
          </a:p>
          <a:p>
            <a:r>
              <a:rPr lang="tr-TR" dirty="0" smtClean="0"/>
              <a:t>Koç:170-250 gr</a:t>
            </a:r>
          </a:p>
          <a:p>
            <a:r>
              <a:rPr lang="tr-TR" dirty="0" smtClean="0"/>
              <a:t>Teke: 160 gr</a:t>
            </a:r>
          </a:p>
          <a:p>
            <a:r>
              <a:rPr lang="tr-TR" dirty="0" smtClean="0"/>
              <a:t>Köpek : 10-15 gr</a:t>
            </a:r>
          </a:p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357950" y="214290"/>
            <a:ext cx="2786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Extremitas</a:t>
            </a:r>
            <a:r>
              <a:rPr lang="tr-TR" b="1" dirty="0" smtClean="0"/>
              <a:t> </a:t>
            </a:r>
            <a:r>
              <a:rPr lang="tr-TR" b="1" dirty="0" err="1" smtClean="0"/>
              <a:t>capitata</a:t>
            </a:r>
            <a:endParaRPr lang="tr-TR" b="1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ruminatlarda</a:t>
            </a:r>
            <a:r>
              <a:rPr lang="tr-TR" dirty="0" smtClean="0"/>
              <a:t> </a:t>
            </a:r>
            <a:r>
              <a:rPr lang="tr-TR" dirty="0" err="1" smtClean="0"/>
              <a:t>dorsal</a:t>
            </a:r>
            <a:endParaRPr lang="tr-TR" dirty="0" smtClean="0"/>
          </a:p>
          <a:p>
            <a:r>
              <a:rPr lang="tr-TR" dirty="0" smtClean="0"/>
              <a:t> diğer hayvanlarda  </a:t>
            </a:r>
            <a:r>
              <a:rPr lang="tr-TR" dirty="0" err="1" smtClean="0"/>
              <a:t>cranial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err="1" smtClean="0"/>
              <a:t>Extremitas</a:t>
            </a:r>
            <a:r>
              <a:rPr lang="tr-TR" b="1" dirty="0" smtClean="0"/>
              <a:t> </a:t>
            </a:r>
            <a:r>
              <a:rPr lang="tr-TR" b="1" dirty="0" err="1" smtClean="0"/>
              <a:t>caudata</a:t>
            </a:r>
            <a:endParaRPr lang="tr-TR" b="1" dirty="0" smtClean="0"/>
          </a:p>
          <a:p>
            <a:r>
              <a:rPr lang="tr-TR" dirty="0" err="1" smtClean="0"/>
              <a:t>Cauda</a:t>
            </a:r>
            <a:r>
              <a:rPr lang="tr-TR" dirty="0" smtClean="0"/>
              <a:t> </a:t>
            </a:r>
            <a:r>
              <a:rPr lang="tr-TR" dirty="0" err="1" smtClean="0"/>
              <a:t>epididymis’e</a:t>
            </a:r>
            <a:r>
              <a:rPr lang="tr-TR" dirty="0" smtClean="0"/>
              <a:t> komşu</a:t>
            </a:r>
          </a:p>
          <a:p>
            <a:r>
              <a:rPr lang="tr-TR" dirty="0" smtClean="0"/>
              <a:t>Lig. Testis </a:t>
            </a:r>
            <a:r>
              <a:rPr lang="tr-TR" dirty="0" err="1" smtClean="0"/>
              <a:t>proprium</a:t>
            </a:r>
            <a:r>
              <a:rPr lang="tr-TR" dirty="0" smtClean="0"/>
              <a:t> tutunur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ruminatlarda</a:t>
            </a:r>
            <a:r>
              <a:rPr lang="tr-TR" dirty="0" smtClean="0"/>
              <a:t> </a:t>
            </a:r>
            <a:r>
              <a:rPr lang="tr-TR" dirty="0" err="1" smtClean="0"/>
              <a:t>ventral</a:t>
            </a:r>
            <a:endParaRPr lang="tr-TR" dirty="0" smtClean="0"/>
          </a:p>
          <a:p>
            <a:r>
              <a:rPr lang="tr-TR" dirty="0" smtClean="0"/>
              <a:t> diğer hayvanlarda  </a:t>
            </a:r>
            <a:r>
              <a:rPr lang="tr-TR" dirty="0" err="1" smtClean="0"/>
              <a:t>caudal</a:t>
            </a:r>
            <a:endParaRPr lang="tr-TR" dirty="0"/>
          </a:p>
        </p:txBody>
      </p:sp>
      <p:pic>
        <p:nvPicPr>
          <p:cNvPr id="5" name="Picture 2" descr="veterinary gross anatomy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2571768" cy="3986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Uterus’un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Bağları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Lig. </a:t>
            </a:r>
            <a:r>
              <a:rPr lang="tr-TR" dirty="0" err="1" smtClean="0">
                <a:solidFill>
                  <a:srgbClr val="C00000"/>
                </a:solidFill>
              </a:rPr>
              <a:t>Latum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Uteri</a:t>
            </a:r>
            <a:r>
              <a:rPr lang="tr-TR" dirty="0" smtClean="0">
                <a:solidFill>
                  <a:srgbClr val="C00000"/>
                </a:solidFill>
              </a:rPr>
              <a:t>: </a:t>
            </a:r>
            <a:r>
              <a:rPr lang="tr-TR" dirty="0" smtClean="0"/>
              <a:t>geniş ve kalındır. </a:t>
            </a:r>
            <a:r>
              <a:rPr lang="tr-TR" dirty="0" err="1" smtClean="0"/>
              <a:t>Cornu</a:t>
            </a:r>
            <a:r>
              <a:rPr lang="tr-TR" dirty="0" smtClean="0"/>
              <a:t> </a:t>
            </a:r>
            <a:r>
              <a:rPr lang="tr-TR" dirty="0" err="1" smtClean="0"/>
              <a:t>uteriler</a:t>
            </a:r>
            <a:r>
              <a:rPr lang="tr-TR" dirty="0" smtClean="0"/>
              <a:t> ile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uteriyi</a:t>
            </a:r>
            <a:r>
              <a:rPr lang="tr-TR" dirty="0" smtClean="0"/>
              <a:t>, </a:t>
            </a:r>
            <a:r>
              <a:rPr lang="tr-TR" dirty="0" err="1" smtClean="0"/>
              <a:t>pelvis</a:t>
            </a:r>
            <a:r>
              <a:rPr lang="tr-TR" dirty="0" smtClean="0"/>
              <a:t> boşluğunun yan duvarlarına bağlar.</a:t>
            </a:r>
          </a:p>
          <a:p>
            <a:r>
              <a:rPr lang="tr-TR" dirty="0" err="1" smtClean="0"/>
              <a:t>Mesometrium</a:t>
            </a:r>
            <a:r>
              <a:rPr lang="tr-TR" dirty="0" smtClean="0"/>
              <a:t>, </a:t>
            </a:r>
            <a:r>
              <a:rPr lang="tr-TR" dirty="0" err="1" smtClean="0"/>
              <a:t>mesosalpinx</a:t>
            </a:r>
            <a:r>
              <a:rPr lang="tr-TR" dirty="0" smtClean="0"/>
              <a:t> ve </a:t>
            </a:r>
            <a:r>
              <a:rPr lang="tr-TR" dirty="0" err="1" smtClean="0"/>
              <a:t>mesovarium</a:t>
            </a:r>
            <a:r>
              <a:rPr lang="tr-TR" dirty="0" smtClean="0"/>
              <a:t> olmak üzere üç kısım gösterir.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Lig. Teres </a:t>
            </a:r>
            <a:r>
              <a:rPr lang="tr-TR" dirty="0" err="1" smtClean="0">
                <a:solidFill>
                  <a:srgbClr val="C00000"/>
                </a:solidFill>
              </a:rPr>
              <a:t>Uteri</a:t>
            </a:r>
            <a:r>
              <a:rPr lang="tr-TR" dirty="0" smtClean="0">
                <a:solidFill>
                  <a:srgbClr val="C00000"/>
                </a:solidFill>
              </a:rPr>
              <a:t>: </a:t>
            </a:r>
            <a:r>
              <a:rPr lang="tr-TR" dirty="0" err="1" smtClean="0"/>
              <a:t>cornu’nun</a:t>
            </a:r>
            <a:r>
              <a:rPr lang="tr-TR" dirty="0" smtClean="0"/>
              <a:t> ucundan başlar ve </a:t>
            </a:r>
            <a:r>
              <a:rPr lang="tr-TR" dirty="0" err="1" smtClean="0"/>
              <a:t>ingiunal</a:t>
            </a:r>
            <a:r>
              <a:rPr lang="tr-TR" dirty="0" smtClean="0"/>
              <a:t> bölgeye doğru </a:t>
            </a:r>
            <a:r>
              <a:rPr lang="tr-TR" dirty="0" err="1" smtClean="0"/>
              <a:t>vetro</a:t>
            </a:r>
            <a:r>
              <a:rPr lang="tr-TR" dirty="0" smtClean="0"/>
              <a:t>-</a:t>
            </a:r>
            <a:r>
              <a:rPr lang="tr-TR" dirty="0" err="1" smtClean="0"/>
              <a:t>caudal</a:t>
            </a:r>
            <a:r>
              <a:rPr lang="tr-TR" dirty="0" smtClean="0"/>
              <a:t> bir seyir izler. </a:t>
            </a:r>
            <a:r>
              <a:rPr lang="tr-TR" dirty="0" err="1" smtClean="0"/>
              <a:t>Latum</a:t>
            </a:r>
            <a:r>
              <a:rPr lang="tr-TR" dirty="0" smtClean="0"/>
              <a:t> </a:t>
            </a:r>
            <a:r>
              <a:rPr lang="tr-TR" dirty="0" err="1" smtClean="0"/>
              <a:t>uterinin</a:t>
            </a:r>
            <a:r>
              <a:rPr lang="tr-TR" dirty="0" smtClean="0"/>
              <a:t> dış yüzünde yer alır.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3490" name="Picture 2" descr="http://1.bp.blogspot.com/-ejyJq5GU5-o/UPSk6JWisHI/AAAAAAAAAb0/mrJHzXW7pX0/s1600/IMG_2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mage result for fornix vagina  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65546" name="Picture 10" descr="http://animalsciences.missouri.edu/reprod/AnatomyFemale/equine/im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47814"/>
            <a:ext cx="4571999" cy="371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Vagina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Dişinin çiftleşme organıdır.</a:t>
            </a:r>
          </a:p>
          <a:p>
            <a:r>
              <a:rPr lang="tr-TR" dirty="0" err="1" smtClean="0"/>
              <a:t>Cervix</a:t>
            </a:r>
            <a:r>
              <a:rPr lang="tr-TR" dirty="0" smtClean="0"/>
              <a:t> ile </a:t>
            </a:r>
            <a:r>
              <a:rPr lang="tr-TR" dirty="0" err="1" smtClean="0"/>
              <a:t>pudendum</a:t>
            </a:r>
            <a:r>
              <a:rPr lang="tr-TR" dirty="0" smtClean="0"/>
              <a:t> </a:t>
            </a:r>
            <a:r>
              <a:rPr lang="tr-TR" dirty="0" err="1" smtClean="0"/>
              <a:t>femininum</a:t>
            </a:r>
            <a:r>
              <a:rPr lang="tr-TR" dirty="0" smtClean="0"/>
              <a:t> arasındadır.</a:t>
            </a:r>
          </a:p>
          <a:p>
            <a:r>
              <a:rPr lang="tr-TR" dirty="0" smtClean="0"/>
              <a:t>Tamamı </a:t>
            </a:r>
            <a:r>
              <a:rPr lang="tr-TR" dirty="0" err="1" smtClean="0"/>
              <a:t>pelvis</a:t>
            </a:r>
            <a:r>
              <a:rPr lang="tr-TR" dirty="0" smtClean="0"/>
              <a:t> boşluğundadır. Doğumda yavrunun geçtiği yerdir.</a:t>
            </a:r>
          </a:p>
          <a:p>
            <a:r>
              <a:rPr lang="tr-TR" dirty="0" smtClean="0"/>
              <a:t>Üstte </a:t>
            </a:r>
            <a:r>
              <a:rPr lang="tr-TR" dirty="0" err="1" smtClean="0"/>
              <a:t>rectum</a:t>
            </a:r>
            <a:r>
              <a:rPr lang="tr-TR" dirty="0" smtClean="0"/>
              <a:t> ve </a:t>
            </a:r>
            <a:r>
              <a:rPr lang="tr-TR" dirty="0" err="1" smtClean="0"/>
              <a:t>canalis</a:t>
            </a:r>
            <a:r>
              <a:rPr lang="tr-TR" dirty="0" smtClean="0"/>
              <a:t> </a:t>
            </a:r>
            <a:r>
              <a:rPr lang="tr-TR" dirty="0" err="1" smtClean="0"/>
              <a:t>analis</a:t>
            </a:r>
            <a:r>
              <a:rPr lang="tr-TR" dirty="0" smtClean="0"/>
              <a:t> altta </a:t>
            </a:r>
            <a:r>
              <a:rPr lang="tr-TR" dirty="0" err="1" smtClean="0"/>
              <a:t>vesica</a:t>
            </a:r>
            <a:r>
              <a:rPr lang="tr-TR" dirty="0" smtClean="0"/>
              <a:t> </a:t>
            </a:r>
            <a:r>
              <a:rPr lang="tr-TR" dirty="0" err="1" smtClean="0"/>
              <a:t>urinaria</a:t>
            </a:r>
            <a:r>
              <a:rPr lang="tr-TR" dirty="0" smtClean="0"/>
              <a:t> ve </a:t>
            </a:r>
            <a:r>
              <a:rPr lang="tr-TR" dirty="0" err="1" smtClean="0"/>
              <a:t>urethra</a:t>
            </a:r>
            <a:r>
              <a:rPr lang="tr-TR" dirty="0" smtClean="0"/>
              <a:t> ile komşudur.</a:t>
            </a:r>
          </a:p>
          <a:p>
            <a:r>
              <a:rPr lang="tr-TR" dirty="0" smtClean="0"/>
              <a:t>Ön ucunda </a:t>
            </a:r>
            <a:r>
              <a:rPr lang="tr-TR" dirty="0" err="1" smtClean="0"/>
              <a:t>portio</a:t>
            </a:r>
            <a:r>
              <a:rPr lang="tr-TR" dirty="0" smtClean="0"/>
              <a:t> </a:t>
            </a:r>
            <a:r>
              <a:rPr lang="tr-TR" dirty="0" err="1" smtClean="0"/>
              <a:t>vaginalis</a:t>
            </a:r>
            <a:r>
              <a:rPr lang="tr-TR" dirty="0" smtClean="0"/>
              <a:t> </a:t>
            </a:r>
            <a:r>
              <a:rPr lang="tr-TR" dirty="0" err="1" smtClean="0"/>
              <a:t>atrafında</a:t>
            </a:r>
            <a:r>
              <a:rPr lang="tr-TR" dirty="0" smtClean="0"/>
              <a:t> halkasal tarzda </a:t>
            </a:r>
            <a:r>
              <a:rPr lang="tr-TR" dirty="0" err="1" smtClean="0">
                <a:solidFill>
                  <a:srgbClr val="FF0000"/>
                </a:solidFill>
              </a:rPr>
              <a:t>fornix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vagina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denilen çıkmaz oluşur.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r>
              <a:rPr lang="tr-TR" dirty="0" err="1" smtClean="0"/>
              <a:t>Fornix</a:t>
            </a: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Eq’de</a:t>
            </a:r>
            <a:r>
              <a:rPr lang="tr-TR" dirty="0" smtClean="0"/>
              <a:t> düzgün ve derin bir çukur tarzındadır.</a:t>
            </a:r>
          </a:p>
          <a:p>
            <a:r>
              <a:rPr lang="tr-TR" dirty="0" smtClean="0"/>
              <a:t>Arka ucu </a:t>
            </a: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vaginae</a:t>
            </a:r>
            <a:r>
              <a:rPr lang="tr-TR" dirty="0" smtClean="0"/>
              <a:t> adını alır ve dardır.</a:t>
            </a:r>
          </a:p>
          <a:p>
            <a:r>
              <a:rPr lang="tr-TR" dirty="0" smtClean="0"/>
              <a:t>Burada </a:t>
            </a:r>
            <a:r>
              <a:rPr lang="tr-TR" dirty="0" err="1" smtClean="0">
                <a:solidFill>
                  <a:srgbClr val="FF0000"/>
                </a:solidFill>
              </a:rPr>
              <a:t>hymen</a:t>
            </a:r>
            <a:r>
              <a:rPr lang="tr-TR" dirty="0" smtClean="0"/>
              <a:t> denilen taylarda ve domuzda belirgin olan ince bir perde ile </a:t>
            </a:r>
            <a:r>
              <a:rPr lang="tr-TR" dirty="0" err="1" smtClean="0"/>
              <a:t>vestibulum</a:t>
            </a:r>
            <a:r>
              <a:rPr lang="tr-TR" dirty="0" smtClean="0"/>
              <a:t> </a:t>
            </a:r>
            <a:r>
              <a:rPr lang="tr-TR" dirty="0" err="1" smtClean="0"/>
              <a:t>vagina’dan</a:t>
            </a:r>
            <a:r>
              <a:rPr lang="tr-TR" dirty="0" smtClean="0"/>
              <a:t> ayrılır.</a:t>
            </a:r>
          </a:p>
          <a:p>
            <a:r>
              <a:rPr lang="tr-TR" dirty="0" smtClean="0"/>
              <a:t>Mukoza tabakasında </a:t>
            </a:r>
            <a:r>
              <a:rPr lang="tr-TR" dirty="0" err="1" smtClean="0">
                <a:solidFill>
                  <a:srgbClr val="FF0000"/>
                </a:solidFill>
              </a:rPr>
              <a:t>rugae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vaginales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denilen uzunlamasına mukoza </a:t>
            </a:r>
            <a:r>
              <a:rPr lang="tr-TR" dirty="0" err="1" smtClean="0"/>
              <a:t>plikaları</a:t>
            </a:r>
            <a:r>
              <a:rPr lang="tr-TR" dirty="0" smtClean="0"/>
              <a:t> bulunur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Vestibulum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Vagina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Vagina</a:t>
            </a:r>
            <a:r>
              <a:rPr lang="tr-TR" dirty="0" smtClean="0"/>
              <a:t> ile dış dudaklar (</a:t>
            </a:r>
            <a:r>
              <a:rPr lang="tr-TR" dirty="0" err="1" smtClean="0"/>
              <a:t>rima</a:t>
            </a:r>
            <a:r>
              <a:rPr lang="tr-TR" dirty="0" smtClean="0"/>
              <a:t> </a:t>
            </a:r>
            <a:r>
              <a:rPr lang="tr-TR" dirty="0" err="1" smtClean="0"/>
              <a:t>pudenti</a:t>
            </a:r>
            <a:r>
              <a:rPr lang="tr-TR" dirty="0" smtClean="0"/>
              <a:t>) arasında kalan kısımdır.</a:t>
            </a:r>
          </a:p>
          <a:p>
            <a:r>
              <a:rPr lang="tr-TR" dirty="0" smtClean="0"/>
              <a:t>Genişleyebilir ve elastik duvarlıdır.</a:t>
            </a:r>
          </a:p>
          <a:p>
            <a:r>
              <a:rPr lang="tr-TR" dirty="0" smtClean="0"/>
              <a:t>Tabanında </a:t>
            </a:r>
            <a:r>
              <a:rPr lang="tr-TR" dirty="0" err="1" smtClean="0"/>
              <a:t>urethra’nın</a:t>
            </a:r>
            <a:r>
              <a:rPr lang="tr-TR" dirty="0" smtClean="0"/>
              <a:t> açıldığı delik olan </a:t>
            </a:r>
            <a:r>
              <a:rPr lang="tr-TR" dirty="0" err="1" smtClean="0">
                <a:solidFill>
                  <a:srgbClr val="FF0000"/>
                </a:solidFill>
              </a:rPr>
              <a:t>ostium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urethra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externum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bulunur.</a:t>
            </a:r>
          </a:p>
          <a:p>
            <a:r>
              <a:rPr lang="tr-TR" dirty="0" smtClean="0"/>
              <a:t>Yine tabanda </a:t>
            </a:r>
            <a:r>
              <a:rPr lang="tr-TR" dirty="0" err="1" smtClean="0">
                <a:solidFill>
                  <a:srgbClr val="FF0000"/>
                </a:solidFill>
              </a:rPr>
              <a:t>diverticulum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suburethrale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denilen kesenin açıldığı bir delik bulunur.</a:t>
            </a:r>
          </a:p>
          <a:p>
            <a:r>
              <a:rPr lang="tr-TR" dirty="0" smtClean="0"/>
              <a:t>Bu delik </a:t>
            </a:r>
            <a:r>
              <a:rPr lang="tr-TR" dirty="0" err="1" smtClean="0"/>
              <a:t>urethranın</a:t>
            </a:r>
            <a:r>
              <a:rPr lang="tr-TR" dirty="0" smtClean="0"/>
              <a:t> açıldığı deliğin 3-4 cm kadar önünde bulunur ve sonda uygulamaları sırasında </a:t>
            </a:r>
            <a:r>
              <a:rPr lang="tr-TR" dirty="0" err="1" smtClean="0"/>
              <a:t>katater</a:t>
            </a:r>
            <a:r>
              <a:rPr lang="tr-TR" dirty="0" smtClean="0"/>
              <a:t> </a:t>
            </a:r>
            <a:r>
              <a:rPr lang="tr-TR" dirty="0" err="1" smtClean="0"/>
              <a:t>ventralden</a:t>
            </a:r>
            <a:r>
              <a:rPr lang="tr-TR" dirty="0" smtClean="0"/>
              <a:t> ilerletilirken önce bu deliğe girebilir.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horsecoursesonline.com/college/repro/lesson_two_319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4248" cy="680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r>
              <a:rPr lang="tr-TR" dirty="0" err="1" smtClean="0"/>
              <a:t>Vestibulum</a:t>
            </a:r>
            <a:r>
              <a:rPr lang="tr-TR" dirty="0" smtClean="0"/>
              <a:t> mukozası </a:t>
            </a:r>
            <a:r>
              <a:rPr lang="tr-TR" dirty="0" err="1" smtClean="0"/>
              <a:t>gl</a:t>
            </a:r>
            <a:r>
              <a:rPr lang="tr-TR" dirty="0" smtClean="0"/>
              <a:t>. </a:t>
            </a:r>
            <a:r>
              <a:rPr lang="tr-TR" dirty="0" err="1" smtClean="0"/>
              <a:t>Vestibulares</a:t>
            </a:r>
            <a:r>
              <a:rPr lang="tr-TR" dirty="0" smtClean="0"/>
              <a:t> denilen bezleri barındırır ve bu bezler tüm türlerde bulunur.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Bulbus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Vestibuli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tr-TR" dirty="0" err="1" smtClean="0"/>
              <a:t>vestibulum</a:t>
            </a:r>
            <a:r>
              <a:rPr lang="tr-TR" dirty="0" smtClean="0"/>
              <a:t> ile dış dudaklar arasında bulunan </a:t>
            </a:r>
            <a:r>
              <a:rPr lang="tr-TR" dirty="0" err="1" smtClean="0"/>
              <a:t>erektil</a:t>
            </a:r>
            <a:r>
              <a:rPr lang="tr-TR" dirty="0" smtClean="0"/>
              <a:t> yapıdaki bir oluşumdur ve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spongiosum</a:t>
            </a:r>
            <a:r>
              <a:rPr lang="tr-TR" dirty="0" smtClean="0"/>
              <a:t> penis’in karşılığıdır.</a:t>
            </a:r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Dişi Dış Üreme Organları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Pudendum</a:t>
            </a:r>
            <a:r>
              <a:rPr lang="tr-TR" dirty="0" smtClean="0"/>
              <a:t> </a:t>
            </a:r>
            <a:r>
              <a:rPr lang="tr-TR" dirty="0" err="1" smtClean="0"/>
              <a:t>Femininum</a:t>
            </a:r>
            <a:r>
              <a:rPr lang="tr-TR" dirty="0" smtClean="0"/>
              <a:t> (Vulva) ve </a:t>
            </a:r>
            <a:r>
              <a:rPr lang="tr-TR" dirty="0" err="1" smtClean="0"/>
              <a:t>clitoris’ten</a:t>
            </a:r>
            <a:r>
              <a:rPr lang="tr-TR" dirty="0" smtClean="0"/>
              <a:t> oluşurlar.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VULVA: </a:t>
            </a:r>
            <a:r>
              <a:rPr lang="tr-TR" dirty="0" smtClean="0"/>
              <a:t>Dişi </a:t>
            </a:r>
            <a:r>
              <a:rPr lang="tr-TR" dirty="0" err="1" smtClean="0"/>
              <a:t>genital</a:t>
            </a:r>
            <a:r>
              <a:rPr lang="tr-TR" dirty="0" smtClean="0"/>
              <a:t> sistemin en dışında bulunur. </a:t>
            </a:r>
            <a:r>
              <a:rPr lang="tr-TR" dirty="0" err="1" smtClean="0"/>
              <a:t>Anus’ün</a:t>
            </a:r>
            <a:r>
              <a:rPr lang="tr-TR" dirty="0" smtClean="0"/>
              <a:t> hemen altıda bulunan, deri kıvrımından oluşmuş, ter ve yağ bezlerinden zengin iki adet dudaktır. Arasındaki yarığa </a:t>
            </a:r>
            <a:r>
              <a:rPr lang="tr-TR" dirty="0" err="1" smtClean="0">
                <a:solidFill>
                  <a:srgbClr val="FF0000"/>
                </a:solidFill>
              </a:rPr>
              <a:t>rima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pudenti</a:t>
            </a:r>
            <a:r>
              <a:rPr lang="tr-TR" dirty="0" smtClean="0"/>
              <a:t> adı verilir.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89"/>
            <a:ext cx="4929222" cy="6572297"/>
          </a:xfrm>
          <a:prstGeom prst="rect">
            <a:avLst/>
          </a:prstGeom>
          <a:noFill/>
        </p:spPr>
      </p:pic>
      <p:cxnSp>
        <p:nvCxnSpPr>
          <p:cNvPr id="6" name="5 Düz Ok Bağlayıcısı"/>
          <p:cNvCxnSpPr/>
          <p:nvPr/>
        </p:nvCxnSpPr>
        <p:spPr>
          <a:xfrm rot="10800000" flipV="1">
            <a:off x="3000364" y="857232"/>
            <a:ext cx="3429024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10800000" flipV="1">
            <a:off x="3000364" y="2714620"/>
            <a:ext cx="3429024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6429388" y="571480"/>
            <a:ext cx="6966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Anüs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sz="3600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Vulva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4.bp.blogspot.com/-VRQHWzdnnQs/TshZPYv40ZI/AAAAAAAAAYo/wh0Es2uRdH0/s1600/leg%2B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32479"/>
            <a:ext cx="5500694" cy="4125521"/>
          </a:xfrm>
          <a:prstGeom prst="rect">
            <a:avLst/>
          </a:prstGeom>
          <a:noFill/>
        </p:spPr>
      </p:pic>
      <p:pic>
        <p:nvPicPr>
          <p:cNvPr id="8" name="Picture 2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60324" y="0"/>
            <a:ext cx="3355278" cy="2000240"/>
          </a:xfrm>
          <a:prstGeom prst="rect">
            <a:avLst/>
          </a:prstGeom>
          <a:noFill/>
        </p:spPr>
      </p:pic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69733" cy="2643182"/>
          </a:xfrm>
          <a:prstGeom prst="rect">
            <a:avLst/>
          </a:prstGeom>
          <a:noFill/>
        </p:spPr>
      </p:pic>
      <p:pic>
        <p:nvPicPr>
          <p:cNvPr id="1028" name="Picture 4" descr="testes position site in animals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0"/>
            <a:ext cx="2976540" cy="1937041"/>
          </a:xfrm>
          <a:prstGeom prst="rect">
            <a:avLst/>
          </a:prstGeom>
          <a:noFill/>
        </p:spPr>
      </p:pic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2643206" cy="1981491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1785918" y="2071678"/>
            <a:ext cx="665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Köpekte </a:t>
            </a:r>
            <a:r>
              <a:rPr lang="tr-TR" dirty="0" err="1" smtClean="0"/>
              <a:t>regio</a:t>
            </a:r>
            <a:r>
              <a:rPr lang="tr-TR" dirty="0" smtClean="0"/>
              <a:t> </a:t>
            </a:r>
            <a:r>
              <a:rPr lang="tr-TR" dirty="0" err="1" smtClean="0"/>
              <a:t>perinealis’te</a:t>
            </a:r>
            <a:r>
              <a:rPr lang="tr-TR" dirty="0" smtClean="0"/>
              <a:t> yer alır. Kedi ve domuzda </a:t>
            </a:r>
            <a:r>
              <a:rPr lang="tr-TR" dirty="0" err="1" smtClean="0"/>
              <a:t>anus’a</a:t>
            </a:r>
            <a:r>
              <a:rPr lang="tr-TR" dirty="0" smtClean="0"/>
              <a:t> çok yakın,</a:t>
            </a:r>
          </a:p>
          <a:p>
            <a:r>
              <a:rPr lang="tr-TR" dirty="0" smtClean="0"/>
              <a:t>                         </a:t>
            </a:r>
            <a:r>
              <a:rPr lang="tr-TR" dirty="0" err="1" smtClean="0"/>
              <a:t>Equidae</a:t>
            </a:r>
            <a:r>
              <a:rPr lang="tr-TR" dirty="0" smtClean="0"/>
              <a:t> ve </a:t>
            </a:r>
            <a:r>
              <a:rPr lang="tr-TR" dirty="0" err="1" smtClean="0"/>
              <a:t>ruminantta</a:t>
            </a:r>
            <a:r>
              <a:rPr lang="tr-TR" dirty="0" smtClean="0"/>
              <a:t> </a:t>
            </a:r>
            <a:r>
              <a:rPr lang="tr-TR" dirty="0" err="1" smtClean="0"/>
              <a:t>regio</a:t>
            </a:r>
            <a:r>
              <a:rPr lang="tr-TR" dirty="0" smtClean="0"/>
              <a:t> </a:t>
            </a:r>
            <a:r>
              <a:rPr lang="tr-TR" dirty="0" err="1" smtClean="0"/>
              <a:t>pubis’te</a:t>
            </a:r>
            <a:r>
              <a:rPr lang="tr-TR" dirty="0" smtClean="0"/>
              <a:t> bulunur.</a:t>
            </a:r>
            <a:endParaRPr lang="tr-TR" dirty="0"/>
          </a:p>
        </p:txBody>
      </p:sp>
      <p:pic>
        <p:nvPicPr>
          <p:cNvPr id="1032" name="Picture 8" descr="testes position site in animals ile ilgili görsel sonuc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928934"/>
            <a:ext cx="2956574" cy="2214578"/>
          </a:xfrm>
          <a:prstGeom prst="rect">
            <a:avLst/>
          </a:prstGeom>
          <a:noFill/>
        </p:spPr>
      </p:pic>
      <p:pic>
        <p:nvPicPr>
          <p:cNvPr id="1042" name="Picture 18" descr="http://www.pregonagropecuario.com/assets/images/upload/cerdos_con_improva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857496"/>
            <a:ext cx="3857620" cy="2901903"/>
          </a:xfrm>
          <a:prstGeom prst="rect">
            <a:avLst/>
          </a:prstGeom>
          <a:noFill/>
        </p:spPr>
      </p:pic>
      <p:pic>
        <p:nvPicPr>
          <p:cNvPr id="1044" name="Picture 20" descr="İlgili resi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86322"/>
            <a:ext cx="2571736" cy="240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Clitoris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Dişide penis’in karşılığıdır. </a:t>
            </a:r>
          </a:p>
          <a:p>
            <a:r>
              <a:rPr lang="tr-TR" dirty="0" err="1" smtClean="0"/>
              <a:t>Crus</a:t>
            </a:r>
            <a:r>
              <a:rPr lang="tr-TR" dirty="0" smtClean="0"/>
              <a:t>, </a:t>
            </a:r>
            <a:r>
              <a:rPr lang="tr-TR" dirty="0" err="1" smtClean="0"/>
              <a:t>corpus</a:t>
            </a:r>
            <a:r>
              <a:rPr lang="tr-TR" dirty="0" smtClean="0"/>
              <a:t> ve </a:t>
            </a:r>
            <a:r>
              <a:rPr lang="tr-TR" dirty="0" err="1" smtClean="0"/>
              <a:t>glans</a:t>
            </a:r>
            <a:r>
              <a:rPr lang="tr-TR" dirty="0" smtClean="0"/>
              <a:t> olmak üzere üç kısımdır.</a:t>
            </a:r>
          </a:p>
          <a:p>
            <a:r>
              <a:rPr lang="tr-TR" dirty="0" smtClean="0"/>
              <a:t>Kök kısmı olan </a:t>
            </a:r>
            <a:r>
              <a:rPr lang="tr-TR" dirty="0" err="1" smtClean="0"/>
              <a:t>crus</a:t>
            </a:r>
            <a:r>
              <a:rPr lang="tr-TR" dirty="0" smtClean="0"/>
              <a:t> </a:t>
            </a:r>
            <a:r>
              <a:rPr lang="tr-TR" dirty="0" err="1" smtClean="0"/>
              <a:t>arcus</a:t>
            </a:r>
            <a:r>
              <a:rPr lang="tr-TR" dirty="0" smtClean="0"/>
              <a:t> </a:t>
            </a:r>
            <a:r>
              <a:rPr lang="tr-TR" dirty="0" err="1" smtClean="0"/>
              <a:t>ischiadicus’a</a:t>
            </a:r>
            <a:r>
              <a:rPr lang="tr-TR" dirty="0" smtClean="0"/>
              <a:t> bağlıdır.</a:t>
            </a:r>
          </a:p>
          <a:p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clitoridis</a:t>
            </a:r>
            <a:r>
              <a:rPr lang="tr-TR" dirty="0" smtClean="0"/>
              <a:t>;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cavernosum</a:t>
            </a:r>
            <a:r>
              <a:rPr lang="tr-TR" dirty="0" smtClean="0"/>
              <a:t> </a:t>
            </a:r>
            <a:r>
              <a:rPr lang="tr-TR" dirty="0" err="1" smtClean="0"/>
              <a:t>clitoridis</a:t>
            </a:r>
            <a:r>
              <a:rPr lang="tr-TR" dirty="0" smtClean="0"/>
              <a:t> denilen </a:t>
            </a:r>
            <a:r>
              <a:rPr lang="tr-TR" dirty="0" err="1" smtClean="0"/>
              <a:t>kavernoz</a:t>
            </a:r>
            <a:r>
              <a:rPr lang="tr-TR" dirty="0" smtClean="0"/>
              <a:t> ve </a:t>
            </a:r>
            <a:r>
              <a:rPr lang="tr-TR" dirty="0" err="1" smtClean="0"/>
              <a:t>erektil</a:t>
            </a:r>
            <a:r>
              <a:rPr lang="tr-TR" dirty="0" smtClean="0"/>
              <a:t> dokudan yapılmıştır.</a:t>
            </a:r>
          </a:p>
          <a:p>
            <a:r>
              <a:rPr lang="tr-TR" dirty="0" smtClean="0"/>
              <a:t>Penisten farklı olarak </a:t>
            </a:r>
            <a:r>
              <a:rPr lang="tr-TR" dirty="0" err="1" smtClean="0"/>
              <a:t>urethra</a:t>
            </a:r>
            <a:r>
              <a:rPr lang="tr-TR" dirty="0" smtClean="0"/>
              <a:t> yoktur.(</a:t>
            </a:r>
            <a:r>
              <a:rPr lang="tr-TR" dirty="0" err="1" smtClean="0"/>
              <a:t>rat</a:t>
            </a:r>
            <a:r>
              <a:rPr lang="tr-TR" dirty="0" smtClean="0"/>
              <a:t> hariç)</a:t>
            </a:r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ongae.gsnu.ac.kr/~cspark/teaching/images/fig_2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214974" cy="625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ongae.gsnu.ac.kr/~cspark/teaching/images/fig_2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39689" cy="2357454"/>
          </a:xfrm>
          <a:prstGeom prst="rect">
            <a:avLst/>
          </a:prstGeom>
          <a:noFill/>
        </p:spPr>
      </p:pic>
      <p:pic>
        <p:nvPicPr>
          <p:cNvPr id="8194" name="Picture 2" descr="Ut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ongae.gsnu.ac.kr/~cspark/teaching/images/fig_2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364" y="571480"/>
            <a:ext cx="4624106" cy="2928958"/>
          </a:xfrm>
          <a:prstGeom prst="rect">
            <a:avLst/>
          </a:prstGeom>
          <a:noFill/>
        </p:spPr>
      </p:pic>
      <p:pic>
        <p:nvPicPr>
          <p:cNvPr id="7170" name="Picture 2" descr="https://instruction.cvhs.okstate.edu/Histology/fr/images/GrossCLuteumSurfacep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3786214" cy="2749879"/>
          </a:xfrm>
          <a:prstGeom prst="rect">
            <a:avLst/>
          </a:prstGeom>
          <a:noFill/>
        </p:spPr>
      </p:pic>
      <p:pic>
        <p:nvPicPr>
          <p:cNvPr id="7172" name="Picture 4" descr="http://www.ansc.purdue.edu/swine/porkpage/repro/physiol/reppaper/ovar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0"/>
            <a:ext cx="468630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t-informed-veterinary-advice-online.com/images/bitch-spey-surgery-s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6095996" cy="4354283"/>
          </a:xfrm>
          <a:prstGeom prst="rect">
            <a:avLst/>
          </a:prstGeom>
          <a:noFill/>
        </p:spPr>
      </p:pic>
      <p:pic>
        <p:nvPicPr>
          <p:cNvPr id="12290" name="Picture 2" descr="http://nongae.gsnu.ac.kr/~cspark/teaching/images/fig_2_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36225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ongae.gsnu.ac.kr/~cspark/teaching/images/fig_17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432365" cy="4327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ongae.gsnu.ac.kr/~cspark/teaching/images/fig_17_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34445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Tunica</a:t>
            </a:r>
            <a:r>
              <a:rPr lang="tr-TR" dirty="0" smtClean="0"/>
              <a:t> testis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Scrotum</a:t>
            </a:r>
            <a:r>
              <a:rPr lang="tr-TR" sz="1600" dirty="0" smtClean="0"/>
              <a:t> :  Deri</a:t>
            </a:r>
            <a:endParaRPr lang="tr-TR" dirty="0" smtClean="0"/>
          </a:p>
          <a:p>
            <a:r>
              <a:rPr lang="tr-TR" dirty="0" err="1" smtClean="0"/>
              <a:t>Tunica</a:t>
            </a:r>
            <a:r>
              <a:rPr lang="tr-TR" dirty="0" smtClean="0"/>
              <a:t> </a:t>
            </a:r>
            <a:r>
              <a:rPr lang="tr-TR" dirty="0" err="1" smtClean="0"/>
              <a:t>dartos</a:t>
            </a:r>
            <a:r>
              <a:rPr lang="tr-TR" sz="1600" dirty="0" smtClean="0"/>
              <a:t> : Düz kas    (</a:t>
            </a:r>
            <a:r>
              <a:rPr lang="tr-TR" sz="1600" dirty="0" err="1" smtClean="0"/>
              <a:t>septum</a:t>
            </a:r>
            <a:r>
              <a:rPr lang="tr-TR" sz="1600" dirty="0" smtClean="0"/>
              <a:t> </a:t>
            </a:r>
            <a:r>
              <a:rPr lang="tr-TR" sz="1600" dirty="0" err="1" smtClean="0"/>
              <a:t>scroti’yi</a:t>
            </a:r>
            <a:r>
              <a:rPr lang="tr-TR" sz="1600" dirty="0" smtClean="0"/>
              <a:t>  de oluşturur.)</a:t>
            </a:r>
            <a:endParaRPr lang="tr-TR" dirty="0" smtClean="0"/>
          </a:p>
          <a:p>
            <a:r>
              <a:rPr lang="tr-TR" dirty="0" err="1" smtClean="0"/>
              <a:t>Fascia</a:t>
            </a:r>
            <a:r>
              <a:rPr lang="tr-TR" dirty="0" smtClean="0"/>
              <a:t> </a:t>
            </a:r>
            <a:r>
              <a:rPr lang="tr-TR" dirty="0" err="1" smtClean="0"/>
              <a:t>spermatica</a:t>
            </a:r>
            <a:r>
              <a:rPr lang="tr-TR" dirty="0" smtClean="0"/>
              <a:t> </a:t>
            </a:r>
            <a:r>
              <a:rPr lang="tr-TR" dirty="0" err="1" smtClean="0"/>
              <a:t>externa</a:t>
            </a:r>
            <a:r>
              <a:rPr lang="tr-TR" sz="1600" dirty="0" smtClean="0"/>
              <a:t>: </a:t>
            </a:r>
            <a:r>
              <a:rPr lang="tr-TR" sz="1600" dirty="0" err="1" smtClean="0"/>
              <a:t>m.oblq</a:t>
            </a:r>
            <a:r>
              <a:rPr lang="tr-TR" sz="1600" dirty="0" smtClean="0"/>
              <a:t>. </a:t>
            </a:r>
            <a:r>
              <a:rPr lang="tr-TR" sz="1600" dirty="0" err="1" smtClean="0"/>
              <a:t>ext</a:t>
            </a:r>
            <a:r>
              <a:rPr lang="tr-TR" sz="1600" dirty="0" smtClean="0"/>
              <a:t>. </a:t>
            </a:r>
            <a:r>
              <a:rPr lang="tr-TR" sz="1600" dirty="0" err="1" smtClean="0"/>
              <a:t>abd</a:t>
            </a:r>
            <a:r>
              <a:rPr lang="tr-TR" sz="1600" dirty="0" smtClean="0"/>
              <a:t>.  </a:t>
            </a:r>
            <a:r>
              <a:rPr lang="tr-TR" sz="1600" dirty="0" err="1" smtClean="0"/>
              <a:t>Aponeurosis</a:t>
            </a:r>
            <a:r>
              <a:rPr lang="tr-TR" sz="1600" dirty="0" smtClean="0"/>
              <a:t>.</a:t>
            </a:r>
            <a:endParaRPr lang="tr-TR" dirty="0" smtClean="0"/>
          </a:p>
          <a:p>
            <a:r>
              <a:rPr lang="tr-TR" dirty="0" err="1" smtClean="0"/>
              <a:t>Fasc</a:t>
            </a:r>
            <a:r>
              <a:rPr lang="tr-TR" dirty="0" smtClean="0"/>
              <a:t>.</a:t>
            </a:r>
            <a:r>
              <a:rPr lang="tr-TR" dirty="0" err="1" smtClean="0"/>
              <a:t>cremasterica</a:t>
            </a:r>
            <a:r>
              <a:rPr lang="tr-TR" dirty="0" smtClean="0"/>
              <a:t> ve m. </a:t>
            </a:r>
            <a:r>
              <a:rPr lang="tr-TR" dirty="0" err="1" smtClean="0"/>
              <a:t>cremaster</a:t>
            </a:r>
            <a:r>
              <a:rPr lang="tr-TR" dirty="0" smtClean="0"/>
              <a:t> </a:t>
            </a:r>
            <a:r>
              <a:rPr lang="tr-TR" sz="1600" dirty="0" smtClean="0"/>
              <a:t>çizgili kas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</a:t>
            </a:r>
            <a:r>
              <a:rPr lang="tr-TR" sz="1700" dirty="0" err="1" smtClean="0"/>
              <a:t>m.oblq</a:t>
            </a:r>
            <a:r>
              <a:rPr lang="tr-TR" sz="1700" dirty="0" smtClean="0"/>
              <a:t>.</a:t>
            </a:r>
            <a:r>
              <a:rPr lang="tr-TR" sz="1700" dirty="0" err="1" smtClean="0"/>
              <a:t>int</a:t>
            </a:r>
            <a:r>
              <a:rPr lang="tr-TR" sz="1700" dirty="0" smtClean="0"/>
              <a:t>.</a:t>
            </a:r>
            <a:r>
              <a:rPr lang="tr-TR" sz="1700" dirty="0" err="1" smtClean="0"/>
              <a:t>abd</a:t>
            </a:r>
            <a:r>
              <a:rPr lang="tr-TR" sz="1700" dirty="0" smtClean="0"/>
              <a:t>. </a:t>
            </a:r>
            <a:r>
              <a:rPr lang="tr-TR" sz="1700" dirty="0" err="1" smtClean="0"/>
              <a:t>fascia’sı</a:t>
            </a:r>
            <a:endParaRPr lang="tr-TR" sz="1700" dirty="0" smtClean="0"/>
          </a:p>
          <a:p>
            <a:r>
              <a:rPr lang="tr-TR" dirty="0" err="1" smtClean="0"/>
              <a:t>Fascia</a:t>
            </a:r>
            <a:r>
              <a:rPr lang="tr-TR" dirty="0" smtClean="0"/>
              <a:t> </a:t>
            </a:r>
            <a:r>
              <a:rPr lang="tr-TR" dirty="0" err="1" smtClean="0"/>
              <a:t>spermatica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r>
              <a:rPr lang="tr-TR" dirty="0" smtClean="0"/>
              <a:t> </a:t>
            </a:r>
            <a:r>
              <a:rPr lang="tr-TR" sz="1600" dirty="0" smtClean="0"/>
              <a:t>: </a:t>
            </a:r>
            <a:r>
              <a:rPr lang="tr-TR" sz="1600" dirty="0" err="1" smtClean="0"/>
              <a:t>Fascia</a:t>
            </a:r>
            <a:r>
              <a:rPr lang="tr-TR" sz="1600" dirty="0" smtClean="0"/>
              <a:t> </a:t>
            </a:r>
            <a:r>
              <a:rPr lang="tr-TR" sz="1600" dirty="0" err="1" smtClean="0"/>
              <a:t>transversalis</a:t>
            </a:r>
            <a:endParaRPr lang="tr-TR" sz="1600" dirty="0" smtClean="0"/>
          </a:p>
          <a:p>
            <a:r>
              <a:rPr lang="tr-TR" dirty="0" err="1" smtClean="0"/>
              <a:t>Tunica</a:t>
            </a:r>
            <a:r>
              <a:rPr lang="tr-TR" dirty="0" smtClean="0"/>
              <a:t> </a:t>
            </a:r>
            <a:r>
              <a:rPr lang="tr-TR" dirty="0" err="1" smtClean="0"/>
              <a:t>vaginalis</a:t>
            </a:r>
            <a:r>
              <a:rPr lang="tr-TR" dirty="0" smtClean="0"/>
              <a:t> testis</a:t>
            </a:r>
            <a:r>
              <a:rPr lang="tr-TR" sz="1600" dirty="0" smtClean="0"/>
              <a:t>: </a:t>
            </a:r>
            <a:r>
              <a:rPr lang="tr-TR" sz="1600" dirty="0" err="1" smtClean="0"/>
              <a:t>Lamina</a:t>
            </a:r>
            <a:r>
              <a:rPr lang="tr-TR" sz="1600" dirty="0" smtClean="0"/>
              <a:t> </a:t>
            </a:r>
            <a:r>
              <a:rPr lang="tr-TR" sz="1600" dirty="0" err="1" smtClean="0"/>
              <a:t>parietalis</a:t>
            </a:r>
            <a:r>
              <a:rPr lang="tr-TR" sz="1600" dirty="0" smtClean="0"/>
              <a:t>     /     </a:t>
            </a:r>
            <a:r>
              <a:rPr lang="tr-TR" sz="1600" dirty="0" err="1" smtClean="0"/>
              <a:t>Lamina</a:t>
            </a:r>
            <a:r>
              <a:rPr lang="tr-TR" sz="1600" dirty="0" smtClean="0"/>
              <a:t> </a:t>
            </a:r>
            <a:r>
              <a:rPr lang="tr-TR" sz="1600" dirty="0" err="1" smtClean="0"/>
              <a:t>visceralis</a:t>
            </a:r>
            <a:endParaRPr lang="tr-TR" sz="1600" dirty="0" smtClean="0"/>
          </a:p>
          <a:p>
            <a:pPr>
              <a:buNone/>
            </a:pPr>
            <a:r>
              <a:rPr lang="tr-TR" sz="1600" dirty="0" smtClean="0"/>
              <a:t>                                                 PERIORCHIUM-Peritonum </a:t>
            </a:r>
            <a:r>
              <a:rPr lang="tr-TR" sz="1600" dirty="0" err="1" smtClean="0"/>
              <a:t>parietale</a:t>
            </a:r>
            <a:r>
              <a:rPr lang="tr-TR" sz="1600" dirty="0" smtClean="0"/>
              <a:t>             EPIORCHIUM-Peritonum </a:t>
            </a:r>
            <a:r>
              <a:rPr lang="tr-TR" sz="1600" dirty="0" err="1" smtClean="0"/>
              <a:t>viscerale</a:t>
            </a:r>
            <a:r>
              <a:rPr lang="tr-TR" sz="1600" dirty="0" smtClean="0"/>
              <a:t> </a:t>
            </a:r>
            <a:endParaRPr lang="tr-TR" dirty="0" smtClean="0"/>
          </a:p>
          <a:p>
            <a:r>
              <a:rPr lang="tr-TR" dirty="0" err="1" smtClean="0"/>
              <a:t>Tunica</a:t>
            </a:r>
            <a:r>
              <a:rPr lang="tr-TR" dirty="0" smtClean="0"/>
              <a:t> </a:t>
            </a:r>
            <a:r>
              <a:rPr lang="tr-TR" dirty="0" err="1" smtClean="0"/>
              <a:t>albuginea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nimalsciences.missouri.edu/reprod/notes/male/TES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219575" cy="5715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71472" y="785794"/>
            <a:ext cx="49476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EPIDIDYMIS (</a:t>
            </a:r>
            <a:r>
              <a:rPr lang="tr-TR" sz="3600" b="1" dirty="0" err="1" smtClean="0"/>
              <a:t>epididymis</a:t>
            </a:r>
            <a:r>
              <a:rPr lang="tr-TR" sz="3600" b="1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/>
              <a:t>Equidae’de</a:t>
            </a:r>
            <a:r>
              <a:rPr lang="tr-TR" dirty="0" smtClean="0"/>
              <a:t> 12-13 cm          70-80 m.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Caput</a:t>
            </a:r>
            <a:r>
              <a:rPr lang="tr-TR" dirty="0" smtClean="0"/>
              <a:t> </a:t>
            </a:r>
            <a:r>
              <a:rPr lang="tr-TR" dirty="0" err="1" smtClean="0"/>
              <a:t>epididymis</a:t>
            </a:r>
            <a:endParaRPr lang="tr-TR" dirty="0" smtClean="0"/>
          </a:p>
          <a:p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epididymis</a:t>
            </a:r>
            <a:r>
              <a:rPr lang="tr-TR" dirty="0" smtClean="0"/>
              <a:t> (bursa </a:t>
            </a:r>
            <a:r>
              <a:rPr lang="tr-TR" dirty="0" err="1" smtClean="0"/>
              <a:t>testicularis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Cauda</a:t>
            </a:r>
            <a:r>
              <a:rPr lang="tr-TR" dirty="0" smtClean="0"/>
              <a:t> </a:t>
            </a:r>
            <a:r>
              <a:rPr lang="tr-TR" dirty="0" err="1" smtClean="0"/>
              <a:t>epididymis</a:t>
            </a:r>
            <a:r>
              <a:rPr lang="tr-TR" dirty="0" smtClean="0"/>
              <a:t> (lig.testis </a:t>
            </a:r>
            <a:r>
              <a:rPr lang="tr-TR" dirty="0" err="1" smtClean="0"/>
              <a:t>proprium</a:t>
            </a:r>
            <a:r>
              <a:rPr lang="tr-TR" dirty="0" smtClean="0"/>
              <a:t> ile testis’e)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1730</Words>
  <Application>Microsoft Office PowerPoint</Application>
  <PresentationFormat>Ekran Gösterisi (4:3)</PresentationFormat>
  <Paragraphs>261</Paragraphs>
  <Slides>76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77" baseType="lpstr">
      <vt:lpstr>Ofis Teması</vt:lpstr>
      <vt:lpstr>Slayt 1</vt:lpstr>
      <vt:lpstr>Slayt 2</vt:lpstr>
      <vt:lpstr>Slayt 3</vt:lpstr>
      <vt:lpstr>Erkek Hormon Döngüsü</vt:lpstr>
      <vt:lpstr>Erkek Üreme Organları</vt:lpstr>
      <vt:lpstr>Testis</vt:lpstr>
      <vt:lpstr>Slayt 7</vt:lpstr>
      <vt:lpstr>Tunica testis</vt:lpstr>
      <vt:lpstr>Slayt 9</vt:lpstr>
      <vt:lpstr>Slayt 10</vt:lpstr>
      <vt:lpstr>Ductus deferens</vt:lpstr>
      <vt:lpstr>Slayt 12</vt:lpstr>
      <vt:lpstr>Eklenti Üreme Bezleri </vt:lpstr>
      <vt:lpstr>Slayt 14</vt:lpstr>
      <vt:lpstr>Slayt 15</vt:lpstr>
      <vt:lpstr>Slayt 16</vt:lpstr>
      <vt:lpstr>Gl. Bulbourethralis (Cowper Bezi)</vt:lpstr>
      <vt:lpstr>Gl. Vesicularis</vt:lpstr>
      <vt:lpstr>Slayt 19</vt:lpstr>
      <vt:lpstr>Slayt 20</vt:lpstr>
      <vt:lpstr>Slayt 21</vt:lpstr>
      <vt:lpstr>Prostata</vt:lpstr>
      <vt:lpstr>Slayt 23</vt:lpstr>
      <vt:lpstr>Slayt 24</vt:lpstr>
      <vt:lpstr>Slayt 25</vt:lpstr>
      <vt:lpstr>Erkek Üreme Organları</vt:lpstr>
      <vt:lpstr>Slayt 27</vt:lpstr>
      <vt:lpstr>Penis </vt:lpstr>
      <vt:lpstr>Slayt 29</vt:lpstr>
      <vt:lpstr>Slayt 30</vt:lpstr>
      <vt:lpstr>Slayt 31</vt:lpstr>
      <vt:lpstr>Slayt 32</vt:lpstr>
      <vt:lpstr>Slayt 33</vt:lpstr>
      <vt:lpstr>Erkek Urethrası</vt:lpstr>
      <vt:lpstr>Preputium </vt:lpstr>
      <vt:lpstr>Organa Genitalia Feminina</vt:lpstr>
      <vt:lpstr>Slayt 37</vt:lpstr>
      <vt:lpstr>Slayt 38</vt:lpstr>
      <vt:lpstr>Ovarium 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Tuba Uterina (Salpinx)</vt:lpstr>
      <vt:lpstr>Slayt 49</vt:lpstr>
      <vt:lpstr>Slayt 50</vt:lpstr>
      <vt:lpstr>Uterus (Metra)</vt:lpstr>
      <vt:lpstr>Slayt 52</vt:lpstr>
      <vt:lpstr>Slayt 53</vt:lpstr>
      <vt:lpstr>Slayt 54</vt:lpstr>
      <vt:lpstr>Cervix Uteri</vt:lpstr>
      <vt:lpstr>Slayt 56</vt:lpstr>
      <vt:lpstr>Slayt 57</vt:lpstr>
      <vt:lpstr>Slayt 58</vt:lpstr>
      <vt:lpstr>Slayt 59</vt:lpstr>
      <vt:lpstr>Uterus’un Bağları</vt:lpstr>
      <vt:lpstr>Slayt 61</vt:lpstr>
      <vt:lpstr>Slayt 62</vt:lpstr>
      <vt:lpstr>Vagina </vt:lpstr>
      <vt:lpstr>Slayt 64</vt:lpstr>
      <vt:lpstr>Vestibulum Vagina</vt:lpstr>
      <vt:lpstr>Slayt 66</vt:lpstr>
      <vt:lpstr>Slayt 67</vt:lpstr>
      <vt:lpstr>Dişi Dış Üreme Organları</vt:lpstr>
      <vt:lpstr>Slayt 69</vt:lpstr>
      <vt:lpstr>Clitoris</vt:lpstr>
      <vt:lpstr>Slayt 71</vt:lpstr>
      <vt:lpstr>Slayt 72</vt:lpstr>
      <vt:lpstr>Slayt 73</vt:lpstr>
      <vt:lpstr>Slayt 74</vt:lpstr>
      <vt:lpstr>Slayt 75</vt:lpstr>
      <vt:lpstr>Slayt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Eklenti Üreme Bezleri </dc:title>
  <dc:creator>Aydın</dc:creator>
  <cp:lastModifiedBy>Asus</cp:lastModifiedBy>
  <cp:revision>48</cp:revision>
  <dcterms:created xsi:type="dcterms:W3CDTF">2016-02-29T13:42:32Z</dcterms:created>
  <dcterms:modified xsi:type="dcterms:W3CDTF">2018-02-26T20:33:07Z</dcterms:modified>
</cp:coreProperties>
</file>