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76" r:id="rId5"/>
    <p:sldId id="258" r:id="rId6"/>
    <p:sldId id="277" r:id="rId7"/>
    <p:sldId id="259" r:id="rId8"/>
    <p:sldId id="278" r:id="rId9"/>
    <p:sldId id="260" r:id="rId10"/>
    <p:sldId id="261" r:id="rId11"/>
    <p:sldId id="262" r:id="rId12"/>
    <p:sldId id="265" r:id="rId13"/>
    <p:sldId id="279" r:id="rId14"/>
    <p:sldId id="264" r:id="rId15"/>
    <p:sldId id="266" r:id="rId16"/>
    <p:sldId id="280" r:id="rId17"/>
    <p:sldId id="267" r:id="rId18"/>
    <p:sldId id="268" r:id="rId19"/>
    <p:sldId id="269" r:id="rId20"/>
    <p:sldId id="270" r:id="rId21"/>
    <p:sldId id="271" r:id="rId22"/>
    <p:sldId id="272" r:id="rId23"/>
    <p:sldId id="273" r:id="rId24"/>
    <p:sldId id="275" r:id="rId25"/>
    <p:sldId id="281"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9.10.2020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9.10.2020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9.10.2020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9.10.2020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9.10.2020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9.10.2020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9.10.2020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9.10.2020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9.10.2020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9.10.2020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9.10.2020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9.10.2020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764704"/>
            <a:ext cx="7772400" cy="1470025"/>
          </a:xfrm>
        </p:spPr>
        <p:txBody>
          <a:bodyPr/>
          <a:lstStyle/>
          <a:p>
            <a:r>
              <a:rPr lang="tr-TR" b="1" dirty="0" smtClean="0">
                <a:solidFill>
                  <a:srgbClr val="FF0000"/>
                </a:solidFill>
              </a:rPr>
              <a:t>Hastalık Sağlık İlişkisi</a:t>
            </a:r>
            <a:endParaRPr lang="tr-TR" b="1" dirty="0">
              <a:solidFill>
                <a:srgbClr val="FF0000"/>
              </a:solidFill>
            </a:endParaRPr>
          </a:p>
        </p:txBody>
      </p:sp>
      <p:sp>
        <p:nvSpPr>
          <p:cNvPr id="4" name="Alt Başlık 3"/>
          <p:cNvSpPr>
            <a:spLocks noGrp="1"/>
          </p:cNvSpPr>
          <p:nvPr>
            <p:ph type="subTitle" idx="1"/>
          </p:nvPr>
        </p:nvSpPr>
        <p:spPr/>
        <p:txBody>
          <a:bodyPr/>
          <a:lstStyle/>
          <a:p>
            <a:endParaRPr lang="tr-TR"/>
          </a:p>
        </p:txBody>
      </p:sp>
    </p:spTree>
    <p:extLst>
      <p:ext uri="{BB962C8B-B14F-4D97-AF65-F5344CB8AC3E}">
        <p14:creationId xmlns:p14="http://schemas.microsoft.com/office/powerpoint/2010/main" val="18890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76672"/>
            <a:ext cx="8784976" cy="5700291"/>
          </a:xfrm>
        </p:spPr>
        <p:txBody>
          <a:bodyPr>
            <a:normAutofit fontScale="92500"/>
          </a:bodyPr>
          <a:lstStyle/>
          <a:p>
            <a:r>
              <a:rPr lang="tr-TR" dirty="0"/>
              <a:t>Fert ve toplum olarak  insan sağlığının korunması  ve geliştirilmesi,  yüksek seviyede uzun süre devam etmesi için, sağlıkla ilgili bütün bilgilerin bir sentezi olan sağlık geniş bir kapsama  sahiptir. </a:t>
            </a:r>
            <a:endParaRPr lang="tr-TR" dirty="0" smtClean="0"/>
          </a:p>
          <a:p>
            <a:r>
              <a:rPr lang="tr-TR" dirty="0" smtClean="0"/>
              <a:t>Sağlık </a:t>
            </a:r>
            <a:r>
              <a:rPr lang="tr-TR" dirty="0"/>
              <a:t>başlıca üç öğeden oluşmaktadır. </a:t>
            </a:r>
            <a:endParaRPr lang="tr-TR" dirty="0" smtClean="0"/>
          </a:p>
          <a:p>
            <a:r>
              <a:rPr lang="tr-TR" dirty="0" smtClean="0"/>
              <a:t>Bunlar</a:t>
            </a:r>
            <a:r>
              <a:rPr lang="tr-TR" dirty="0"/>
              <a:t>; </a:t>
            </a:r>
            <a:r>
              <a:rPr lang="tr-TR" b="1" dirty="0">
                <a:solidFill>
                  <a:srgbClr val="FF0000"/>
                </a:solidFill>
              </a:rPr>
              <a:t>bedensel sağlık,  ruhsal sağlık ve sosyal sağlıktır.</a:t>
            </a:r>
          </a:p>
          <a:p>
            <a:r>
              <a:rPr lang="tr-TR" dirty="0"/>
              <a:t>Sağlık kavramının hastalık kavramına bağımlı olarak tanımlanması yanlıştır. </a:t>
            </a:r>
            <a:endParaRPr lang="tr-TR" dirty="0" smtClean="0"/>
          </a:p>
          <a:p>
            <a:r>
              <a:rPr lang="tr-TR" dirty="0" smtClean="0"/>
              <a:t>Sağlık </a:t>
            </a:r>
            <a:r>
              <a:rPr lang="tr-TR" dirty="0"/>
              <a:t>ve hastalık birbirinin simetriği olamaz, çünkü pek çok hastalık var iken </a:t>
            </a:r>
            <a:r>
              <a:rPr lang="tr-TR" b="1" dirty="0">
                <a:solidFill>
                  <a:srgbClr val="0070C0"/>
                </a:solidFill>
              </a:rPr>
              <a:t>bir tek sağlık </a:t>
            </a:r>
            <a:r>
              <a:rPr lang="tr-TR" dirty="0"/>
              <a:t>bulunmaktadır. </a:t>
            </a:r>
            <a:endParaRPr lang="tr-TR" dirty="0" smtClean="0"/>
          </a:p>
        </p:txBody>
      </p:sp>
      <p:sp>
        <p:nvSpPr>
          <p:cNvPr id="4" name="Slayt Numarası Yer Tutucusu 3"/>
          <p:cNvSpPr>
            <a:spLocks noGrp="1"/>
          </p:cNvSpPr>
          <p:nvPr>
            <p:ph type="sldNum" sz="quarter" idx="12"/>
          </p:nvPr>
        </p:nvSpPr>
        <p:spPr/>
        <p:txBody>
          <a:bodyPr/>
          <a:lstStyle/>
          <a:p>
            <a:fld id="{470B6E88-962F-4909-AEC5-5F57FD3FE19C}" type="slidenum">
              <a:rPr lang="tr-TR" smtClean="0"/>
              <a:t>10</a:t>
            </a:fld>
            <a:endParaRPr lang="tr-TR"/>
          </a:p>
        </p:txBody>
      </p:sp>
    </p:spTree>
    <p:extLst>
      <p:ext uri="{BB962C8B-B14F-4D97-AF65-F5344CB8AC3E}">
        <p14:creationId xmlns:p14="http://schemas.microsoft.com/office/powerpoint/2010/main" val="322768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6632"/>
            <a:ext cx="8283178" cy="4819650"/>
          </a:xfrm>
        </p:spPr>
        <p:txBody>
          <a:bodyPr>
            <a:normAutofit/>
          </a:bodyPr>
          <a:lstStyle/>
          <a:p>
            <a:r>
              <a:rPr lang="tr-TR" dirty="0" smtClean="0"/>
              <a:t>Bugün yaygın olarak kullanılan sağlık tanımı Dünya </a:t>
            </a:r>
            <a:r>
              <a:rPr lang="tr-TR" dirty="0"/>
              <a:t>S</a:t>
            </a:r>
            <a:r>
              <a:rPr lang="tr-TR" dirty="0" smtClean="0"/>
              <a:t>ağlık </a:t>
            </a:r>
            <a:r>
              <a:rPr lang="tr-TR" dirty="0"/>
              <a:t>Ö</a:t>
            </a:r>
            <a:r>
              <a:rPr lang="tr-TR" dirty="0" smtClean="0"/>
              <a:t>rgütü (WHO) kuruluş yasasında yer alan tanımdır. Buna göre;</a:t>
            </a:r>
          </a:p>
          <a:p>
            <a:r>
              <a:rPr lang="tr-TR" i="1" u="sng" dirty="0" smtClean="0">
                <a:solidFill>
                  <a:srgbClr val="FF0000"/>
                </a:solidFill>
              </a:rPr>
              <a:t> </a:t>
            </a:r>
            <a:r>
              <a:rPr lang="tr-TR" b="1" i="1" u="sng" dirty="0">
                <a:solidFill>
                  <a:srgbClr val="FF0000"/>
                </a:solidFill>
              </a:rPr>
              <a:t>‘Sağlık, sadece hastalık ve sakatlık halinin olmayışı değil, bedensel, ruhsal ve sosyal yönden tam bir iyilik halidir</a:t>
            </a:r>
            <a:r>
              <a:rPr lang="tr-TR" b="1" i="1" u="sng" dirty="0" smtClean="0">
                <a:solidFill>
                  <a:srgbClr val="FF0000"/>
                </a:solidFill>
              </a:rPr>
              <a:t>’.</a:t>
            </a:r>
            <a:r>
              <a:rPr lang="tr-TR" i="1" u="sng" dirty="0">
                <a:solidFill>
                  <a:srgbClr val="FF0000"/>
                </a:solidFill>
              </a:rPr>
              <a:t> </a:t>
            </a:r>
            <a:endParaRPr lang="tr-TR" i="1" u="sng" dirty="0" smtClean="0">
              <a:solidFill>
                <a:srgbClr val="FF0000"/>
              </a:solidFill>
            </a:endParaRPr>
          </a:p>
          <a:p>
            <a:pPr marL="0" indent="0">
              <a:buNone/>
            </a:pP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11</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221088"/>
            <a:ext cx="2800350"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1" y="3999993"/>
            <a:ext cx="2649537"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6438" y="3717032"/>
            <a:ext cx="2921000"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698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6632"/>
            <a:ext cx="8283178" cy="4819650"/>
          </a:xfrm>
        </p:spPr>
        <p:txBody>
          <a:bodyPr>
            <a:normAutofit/>
          </a:bodyPr>
          <a:lstStyle/>
          <a:p>
            <a:r>
              <a:rPr lang="tr-TR" dirty="0"/>
              <a:t>Hastalık nedenleri ise </a:t>
            </a:r>
            <a:r>
              <a:rPr lang="tr-TR" b="1" dirty="0" smtClean="0">
                <a:solidFill>
                  <a:srgbClr val="FF0000"/>
                </a:solidFill>
              </a:rPr>
              <a:t>bedensel</a:t>
            </a:r>
            <a:r>
              <a:rPr lang="tr-TR" dirty="0" smtClean="0">
                <a:solidFill>
                  <a:srgbClr val="FF0000"/>
                </a:solidFill>
              </a:rPr>
              <a:t> </a:t>
            </a:r>
            <a:r>
              <a:rPr lang="tr-TR" dirty="0" smtClean="0"/>
              <a:t>ve </a:t>
            </a:r>
            <a:r>
              <a:rPr lang="tr-TR" b="1" dirty="0" smtClean="0">
                <a:solidFill>
                  <a:srgbClr val="FF0000"/>
                </a:solidFill>
              </a:rPr>
              <a:t>çevresel</a:t>
            </a:r>
            <a:r>
              <a:rPr lang="tr-TR" dirty="0" smtClean="0">
                <a:solidFill>
                  <a:srgbClr val="FF0000"/>
                </a:solidFill>
              </a:rPr>
              <a:t> </a:t>
            </a:r>
            <a:r>
              <a:rPr lang="tr-TR" dirty="0" smtClean="0"/>
              <a:t>nedenler </a:t>
            </a:r>
            <a:r>
              <a:rPr lang="tr-TR" dirty="0"/>
              <a:t>olmak üzere iki grupta incelenebilir.</a:t>
            </a:r>
          </a:p>
          <a:p>
            <a:r>
              <a:rPr lang="de-DE" b="1" u="sng" dirty="0" err="1" smtClean="0">
                <a:solidFill>
                  <a:srgbClr val="FF0000"/>
                </a:solidFill>
              </a:rPr>
              <a:t>Bedensel</a:t>
            </a:r>
            <a:r>
              <a:rPr lang="de-DE" b="1" u="sng" dirty="0" smtClean="0">
                <a:solidFill>
                  <a:srgbClr val="FF0000"/>
                </a:solidFill>
              </a:rPr>
              <a:t> </a:t>
            </a:r>
            <a:r>
              <a:rPr lang="de-DE" b="1" u="sng" dirty="0" err="1" smtClean="0">
                <a:solidFill>
                  <a:srgbClr val="FF0000"/>
                </a:solidFill>
              </a:rPr>
              <a:t>nedenler</a:t>
            </a:r>
            <a:endParaRPr lang="tr-TR" dirty="0" smtClean="0">
              <a:solidFill>
                <a:srgbClr val="FF0000"/>
              </a:solidFill>
            </a:endParaRPr>
          </a:p>
          <a:p>
            <a:r>
              <a:rPr lang="tr-TR" dirty="0" smtClean="0">
                <a:solidFill>
                  <a:srgbClr val="0070C0"/>
                </a:solidFill>
              </a:rPr>
              <a:t>Gen</a:t>
            </a:r>
            <a:r>
              <a:rPr lang="tr-TR" dirty="0" smtClean="0"/>
              <a:t>, </a:t>
            </a:r>
            <a:r>
              <a:rPr lang="tr-TR" dirty="0" smtClean="0">
                <a:solidFill>
                  <a:srgbClr val="0070C0"/>
                </a:solidFill>
              </a:rPr>
              <a:t>hormon</a:t>
            </a:r>
            <a:r>
              <a:rPr lang="tr-TR" dirty="0" smtClean="0"/>
              <a:t> </a:t>
            </a:r>
            <a:r>
              <a:rPr lang="tr-TR" dirty="0"/>
              <a:t>ve </a:t>
            </a:r>
            <a:r>
              <a:rPr lang="tr-TR" dirty="0" err="1">
                <a:solidFill>
                  <a:srgbClr val="0070C0"/>
                </a:solidFill>
              </a:rPr>
              <a:t>metabolik</a:t>
            </a:r>
            <a:r>
              <a:rPr lang="tr-TR" dirty="0">
                <a:solidFill>
                  <a:srgbClr val="0070C0"/>
                </a:solidFill>
              </a:rPr>
              <a:t> </a:t>
            </a:r>
            <a:r>
              <a:rPr lang="tr-TR" dirty="0"/>
              <a:t>kaynaklı nedenlerdir. Bazı bünyesel nedenler bazı hastalıklara daha büyük oranda yakalanmaya yol açabilmektedir. </a:t>
            </a:r>
            <a:r>
              <a:rPr lang="tr-TR" dirty="0" smtClean="0"/>
              <a:t>İnsan </a:t>
            </a:r>
            <a:r>
              <a:rPr lang="tr-TR" dirty="0"/>
              <a:t>dış çevrenin etkilerine </a:t>
            </a:r>
            <a:r>
              <a:rPr lang="tr-TR" b="1" dirty="0"/>
              <a:t>genetik yapısı</a:t>
            </a:r>
            <a:r>
              <a:rPr lang="tr-TR" dirty="0"/>
              <a:t> ile cevap vermektedir</a:t>
            </a:r>
            <a:r>
              <a:rPr lang="tr-TR" dirty="0" smtClean="0"/>
              <a:t>.</a:t>
            </a: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12</a:t>
            </a:fld>
            <a:endParaRPr lang="tr-TR"/>
          </a:p>
        </p:txBody>
      </p:sp>
    </p:spTree>
    <p:extLst>
      <p:ext uri="{BB962C8B-B14F-4D97-AF65-F5344CB8AC3E}">
        <p14:creationId xmlns:p14="http://schemas.microsoft.com/office/powerpoint/2010/main" val="304281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3378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181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6478" y="692696"/>
            <a:ext cx="8283178" cy="5484267"/>
          </a:xfrm>
        </p:spPr>
        <p:txBody>
          <a:bodyPr>
            <a:normAutofit fontScale="77500" lnSpcReduction="20000"/>
          </a:bodyPr>
          <a:lstStyle/>
          <a:p>
            <a:pPr marL="0" indent="0">
              <a:buNone/>
            </a:pPr>
            <a:r>
              <a:rPr lang="tr-TR" b="1" dirty="0">
                <a:solidFill>
                  <a:srgbClr val="FF0000"/>
                </a:solidFill>
              </a:rPr>
              <a:t>Çevre sağlığı-Halk sağlığı ilişkisi</a:t>
            </a:r>
          </a:p>
          <a:p>
            <a:pPr marL="0" indent="0">
              <a:buNone/>
            </a:pPr>
            <a:endParaRPr lang="tr-TR" dirty="0" smtClean="0"/>
          </a:p>
          <a:p>
            <a:r>
              <a:rPr lang="tr-TR" dirty="0" smtClean="0"/>
              <a:t>Çevreyi </a:t>
            </a:r>
            <a:r>
              <a:rPr lang="tr-TR" dirty="0"/>
              <a:t>önce </a:t>
            </a:r>
            <a:r>
              <a:rPr lang="tr-TR" b="1" u="sng" dirty="0">
                <a:solidFill>
                  <a:srgbClr val="00B050"/>
                </a:solidFill>
                <a:effectLst>
                  <a:outerShdw blurRad="38100" dist="38100" dir="2700000" algn="tl">
                    <a:srgbClr val="000000">
                      <a:alpha val="43137"/>
                    </a:srgbClr>
                  </a:outerShdw>
                </a:effectLst>
              </a:rPr>
              <a:t>doğal</a:t>
            </a:r>
            <a:r>
              <a:rPr lang="tr-TR" dirty="0">
                <a:solidFill>
                  <a:srgbClr val="00B050"/>
                </a:solidFill>
                <a:effectLst>
                  <a:outerShdw blurRad="38100" dist="38100" dir="2700000" algn="tl">
                    <a:srgbClr val="000000">
                      <a:alpha val="43137"/>
                    </a:srgbClr>
                  </a:outerShdw>
                </a:effectLst>
              </a:rPr>
              <a:t> </a:t>
            </a:r>
            <a:r>
              <a:rPr lang="tr-TR" dirty="0"/>
              <a:t>ve </a:t>
            </a:r>
            <a:r>
              <a:rPr lang="tr-TR" b="1" u="sng" dirty="0">
                <a:solidFill>
                  <a:srgbClr val="00B050"/>
                </a:solidFill>
                <a:effectLst>
                  <a:outerShdw blurRad="38100" dist="38100" dir="2700000" algn="tl">
                    <a:srgbClr val="000000">
                      <a:alpha val="43137"/>
                    </a:srgbClr>
                  </a:outerShdw>
                </a:effectLst>
              </a:rPr>
              <a:t>yapay</a:t>
            </a:r>
            <a:r>
              <a:rPr lang="tr-TR" dirty="0">
                <a:solidFill>
                  <a:srgbClr val="00B050"/>
                </a:solidFill>
                <a:effectLst>
                  <a:outerShdw blurRad="38100" dist="38100" dir="2700000" algn="tl">
                    <a:srgbClr val="000000">
                      <a:alpha val="43137"/>
                    </a:srgbClr>
                  </a:outerShdw>
                </a:effectLst>
              </a:rPr>
              <a:t> </a:t>
            </a:r>
            <a:r>
              <a:rPr lang="tr-TR" b="1" u="sng" dirty="0">
                <a:solidFill>
                  <a:srgbClr val="00B050"/>
                </a:solidFill>
                <a:effectLst>
                  <a:outerShdw blurRad="38100" dist="38100" dir="2700000" algn="tl">
                    <a:srgbClr val="000000">
                      <a:alpha val="43137"/>
                    </a:srgbClr>
                  </a:outerShdw>
                </a:effectLst>
              </a:rPr>
              <a:t>çevre</a:t>
            </a:r>
            <a:r>
              <a:rPr lang="tr-TR" dirty="0">
                <a:solidFill>
                  <a:srgbClr val="00B050"/>
                </a:solidFill>
                <a:effectLst>
                  <a:outerShdw blurRad="38100" dist="38100" dir="2700000" algn="tl">
                    <a:srgbClr val="000000">
                      <a:alpha val="43137"/>
                    </a:srgbClr>
                  </a:outerShdw>
                </a:effectLst>
              </a:rPr>
              <a:t> </a:t>
            </a:r>
            <a:r>
              <a:rPr lang="tr-TR" dirty="0"/>
              <a:t>olarak ikiye ayırabiliriz. </a:t>
            </a:r>
          </a:p>
          <a:p>
            <a:r>
              <a:rPr lang="tr-TR" dirty="0" smtClean="0"/>
              <a:t>Çevrede </a:t>
            </a:r>
            <a:r>
              <a:rPr lang="tr-TR" dirty="0"/>
              <a:t>sağlığını doğrudan ya da dolaylı olarak etkileyen önemli etkenler bulunmaktadır. </a:t>
            </a:r>
            <a:endParaRPr lang="tr-TR" dirty="0" smtClean="0"/>
          </a:p>
          <a:p>
            <a:r>
              <a:rPr lang="tr-TR" dirty="0" smtClean="0"/>
              <a:t>Aynı </a:t>
            </a:r>
            <a:r>
              <a:rPr lang="tr-TR" dirty="0"/>
              <a:t>zamanda çevre, bir yaşamı sürdürme ve sağlama sistemidir. Bu sistemin en temel öğeleri </a:t>
            </a:r>
            <a:r>
              <a:rPr lang="tr-TR" b="1" dirty="0">
                <a:solidFill>
                  <a:srgbClr val="FF0000"/>
                </a:solidFill>
              </a:rPr>
              <a:t>su, yiyecek ve barınaktır</a:t>
            </a:r>
            <a:r>
              <a:rPr lang="tr-TR" dirty="0"/>
              <a:t>. </a:t>
            </a:r>
          </a:p>
          <a:p>
            <a:pPr marL="0" indent="0">
              <a:buNone/>
            </a:pPr>
            <a:r>
              <a:rPr lang="tr-TR" dirty="0" smtClean="0"/>
              <a:t>   </a:t>
            </a:r>
            <a:endParaRPr lang="tr-TR" dirty="0"/>
          </a:p>
          <a:p>
            <a:pPr marL="0" indent="0">
              <a:buNone/>
            </a:pPr>
            <a:r>
              <a:rPr lang="tr-TR" dirty="0" smtClean="0"/>
              <a:t>Sağlık </a:t>
            </a:r>
            <a:r>
              <a:rPr lang="tr-TR" dirty="0"/>
              <a:t>açısından baktığımızda çevre üç ana grupta incelenir. </a:t>
            </a:r>
          </a:p>
          <a:p>
            <a:pPr marL="0" indent="0">
              <a:buNone/>
            </a:pPr>
            <a:r>
              <a:rPr lang="tr-TR" b="1" dirty="0">
                <a:solidFill>
                  <a:srgbClr val="FF0000"/>
                </a:solidFill>
              </a:rPr>
              <a:t>1.      Fizik çevre</a:t>
            </a:r>
          </a:p>
          <a:p>
            <a:pPr marL="0" indent="0">
              <a:buNone/>
            </a:pPr>
            <a:r>
              <a:rPr lang="tr-TR" b="1" dirty="0">
                <a:solidFill>
                  <a:srgbClr val="FF0000"/>
                </a:solidFill>
              </a:rPr>
              <a:t>2.      Biyolojik çevre</a:t>
            </a:r>
          </a:p>
          <a:p>
            <a:pPr marL="0" indent="0">
              <a:buNone/>
            </a:pPr>
            <a:r>
              <a:rPr lang="tr-TR" b="1" dirty="0">
                <a:solidFill>
                  <a:srgbClr val="FF0000"/>
                </a:solidFill>
              </a:rPr>
              <a:t>3.      Sosyokültürel çevre</a:t>
            </a:r>
          </a:p>
          <a:p>
            <a:pPr marL="0" indent="0">
              <a:buNone/>
            </a:pPr>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14</a:t>
            </a:fld>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211" y="4293096"/>
            <a:ext cx="3351213"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763" y="0"/>
            <a:ext cx="1404040"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6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6478" y="188640"/>
            <a:ext cx="8496002" cy="6408712"/>
          </a:xfrm>
        </p:spPr>
        <p:txBody>
          <a:bodyPr>
            <a:normAutofit/>
          </a:bodyPr>
          <a:lstStyle/>
          <a:p>
            <a:r>
              <a:rPr lang="tr-TR" b="1" u="sng" dirty="0" smtClean="0">
                <a:solidFill>
                  <a:srgbClr val="FF0000"/>
                </a:solidFill>
              </a:rPr>
              <a:t>Çevresel </a:t>
            </a:r>
            <a:r>
              <a:rPr lang="tr-TR" b="1" u="sng" dirty="0">
                <a:solidFill>
                  <a:srgbClr val="FF0000"/>
                </a:solidFill>
              </a:rPr>
              <a:t>nedenler</a:t>
            </a:r>
            <a:endParaRPr lang="tr-TR" dirty="0">
              <a:solidFill>
                <a:srgbClr val="FF0000"/>
              </a:solidFill>
            </a:endParaRPr>
          </a:p>
          <a:p>
            <a:pPr lvl="0"/>
            <a:r>
              <a:rPr lang="tr-TR" dirty="0"/>
              <a:t> </a:t>
            </a:r>
            <a:r>
              <a:rPr lang="tr-TR" b="1" dirty="0">
                <a:solidFill>
                  <a:srgbClr val="0070C0"/>
                </a:solidFill>
              </a:rPr>
              <a:t>Fiziksel nedenler :</a:t>
            </a:r>
            <a:r>
              <a:rPr lang="tr-TR" b="1" dirty="0"/>
              <a:t> </a:t>
            </a:r>
            <a:r>
              <a:rPr lang="tr-TR" dirty="0"/>
              <a:t>Sıcaklık, soğuk, ışın, travma, içme ve kullanma suyu, atıklar, konut sağlığı, iklim koşulları, hava ve su kirliliği, giyeceklerimiz, kamuya açık yerler, sağlığa az ya da çok zarar verebilme olasılığı olan kuruluşlar, mezarlıklar başlıca fiziksel çevre öğeleridir.</a:t>
            </a:r>
          </a:p>
          <a:p>
            <a:pPr lvl="0"/>
            <a:r>
              <a:rPr lang="tr-TR" dirty="0"/>
              <a:t> </a:t>
            </a:r>
            <a:r>
              <a:rPr lang="tr-TR" b="1" dirty="0">
                <a:solidFill>
                  <a:srgbClr val="0070C0"/>
                </a:solidFill>
              </a:rPr>
              <a:t>Kimyasal nedenler :</a:t>
            </a:r>
            <a:r>
              <a:rPr lang="tr-TR" dirty="0">
                <a:solidFill>
                  <a:srgbClr val="0070C0"/>
                </a:solidFill>
              </a:rPr>
              <a:t> </a:t>
            </a:r>
            <a:r>
              <a:rPr lang="tr-TR" dirty="0"/>
              <a:t>Zehirler, kanser oluşuna neden olan bazı etkenler buna örnek verilebilir</a:t>
            </a:r>
            <a:r>
              <a:rPr lang="tr-TR" dirty="0" smtClean="0"/>
              <a:t>.</a:t>
            </a: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15</a:t>
            </a:fld>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99785"/>
            <a:ext cx="3916915" cy="192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865980"/>
            <a:ext cx="2657277" cy="186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61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6478" y="188640"/>
            <a:ext cx="8283178" cy="6408712"/>
          </a:xfrm>
        </p:spPr>
        <p:txBody>
          <a:bodyPr>
            <a:normAutofit fontScale="92500" lnSpcReduction="20000"/>
          </a:bodyPr>
          <a:lstStyle/>
          <a:p>
            <a:r>
              <a:rPr lang="tr-TR" b="1" u="sng" dirty="0" smtClean="0">
                <a:solidFill>
                  <a:srgbClr val="FF0000"/>
                </a:solidFill>
              </a:rPr>
              <a:t>Çevresel </a:t>
            </a:r>
            <a:r>
              <a:rPr lang="tr-TR" b="1" u="sng" dirty="0">
                <a:solidFill>
                  <a:srgbClr val="FF0000"/>
                </a:solidFill>
              </a:rPr>
              <a:t>nedenler</a:t>
            </a:r>
            <a:endParaRPr lang="tr-TR" dirty="0">
              <a:solidFill>
                <a:srgbClr val="FF0000"/>
              </a:solidFill>
            </a:endParaRPr>
          </a:p>
          <a:p>
            <a:pPr lvl="0"/>
            <a:r>
              <a:rPr lang="tr-TR" b="1" dirty="0" smtClean="0">
                <a:solidFill>
                  <a:srgbClr val="0070C0"/>
                </a:solidFill>
              </a:rPr>
              <a:t>Temel </a:t>
            </a:r>
            <a:r>
              <a:rPr lang="tr-TR" b="1" dirty="0">
                <a:solidFill>
                  <a:srgbClr val="0070C0"/>
                </a:solidFill>
              </a:rPr>
              <a:t>madde eksiklikleri :</a:t>
            </a:r>
            <a:r>
              <a:rPr lang="tr-TR" dirty="0"/>
              <a:t> Bazı maddeler vardır ki insanın sağlıklı olabilmesi ve </a:t>
            </a:r>
            <a:r>
              <a:rPr lang="tr-TR" dirty="0" err="1"/>
              <a:t>hayatsal</a:t>
            </a:r>
            <a:r>
              <a:rPr lang="tr-TR" dirty="0"/>
              <a:t> olayların yürütülebilmesi için dışarıdan alınmaları </a:t>
            </a:r>
            <a:r>
              <a:rPr lang="tr-TR" dirty="0" err="1"/>
              <a:t>gerekir.İnsan</a:t>
            </a:r>
            <a:r>
              <a:rPr lang="tr-TR" dirty="0"/>
              <a:t> ya da canlı bunu vücudundaki temel yapı taşlarından sentez edemez. Buna temel maddeler denmektedir. Vitaminler, </a:t>
            </a:r>
            <a:r>
              <a:rPr lang="tr-TR" dirty="0" err="1"/>
              <a:t>esansiyel</a:t>
            </a:r>
            <a:r>
              <a:rPr lang="tr-TR" dirty="0"/>
              <a:t> aminoasitler veya </a:t>
            </a:r>
            <a:r>
              <a:rPr lang="tr-TR" dirty="0" err="1"/>
              <a:t>yağasitleri</a:t>
            </a:r>
            <a:r>
              <a:rPr lang="tr-TR" dirty="0"/>
              <a:t>, mineraller gibi.</a:t>
            </a:r>
          </a:p>
          <a:p>
            <a:pPr lvl="0"/>
            <a:r>
              <a:rPr lang="tr-TR" dirty="0"/>
              <a:t> </a:t>
            </a:r>
            <a:r>
              <a:rPr lang="tr-TR" b="1" dirty="0">
                <a:solidFill>
                  <a:srgbClr val="0070C0"/>
                </a:solidFill>
              </a:rPr>
              <a:t>Biyolojik etkenler:</a:t>
            </a:r>
            <a:r>
              <a:rPr lang="tr-TR" dirty="0"/>
              <a:t> Mikroorganizmalar, asalaklar, mantarlar ve diğer etkenler biyolojik etkenleri oluşturur. Bunlar canlı vücudunda hastalık yapabilirler.</a:t>
            </a:r>
          </a:p>
          <a:p>
            <a:pPr lvl="0"/>
            <a:r>
              <a:rPr lang="tr-TR" dirty="0"/>
              <a:t> </a:t>
            </a:r>
            <a:r>
              <a:rPr lang="tr-TR" b="1" dirty="0">
                <a:solidFill>
                  <a:srgbClr val="0070C0"/>
                </a:solidFill>
              </a:rPr>
              <a:t>Psikolojik etkenler:</a:t>
            </a:r>
            <a:r>
              <a:rPr lang="tr-TR" dirty="0">
                <a:solidFill>
                  <a:srgbClr val="0070C0"/>
                </a:solidFill>
              </a:rPr>
              <a:t> </a:t>
            </a:r>
            <a:r>
              <a:rPr lang="tr-TR" dirty="0"/>
              <a:t>Çağdaş yaşamda sık duyulan stres </a:t>
            </a:r>
            <a:r>
              <a:rPr lang="tr-TR" dirty="0" err="1"/>
              <a:t>vb</a:t>
            </a:r>
            <a:r>
              <a:rPr lang="tr-TR" dirty="0"/>
              <a:t> durumlar.</a:t>
            </a:r>
          </a:p>
          <a:p>
            <a:r>
              <a:rPr lang="tr-TR" dirty="0"/>
              <a:t> </a:t>
            </a:r>
            <a:r>
              <a:rPr lang="tr-TR" b="1" dirty="0">
                <a:solidFill>
                  <a:srgbClr val="0070C0"/>
                </a:solidFill>
              </a:rPr>
              <a:t>Sosyal, kültürel ve ekonomik etkenler </a:t>
            </a:r>
            <a:r>
              <a:rPr lang="tr-TR" dirty="0"/>
              <a:t> </a:t>
            </a:r>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16</a:t>
            </a:fld>
            <a:endParaRPr lang="tr-TR"/>
          </a:p>
        </p:txBody>
      </p:sp>
    </p:spTree>
    <p:extLst>
      <p:ext uri="{BB962C8B-B14F-4D97-AF65-F5344CB8AC3E}">
        <p14:creationId xmlns:p14="http://schemas.microsoft.com/office/powerpoint/2010/main" val="15580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6478" y="476672"/>
            <a:ext cx="8508207" cy="5700291"/>
          </a:xfrm>
        </p:spPr>
        <p:txBody>
          <a:bodyPr>
            <a:normAutofit/>
          </a:bodyPr>
          <a:lstStyle/>
          <a:p>
            <a:r>
              <a:rPr lang="tr-TR" b="1" dirty="0">
                <a:solidFill>
                  <a:srgbClr val="0070C0"/>
                </a:solidFill>
                <a:effectLst>
                  <a:outerShdw blurRad="38100" dist="38100" dir="2700000" algn="tl">
                    <a:srgbClr val="000000">
                      <a:alpha val="43137"/>
                    </a:srgbClr>
                  </a:outerShdw>
                </a:effectLst>
              </a:rPr>
              <a:t>Bu durumda çevre :</a:t>
            </a:r>
          </a:p>
          <a:p>
            <a:pPr marL="0" indent="0">
              <a:buNone/>
            </a:pPr>
            <a:r>
              <a:rPr lang="tr-TR" dirty="0"/>
              <a:t>1. Hastalıklar için </a:t>
            </a:r>
            <a:r>
              <a:rPr lang="tr-TR" b="1" u="sng" dirty="0">
                <a:solidFill>
                  <a:srgbClr val="FF0000"/>
                </a:solidFill>
              </a:rPr>
              <a:t>zemin</a:t>
            </a:r>
            <a:r>
              <a:rPr lang="tr-TR" dirty="0">
                <a:solidFill>
                  <a:srgbClr val="FF0000"/>
                </a:solidFill>
              </a:rPr>
              <a:t> </a:t>
            </a:r>
            <a:r>
              <a:rPr lang="tr-TR" dirty="0"/>
              <a:t>hazırlayabilir. Örneğin: iklim koşullarının solunum </a:t>
            </a:r>
            <a:r>
              <a:rPr lang="tr-TR" dirty="0" smtClean="0"/>
              <a:t>sistemi </a:t>
            </a:r>
            <a:r>
              <a:rPr lang="tr-TR" dirty="0"/>
              <a:t>hastalıklarının artmasına yol </a:t>
            </a:r>
            <a:r>
              <a:rPr lang="tr-TR" dirty="0" smtClean="0"/>
              <a:t>açması ya da ortamda </a:t>
            </a:r>
            <a:r>
              <a:rPr lang="tr-TR" dirty="0"/>
              <a:t>bulunan vektörlerin hastalıkların yayılımını kolaylaştırması gibi.</a:t>
            </a:r>
          </a:p>
          <a:p>
            <a:pPr marL="0" indent="0">
              <a:buNone/>
            </a:pPr>
            <a:r>
              <a:rPr lang="tr-TR" dirty="0"/>
              <a:t>2. Çevre </a:t>
            </a:r>
            <a:r>
              <a:rPr lang="tr-TR" b="1" u="sng" dirty="0">
                <a:solidFill>
                  <a:srgbClr val="FF0000"/>
                </a:solidFill>
              </a:rPr>
              <a:t>doğrudan hastalık nedeni</a:t>
            </a:r>
            <a:r>
              <a:rPr lang="tr-TR" dirty="0"/>
              <a:t> olabilir.</a:t>
            </a:r>
          </a:p>
          <a:p>
            <a:pPr marL="0" indent="0">
              <a:buNone/>
            </a:pPr>
            <a:r>
              <a:rPr lang="tr-TR" dirty="0"/>
              <a:t>3. Bazı </a:t>
            </a:r>
            <a:r>
              <a:rPr lang="tr-TR" b="1" u="sng" dirty="0">
                <a:solidFill>
                  <a:srgbClr val="FF0000"/>
                </a:solidFill>
              </a:rPr>
              <a:t>hastalıkların gidişini ve sonucunu etkile</a:t>
            </a:r>
            <a:r>
              <a:rPr lang="tr-TR" dirty="0"/>
              <a:t>yebilir</a:t>
            </a:r>
            <a:r>
              <a:rPr lang="tr-TR" dirty="0" smtClean="0"/>
              <a:t>.</a:t>
            </a: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17</a:t>
            </a:fld>
            <a:endParaRPr lang="tr-TR"/>
          </a:p>
        </p:txBody>
      </p:sp>
    </p:spTree>
    <p:extLst>
      <p:ext uri="{BB962C8B-B14F-4D97-AF65-F5344CB8AC3E}">
        <p14:creationId xmlns:p14="http://schemas.microsoft.com/office/powerpoint/2010/main" val="1653503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6478" y="1357313"/>
            <a:ext cx="8283178" cy="4819650"/>
          </a:xfrm>
        </p:spPr>
        <p:txBody>
          <a:bodyPr>
            <a:normAutofit/>
          </a:bodyPr>
          <a:lstStyle/>
          <a:p>
            <a:r>
              <a:rPr lang="tr-TR" dirty="0"/>
              <a:t>Ç</a:t>
            </a:r>
            <a:r>
              <a:rPr lang="tr-TR" dirty="0" smtClean="0"/>
              <a:t>evre </a:t>
            </a:r>
            <a:r>
              <a:rPr lang="tr-TR" dirty="0"/>
              <a:t>sağlığı ile ilgili konuların incelenmesinde bir çok etkenin göz önüne alınması gereğini göstermektedir. Biyolojik çevre sağlık açısından </a:t>
            </a:r>
            <a:r>
              <a:rPr lang="tr-TR" dirty="0" smtClean="0"/>
              <a:t>önemli </a:t>
            </a:r>
            <a:r>
              <a:rPr lang="tr-TR" dirty="0"/>
              <a:t>dört öğe içerir:</a:t>
            </a:r>
          </a:p>
          <a:p>
            <a:r>
              <a:rPr lang="tr-TR" b="1" dirty="0">
                <a:solidFill>
                  <a:srgbClr val="FF0000"/>
                </a:solidFill>
              </a:rPr>
              <a:t>1. Mikroorganizmalar</a:t>
            </a:r>
          </a:p>
          <a:p>
            <a:r>
              <a:rPr lang="tr-TR" b="1" dirty="0">
                <a:solidFill>
                  <a:srgbClr val="FF0000"/>
                </a:solidFill>
              </a:rPr>
              <a:t>2. Vektörler</a:t>
            </a:r>
          </a:p>
          <a:p>
            <a:r>
              <a:rPr lang="tr-TR" b="1" dirty="0">
                <a:solidFill>
                  <a:srgbClr val="FF0000"/>
                </a:solidFill>
              </a:rPr>
              <a:t>3. Bitki ve hayvanlar</a:t>
            </a:r>
          </a:p>
          <a:p>
            <a:r>
              <a:rPr lang="tr-TR" b="1" dirty="0">
                <a:solidFill>
                  <a:srgbClr val="FF0000"/>
                </a:solidFill>
              </a:rPr>
              <a:t>4. </a:t>
            </a:r>
            <a:r>
              <a:rPr lang="tr-TR" b="1" dirty="0" smtClean="0">
                <a:solidFill>
                  <a:srgbClr val="FF0000"/>
                </a:solidFill>
              </a:rPr>
              <a:t>Besinler</a:t>
            </a:r>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18</a:t>
            </a:fld>
            <a:endParaRPr lang="tr-TR"/>
          </a:p>
        </p:txBody>
      </p:sp>
    </p:spTree>
    <p:extLst>
      <p:ext uri="{BB962C8B-B14F-4D97-AF65-F5344CB8AC3E}">
        <p14:creationId xmlns:p14="http://schemas.microsoft.com/office/powerpoint/2010/main" val="182334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6478" y="548680"/>
            <a:ext cx="8283178" cy="5904656"/>
          </a:xfrm>
        </p:spPr>
        <p:txBody>
          <a:bodyPr>
            <a:normAutofit fontScale="77500" lnSpcReduction="20000"/>
          </a:bodyPr>
          <a:lstStyle/>
          <a:p>
            <a:pPr marL="0" indent="0">
              <a:buNone/>
            </a:pPr>
            <a:r>
              <a:rPr lang="tr-TR" b="1" dirty="0">
                <a:solidFill>
                  <a:srgbClr val="0070C0"/>
                </a:solidFill>
              </a:rPr>
              <a:t>Mikroorganizmalar</a:t>
            </a:r>
            <a:endParaRPr lang="tr-TR" dirty="0">
              <a:solidFill>
                <a:srgbClr val="0070C0"/>
              </a:solidFill>
            </a:endParaRPr>
          </a:p>
          <a:p>
            <a:r>
              <a:rPr lang="tr-TR" dirty="0"/>
              <a:t>Mikroorganizmalar ancak mikroskopla görülebilen canlılardır ve çevrede hemen her yerde yaygın olarak bulunmaktadır. </a:t>
            </a:r>
            <a:endParaRPr lang="tr-TR" dirty="0" smtClean="0"/>
          </a:p>
          <a:p>
            <a:r>
              <a:rPr lang="tr-TR" dirty="0" smtClean="0"/>
              <a:t>Bazıları </a:t>
            </a:r>
            <a:r>
              <a:rPr lang="tr-TR" dirty="0"/>
              <a:t>insan üzerinde hiçbir etki yapmaz. </a:t>
            </a:r>
            <a:endParaRPr lang="tr-TR" dirty="0" smtClean="0"/>
          </a:p>
          <a:p>
            <a:r>
              <a:rPr lang="tr-TR" dirty="0" smtClean="0"/>
              <a:t>Bazıları </a:t>
            </a:r>
            <a:r>
              <a:rPr lang="tr-TR" dirty="0"/>
              <a:t>insanlara zarar verirken bazıları yararlı olabilmektedir. </a:t>
            </a:r>
            <a:endParaRPr lang="tr-TR" dirty="0" smtClean="0"/>
          </a:p>
          <a:p>
            <a:r>
              <a:rPr lang="tr-TR" dirty="0" smtClean="0"/>
              <a:t>Baklagillerin </a:t>
            </a:r>
            <a:r>
              <a:rPr lang="tr-TR" dirty="0"/>
              <a:t>köklerindeki bakteriler havadaki nitrojeni bağlayarak proteinlerin sentezini kolaylaştırırlar. Yoğurt yapımı, fermantasyon gibi olaylar, bağırsaklarımızda bazı </a:t>
            </a:r>
            <a:r>
              <a:rPr lang="tr-TR" dirty="0">
                <a:solidFill>
                  <a:srgbClr val="FF0000"/>
                </a:solidFill>
              </a:rPr>
              <a:t>B grubu vitaminlerin</a:t>
            </a:r>
            <a:r>
              <a:rPr lang="tr-TR" dirty="0"/>
              <a:t> yapımı yararlı mikroorganizmaların katkısıyla sağlanmaktadır. </a:t>
            </a:r>
            <a:endParaRPr lang="tr-TR" dirty="0" smtClean="0"/>
          </a:p>
          <a:p>
            <a:r>
              <a:rPr lang="tr-TR" dirty="0" smtClean="0"/>
              <a:t>Ancak </a:t>
            </a:r>
            <a:r>
              <a:rPr lang="tr-TR" dirty="0">
                <a:solidFill>
                  <a:srgbClr val="FF0000"/>
                </a:solidFill>
              </a:rPr>
              <a:t>verem</a:t>
            </a:r>
            <a:r>
              <a:rPr lang="tr-TR" dirty="0"/>
              <a:t> ve </a:t>
            </a:r>
            <a:r>
              <a:rPr lang="tr-TR" dirty="0">
                <a:solidFill>
                  <a:srgbClr val="FF0000"/>
                </a:solidFill>
              </a:rPr>
              <a:t>tifo</a:t>
            </a:r>
            <a:r>
              <a:rPr lang="tr-TR" dirty="0"/>
              <a:t> </a:t>
            </a:r>
            <a:r>
              <a:rPr lang="tr-TR" dirty="0">
                <a:solidFill>
                  <a:srgbClr val="FF0000"/>
                </a:solidFill>
              </a:rPr>
              <a:t>basili</a:t>
            </a:r>
            <a:r>
              <a:rPr lang="tr-TR" dirty="0"/>
              <a:t>, gibi insanlarda önemli hastalıklar meydana getiren, zararlı mikroorganizmalar da bulunmaktadır. Bunlar değişik araç ve yollarla insan vücuduna girer ve çeşitli hastalıkların meydana gelmesine yol açarlar</a:t>
            </a:r>
            <a:r>
              <a:rPr lang="tr-TR" dirty="0" smtClean="0"/>
              <a:t>.</a:t>
            </a:r>
          </a:p>
          <a:p>
            <a:pPr marL="0" indent="0">
              <a:buNone/>
            </a:pP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19</a:t>
            </a:fld>
            <a:endParaRPr lang="tr-TR"/>
          </a:p>
        </p:txBody>
      </p:sp>
    </p:spTree>
    <p:extLst>
      <p:ext uri="{BB962C8B-B14F-4D97-AF65-F5344CB8AC3E}">
        <p14:creationId xmlns:p14="http://schemas.microsoft.com/office/powerpoint/2010/main" val="308192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1520" y="528637"/>
            <a:ext cx="7886700" cy="776287"/>
          </a:xfrm>
        </p:spPr>
        <p:txBody>
          <a:bodyPr/>
          <a:lstStyle/>
          <a:p>
            <a:r>
              <a:rPr lang="tr-TR" b="1" dirty="0" smtClean="0">
                <a:solidFill>
                  <a:srgbClr val="FF0000"/>
                </a:solidFill>
              </a:rPr>
              <a:t>Faydalanılan Kaynaklar</a:t>
            </a:r>
            <a:endParaRPr lang="tr-TR" b="1" dirty="0">
              <a:solidFill>
                <a:srgbClr val="FF0000"/>
              </a:solidFill>
            </a:endParaRPr>
          </a:p>
        </p:txBody>
      </p:sp>
      <p:sp>
        <p:nvSpPr>
          <p:cNvPr id="3" name="İçerik Yer Tutucusu 2"/>
          <p:cNvSpPr>
            <a:spLocks noGrp="1"/>
          </p:cNvSpPr>
          <p:nvPr>
            <p:ph idx="1"/>
          </p:nvPr>
        </p:nvSpPr>
        <p:spPr>
          <a:xfrm>
            <a:off x="628650" y="1907380"/>
            <a:ext cx="7886700" cy="3836195"/>
          </a:xfrm>
        </p:spPr>
        <p:txBody>
          <a:bodyPr>
            <a:normAutofit fontScale="85000" lnSpcReduction="10000"/>
          </a:bodyPr>
          <a:lstStyle/>
          <a:p>
            <a:pPr marL="0" indent="0">
              <a:buNone/>
            </a:pPr>
            <a:r>
              <a:rPr lang="tr-TR" dirty="0" smtClean="0"/>
              <a:t>1. Veteriner Halk Sağlığı kitabı, Yazarlar; Prof. Dr. M. Tayyar, Prof. Dr. E. Yarsan, Dora Yayınevi, Bursa,2014</a:t>
            </a:r>
          </a:p>
          <a:p>
            <a:pPr marL="0" indent="0">
              <a:buNone/>
            </a:pPr>
            <a:r>
              <a:rPr lang="tr-TR" dirty="0" smtClean="0"/>
              <a:t>2. Veteriner Hekimlik, Veteriner Halk Sağlığı, Prof</a:t>
            </a:r>
            <a:r>
              <a:rPr lang="tr-TR" dirty="0"/>
              <a:t>. Dr. </a:t>
            </a:r>
            <a:r>
              <a:rPr lang="tr-TR" dirty="0" smtClean="0"/>
              <a:t>B. Dinçer, </a:t>
            </a:r>
            <a:r>
              <a:rPr lang="tr-TR" dirty="0"/>
              <a:t>Prof. Dr. </a:t>
            </a:r>
            <a:r>
              <a:rPr lang="tr-TR" dirty="0" smtClean="0"/>
              <a:t>B. </a:t>
            </a:r>
            <a:r>
              <a:rPr lang="tr-TR" dirty="0" err="1" smtClean="0"/>
              <a:t>Sarımehmetoğlu</a:t>
            </a:r>
            <a:r>
              <a:rPr lang="tr-TR" dirty="0" smtClean="0"/>
              <a:t>, Şafak Matbaacılık, Ankara, 2011</a:t>
            </a:r>
            <a:endParaRPr lang="tr-TR" dirty="0"/>
          </a:p>
          <a:p>
            <a:pPr marL="0" indent="0">
              <a:buNone/>
            </a:pPr>
            <a:r>
              <a:rPr lang="tr-TR" dirty="0" smtClean="0"/>
              <a:t>3. Veteriner </a:t>
            </a:r>
            <a:r>
              <a:rPr lang="tr-TR" dirty="0"/>
              <a:t>Halk Sağlığı, Prof. Dr. </a:t>
            </a:r>
            <a:r>
              <a:rPr lang="tr-TR" dirty="0" smtClean="0"/>
              <a:t>Y. Doğruer, Konya</a:t>
            </a:r>
            <a:r>
              <a:rPr lang="tr-TR" dirty="0"/>
              <a:t>, </a:t>
            </a:r>
            <a:r>
              <a:rPr lang="tr-TR" dirty="0" smtClean="0"/>
              <a:t>2004</a:t>
            </a:r>
          </a:p>
          <a:p>
            <a:pPr marL="0" indent="0">
              <a:buNone/>
            </a:pPr>
            <a:r>
              <a:rPr lang="tr-TR" dirty="0" smtClean="0"/>
              <a:t>4. </a:t>
            </a:r>
            <a:r>
              <a:rPr lang="tr-TR" dirty="0" err="1" smtClean="0"/>
              <a:t>Integrated</a:t>
            </a:r>
            <a:r>
              <a:rPr lang="tr-TR" dirty="0" smtClean="0"/>
              <a:t> </a:t>
            </a:r>
            <a:r>
              <a:rPr lang="tr-TR" dirty="0" err="1" smtClean="0"/>
              <a:t>Food</a:t>
            </a:r>
            <a:r>
              <a:rPr lang="tr-TR" dirty="0" smtClean="0"/>
              <a:t> </a:t>
            </a:r>
            <a:r>
              <a:rPr lang="tr-TR" dirty="0" err="1" smtClean="0"/>
              <a:t>Safety</a:t>
            </a:r>
            <a:r>
              <a:rPr lang="tr-TR" dirty="0" smtClean="0"/>
              <a:t> </a:t>
            </a:r>
            <a:r>
              <a:rPr lang="tr-TR" dirty="0" err="1" smtClean="0"/>
              <a:t>and</a:t>
            </a:r>
            <a:r>
              <a:rPr lang="tr-TR" dirty="0" smtClean="0"/>
              <a:t> </a:t>
            </a:r>
            <a:r>
              <a:rPr lang="tr-TR" dirty="0" err="1" smtClean="0"/>
              <a:t>Veterinary</a:t>
            </a:r>
            <a:r>
              <a:rPr lang="tr-TR" dirty="0" smtClean="0"/>
              <a:t> </a:t>
            </a:r>
            <a:r>
              <a:rPr lang="tr-TR" dirty="0" err="1" smtClean="0"/>
              <a:t>Public</a:t>
            </a:r>
            <a:r>
              <a:rPr lang="tr-TR" dirty="0" smtClean="0"/>
              <a:t> </a:t>
            </a:r>
            <a:r>
              <a:rPr lang="tr-TR" dirty="0" err="1" smtClean="0"/>
              <a:t>Health</a:t>
            </a:r>
            <a:r>
              <a:rPr lang="tr-TR" dirty="0" smtClean="0"/>
              <a:t>, S. </a:t>
            </a:r>
            <a:r>
              <a:rPr lang="tr-TR" dirty="0" err="1" smtClean="0"/>
              <a:t>Buncic</a:t>
            </a:r>
            <a:r>
              <a:rPr lang="tr-TR" dirty="0" smtClean="0"/>
              <a:t>, </a:t>
            </a:r>
            <a:r>
              <a:rPr lang="tr-TR" dirty="0" err="1" smtClean="0"/>
              <a:t>University</a:t>
            </a:r>
            <a:r>
              <a:rPr lang="tr-TR" dirty="0" smtClean="0"/>
              <a:t> of Bristol, UK, 2006.</a:t>
            </a:r>
            <a:endParaRPr lang="tr-TR" dirty="0"/>
          </a:p>
          <a:p>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2</a:t>
            </a:fld>
            <a:endParaRPr lang="tr-TR"/>
          </a:p>
        </p:txBody>
      </p:sp>
    </p:spTree>
    <p:extLst>
      <p:ext uri="{BB962C8B-B14F-4D97-AF65-F5344CB8AC3E}">
        <p14:creationId xmlns:p14="http://schemas.microsoft.com/office/powerpoint/2010/main" val="2993993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6478" y="332656"/>
            <a:ext cx="8283178" cy="6120680"/>
          </a:xfrm>
        </p:spPr>
        <p:txBody>
          <a:bodyPr>
            <a:normAutofit fontScale="92500" lnSpcReduction="20000"/>
          </a:bodyPr>
          <a:lstStyle/>
          <a:p>
            <a:pPr marL="0" indent="0">
              <a:buNone/>
            </a:pPr>
            <a:r>
              <a:rPr lang="tr-TR" b="1" dirty="0">
                <a:solidFill>
                  <a:srgbClr val="0070C0"/>
                </a:solidFill>
              </a:rPr>
              <a:t>Vektörler</a:t>
            </a:r>
            <a:endParaRPr lang="tr-TR" dirty="0">
              <a:solidFill>
                <a:srgbClr val="0070C0"/>
              </a:solidFill>
            </a:endParaRPr>
          </a:p>
          <a:p>
            <a:r>
              <a:rPr lang="tr-TR" dirty="0"/>
              <a:t>Vektörler hastalık yapıcı mikroorganizmaları insanlara taşımakta olan </a:t>
            </a:r>
            <a:r>
              <a:rPr lang="tr-TR" b="1" dirty="0">
                <a:solidFill>
                  <a:srgbClr val="FF0000"/>
                </a:solidFill>
              </a:rPr>
              <a:t>eklembacaklılar</a:t>
            </a:r>
            <a:r>
              <a:rPr lang="tr-TR" dirty="0"/>
              <a:t> ve </a:t>
            </a:r>
            <a:r>
              <a:rPr lang="tr-TR" b="1" dirty="0">
                <a:solidFill>
                  <a:srgbClr val="FF0000"/>
                </a:solidFill>
              </a:rPr>
              <a:t>kemiricilerdir</a:t>
            </a:r>
            <a:r>
              <a:rPr lang="tr-TR" dirty="0"/>
              <a:t>. Bunlar arasında sıçan, fare gibi kemiricileri, sivrisinek, tahtakurusu, bit, pire, kene ve karasinekleri sayabiliriz. </a:t>
            </a:r>
            <a:endParaRPr lang="tr-TR" dirty="0" smtClean="0"/>
          </a:p>
          <a:p>
            <a:r>
              <a:rPr lang="tr-TR" dirty="0" smtClean="0"/>
              <a:t>Vektörler </a:t>
            </a:r>
            <a:r>
              <a:rPr lang="tr-TR" dirty="0"/>
              <a:t>sağlık açısından önemli bir grubu oluşturdukları için hayvanlardan ayrı olarak incelenmektedirler. </a:t>
            </a:r>
            <a:endParaRPr lang="tr-TR" dirty="0" smtClean="0"/>
          </a:p>
          <a:p>
            <a:r>
              <a:rPr lang="tr-TR" dirty="0" smtClean="0"/>
              <a:t>Vektör </a:t>
            </a:r>
            <a:r>
              <a:rPr lang="tr-TR" dirty="0"/>
              <a:t>ve kemiricilerle yayılan hastalıklar arasında </a:t>
            </a:r>
            <a:r>
              <a:rPr lang="tr-TR" dirty="0">
                <a:solidFill>
                  <a:srgbClr val="FF0000"/>
                </a:solidFill>
              </a:rPr>
              <a:t>tifüs</a:t>
            </a:r>
            <a:r>
              <a:rPr lang="tr-TR" dirty="0"/>
              <a:t>, </a:t>
            </a:r>
            <a:r>
              <a:rPr lang="tr-TR" dirty="0">
                <a:solidFill>
                  <a:srgbClr val="FF0000"/>
                </a:solidFill>
              </a:rPr>
              <a:t>veba</a:t>
            </a:r>
            <a:r>
              <a:rPr lang="tr-TR" dirty="0"/>
              <a:t>, </a:t>
            </a:r>
            <a:r>
              <a:rPr lang="tr-TR" dirty="0">
                <a:solidFill>
                  <a:srgbClr val="FF0000"/>
                </a:solidFill>
              </a:rPr>
              <a:t>kayalık</a:t>
            </a:r>
            <a:r>
              <a:rPr lang="tr-TR" dirty="0"/>
              <a:t> </a:t>
            </a:r>
            <a:r>
              <a:rPr lang="tr-TR" dirty="0">
                <a:solidFill>
                  <a:srgbClr val="FF0000"/>
                </a:solidFill>
              </a:rPr>
              <a:t>dağlar</a:t>
            </a:r>
            <a:r>
              <a:rPr lang="tr-TR" dirty="0"/>
              <a:t> </a:t>
            </a:r>
            <a:r>
              <a:rPr lang="tr-TR" dirty="0">
                <a:solidFill>
                  <a:srgbClr val="FF0000"/>
                </a:solidFill>
              </a:rPr>
              <a:t>benekli</a:t>
            </a:r>
            <a:r>
              <a:rPr lang="tr-TR" dirty="0"/>
              <a:t> </a:t>
            </a:r>
            <a:r>
              <a:rPr lang="tr-TR" dirty="0">
                <a:solidFill>
                  <a:srgbClr val="FF0000"/>
                </a:solidFill>
              </a:rPr>
              <a:t>ateşi</a:t>
            </a:r>
            <a:r>
              <a:rPr lang="tr-TR" dirty="0"/>
              <a:t>, </a:t>
            </a:r>
            <a:r>
              <a:rPr lang="tr-TR" dirty="0" err="1">
                <a:solidFill>
                  <a:srgbClr val="FF0000"/>
                </a:solidFill>
              </a:rPr>
              <a:t>riketsiyal</a:t>
            </a:r>
            <a:r>
              <a:rPr lang="tr-TR" dirty="0">
                <a:solidFill>
                  <a:srgbClr val="FF0000"/>
                </a:solidFill>
              </a:rPr>
              <a:t> çiçek</a:t>
            </a:r>
            <a:r>
              <a:rPr lang="tr-TR" dirty="0"/>
              <a:t>, </a:t>
            </a:r>
            <a:r>
              <a:rPr lang="tr-TR" dirty="0">
                <a:solidFill>
                  <a:srgbClr val="FF0000"/>
                </a:solidFill>
              </a:rPr>
              <a:t>tifo</a:t>
            </a:r>
            <a:r>
              <a:rPr lang="tr-TR" dirty="0"/>
              <a:t>, </a:t>
            </a:r>
            <a:r>
              <a:rPr lang="tr-TR" dirty="0">
                <a:solidFill>
                  <a:srgbClr val="FF0000"/>
                </a:solidFill>
              </a:rPr>
              <a:t>basili</a:t>
            </a:r>
            <a:r>
              <a:rPr lang="tr-TR" dirty="0"/>
              <a:t> ve </a:t>
            </a:r>
            <a:r>
              <a:rPr lang="tr-TR" dirty="0">
                <a:solidFill>
                  <a:srgbClr val="FF0000"/>
                </a:solidFill>
              </a:rPr>
              <a:t>amipli</a:t>
            </a:r>
            <a:r>
              <a:rPr lang="tr-TR" dirty="0"/>
              <a:t> </a:t>
            </a:r>
            <a:r>
              <a:rPr lang="tr-TR" dirty="0">
                <a:solidFill>
                  <a:srgbClr val="FF0000"/>
                </a:solidFill>
              </a:rPr>
              <a:t>dizanteri</a:t>
            </a:r>
            <a:r>
              <a:rPr lang="tr-TR" dirty="0"/>
              <a:t>, </a:t>
            </a:r>
            <a:r>
              <a:rPr lang="tr-TR" dirty="0" err="1">
                <a:solidFill>
                  <a:srgbClr val="FF0000"/>
                </a:solidFill>
              </a:rPr>
              <a:t>treponozomiyazis</a:t>
            </a:r>
            <a:r>
              <a:rPr lang="tr-TR" dirty="0"/>
              <a:t>, </a:t>
            </a:r>
            <a:r>
              <a:rPr lang="tr-TR" dirty="0" err="1" smtClean="0">
                <a:solidFill>
                  <a:srgbClr val="FF0000"/>
                </a:solidFill>
              </a:rPr>
              <a:t>leishmaniazis</a:t>
            </a:r>
            <a:r>
              <a:rPr lang="tr-TR" dirty="0"/>
              <a:t>, </a:t>
            </a:r>
            <a:r>
              <a:rPr lang="tr-TR" dirty="0">
                <a:solidFill>
                  <a:srgbClr val="FF0000"/>
                </a:solidFill>
              </a:rPr>
              <a:t>sıtma</a:t>
            </a:r>
            <a:r>
              <a:rPr lang="tr-TR" dirty="0"/>
              <a:t>, </a:t>
            </a:r>
            <a:r>
              <a:rPr lang="tr-TR" dirty="0">
                <a:solidFill>
                  <a:srgbClr val="FF0000"/>
                </a:solidFill>
              </a:rPr>
              <a:t>sarı</a:t>
            </a:r>
            <a:r>
              <a:rPr lang="tr-TR" dirty="0"/>
              <a:t> </a:t>
            </a:r>
            <a:r>
              <a:rPr lang="tr-TR" dirty="0">
                <a:solidFill>
                  <a:srgbClr val="FF0000"/>
                </a:solidFill>
              </a:rPr>
              <a:t>ateş</a:t>
            </a:r>
            <a:r>
              <a:rPr lang="tr-TR" dirty="0"/>
              <a:t>, </a:t>
            </a:r>
            <a:r>
              <a:rPr lang="tr-TR" dirty="0" err="1" smtClean="0">
                <a:solidFill>
                  <a:srgbClr val="FF0000"/>
                </a:solidFill>
              </a:rPr>
              <a:t>filariazis</a:t>
            </a:r>
            <a:r>
              <a:rPr lang="tr-TR" dirty="0"/>
              <a:t>, </a:t>
            </a:r>
            <a:r>
              <a:rPr lang="tr-TR" dirty="0" err="1">
                <a:solidFill>
                  <a:srgbClr val="FF0000"/>
                </a:solidFill>
              </a:rPr>
              <a:t>ensefalit</a:t>
            </a:r>
            <a:r>
              <a:rPr lang="tr-TR" dirty="0">
                <a:solidFill>
                  <a:srgbClr val="FF0000"/>
                </a:solidFill>
              </a:rPr>
              <a:t> </a:t>
            </a:r>
            <a:r>
              <a:rPr lang="tr-TR" dirty="0"/>
              <a:t>gibi hastalıklar sayılabilir</a:t>
            </a:r>
            <a:r>
              <a:rPr lang="tr-TR" dirty="0" smtClean="0"/>
              <a:t>.</a:t>
            </a:r>
          </a:p>
        </p:txBody>
      </p:sp>
      <p:sp>
        <p:nvSpPr>
          <p:cNvPr id="4" name="Slayt Numarası Yer Tutucusu 3"/>
          <p:cNvSpPr>
            <a:spLocks noGrp="1"/>
          </p:cNvSpPr>
          <p:nvPr>
            <p:ph type="sldNum" sz="quarter" idx="12"/>
          </p:nvPr>
        </p:nvSpPr>
        <p:spPr/>
        <p:txBody>
          <a:bodyPr/>
          <a:lstStyle/>
          <a:p>
            <a:fld id="{470B6E88-962F-4909-AEC5-5F57FD3FE19C}" type="slidenum">
              <a:rPr lang="tr-TR" smtClean="0"/>
              <a:t>20</a:t>
            </a:fld>
            <a:endParaRPr lang="tr-TR"/>
          </a:p>
        </p:txBody>
      </p:sp>
    </p:spTree>
    <p:extLst>
      <p:ext uri="{BB962C8B-B14F-4D97-AF65-F5344CB8AC3E}">
        <p14:creationId xmlns:p14="http://schemas.microsoft.com/office/powerpoint/2010/main" val="176651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6478" y="404664"/>
            <a:ext cx="8283178" cy="5772299"/>
          </a:xfrm>
        </p:spPr>
        <p:txBody>
          <a:bodyPr>
            <a:normAutofit fontScale="92500"/>
          </a:bodyPr>
          <a:lstStyle/>
          <a:p>
            <a:pPr marL="0" indent="0">
              <a:buNone/>
            </a:pPr>
            <a:r>
              <a:rPr lang="tr-TR" b="1" dirty="0">
                <a:solidFill>
                  <a:srgbClr val="0070C0"/>
                </a:solidFill>
              </a:rPr>
              <a:t>Kemiriciler</a:t>
            </a:r>
            <a:endParaRPr lang="tr-TR" dirty="0">
              <a:solidFill>
                <a:srgbClr val="0070C0"/>
              </a:solidFill>
            </a:endParaRPr>
          </a:p>
          <a:p>
            <a:r>
              <a:rPr lang="tr-TR" dirty="0"/>
              <a:t>Bazı kaynaklar kemiricileri vektörler arasında sayarken bazıları ayrı bir grup olarak ele alırlar. Kemiricilerin kontrolü ile ilgili uygulamaların başında :</a:t>
            </a:r>
          </a:p>
          <a:p>
            <a:r>
              <a:rPr lang="tr-TR" dirty="0"/>
              <a:t>1. Kemiricilerin üreme ortamlarının yok edilmesi</a:t>
            </a:r>
          </a:p>
          <a:p>
            <a:r>
              <a:rPr lang="tr-TR" dirty="0"/>
              <a:t>2. Kemirici üremesine ve girmesine olanak vermeyecek bina yapımı</a:t>
            </a:r>
          </a:p>
          <a:p>
            <a:r>
              <a:rPr lang="tr-TR" dirty="0"/>
              <a:t>3. Çöplüklerin sanitasyonu</a:t>
            </a:r>
          </a:p>
          <a:p>
            <a:r>
              <a:rPr lang="tr-TR" dirty="0"/>
              <a:t>4. </a:t>
            </a:r>
            <a:r>
              <a:rPr lang="tr-TR" dirty="0" err="1"/>
              <a:t>Rodentisit</a:t>
            </a:r>
            <a:r>
              <a:rPr lang="tr-TR" dirty="0"/>
              <a:t>, kapan ve gaz uygulamaları gelmektedir.  </a:t>
            </a:r>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21</a:t>
            </a:fld>
            <a:endParaRPr lang="tr-TR"/>
          </a:p>
        </p:txBody>
      </p:sp>
    </p:spTree>
    <p:extLst>
      <p:ext uri="{BB962C8B-B14F-4D97-AF65-F5344CB8AC3E}">
        <p14:creationId xmlns:p14="http://schemas.microsoft.com/office/powerpoint/2010/main" val="1569361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6478" y="332656"/>
            <a:ext cx="8283178" cy="5976664"/>
          </a:xfrm>
        </p:spPr>
        <p:txBody>
          <a:bodyPr>
            <a:normAutofit fontScale="77500" lnSpcReduction="20000"/>
          </a:bodyPr>
          <a:lstStyle/>
          <a:p>
            <a:pPr marL="0" indent="0">
              <a:buNone/>
            </a:pPr>
            <a:r>
              <a:rPr lang="tr-TR" b="1" dirty="0">
                <a:solidFill>
                  <a:srgbClr val="0070C0"/>
                </a:solidFill>
              </a:rPr>
              <a:t>Bitki ve hayvanlar</a:t>
            </a:r>
            <a:endParaRPr lang="tr-TR" dirty="0">
              <a:solidFill>
                <a:srgbClr val="0070C0"/>
              </a:solidFill>
            </a:endParaRPr>
          </a:p>
          <a:p>
            <a:r>
              <a:rPr lang="tr-TR" dirty="0"/>
              <a:t>Bitkiler ve hayvanlar biyolojik çevrenin önemli bir öğesidirler. </a:t>
            </a:r>
            <a:endParaRPr lang="tr-TR" dirty="0" smtClean="0"/>
          </a:p>
          <a:p>
            <a:r>
              <a:rPr lang="tr-TR" dirty="0" smtClean="0"/>
              <a:t>Hayvanlar </a:t>
            </a:r>
            <a:r>
              <a:rPr lang="tr-TR" dirty="0"/>
              <a:t>alemindeki tüm canlıların hayatları bitkilere bağlıdır. </a:t>
            </a:r>
            <a:endParaRPr lang="tr-TR" dirty="0" smtClean="0"/>
          </a:p>
          <a:p>
            <a:r>
              <a:rPr lang="tr-TR" dirty="0" smtClean="0"/>
              <a:t>Güneş </a:t>
            </a:r>
            <a:r>
              <a:rPr lang="tr-TR" dirty="0"/>
              <a:t>enerjisinden yararlanarak bitkilerce fotosentez olayının gerçekleştirilmesi besin zincirinin başlangıcını oluşturur. </a:t>
            </a:r>
            <a:endParaRPr lang="tr-TR" dirty="0" smtClean="0"/>
          </a:p>
          <a:p>
            <a:r>
              <a:rPr lang="tr-TR" dirty="0" smtClean="0"/>
              <a:t>Ekolojik </a:t>
            </a:r>
            <a:r>
              <a:rPr lang="tr-TR" dirty="0"/>
              <a:t>dengesin korunmasında bitkilerin oynadığı rol daha önceki bölümlerde açıklanmıştır. Ancak bazı bitkiler diğer canlılar üzerinde zehirli etki yapabilirler.</a:t>
            </a:r>
          </a:p>
          <a:p>
            <a:r>
              <a:rPr lang="tr-TR" dirty="0"/>
              <a:t>Hayvanlar insan sağlığı açısından önemlidirler. İnsan ve hayvanların ortak hastalıkları olan </a:t>
            </a:r>
            <a:r>
              <a:rPr lang="tr-TR" dirty="0" err="1"/>
              <a:t>zoonozlar</a:t>
            </a:r>
            <a:r>
              <a:rPr lang="tr-TR" dirty="0"/>
              <a:t> önem taşır. Bu hastalıklar insanlara doğrudan hayvanların eti ve derisiyle temasla, etinin yenmesi ya da sütünün içilmesiyle bulaşabilmektedir. </a:t>
            </a:r>
            <a:r>
              <a:rPr lang="tr-TR" dirty="0" err="1">
                <a:solidFill>
                  <a:srgbClr val="FF0000"/>
                </a:solidFill>
              </a:rPr>
              <a:t>Brusella</a:t>
            </a:r>
            <a:r>
              <a:rPr lang="tr-TR" dirty="0">
                <a:solidFill>
                  <a:srgbClr val="FF0000"/>
                </a:solidFill>
              </a:rPr>
              <a:t>, kuduz, şarbon </a:t>
            </a:r>
            <a:r>
              <a:rPr lang="tr-TR" dirty="0"/>
              <a:t>gibi hastalıklar </a:t>
            </a:r>
            <a:r>
              <a:rPr lang="tr-TR" dirty="0" err="1"/>
              <a:t>zoonoz</a:t>
            </a:r>
            <a:r>
              <a:rPr lang="tr-TR" dirty="0"/>
              <a:t> hastalıklardır</a:t>
            </a:r>
            <a:r>
              <a:rPr lang="tr-TR" dirty="0" smtClean="0"/>
              <a:t>.</a:t>
            </a:r>
            <a:r>
              <a:rPr lang="tr-TR" dirty="0"/>
              <a:t> </a:t>
            </a:r>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22</a:t>
            </a:fld>
            <a:endParaRPr lang="tr-TR"/>
          </a:p>
        </p:txBody>
      </p:sp>
    </p:spTree>
    <p:extLst>
      <p:ext uri="{BB962C8B-B14F-4D97-AF65-F5344CB8AC3E}">
        <p14:creationId xmlns:p14="http://schemas.microsoft.com/office/powerpoint/2010/main" val="248110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873" y="404665"/>
            <a:ext cx="8561783" cy="6081862"/>
          </a:xfrm>
        </p:spPr>
        <p:txBody>
          <a:bodyPr>
            <a:normAutofit lnSpcReduction="10000"/>
          </a:bodyPr>
          <a:lstStyle/>
          <a:p>
            <a:pPr marL="0" indent="0">
              <a:buNone/>
            </a:pPr>
            <a:r>
              <a:rPr lang="tr-TR" b="1" dirty="0">
                <a:solidFill>
                  <a:srgbClr val="0070C0"/>
                </a:solidFill>
              </a:rPr>
              <a:t>Besinler</a:t>
            </a:r>
            <a:endParaRPr lang="tr-TR" dirty="0">
              <a:solidFill>
                <a:srgbClr val="0070C0"/>
              </a:solidFill>
            </a:endParaRPr>
          </a:p>
          <a:p>
            <a:r>
              <a:rPr lang="tr-TR" dirty="0"/>
              <a:t>Gıdalarla ilgili olarak üretimden tüketime kadar hemen her aşamada kirlenme riski bulunmaktadır</a:t>
            </a:r>
            <a:r>
              <a:rPr lang="tr-TR" dirty="0" smtClean="0"/>
              <a:t>.</a:t>
            </a:r>
          </a:p>
          <a:p>
            <a:r>
              <a:rPr lang="tr-TR" dirty="0" smtClean="0"/>
              <a:t>Gıdanın </a:t>
            </a:r>
            <a:r>
              <a:rPr lang="tr-TR" dirty="0"/>
              <a:t>ürün olarak </a:t>
            </a:r>
            <a:r>
              <a:rPr lang="tr-TR" dirty="0" err="1"/>
              <a:t>eldesinden</a:t>
            </a:r>
            <a:r>
              <a:rPr lang="tr-TR" dirty="0"/>
              <a:t>, saklanmasına ve depolanmasına, nakline ve daha sonraki işleme ve tüketilme aşamalarından kirlenme riski oldukça </a:t>
            </a:r>
            <a:r>
              <a:rPr lang="tr-TR" dirty="0" smtClean="0"/>
              <a:t>yüksektir.</a:t>
            </a:r>
          </a:p>
          <a:p>
            <a:r>
              <a:rPr lang="tr-TR" dirty="0" smtClean="0"/>
              <a:t>Mikroorganizmaların </a:t>
            </a:r>
            <a:r>
              <a:rPr lang="tr-TR" dirty="0"/>
              <a:t>gelişmesine elverişli </a:t>
            </a:r>
            <a:r>
              <a:rPr lang="tr-TR" dirty="0" smtClean="0"/>
              <a:t>gıdalarda</a:t>
            </a:r>
            <a:r>
              <a:rPr lang="tr-TR" dirty="0"/>
              <a:t>, herhangi bir nedenle etken gıdaya bulaştığında, yeterli ısı ve süre sağlanacak olursa aşırı miktarda etken </a:t>
            </a:r>
            <a:r>
              <a:rPr lang="tr-TR" dirty="0" smtClean="0"/>
              <a:t>üreyebilir.</a:t>
            </a:r>
          </a:p>
        </p:txBody>
      </p:sp>
      <p:sp>
        <p:nvSpPr>
          <p:cNvPr id="4" name="Slayt Numarası Yer Tutucusu 3"/>
          <p:cNvSpPr>
            <a:spLocks noGrp="1"/>
          </p:cNvSpPr>
          <p:nvPr>
            <p:ph type="sldNum" sz="quarter" idx="12"/>
          </p:nvPr>
        </p:nvSpPr>
        <p:spPr/>
        <p:txBody>
          <a:bodyPr/>
          <a:lstStyle/>
          <a:p>
            <a:fld id="{470B6E88-962F-4909-AEC5-5F57FD3FE19C}" type="slidenum">
              <a:rPr lang="tr-TR" smtClean="0"/>
              <a:t>23</a:t>
            </a:fld>
            <a:endParaRPr lang="tr-TR"/>
          </a:p>
        </p:txBody>
      </p:sp>
    </p:spTree>
    <p:extLst>
      <p:ext uri="{BB962C8B-B14F-4D97-AF65-F5344CB8AC3E}">
        <p14:creationId xmlns:p14="http://schemas.microsoft.com/office/powerpoint/2010/main" val="3434106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873" y="404665"/>
            <a:ext cx="8561783" cy="6081862"/>
          </a:xfrm>
        </p:spPr>
        <p:txBody>
          <a:bodyPr>
            <a:normAutofit fontScale="85000" lnSpcReduction="20000"/>
          </a:bodyPr>
          <a:lstStyle/>
          <a:p>
            <a:pPr marL="0" indent="0">
              <a:buNone/>
            </a:pPr>
            <a:r>
              <a:rPr lang="tr-TR" b="1" smtClean="0">
                <a:solidFill>
                  <a:srgbClr val="0070C0"/>
                </a:solidFill>
              </a:rPr>
              <a:t>Besinler</a:t>
            </a:r>
            <a:endParaRPr lang="tr-TR" dirty="0" smtClean="0"/>
          </a:p>
          <a:p>
            <a:r>
              <a:rPr lang="tr-TR" dirty="0" smtClean="0"/>
              <a:t>Eğer </a:t>
            </a:r>
            <a:r>
              <a:rPr lang="tr-TR" dirty="0"/>
              <a:t>bu gıda toksin ve mikroorganizmaların yok edilmesini sağlayacak işlemlere tabi tutulmayacak olursa, tüketiciler tarafından alınan bu gıdalar sağlığın tehlikeye düşmesine neden olacaktır. </a:t>
            </a:r>
            <a:endParaRPr lang="tr-TR" dirty="0" smtClean="0"/>
          </a:p>
          <a:p>
            <a:r>
              <a:rPr lang="tr-TR" dirty="0" smtClean="0"/>
              <a:t>Gıdalarla </a:t>
            </a:r>
            <a:r>
              <a:rPr lang="tr-TR" dirty="0"/>
              <a:t>bulaşan hastalıklarda temel etken insan ve hayvan dışkısıyla bulaşan </a:t>
            </a:r>
            <a:r>
              <a:rPr lang="tr-TR" dirty="0" smtClean="0"/>
              <a:t>hastalıklardır.</a:t>
            </a:r>
          </a:p>
          <a:p>
            <a:r>
              <a:rPr lang="tr-TR" dirty="0" smtClean="0"/>
              <a:t>Gıda </a:t>
            </a:r>
            <a:r>
              <a:rPr lang="tr-TR" dirty="0"/>
              <a:t>sağlığı sorunlarının çözümü ile çevre koşullarının olumlu hale getirilmesine yönelik önlemler birbirini </a:t>
            </a:r>
            <a:r>
              <a:rPr lang="tr-TR" dirty="0" smtClean="0"/>
              <a:t>bütünlemektedir.</a:t>
            </a:r>
          </a:p>
          <a:p>
            <a:r>
              <a:rPr lang="tr-TR" dirty="0" smtClean="0"/>
              <a:t>Gıdaların </a:t>
            </a:r>
            <a:r>
              <a:rPr lang="tr-TR" dirty="0"/>
              <a:t>etkeni taşıyan kirli sularla sulanarak yetiştirilmesi, kirli sularla yıkanması, </a:t>
            </a:r>
            <a:r>
              <a:rPr lang="tr-TR" dirty="0" err="1"/>
              <a:t>kontamine</a:t>
            </a:r>
            <a:r>
              <a:rPr lang="tr-TR" dirty="0"/>
              <a:t> kaplarda saklanması, etkenin bulunduğu sularda yaşayan bazı deniz hayvanlarının etinin yenmesi, gıda hazırlayanların ve işleyicilerin etkeni gıdalara taşıması en önemli kirlenme yolları arasında sayılabilir.  </a:t>
            </a:r>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24</a:t>
            </a:fld>
            <a:endParaRPr lang="tr-TR"/>
          </a:p>
        </p:txBody>
      </p:sp>
    </p:spTree>
    <p:extLst>
      <p:ext uri="{BB962C8B-B14F-4D97-AF65-F5344CB8AC3E}">
        <p14:creationId xmlns:p14="http://schemas.microsoft.com/office/powerpoint/2010/main" val="1323467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780928"/>
            <a:ext cx="8229600" cy="1143000"/>
          </a:xfrm>
        </p:spPr>
        <p:txBody>
          <a:bodyPr/>
          <a:lstStyle/>
          <a:p>
            <a:r>
              <a:rPr lang="tr-TR" b="1" dirty="0" smtClean="0">
                <a:solidFill>
                  <a:srgbClr val="FF0000"/>
                </a:solidFill>
                <a:latin typeface="Monotype Corsiva" pitchFamily="66" charset="0"/>
              </a:rPr>
              <a:t>Teşekkürler…</a:t>
            </a:r>
            <a:endParaRPr lang="tr-TR" b="1" dirty="0">
              <a:solidFill>
                <a:srgbClr val="FF0000"/>
              </a:solidFill>
              <a:latin typeface="Monotype Corsiva" pitchFamily="66" charset="0"/>
            </a:endParaRPr>
          </a:p>
        </p:txBody>
      </p:sp>
    </p:spTree>
    <p:extLst>
      <p:ext uri="{BB962C8B-B14F-4D97-AF65-F5344CB8AC3E}">
        <p14:creationId xmlns:p14="http://schemas.microsoft.com/office/powerpoint/2010/main" val="13157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60648"/>
            <a:ext cx="8856984" cy="6264696"/>
          </a:xfrm>
        </p:spPr>
        <p:txBody>
          <a:bodyPr>
            <a:normAutofit/>
          </a:bodyPr>
          <a:lstStyle/>
          <a:p>
            <a:pPr marL="0" indent="0">
              <a:buNone/>
            </a:pPr>
            <a:r>
              <a:rPr lang="tr-TR" dirty="0" smtClean="0">
                <a:solidFill>
                  <a:srgbClr val="FF0000"/>
                </a:solidFill>
              </a:rPr>
              <a:t>   </a:t>
            </a:r>
            <a:r>
              <a:rPr lang="tr-TR" b="1" dirty="0" smtClean="0">
                <a:solidFill>
                  <a:srgbClr val="FF0000"/>
                </a:solidFill>
              </a:rPr>
              <a:t>Hastalık </a:t>
            </a:r>
            <a:r>
              <a:rPr lang="tr-TR" b="1" dirty="0">
                <a:solidFill>
                  <a:srgbClr val="FF0000"/>
                </a:solidFill>
              </a:rPr>
              <a:t>sağlık ilişkisi</a:t>
            </a:r>
          </a:p>
          <a:p>
            <a:r>
              <a:rPr lang="tr-TR" dirty="0"/>
              <a:t>Tarihin </a:t>
            </a:r>
            <a:r>
              <a:rPr lang="tr-TR" dirty="0" smtClean="0"/>
              <a:t>başlangıcından bu yana </a:t>
            </a:r>
            <a:r>
              <a:rPr lang="tr-TR" b="1" dirty="0" smtClean="0">
                <a:solidFill>
                  <a:srgbClr val="00B050"/>
                </a:solidFill>
              </a:rPr>
              <a:t>hekim</a:t>
            </a:r>
            <a:r>
              <a:rPr lang="tr-TR" dirty="0"/>
              <a:t>, </a:t>
            </a:r>
            <a:r>
              <a:rPr lang="tr-TR" dirty="0">
                <a:solidFill>
                  <a:srgbClr val="00B0F0"/>
                </a:solidFill>
              </a:rPr>
              <a:t>kendisine baş vuran hastaları iyi etmek veya hiç olmazsa acılarını hafifletmek için  uğraşan bir meslek adamı </a:t>
            </a:r>
            <a:r>
              <a:rPr lang="tr-TR" dirty="0"/>
              <a:t>olarak çalışmıştır. </a:t>
            </a:r>
            <a:r>
              <a:rPr lang="tr-TR" dirty="0" smtClean="0"/>
              <a:t> </a:t>
            </a:r>
          </a:p>
          <a:p>
            <a:pPr marL="0" indent="0">
              <a:buNone/>
            </a:pPr>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3</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077072"/>
            <a:ext cx="23431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671" y="4077072"/>
            <a:ext cx="2185987"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31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60648"/>
            <a:ext cx="8856984" cy="6264696"/>
          </a:xfrm>
        </p:spPr>
        <p:txBody>
          <a:bodyPr>
            <a:normAutofit/>
          </a:bodyPr>
          <a:lstStyle/>
          <a:p>
            <a:pPr marL="0" indent="0">
              <a:buNone/>
            </a:pPr>
            <a:r>
              <a:rPr lang="tr-TR" dirty="0" smtClean="0">
                <a:solidFill>
                  <a:srgbClr val="FF0000"/>
                </a:solidFill>
              </a:rPr>
              <a:t>   </a:t>
            </a:r>
            <a:r>
              <a:rPr lang="tr-TR" b="1" dirty="0" smtClean="0">
                <a:solidFill>
                  <a:srgbClr val="FF0000"/>
                </a:solidFill>
              </a:rPr>
              <a:t>Hastalık </a:t>
            </a:r>
            <a:r>
              <a:rPr lang="tr-TR" b="1" dirty="0">
                <a:solidFill>
                  <a:srgbClr val="FF0000"/>
                </a:solidFill>
              </a:rPr>
              <a:t>sağlık ilişkisi</a:t>
            </a:r>
          </a:p>
          <a:p>
            <a:r>
              <a:rPr lang="tr-TR" dirty="0" smtClean="0"/>
              <a:t>Hekim sadece hasta bireyin </a:t>
            </a:r>
            <a:r>
              <a:rPr lang="tr-TR" dirty="0"/>
              <a:t>değil </a:t>
            </a:r>
            <a:r>
              <a:rPr lang="tr-TR" b="1" u="sng" dirty="0">
                <a:solidFill>
                  <a:srgbClr val="00B0F0"/>
                </a:solidFill>
                <a:effectLst>
                  <a:outerShdw blurRad="38100" dist="38100" dir="2700000" algn="tl">
                    <a:srgbClr val="000000">
                      <a:alpha val="43137"/>
                    </a:srgbClr>
                  </a:outerShdw>
                </a:effectLst>
              </a:rPr>
              <a:t>bütün bir toplum  sağlığını</a:t>
            </a:r>
            <a:r>
              <a:rPr lang="tr-TR" dirty="0"/>
              <a:t> ilgilendiren  </a:t>
            </a:r>
            <a:r>
              <a:rPr lang="tr-TR" b="1" u="sng" dirty="0">
                <a:solidFill>
                  <a:srgbClr val="00B050"/>
                </a:solidFill>
                <a:effectLst>
                  <a:outerShdw blurRad="38100" dist="38100" dir="2700000" algn="tl">
                    <a:srgbClr val="000000">
                      <a:alpha val="43137"/>
                    </a:srgbClr>
                  </a:outerShdw>
                </a:effectLst>
              </a:rPr>
              <a:t>halk sağlığı</a:t>
            </a:r>
            <a:r>
              <a:rPr lang="tr-TR" dirty="0"/>
              <a:t> ile </a:t>
            </a:r>
            <a:r>
              <a:rPr lang="tr-TR" dirty="0" smtClean="0"/>
              <a:t>ilgilenmesi, </a:t>
            </a:r>
            <a:r>
              <a:rPr lang="tr-TR" dirty="0"/>
              <a:t>özellikle halkın hastalıklardan korunması ile ilgili </a:t>
            </a:r>
            <a:r>
              <a:rPr lang="tr-TR" dirty="0" smtClean="0"/>
              <a:t>görev alması gerekmektedir. </a:t>
            </a:r>
          </a:p>
          <a:p>
            <a:r>
              <a:rPr lang="tr-TR" dirty="0" smtClean="0"/>
              <a:t>Bugün </a:t>
            </a:r>
            <a:r>
              <a:rPr lang="tr-TR" dirty="0"/>
              <a:t>hastalıkları tedavi etmenin çok defa </a:t>
            </a:r>
            <a:r>
              <a:rPr lang="tr-TR" b="1" u="sng" dirty="0">
                <a:solidFill>
                  <a:srgbClr val="FF0000"/>
                </a:solidFill>
              </a:rPr>
              <a:t>yeterli</a:t>
            </a:r>
            <a:r>
              <a:rPr lang="tr-TR" dirty="0">
                <a:solidFill>
                  <a:srgbClr val="FF0000"/>
                </a:solidFill>
              </a:rPr>
              <a:t> </a:t>
            </a:r>
            <a:r>
              <a:rPr lang="tr-TR" b="1" u="sng" dirty="0">
                <a:solidFill>
                  <a:srgbClr val="FF0000"/>
                </a:solidFill>
              </a:rPr>
              <a:t>olmadığı</a:t>
            </a:r>
            <a:r>
              <a:rPr lang="tr-TR" dirty="0">
                <a:solidFill>
                  <a:srgbClr val="FF0000"/>
                </a:solidFill>
              </a:rPr>
              <a:t> </a:t>
            </a:r>
            <a:r>
              <a:rPr lang="tr-TR" dirty="0"/>
              <a:t>bilinmektedir</a:t>
            </a:r>
            <a:r>
              <a:rPr lang="tr-TR" dirty="0" smtClean="0"/>
              <a:t>.</a:t>
            </a: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4</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149080"/>
            <a:ext cx="46005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97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600" y="476672"/>
            <a:ext cx="8752114" cy="6152728"/>
          </a:xfrm>
        </p:spPr>
        <p:txBody>
          <a:bodyPr>
            <a:normAutofit lnSpcReduction="10000"/>
          </a:bodyPr>
          <a:lstStyle/>
          <a:p>
            <a:pPr marL="0" indent="0">
              <a:buNone/>
            </a:pPr>
            <a:r>
              <a:rPr lang="tr-TR" b="1" u="sng" dirty="0" smtClean="0">
                <a:solidFill>
                  <a:srgbClr val="00B050"/>
                </a:solidFill>
                <a:effectLst>
                  <a:outerShdw blurRad="38100" dist="38100" dir="2700000" algn="tl">
                    <a:srgbClr val="000000">
                      <a:alpha val="43137"/>
                    </a:srgbClr>
                  </a:outerShdw>
                </a:effectLst>
              </a:rPr>
              <a:t>Hastalığın önlenmesi </a:t>
            </a:r>
            <a:endParaRPr lang="tr-TR" b="1" u="sng" dirty="0">
              <a:solidFill>
                <a:srgbClr val="00B050"/>
              </a:solidFill>
              <a:effectLst>
                <a:outerShdw blurRad="38100" dist="38100" dir="2700000" algn="tl">
                  <a:srgbClr val="000000">
                    <a:alpha val="43137"/>
                  </a:srgbClr>
                </a:outerShdw>
              </a:effectLst>
            </a:endParaRPr>
          </a:p>
          <a:p>
            <a:r>
              <a:rPr lang="tr-TR" b="1" u="sng" dirty="0">
                <a:solidFill>
                  <a:srgbClr val="FF0000"/>
                </a:solidFill>
              </a:rPr>
              <a:t>Birincil önlem:</a:t>
            </a:r>
            <a:r>
              <a:rPr lang="tr-TR" dirty="0"/>
              <a:t> </a:t>
            </a:r>
            <a:r>
              <a:rPr lang="tr-TR" dirty="0" smtClean="0">
                <a:solidFill>
                  <a:srgbClr val="00B0F0"/>
                </a:solidFill>
              </a:rPr>
              <a:t>Hastalık </a:t>
            </a:r>
            <a:r>
              <a:rPr lang="tr-TR" dirty="0">
                <a:solidFill>
                  <a:srgbClr val="00B0F0"/>
                </a:solidFill>
              </a:rPr>
              <a:t>oluşturmaya yetecek faktörlere ve özellikle faktörler bütününe maruz kalınmasını engellemeye yönelik faaliyetler </a:t>
            </a:r>
            <a:r>
              <a:rPr lang="tr-TR" dirty="0"/>
              <a:t>(Örnekler: Karantina, aşılama).</a:t>
            </a:r>
          </a:p>
          <a:p>
            <a:r>
              <a:rPr lang="tr-TR" b="1" u="sng" dirty="0">
                <a:solidFill>
                  <a:srgbClr val="FF0000"/>
                </a:solidFill>
              </a:rPr>
              <a:t>İkincil Önlem:</a:t>
            </a:r>
            <a:r>
              <a:rPr lang="tr-TR" dirty="0">
                <a:solidFill>
                  <a:srgbClr val="00B0F0"/>
                </a:solidFill>
              </a:rPr>
              <a:t> </a:t>
            </a:r>
            <a:r>
              <a:rPr lang="tr-TR" dirty="0" smtClean="0">
                <a:solidFill>
                  <a:srgbClr val="00B0F0"/>
                </a:solidFill>
              </a:rPr>
              <a:t>Klinik </a:t>
            </a:r>
            <a:r>
              <a:rPr lang="tr-TR" dirty="0">
                <a:solidFill>
                  <a:srgbClr val="00B0F0"/>
                </a:solidFill>
              </a:rPr>
              <a:t>hastalık oluşmadan evvel mümkün olan en kısa zamanda hastalık süreçlerinin tespit edilmesine yönelik olarak tasarlanmış faaliyetler</a:t>
            </a:r>
            <a:r>
              <a:rPr lang="tr-TR" dirty="0"/>
              <a:t> (Örnekler: Tarama testleri, ineklerin post -</a:t>
            </a:r>
            <a:r>
              <a:rPr lang="tr-TR" dirty="0" err="1"/>
              <a:t>partum</a:t>
            </a:r>
            <a:r>
              <a:rPr lang="tr-TR" dirty="0"/>
              <a:t> muayenesi, </a:t>
            </a:r>
            <a:r>
              <a:rPr lang="tr-TR" dirty="0" err="1"/>
              <a:t>metabolik</a:t>
            </a:r>
            <a:r>
              <a:rPr lang="tr-TR" dirty="0"/>
              <a:t> görünüm, somatik hücre sayıları).</a:t>
            </a:r>
          </a:p>
          <a:p>
            <a:r>
              <a:rPr lang="tr-TR" b="1" u="sng" dirty="0">
                <a:solidFill>
                  <a:srgbClr val="FF0000"/>
                </a:solidFill>
              </a:rPr>
              <a:t>Üçüncül önlem:</a:t>
            </a:r>
            <a:r>
              <a:rPr lang="tr-TR" dirty="0"/>
              <a:t> </a:t>
            </a:r>
            <a:r>
              <a:rPr lang="tr-TR" dirty="0" smtClean="0">
                <a:solidFill>
                  <a:srgbClr val="00B0F0"/>
                </a:solidFill>
              </a:rPr>
              <a:t>Tedavi</a:t>
            </a:r>
            <a:r>
              <a:rPr lang="tr-TR" dirty="0" smtClean="0"/>
              <a:t>.</a:t>
            </a:r>
          </a:p>
        </p:txBody>
      </p:sp>
      <p:sp>
        <p:nvSpPr>
          <p:cNvPr id="4" name="Slayt Numarası Yer Tutucusu 3"/>
          <p:cNvSpPr>
            <a:spLocks noGrp="1"/>
          </p:cNvSpPr>
          <p:nvPr>
            <p:ph type="sldNum" sz="quarter" idx="12"/>
          </p:nvPr>
        </p:nvSpPr>
        <p:spPr/>
        <p:txBody>
          <a:bodyPr/>
          <a:lstStyle/>
          <a:p>
            <a:fld id="{470B6E88-962F-4909-AEC5-5F57FD3FE19C}" type="slidenum">
              <a:rPr lang="tr-TR" smtClean="0"/>
              <a:t>5</a:t>
            </a:fld>
            <a:endParaRPr lang="tr-TR"/>
          </a:p>
        </p:txBody>
      </p:sp>
    </p:spTree>
    <p:extLst>
      <p:ext uri="{BB962C8B-B14F-4D97-AF65-F5344CB8AC3E}">
        <p14:creationId xmlns:p14="http://schemas.microsoft.com/office/powerpoint/2010/main" val="428474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600" y="476672"/>
            <a:ext cx="8752114" cy="6152728"/>
          </a:xfrm>
        </p:spPr>
        <p:txBody>
          <a:bodyPr>
            <a:normAutofit/>
          </a:bodyPr>
          <a:lstStyle/>
          <a:p>
            <a:pPr marL="0" indent="0">
              <a:buNone/>
            </a:pPr>
            <a:r>
              <a:rPr lang="tr-TR" b="1" u="sng" dirty="0" smtClean="0">
                <a:solidFill>
                  <a:srgbClr val="00B050"/>
                </a:solidFill>
                <a:effectLst>
                  <a:outerShdw blurRad="38100" dist="38100" dir="2700000" algn="tl">
                    <a:srgbClr val="000000">
                      <a:alpha val="43137"/>
                    </a:srgbClr>
                  </a:outerShdw>
                </a:effectLst>
              </a:rPr>
              <a:t>Hastalığın önlenmesi </a:t>
            </a:r>
            <a:endParaRPr lang="tr-TR" b="1" u="sng" dirty="0">
              <a:solidFill>
                <a:srgbClr val="00B050"/>
              </a:solidFill>
              <a:effectLst>
                <a:outerShdw blurRad="38100" dist="38100" dir="2700000" algn="tl">
                  <a:srgbClr val="000000">
                    <a:alpha val="43137"/>
                  </a:srgbClr>
                </a:outerShdw>
              </a:effectLst>
            </a:endParaRPr>
          </a:p>
          <a:p>
            <a:pPr marL="0" indent="0">
              <a:buNone/>
            </a:pPr>
            <a:r>
              <a:rPr lang="tr-TR" dirty="0" smtClean="0"/>
              <a:t>Veteriner </a:t>
            </a:r>
            <a:r>
              <a:rPr lang="tr-TR" dirty="0"/>
              <a:t>eğitimi </a:t>
            </a:r>
            <a:r>
              <a:rPr lang="tr-TR" u="sng" dirty="0">
                <a:solidFill>
                  <a:srgbClr val="FF0000"/>
                </a:solidFill>
              </a:rPr>
              <a:t>geleneksel</a:t>
            </a:r>
            <a:r>
              <a:rPr lang="tr-TR" dirty="0"/>
              <a:t> olarak, bir hastalığın </a:t>
            </a:r>
            <a:r>
              <a:rPr lang="tr-TR" dirty="0" err="1"/>
              <a:t>patogenezinin</a:t>
            </a:r>
            <a:r>
              <a:rPr lang="tr-TR" dirty="0"/>
              <a:t> anlaşılması, hastalığın teşhis edilmesi ve uygun tedavinin uygulanması (</a:t>
            </a:r>
            <a:r>
              <a:rPr lang="tr-TR" b="1" u="sng" dirty="0">
                <a:solidFill>
                  <a:srgbClr val="FF0000"/>
                </a:solidFill>
              </a:rPr>
              <a:t>üçüncül önlem</a:t>
            </a:r>
            <a:r>
              <a:rPr lang="tr-TR" dirty="0"/>
              <a:t>) üzerinde odaklanmaktadır.  Birincil ve ikincil önlemlere yönelik tekniklerin daha az üstünde </a:t>
            </a:r>
            <a:r>
              <a:rPr lang="tr-TR" dirty="0" smtClean="0"/>
              <a:t>durulmaktadır.</a:t>
            </a: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6</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647723"/>
            <a:ext cx="3434655" cy="298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98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7586" y="116632"/>
            <a:ext cx="8694964" cy="6408712"/>
          </a:xfrm>
        </p:spPr>
        <p:txBody>
          <a:bodyPr>
            <a:normAutofit/>
          </a:bodyPr>
          <a:lstStyle/>
          <a:p>
            <a:r>
              <a:rPr lang="tr-TR" dirty="0" smtClean="0"/>
              <a:t>Hastalıklarda </a:t>
            </a:r>
            <a:r>
              <a:rPr lang="tr-TR" dirty="0">
                <a:solidFill>
                  <a:srgbClr val="FF0000"/>
                </a:solidFill>
              </a:rPr>
              <a:t>mutlak</a:t>
            </a:r>
            <a:r>
              <a:rPr lang="tr-TR" dirty="0"/>
              <a:t> ve </a:t>
            </a:r>
            <a:r>
              <a:rPr lang="tr-TR" dirty="0">
                <a:solidFill>
                  <a:srgbClr val="FF0000"/>
                </a:solidFill>
              </a:rPr>
              <a:t>tam</a:t>
            </a:r>
            <a:r>
              <a:rPr lang="tr-TR" dirty="0"/>
              <a:t> bir iyileşme olası </a:t>
            </a:r>
            <a:r>
              <a:rPr lang="tr-TR" dirty="0" smtClean="0"/>
              <a:t>değildir.</a:t>
            </a:r>
          </a:p>
          <a:p>
            <a:r>
              <a:rPr lang="tr-TR" dirty="0" smtClean="0"/>
              <a:t>Önce</a:t>
            </a:r>
            <a:r>
              <a:rPr lang="tr-TR" dirty="0"/>
              <a:t>  hastalığın oluşmasında rolleri olan aile, toplum, iş ve çevre koşulları iyice araştırılarak bunları düzenlemek ve eğer başarılı olunamıyorsa </a:t>
            </a:r>
            <a:r>
              <a:rPr lang="tr-TR" dirty="0">
                <a:solidFill>
                  <a:srgbClr val="FF0000"/>
                </a:solidFill>
              </a:rPr>
              <a:t>tedavi</a:t>
            </a:r>
            <a:r>
              <a:rPr lang="tr-TR" dirty="0"/>
              <a:t> yoluna gitmek gerekir. </a:t>
            </a:r>
            <a:endParaRPr lang="tr-TR" dirty="0" smtClean="0"/>
          </a:p>
          <a:p>
            <a:r>
              <a:rPr lang="tr-TR" dirty="0" smtClean="0"/>
              <a:t>Kişinin </a:t>
            </a:r>
            <a:r>
              <a:rPr lang="tr-TR" dirty="0"/>
              <a:t>ya da toplumun bedensel, ruhsal ve sosyal yönden </a:t>
            </a:r>
            <a:r>
              <a:rPr lang="tr-TR" dirty="0" smtClean="0"/>
              <a:t>iyi </a:t>
            </a:r>
            <a:r>
              <a:rPr lang="tr-TR" dirty="0"/>
              <a:t>oluşunu </a:t>
            </a:r>
            <a:r>
              <a:rPr lang="tr-TR" dirty="0" smtClean="0"/>
              <a:t>önemli </a:t>
            </a:r>
            <a:r>
              <a:rPr lang="tr-TR" dirty="0"/>
              <a:t>derecede etkileyen </a:t>
            </a:r>
            <a:r>
              <a:rPr lang="tr-TR" dirty="0" smtClean="0">
                <a:solidFill>
                  <a:srgbClr val="FF0000"/>
                </a:solidFill>
              </a:rPr>
              <a:t>fiziksel,</a:t>
            </a:r>
            <a:r>
              <a:rPr lang="tr-TR" dirty="0" smtClean="0"/>
              <a:t> </a:t>
            </a:r>
            <a:r>
              <a:rPr lang="tr-TR" dirty="0">
                <a:solidFill>
                  <a:srgbClr val="FF0000"/>
                </a:solidFill>
              </a:rPr>
              <a:t>biyolojik</a:t>
            </a:r>
            <a:r>
              <a:rPr lang="tr-TR" dirty="0"/>
              <a:t> ve </a:t>
            </a:r>
            <a:r>
              <a:rPr lang="tr-TR" dirty="0">
                <a:solidFill>
                  <a:srgbClr val="FF0000"/>
                </a:solidFill>
              </a:rPr>
              <a:t>kimyasal</a:t>
            </a:r>
            <a:r>
              <a:rPr lang="tr-TR" dirty="0"/>
              <a:t> etmenlerin ne </a:t>
            </a:r>
            <a:r>
              <a:rPr lang="tr-TR" dirty="0" smtClean="0"/>
              <a:t>olduklarını</a:t>
            </a:r>
            <a:r>
              <a:rPr lang="tr-TR" b="1" dirty="0" smtClean="0">
                <a:solidFill>
                  <a:srgbClr val="FF0000"/>
                </a:solidFill>
              </a:rPr>
              <a:t>??</a:t>
            </a:r>
            <a:r>
              <a:rPr lang="tr-TR" dirty="0" smtClean="0"/>
              <a:t> </a:t>
            </a:r>
            <a:r>
              <a:rPr lang="tr-TR" dirty="0"/>
              <a:t>ve nasıl </a:t>
            </a:r>
            <a:r>
              <a:rPr lang="tr-TR" dirty="0" smtClean="0"/>
              <a:t>kontrol edilebileceklerinin </a:t>
            </a:r>
            <a:r>
              <a:rPr lang="tr-TR" dirty="0"/>
              <a:t>de </a:t>
            </a:r>
            <a:r>
              <a:rPr lang="tr-TR" dirty="0" smtClean="0"/>
              <a:t>incelenmesi gerekmektedir</a:t>
            </a:r>
            <a:r>
              <a:rPr lang="tr-TR" b="1" dirty="0" smtClean="0">
                <a:solidFill>
                  <a:srgbClr val="FF0000"/>
                </a:solidFill>
              </a:rPr>
              <a:t>???.</a:t>
            </a:r>
            <a:endParaRPr lang="tr-TR" b="1" dirty="0">
              <a:solidFill>
                <a:srgbClr val="FF0000"/>
              </a:solidFill>
            </a:endParaRPr>
          </a:p>
        </p:txBody>
      </p:sp>
      <p:sp>
        <p:nvSpPr>
          <p:cNvPr id="4" name="Slayt Numarası Yer Tutucusu 3"/>
          <p:cNvSpPr>
            <a:spLocks noGrp="1"/>
          </p:cNvSpPr>
          <p:nvPr>
            <p:ph type="sldNum" sz="quarter" idx="12"/>
          </p:nvPr>
        </p:nvSpPr>
        <p:spPr/>
        <p:txBody>
          <a:bodyPr/>
          <a:lstStyle/>
          <a:p>
            <a:fld id="{470B6E88-962F-4909-AEC5-5F57FD3FE19C}" type="slidenum">
              <a:rPr lang="tr-TR" smtClean="0"/>
              <a:t>7</a:t>
            </a:fld>
            <a:endParaRPr lang="tr-TR"/>
          </a:p>
        </p:txBody>
      </p:sp>
    </p:spTree>
    <p:extLst>
      <p:ext uri="{BB962C8B-B14F-4D97-AF65-F5344CB8AC3E}">
        <p14:creationId xmlns:p14="http://schemas.microsoft.com/office/powerpoint/2010/main" val="408080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7586" y="116632"/>
            <a:ext cx="8694964" cy="6408712"/>
          </a:xfrm>
        </p:spPr>
        <p:txBody>
          <a:bodyPr>
            <a:normAutofit/>
          </a:bodyPr>
          <a:lstStyle/>
          <a:p>
            <a:r>
              <a:rPr lang="tr-TR" dirty="0" smtClean="0"/>
              <a:t>İşte </a:t>
            </a:r>
            <a:r>
              <a:rPr lang="tr-TR" dirty="0"/>
              <a:t>bütün bu cümlelerle ifadesini bulan eylemlerin toplamına </a:t>
            </a:r>
            <a:r>
              <a:rPr lang="tr-TR" b="1" dirty="0">
                <a:solidFill>
                  <a:srgbClr val="FF0000"/>
                </a:solidFill>
              </a:rPr>
              <a:t>sağlık koruma</a:t>
            </a:r>
            <a:r>
              <a:rPr lang="tr-TR" dirty="0"/>
              <a:t> </a:t>
            </a:r>
            <a:r>
              <a:rPr lang="tr-TR" dirty="0" smtClean="0"/>
              <a:t>denir</a:t>
            </a:r>
            <a:r>
              <a:rPr lang="tr-TR" dirty="0"/>
              <a:t>. </a:t>
            </a:r>
            <a:endParaRPr lang="tr-TR" dirty="0" smtClean="0"/>
          </a:p>
          <a:p>
            <a:r>
              <a:rPr lang="tr-TR" dirty="0" smtClean="0"/>
              <a:t>Fert </a:t>
            </a:r>
            <a:r>
              <a:rPr lang="tr-TR" dirty="0"/>
              <a:t>ve toplum olarak  insan sağlığının korunması  ve geliştirilmesi, yüksek seviyede uzun süre devam etmesi için, sağlıkla ilgili bütün bilgilerin bir sentezi olan “</a:t>
            </a:r>
            <a:r>
              <a:rPr lang="tr-TR" b="1" u="sng" dirty="0">
                <a:solidFill>
                  <a:srgbClr val="0070C0"/>
                </a:solidFill>
                <a:effectLst>
                  <a:outerShdw blurRad="38100" dist="38100" dir="2700000" algn="tl">
                    <a:srgbClr val="000000">
                      <a:alpha val="43137"/>
                    </a:srgbClr>
                  </a:outerShdw>
                </a:effectLst>
              </a:rPr>
              <a:t>sağlık koruma</a:t>
            </a:r>
            <a:r>
              <a:rPr lang="tr-TR" dirty="0"/>
              <a:t>” geniş bir kapsama  sahiptir</a:t>
            </a:r>
            <a:r>
              <a:rPr lang="tr-TR" dirty="0" smtClean="0"/>
              <a:t>.</a:t>
            </a:r>
            <a:endParaRPr lang="tr-TR" dirty="0"/>
          </a:p>
        </p:txBody>
      </p:sp>
      <p:sp>
        <p:nvSpPr>
          <p:cNvPr id="4" name="Slayt Numarası Yer Tutucusu 3"/>
          <p:cNvSpPr>
            <a:spLocks noGrp="1"/>
          </p:cNvSpPr>
          <p:nvPr>
            <p:ph type="sldNum" sz="quarter" idx="12"/>
          </p:nvPr>
        </p:nvSpPr>
        <p:spPr/>
        <p:txBody>
          <a:bodyPr/>
          <a:lstStyle/>
          <a:p>
            <a:fld id="{470B6E88-962F-4909-AEC5-5F57FD3FE19C}" type="slidenum">
              <a:rPr lang="tr-TR" smtClean="0"/>
              <a:t>8</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147580"/>
            <a:ext cx="3384376" cy="227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72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6632"/>
            <a:ext cx="8283178" cy="4819650"/>
          </a:xfrm>
        </p:spPr>
        <p:txBody>
          <a:bodyPr>
            <a:normAutofit/>
          </a:bodyPr>
          <a:lstStyle/>
          <a:p>
            <a:r>
              <a:rPr lang="tr-TR" b="1" dirty="0">
                <a:solidFill>
                  <a:srgbClr val="FF0000"/>
                </a:solidFill>
              </a:rPr>
              <a:t>Sağlık  yalnızca hastalık ya da zaafın yokluğu değil tam fiziksel zihinsel ve sosyal esenliktir.</a:t>
            </a:r>
          </a:p>
          <a:p>
            <a:r>
              <a:rPr lang="tr-TR" b="1" u="sng" dirty="0" smtClean="0">
                <a:solidFill>
                  <a:srgbClr val="0070C0"/>
                </a:solidFill>
              </a:rPr>
              <a:t>Sağlıklı</a:t>
            </a:r>
            <a:r>
              <a:rPr lang="tr-TR" dirty="0" smtClean="0">
                <a:solidFill>
                  <a:srgbClr val="0070C0"/>
                </a:solidFill>
              </a:rPr>
              <a:t>; </a:t>
            </a:r>
            <a:r>
              <a:rPr lang="tr-TR" dirty="0">
                <a:solidFill>
                  <a:srgbClr val="0070C0"/>
                </a:solidFill>
              </a:rPr>
              <a:t>genetik olarak iyi niteliklerle doğmuş, fizik, fizyolojik, </a:t>
            </a:r>
            <a:r>
              <a:rPr lang="tr-TR" dirty="0" err="1">
                <a:solidFill>
                  <a:srgbClr val="0070C0"/>
                </a:solidFill>
              </a:rPr>
              <a:t>mental</a:t>
            </a:r>
            <a:r>
              <a:rPr lang="tr-TR" dirty="0">
                <a:solidFill>
                  <a:srgbClr val="0070C0"/>
                </a:solidFill>
              </a:rPr>
              <a:t> ve psikolojik olarak normal gelişmiş bütün fonksiyonları uyum  ve denge içinde devam eden iyi nitelikli bir yapıyı ifade eder</a:t>
            </a:r>
            <a:r>
              <a:rPr lang="tr-TR" dirty="0" smtClean="0">
                <a:solidFill>
                  <a:srgbClr val="0070C0"/>
                </a:solidFill>
              </a:rPr>
              <a:t>.</a:t>
            </a:r>
          </a:p>
        </p:txBody>
      </p:sp>
      <p:sp>
        <p:nvSpPr>
          <p:cNvPr id="4" name="Slayt Numarası Yer Tutucusu 3"/>
          <p:cNvSpPr>
            <a:spLocks noGrp="1"/>
          </p:cNvSpPr>
          <p:nvPr>
            <p:ph type="sldNum" sz="quarter" idx="12"/>
          </p:nvPr>
        </p:nvSpPr>
        <p:spPr/>
        <p:txBody>
          <a:bodyPr/>
          <a:lstStyle/>
          <a:p>
            <a:fld id="{470B6E88-962F-4909-AEC5-5F57FD3FE19C}" type="slidenum">
              <a:rPr lang="tr-TR" smtClean="0"/>
              <a:t>9</a:t>
            </a:fld>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793892"/>
            <a:ext cx="3739877" cy="278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653136"/>
            <a:ext cx="330676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922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917</Words>
  <Application>Microsoft Office PowerPoint</Application>
  <PresentationFormat>Ekran Gösterisi (4:3)</PresentationFormat>
  <Paragraphs>115</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Calibri</vt:lpstr>
      <vt:lpstr>Monotype Corsiva</vt:lpstr>
      <vt:lpstr>Ofis Teması</vt:lpstr>
      <vt:lpstr>Hastalık Sağlık İlişkisi</vt:lpstr>
      <vt:lpstr>Faydalanılan Kaynaklar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Hastalık Sağlık İlişkisi</dc:title>
  <dc:creator>Vaio</dc:creator>
  <cp:lastModifiedBy>TOSHIBA</cp:lastModifiedBy>
  <cp:revision>20</cp:revision>
  <dcterms:created xsi:type="dcterms:W3CDTF">2015-09-22T20:26:50Z</dcterms:created>
  <dcterms:modified xsi:type="dcterms:W3CDTF">2020-10-09T11:02:13Z</dcterms:modified>
</cp:coreProperties>
</file>