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3"/>
  </p:notesMasterIdLst>
  <p:sldIdLst>
    <p:sldId id="256" r:id="rId2"/>
    <p:sldId id="331" r:id="rId3"/>
    <p:sldId id="332" r:id="rId4"/>
    <p:sldId id="333" r:id="rId5"/>
    <p:sldId id="334" r:id="rId6"/>
    <p:sldId id="260" r:id="rId7"/>
    <p:sldId id="259" r:id="rId8"/>
    <p:sldId id="258" r:id="rId9"/>
    <p:sldId id="261" r:id="rId10"/>
    <p:sldId id="264" r:id="rId11"/>
    <p:sldId id="324" r:id="rId12"/>
    <p:sldId id="263" r:id="rId13"/>
    <p:sldId id="299" r:id="rId14"/>
    <p:sldId id="325" r:id="rId15"/>
    <p:sldId id="265" r:id="rId16"/>
    <p:sldId id="266" r:id="rId17"/>
    <p:sldId id="267" r:id="rId18"/>
    <p:sldId id="326" r:id="rId19"/>
    <p:sldId id="328" r:id="rId20"/>
    <p:sldId id="327" r:id="rId21"/>
    <p:sldId id="329" r:id="rId22"/>
    <p:sldId id="268" r:id="rId23"/>
    <p:sldId id="270" r:id="rId24"/>
    <p:sldId id="271" r:id="rId25"/>
    <p:sldId id="272" r:id="rId26"/>
    <p:sldId id="303" r:id="rId27"/>
    <p:sldId id="273" r:id="rId28"/>
    <p:sldId id="274" r:id="rId29"/>
    <p:sldId id="307" r:id="rId30"/>
    <p:sldId id="276"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3" r:id="rId44"/>
    <p:sldId id="320" r:id="rId45"/>
    <p:sldId id="321" r:id="rId46"/>
    <p:sldId id="322" r:id="rId47"/>
    <p:sldId id="275" r:id="rId48"/>
    <p:sldId id="277" r:id="rId49"/>
    <p:sldId id="278" r:id="rId50"/>
    <p:sldId id="283" r:id="rId51"/>
    <p:sldId id="284" r:id="rId52"/>
    <p:sldId id="297" r:id="rId53"/>
    <p:sldId id="298" r:id="rId54"/>
    <p:sldId id="373" r:id="rId55"/>
    <p:sldId id="330" r:id="rId56"/>
    <p:sldId id="336" r:id="rId57"/>
    <p:sldId id="337" r:id="rId58"/>
    <p:sldId id="358" r:id="rId59"/>
    <p:sldId id="359" r:id="rId60"/>
    <p:sldId id="397" r:id="rId61"/>
    <p:sldId id="338" r:id="rId62"/>
    <p:sldId id="398" r:id="rId63"/>
    <p:sldId id="360" r:id="rId64"/>
    <p:sldId id="361" r:id="rId65"/>
    <p:sldId id="339" r:id="rId66"/>
    <p:sldId id="399" r:id="rId67"/>
    <p:sldId id="362" r:id="rId68"/>
    <p:sldId id="363" r:id="rId69"/>
    <p:sldId id="340" r:id="rId70"/>
    <p:sldId id="400" r:id="rId71"/>
    <p:sldId id="364" r:id="rId72"/>
    <p:sldId id="365" r:id="rId73"/>
    <p:sldId id="366" r:id="rId74"/>
    <p:sldId id="341" r:id="rId75"/>
    <p:sldId id="367" r:id="rId76"/>
    <p:sldId id="342" r:id="rId77"/>
    <p:sldId id="368" r:id="rId78"/>
    <p:sldId id="401" r:id="rId79"/>
    <p:sldId id="343" r:id="rId80"/>
    <p:sldId id="402" r:id="rId81"/>
    <p:sldId id="344" r:id="rId82"/>
    <p:sldId id="345" r:id="rId83"/>
    <p:sldId id="346" r:id="rId84"/>
    <p:sldId id="403" r:id="rId85"/>
    <p:sldId id="369" r:id="rId86"/>
    <p:sldId id="370" r:id="rId87"/>
    <p:sldId id="347" r:id="rId88"/>
    <p:sldId id="350" r:id="rId89"/>
    <p:sldId id="404" r:id="rId90"/>
    <p:sldId id="349" r:id="rId91"/>
    <p:sldId id="371" r:id="rId92"/>
    <p:sldId id="348" r:id="rId93"/>
    <p:sldId id="405" r:id="rId94"/>
    <p:sldId id="372" r:id="rId95"/>
    <p:sldId id="352" r:id="rId96"/>
    <p:sldId id="351" r:id="rId97"/>
    <p:sldId id="353" r:id="rId98"/>
    <p:sldId id="357" r:id="rId99"/>
    <p:sldId id="356" r:id="rId100"/>
    <p:sldId id="377" r:id="rId101"/>
    <p:sldId id="378" r:id="rId102"/>
    <p:sldId id="406" r:id="rId103"/>
    <p:sldId id="395" r:id="rId104"/>
    <p:sldId id="396" r:id="rId105"/>
    <p:sldId id="376" r:id="rId106"/>
    <p:sldId id="407" r:id="rId107"/>
    <p:sldId id="393" r:id="rId108"/>
    <p:sldId id="408" r:id="rId109"/>
    <p:sldId id="392" r:id="rId110"/>
    <p:sldId id="375" r:id="rId111"/>
    <p:sldId id="381" r:id="rId112"/>
    <p:sldId id="382" r:id="rId113"/>
    <p:sldId id="379" r:id="rId114"/>
    <p:sldId id="380" r:id="rId115"/>
    <p:sldId id="383" r:id="rId116"/>
    <p:sldId id="386" r:id="rId117"/>
    <p:sldId id="387" r:id="rId118"/>
    <p:sldId id="388" r:id="rId119"/>
    <p:sldId id="389" r:id="rId120"/>
    <p:sldId id="390" r:id="rId121"/>
    <p:sldId id="335" r:id="rId1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C69E3-2B7D-4FC7-A783-23B86E5F7773}" type="datetimeFigureOut">
              <a:rPr lang="tr-TR" smtClean="0"/>
              <a:t>6.11.2020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94D9E-7C22-4997-9F1A-69580DFE6F93}" type="slidenum">
              <a:rPr lang="tr-TR" smtClean="0"/>
              <a:t>‹#›</a:t>
            </a:fld>
            <a:endParaRPr lang="tr-TR"/>
          </a:p>
        </p:txBody>
      </p:sp>
    </p:spTree>
    <p:extLst>
      <p:ext uri="{BB962C8B-B14F-4D97-AF65-F5344CB8AC3E}">
        <p14:creationId xmlns:p14="http://schemas.microsoft.com/office/powerpoint/2010/main" val="135863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54239-40C9-48BC-AE91-421B8A9FB8D3}" type="slidenum">
              <a:rPr lang="tr-TR" smtClean="0"/>
              <a:pPr eaLnBrk="1" hangingPunct="1"/>
              <a:t>10</a:t>
            </a:fld>
            <a:endParaRPr lang="tr-T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621173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C0FCEF-7144-421B-B054-2C7E636EE585}" type="slidenum">
              <a:rPr lang="tr-TR" smtClean="0"/>
              <a:pPr eaLnBrk="1" hangingPunct="1"/>
              <a:t>29</a:t>
            </a:fld>
            <a:endParaRPr lang="tr-TR"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08180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DD619-56EB-49F3-A926-12C5D3CAC481}" type="slidenum">
              <a:rPr lang="tr-TR" smtClean="0"/>
              <a:pPr eaLnBrk="1" hangingPunct="1"/>
              <a:t>30</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85754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534D56-9016-4F4B-983B-1DDADA55B0FD}" type="slidenum">
              <a:rPr lang="tr-TR" smtClean="0"/>
              <a:pPr eaLnBrk="1" hangingPunct="1"/>
              <a:t>31</a:t>
            </a:fld>
            <a:endParaRPr lang="tr-T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51303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F72CE4-6FB2-4548-ADCF-D49CB9AD2EF4}" type="slidenum">
              <a:rPr lang="tr-TR" smtClean="0"/>
              <a:pPr eaLnBrk="1" hangingPunct="1"/>
              <a:t>32</a:t>
            </a:fld>
            <a:endParaRPr lang="tr-T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422358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11A1D8-AF42-42F4-A35C-9E810900EAD9}" type="slidenum">
              <a:rPr lang="tr-TR" smtClean="0"/>
              <a:pPr eaLnBrk="1" hangingPunct="1"/>
              <a:t>33</a:t>
            </a:fld>
            <a:endParaRPr 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124595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DD619-56EB-49F3-A926-12C5D3CAC481}" type="slidenum">
              <a:rPr lang="tr-TR" smtClean="0"/>
              <a:pPr eaLnBrk="1" hangingPunct="1"/>
              <a:t>34</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6310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5578BF-7D42-46DA-B363-893DCDE59553}" type="slidenum">
              <a:rPr lang="tr-TR" smtClean="0"/>
              <a:pPr eaLnBrk="1" hangingPunct="1"/>
              <a:t>35</a:t>
            </a:fld>
            <a:endParaRPr lang="tr-T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94993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DD619-56EB-49F3-A926-12C5D3CAC481}" type="slidenum">
              <a:rPr lang="tr-TR" smtClean="0"/>
              <a:pPr eaLnBrk="1" hangingPunct="1"/>
              <a:t>36</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6335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FDD619-56EB-49F3-A926-12C5D3CAC481}" type="slidenum">
              <a:rPr lang="tr-TR" smtClean="0"/>
              <a:pPr eaLnBrk="1" hangingPunct="1"/>
              <a:t>37</a:t>
            </a:fld>
            <a:endParaRPr lang="tr-T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72624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11A1D8-AF42-42F4-A35C-9E810900EAD9}" type="slidenum">
              <a:rPr lang="tr-TR" smtClean="0"/>
              <a:pPr eaLnBrk="1" hangingPunct="1"/>
              <a:t>38</a:t>
            </a:fld>
            <a:endParaRPr 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78521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E74582-3E5A-4D25-ADC5-D2DB75CB1E70}" type="slidenum">
              <a:rPr lang="tr-TR" smtClean="0"/>
              <a:pPr eaLnBrk="1" hangingPunct="1"/>
              <a:t>15</a:t>
            </a:fld>
            <a:endParaRPr lang="tr-T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91907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79FED8-1CCB-4EB9-AFDE-C04CF24E32A1}" type="slidenum">
              <a:rPr lang="tr-TR" smtClean="0"/>
              <a:pPr eaLnBrk="1" hangingPunct="1"/>
              <a:t>39</a:t>
            </a:fld>
            <a:endParaRPr lang="tr-T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57672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CC74D8-0BFC-4DA3-96A9-46B878B4E386}" type="slidenum">
              <a:rPr lang="tr-TR" smtClean="0"/>
              <a:pPr eaLnBrk="1" hangingPunct="1"/>
              <a:t>40</a:t>
            </a:fld>
            <a:endParaRPr lang="tr-T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93595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11A1D8-AF42-42F4-A35C-9E810900EAD9}" type="slidenum">
              <a:rPr lang="tr-TR" smtClean="0"/>
              <a:pPr eaLnBrk="1" hangingPunct="1"/>
              <a:t>41</a:t>
            </a:fld>
            <a:endParaRPr lang="tr-T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285518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53A828-A088-4162-AB57-DA51809AD649}" type="slidenum">
              <a:rPr lang="tr-TR" smtClean="0"/>
              <a:pPr eaLnBrk="1" hangingPunct="1"/>
              <a:t>42</a:t>
            </a:fld>
            <a:endParaRPr lang="tr-T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733783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B31DE5-C654-470B-9A6D-A444FE5FCE26}" type="slidenum">
              <a:rPr lang="tr-TR" smtClean="0"/>
              <a:pPr eaLnBrk="1" hangingPunct="1"/>
              <a:t>44</a:t>
            </a:fld>
            <a:endParaRPr lang="tr-T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195375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053737-3447-4FA8-BBC1-8E4A2BB4EF6A}" type="slidenum">
              <a:rPr lang="tr-TR" smtClean="0"/>
              <a:pPr eaLnBrk="1" hangingPunct="1"/>
              <a:t>45</a:t>
            </a:fld>
            <a:endParaRPr lang="tr-T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12071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B1BCE6-A4F1-432E-B540-E2B68142F385}" type="slidenum">
              <a:rPr lang="tr-TR" smtClean="0"/>
              <a:pPr eaLnBrk="1" hangingPunct="1"/>
              <a:t>46</a:t>
            </a:fld>
            <a:endParaRPr lang="tr-T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874932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B5C45D-ECCE-4352-B9E4-3BF4781EFA6E}" type="slidenum">
              <a:rPr lang="tr-TR" smtClean="0"/>
              <a:pPr eaLnBrk="1" hangingPunct="1"/>
              <a:t>47</a:t>
            </a:fld>
            <a:endParaRPr lang="tr-T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58611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3AA555-0D34-48CA-8931-B222D2FD0868}" type="slidenum">
              <a:rPr lang="tr-TR" smtClean="0"/>
              <a:pPr eaLnBrk="1" hangingPunct="1"/>
              <a:t>48</a:t>
            </a:fld>
            <a:endParaRPr lang="tr-T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927291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CE598E-C7CF-4EF2-AC6E-317C279AB604}" type="slidenum">
              <a:rPr lang="tr-TR" smtClean="0"/>
              <a:pPr eaLnBrk="1" hangingPunct="1"/>
              <a:t>49</a:t>
            </a:fld>
            <a:endParaRPr lang="tr-T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84580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66BF3-E0DC-4E83-B8E1-646299D27ADB}" type="slidenum">
              <a:rPr lang="tr-TR" smtClean="0"/>
              <a:pPr eaLnBrk="1" hangingPunct="1"/>
              <a:t>22</a:t>
            </a:fld>
            <a:endParaRPr lang="tr-T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882154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21CF05-3AC0-4C04-A4E1-9571D7FC3A00}" type="slidenum">
              <a:rPr lang="tr-TR" smtClean="0"/>
              <a:pPr eaLnBrk="1" hangingPunct="1"/>
              <a:t>50</a:t>
            </a:fld>
            <a:endParaRPr lang="tr-T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21893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1A8B9E-E3FC-4885-99DC-AA446646CB14}" type="slidenum">
              <a:rPr lang="tr-TR" smtClean="0"/>
              <a:pPr eaLnBrk="1" hangingPunct="1"/>
              <a:t>51</a:t>
            </a:fld>
            <a:endParaRPr lang="tr-T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696790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2198EF-0A5D-483C-A3F0-827D5F8A82BC}" type="slidenum">
              <a:rPr lang="tr-TR" smtClean="0"/>
              <a:pPr eaLnBrk="1" hangingPunct="1"/>
              <a:t>52</a:t>
            </a:fld>
            <a:endParaRPr lang="tr-T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624760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999895-8795-478A-95C4-2B3FDEC87ACF}" type="slidenum">
              <a:rPr lang="tr-TR" smtClean="0"/>
              <a:pPr eaLnBrk="1" hangingPunct="1"/>
              <a:t>53</a:t>
            </a:fld>
            <a:endParaRPr lang="tr-T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63705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7C030E-D799-4179-86CA-A4E92DCEDA58}" type="slidenum">
              <a:rPr lang="tr-TR" smtClean="0"/>
              <a:pPr eaLnBrk="1" hangingPunct="1"/>
              <a:t>23</a:t>
            </a:fld>
            <a:endParaRPr lang="tr-T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52507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890390-8D94-486F-82A8-98DD0D82733D}" type="slidenum">
              <a:rPr lang="tr-TR" smtClean="0"/>
              <a:pPr eaLnBrk="1" hangingPunct="1"/>
              <a:t>24</a:t>
            </a:fld>
            <a:endParaRPr lang="tr-T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773305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42734-DBFC-4573-86A8-7C694CD7FDB4}" type="slidenum">
              <a:rPr lang="tr-TR" smtClean="0"/>
              <a:pPr eaLnBrk="1" hangingPunct="1"/>
              <a:t>25</a:t>
            </a:fld>
            <a:endParaRPr lang="tr-T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99783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D6F180-03C8-4170-9BE8-03D4C37CA628}" type="slidenum">
              <a:rPr lang="tr-TR" smtClean="0"/>
              <a:pPr eaLnBrk="1" hangingPunct="1"/>
              <a:t>26</a:t>
            </a:fld>
            <a:endParaRPr lang="tr-T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81362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EA313-4250-4F7D-A8A4-64199B916A2D}" type="slidenum">
              <a:rPr lang="tr-TR" smtClean="0"/>
              <a:pPr eaLnBrk="1" hangingPunct="1"/>
              <a:t>27</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46885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6942B5-B032-4BD1-B25E-A52A90FB55AD}" type="slidenum">
              <a:rPr lang="tr-TR" smtClean="0"/>
              <a:pPr eaLnBrk="1" hangingPunct="1"/>
              <a:t>28</a:t>
            </a:fld>
            <a:endParaRPr lang="tr-T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77464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27AEBC5-E82A-4608-A8BC-15493DF8A5CA}" type="datetime1">
              <a:rPr lang="tr-TR" smtClean="0"/>
              <a:t>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0EEB378-9057-473E-8578-E131A77EEABF}" type="datetime1">
              <a:rPr lang="tr-TR" smtClean="0"/>
              <a:t>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3FC6A30-7F6E-4535-B46C-4D8E209F9BAC}" type="datetime1">
              <a:rPr lang="tr-TR" smtClean="0"/>
              <a:t>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1EB1C244-4357-4634-AF48-755B45ADC868}" type="datetime1">
              <a:rPr lang="tr-TR" smtClean="0"/>
              <a:t>6.11.2020</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9FF3F69E-3123-4B1A-9875-6CBCEA6201C8}" type="slidenum">
              <a:rPr lang="tr-TR"/>
              <a:pPr>
                <a:defRPr/>
              </a:pPr>
              <a:t>‹#›</a:t>
            </a:fld>
            <a:endParaRPr lang="tr-TR"/>
          </a:p>
        </p:txBody>
      </p:sp>
    </p:spTree>
    <p:extLst>
      <p:ext uri="{BB962C8B-B14F-4D97-AF65-F5344CB8AC3E}">
        <p14:creationId xmlns:p14="http://schemas.microsoft.com/office/powerpoint/2010/main" val="152675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87A5309-397C-4E3C-AAC5-385DED7CE9AF}" type="datetime1">
              <a:rPr lang="tr-TR" smtClean="0"/>
              <a:t>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5CC7A89-469C-44D1-A072-A857E2592D19}" type="datetime1">
              <a:rPr lang="tr-TR" smtClean="0"/>
              <a:t>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1C619D9-6D24-40D8-B667-A426692A0FB2}" type="datetime1">
              <a:rPr lang="tr-TR" smtClean="0"/>
              <a:t>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5DF422-44B2-4468-AC95-EE347DBA1EC3}" type="datetime1">
              <a:rPr lang="tr-TR" smtClean="0"/>
              <a:t>6.11.2020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868F2D8-A4D4-4518-BAF1-21165C885393}" type="datetime1">
              <a:rPr lang="tr-TR" smtClean="0"/>
              <a:t>6.11.2020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ED02845-61A0-4BA5-9207-293327A348EE}" type="datetime1">
              <a:rPr lang="tr-TR" smtClean="0"/>
              <a:t>6.11.2020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8E4C55C-80D7-4A62-9E76-F8C66E46EA69}" type="datetime1">
              <a:rPr lang="tr-TR" smtClean="0"/>
              <a:t>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28913E2-2E8A-4FEC-AC4D-8B981644BAA2}" type="datetime1">
              <a:rPr lang="tr-TR" smtClean="0"/>
              <a:t>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E8282-ED36-4CD6-84C9-ACF091B92EC9}" type="datetime1">
              <a:rPr lang="tr-TR" smtClean="0"/>
              <a:t>6.11.2020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ood-info.net/tr/virus/hev.htm" TargetMode="External"/><Relationship Id="rId2" Type="http://schemas.openxmlformats.org/officeDocument/2006/relationships/hyperlink" Target="http://www.food-info.net/tr/virus/hav.htm" TargetMode="External"/><Relationship Id="rId1" Type="http://schemas.openxmlformats.org/officeDocument/2006/relationships/slideLayout" Target="../slideLayouts/slideLayout2.xml"/><Relationship Id="rId5" Type="http://schemas.openxmlformats.org/officeDocument/2006/relationships/hyperlink" Target="http://www.food-info.net/tr/virus/rotavirus.htm" TargetMode="External"/><Relationship Id="rId4" Type="http://schemas.openxmlformats.org/officeDocument/2006/relationships/hyperlink" Target="http://www.food-info.net/tr/virus/norwalk.ht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620688"/>
            <a:ext cx="7772400" cy="1755626"/>
          </a:xfrm>
        </p:spPr>
        <p:txBody>
          <a:bodyPr>
            <a:normAutofit fontScale="90000"/>
          </a:bodyPr>
          <a:lstStyle/>
          <a:p>
            <a:r>
              <a:rPr lang="tr-TR" b="1" dirty="0">
                <a:solidFill>
                  <a:srgbClr val="FF0000"/>
                </a:solidFill>
              </a:rPr>
              <a:t>HALK SAĞLIĞINI TEHDİT EDEN UNSURLAR </a:t>
            </a:r>
            <a:br>
              <a:rPr lang="tr-TR" b="1" dirty="0">
                <a:solidFill>
                  <a:srgbClr val="FF0000"/>
                </a:solidFill>
              </a:rPr>
            </a:br>
            <a:r>
              <a:rPr lang="tr-TR" b="1" dirty="0" smtClean="0">
                <a:solidFill>
                  <a:srgbClr val="FF0000"/>
                </a:solidFill>
              </a:rPr>
              <a:t>Biyolojik tehlikeler-1</a:t>
            </a:r>
            <a:endParaRPr lang="tr-TR" dirty="0"/>
          </a:p>
        </p:txBody>
      </p:sp>
      <p:sp>
        <p:nvSpPr>
          <p:cNvPr id="4" name="Alt Başlık 3"/>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23329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Cj02334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3068638"/>
            <a:ext cx="22875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AutoShape 6"/>
          <p:cNvSpPr>
            <a:spLocks noChangeArrowheads="1"/>
          </p:cNvSpPr>
          <p:nvPr/>
        </p:nvSpPr>
        <p:spPr bwMode="auto">
          <a:xfrm>
            <a:off x="4859338" y="188913"/>
            <a:ext cx="3455987" cy="2232025"/>
          </a:xfrm>
          <a:prstGeom prst="cloudCallout">
            <a:avLst>
              <a:gd name="adj1" fmla="val -57120"/>
              <a:gd name="adj2" fmla="val 73829"/>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1600" b="1" dirty="0">
                <a:solidFill>
                  <a:schemeClr val="bg1"/>
                </a:solidFill>
              </a:rPr>
              <a:t>Bakteriler</a:t>
            </a:r>
          </a:p>
          <a:p>
            <a:pPr algn="ctr"/>
            <a:r>
              <a:rPr lang="tr-TR" sz="1600" b="1" dirty="0" err="1" smtClean="0">
                <a:solidFill>
                  <a:schemeClr val="bg1"/>
                </a:solidFill>
              </a:rPr>
              <a:t>Virusler</a:t>
            </a:r>
            <a:endParaRPr lang="tr-TR" sz="1600" b="1" dirty="0" smtClean="0">
              <a:solidFill>
                <a:schemeClr val="bg1"/>
              </a:solidFill>
            </a:endParaRPr>
          </a:p>
          <a:p>
            <a:pPr algn="ctr"/>
            <a:r>
              <a:rPr lang="tr-TR" sz="1600" b="1" dirty="0" smtClean="0">
                <a:solidFill>
                  <a:schemeClr val="bg1"/>
                </a:solidFill>
              </a:rPr>
              <a:t>Mantarlar</a:t>
            </a:r>
            <a:endParaRPr lang="tr-TR" sz="1600" b="1" dirty="0">
              <a:solidFill>
                <a:schemeClr val="bg1"/>
              </a:solidFill>
            </a:endParaRPr>
          </a:p>
          <a:p>
            <a:pPr algn="ctr"/>
            <a:r>
              <a:rPr lang="tr-TR" sz="1600" b="1" dirty="0">
                <a:solidFill>
                  <a:schemeClr val="bg1"/>
                </a:solidFill>
              </a:rPr>
              <a:t>Parazitler</a:t>
            </a:r>
          </a:p>
          <a:p>
            <a:pPr algn="ctr"/>
            <a:r>
              <a:rPr lang="tr-TR" sz="1600" b="1" dirty="0">
                <a:solidFill>
                  <a:schemeClr val="bg1"/>
                </a:solidFill>
              </a:rPr>
              <a:t>Toksinler</a:t>
            </a:r>
          </a:p>
          <a:p>
            <a:pPr algn="ctr"/>
            <a:r>
              <a:rPr lang="tr-TR" sz="1600" b="1" dirty="0" err="1">
                <a:solidFill>
                  <a:schemeClr val="bg1"/>
                </a:solidFill>
              </a:rPr>
              <a:t>Prionlar</a:t>
            </a:r>
            <a:endParaRPr lang="tr-TR" sz="1600" b="1" dirty="0">
              <a:solidFill>
                <a:schemeClr val="bg1"/>
              </a:solidFill>
            </a:endParaRPr>
          </a:p>
        </p:txBody>
      </p:sp>
      <p:sp>
        <p:nvSpPr>
          <p:cNvPr id="61448" name="AutoShape 8"/>
          <p:cNvSpPr>
            <a:spLocks noChangeArrowheads="1"/>
          </p:cNvSpPr>
          <p:nvPr/>
        </p:nvSpPr>
        <p:spPr bwMode="auto">
          <a:xfrm>
            <a:off x="827088" y="333375"/>
            <a:ext cx="3384550" cy="1800225"/>
          </a:xfrm>
          <a:prstGeom prst="homePlate">
            <a:avLst>
              <a:gd name="adj" fmla="val 35713"/>
            </a:avLst>
          </a:prstGeom>
          <a:solidFill>
            <a:srgbClr val="33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b="1">
                <a:solidFill>
                  <a:schemeClr val="bg1"/>
                </a:solidFill>
              </a:rPr>
              <a:t>200 den fazla hastalık gıdalar yolu ile insanlara bulaşmaktadır.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103236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448"/>
                                        </p:tgtEl>
                                        <p:attrNameLst>
                                          <p:attrName>style.visibility</p:attrName>
                                        </p:attrNameLst>
                                      </p:cBhvr>
                                      <p:to>
                                        <p:strVal val="visible"/>
                                      </p:to>
                                    </p:set>
                                    <p:anim calcmode="lin" valueType="num">
                                      <p:cBhvr additive="base">
                                        <p:cTn id="7" dur="500" fill="hold"/>
                                        <p:tgtEl>
                                          <p:spTgt spid="61448"/>
                                        </p:tgtEl>
                                        <p:attrNameLst>
                                          <p:attrName>ppt_x</p:attrName>
                                        </p:attrNameLst>
                                      </p:cBhvr>
                                      <p:tavLst>
                                        <p:tav tm="0">
                                          <p:val>
                                            <p:strVal val="0-#ppt_w/2"/>
                                          </p:val>
                                        </p:tav>
                                        <p:tav tm="100000">
                                          <p:val>
                                            <p:strVal val="#ppt_x"/>
                                          </p:val>
                                        </p:tav>
                                      </p:tavLst>
                                    </p:anim>
                                    <p:anim calcmode="lin" valueType="num">
                                      <p:cBhvr additive="base">
                                        <p:cTn id="8" dur="500" fill="hold"/>
                                        <p:tgtEl>
                                          <p:spTgt spid="6144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fade">
                                      <p:cBhvr>
                                        <p:cTn id="12" dur="3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p:bldP spid="6144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a:t>
            </a:r>
            <a:r>
              <a:rPr lang="tr-TR" b="1" smtClean="0">
                <a:solidFill>
                  <a:srgbClr val="FF0000"/>
                </a:solidFill>
              </a:rPr>
              <a:t>bulaşan mantar hastalıkları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buFont typeface="Wingdings" panose="05000000000000000000" pitchFamily="2" charset="2"/>
              <a:buNone/>
            </a:pPr>
            <a:r>
              <a:rPr lang="tr-TR" altLang="tr-TR" dirty="0">
                <a:solidFill>
                  <a:srgbClr val="FF0000"/>
                </a:solidFill>
              </a:rPr>
              <a:t>İ</a:t>
            </a:r>
            <a:r>
              <a:rPr lang="en-US" altLang="tr-TR" dirty="0" err="1">
                <a:solidFill>
                  <a:srgbClr val="FF0000"/>
                </a:solidFill>
              </a:rPr>
              <a:t>kincisi</a:t>
            </a:r>
            <a:r>
              <a:rPr lang="tr-TR" altLang="tr-TR" dirty="0">
                <a:solidFill>
                  <a:srgbClr val="FF0000"/>
                </a:solidFill>
              </a:rPr>
              <a:t>;</a:t>
            </a:r>
          </a:p>
          <a:p>
            <a:pPr>
              <a:buFont typeface="Wingdings" panose="05000000000000000000" pitchFamily="2" charset="2"/>
              <a:buNone/>
            </a:pPr>
            <a:r>
              <a:rPr lang="tr-TR" altLang="tr-TR" dirty="0"/>
              <a:t>  </a:t>
            </a:r>
            <a:r>
              <a:rPr lang="en-US" altLang="tr-TR" dirty="0"/>
              <a:t> </a:t>
            </a:r>
            <a:r>
              <a:rPr lang="tr-TR" altLang="tr-TR" dirty="0" smtClean="0"/>
              <a:t>Muhafaza koşullarına uyum sağlamış olan </a:t>
            </a:r>
            <a:r>
              <a:rPr lang="en-US" altLang="tr-TR" u="sng" dirty="0" smtClean="0"/>
              <a:t>Aspergillus</a:t>
            </a:r>
            <a:r>
              <a:rPr lang="en-US" altLang="tr-TR" dirty="0" smtClean="0"/>
              <a:t> </a:t>
            </a:r>
            <a:r>
              <a:rPr lang="tr-TR" altLang="tr-TR" dirty="0" err="1" smtClean="0"/>
              <a:t>spp</a:t>
            </a:r>
            <a:r>
              <a:rPr lang="tr-TR" altLang="tr-TR" dirty="0" smtClean="0"/>
              <a:t>. </a:t>
            </a:r>
            <a:r>
              <a:rPr lang="en-US" altLang="tr-TR" dirty="0" err="1" smtClean="0"/>
              <a:t>ve</a:t>
            </a:r>
            <a:r>
              <a:rPr lang="en-US" altLang="tr-TR" dirty="0" smtClean="0"/>
              <a:t> </a:t>
            </a:r>
            <a:r>
              <a:rPr lang="en-US" altLang="tr-TR" u="sng" dirty="0" err="1"/>
              <a:t>Penicillium</a:t>
            </a:r>
            <a:r>
              <a:rPr lang="en-US" altLang="tr-TR" u="sng" dirty="0"/>
              <a:t> </a:t>
            </a:r>
            <a:r>
              <a:rPr lang="en-US" altLang="tr-TR" dirty="0" err="1"/>
              <a:t>türleridir</a:t>
            </a:r>
            <a:r>
              <a:rPr lang="en-US" altLang="tr-TR" dirty="0" smtClean="0"/>
              <a:t>.</a:t>
            </a:r>
            <a:endParaRPr lang="tr-TR" altLang="tr-TR" dirty="0" smtClean="0"/>
          </a:p>
          <a:p>
            <a:pPr>
              <a:buFont typeface="Wingdings" panose="05000000000000000000" pitchFamily="2" charset="2"/>
              <a:buNone/>
            </a:pPr>
            <a:r>
              <a:rPr lang="en-US" altLang="tr-TR" dirty="0" err="1">
                <a:solidFill>
                  <a:srgbClr val="FF0000"/>
                </a:solidFill>
              </a:rPr>
              <a:t>Üçüncüsü</a:t>
            </a:r>
            <a:r>
              <a:rPr lang="tr-TR" altLang="tr-TR" dirty="0">
                <a:solidFill>
                  <a:srgbClr val="FF0000"/>
                </a:solidFill>
              </a:rPr>
              <a:t>;</a:t>
            </a:r>
          </a:p>
          <a:p>
            <a:pPr>
              <a:buFont typeface="Wingdings" panose="05000000000000000000" pitchFamily="2" charset="2"/>
              <a:buNone/>
            </a:pPr>
            <a:r>
              <a:rPr lang="tr-TR" altLang="tr-TR" dirty="0"/>
              <a:t>  </a:t>
            </a:r>
            <a:r>
              <a:rPr lang="en-US" altLang="tr-TR" dirty="0"/>
              <a:t> </a:t>
            </a:r>
            <a:r>
              <a:rPr lang="tr-TR" altLang="tr-TR" dirty="0"/>
              <a:t>D</a:t>
            </a:r>
            <a:r>
              <a:rPr lang="en-US" altLang="tr-TR" dirty="0" err="1"/>
              <a:t>epolama</a:t>
            </a:r>
            <a:r>
              <a:rPr lang="en-US" altLang="tr-TR" dirty="0"/>
              <a:t> </a:t>
            </a:r>
            <a:r>
              <a:rPr lang="en-US" altLang="tr-TR" dirty="0" err="1"/>
              <a:t>koşullarının,mantarların</a:t>
            </a:r>
            <a:r>
              <a:rPr lang="en-US" altLang="tr-TR" dirty="0"/>
              <a:t> </a:t>
            </a:r>
            <a:r>
              <a:rPr lang="en-US" altLang="tr-TR" dirty="0" err="1"/>
              <a:t>üreyebileceği</a:t>
            </a:r>
            <a:r>
              <a:rPr lang="en-US" altLang="tr-TR" dirty="0"/>
              <a:t> </a:t>
            </a:r>
            <a:r>
              <a:rPr lang="en-US" altLang="tr-TR" dirty="0" err="1"/>
              <a:t>şartlar</a:t>
            </a:r>
            <a:r>
              <a:rPr lang="en-US" altLang="tr-TR" dirty="0"/>
              <a:t> </a:t>
            </a:r>
            <a:r>
              <a:rPr lang="en-US" altLang="tr-TR" dirty="0" err="1"/>
              <a:t>yönünde</a:t>
            </a:r>
            <a:r>
              <a:rPr lang="en-US" altLang="tr-TR" dirty="0"/>
              <a:t> </a:t>
            </a:r>
            <a:r>
              <a:rPr lang="en-US" altLang="tr-TR" dirty="0" err="1"/>
              <a:t>değişmesiyle</a:t>
            </a:r>
            <a:r>
              <a:rPr lang="en-US" altLang="tr-TR" dirty="0"/>
              <a:t> </a:t>
            </a:r>
            <a:r>
              <a:rPr lang="en-US" altLang="tr-TR" dirty="0" err="1"/>
              <a:t>ortaya</a:t>
            </a:r>
            <a:r>
              <a:rPr lang="en-US" altLang="tr-TR" dirty="0"/>
              <a:t> </a:t>
            </a:r>
            <a:r>
              <a:rPr lang="en-US" altLang="tr-TR" dirty="0" err="1"/>
              <a:t>çıkan</a:t>
            </a:r>
            <a:r>
              <a:rPr lang="en-US" altLang="tr-TR" dirty="0"/>
              <a:t> </a:t>
            </a:r>
            <a:r>
              <a:rPr lang="en-US" altLang="tr-TR" dirty="0" err="1"/>
              <a:t>ve</a:t>
            </a:r>
            <a:r>
              <a:rPr lang="en-US" altLang="tr-TR" dirty="0"/>
              <a:t> </a:t>
            </a:r>
            <a:r>
              <a:rPr lang="en-US" altLang="tr-TR" u="sng" dirty="0"/>
              <a:t>Fusarium, </a:t>
            </a:r>
            <a:r>
              <a:rPr lang="en-US" altLang="tr-TR" u="sng" dirty="0" err="1"/>
              <a:t>Popullaspora</a:t>
            </a:r>
            <a:r>
              <a:rPr lang="en-US" altLang="tr-TR" u="sng" dirty="0"/>
              <a:t>, Aspergillus</a:t>
            </a:r>
            <a:r>
              <a:rPr lang="en-US" altLang="tr-TR" dirty="0"/>
              <a:t> </a:t>
            </a:r>
            <a:r>
              <a:rPr lang="en-US" altLang="tr-TR" dirty="0" err="1"/>
              <a:t>türlerinin</a:t>
            </a:r>
            <a:r>
              <a:rPr lang="en-US" altLang="tr-TR" dirty="0"/>
              <a:t>  </a:t>
            </a:r>
            <a:r>
              <a:rPr lang="en-US" altLang="tr-TR" dirty="0" err="1"/>
              <a:t>içinde</a:t>
            </a:r>
            <a:r>
              <a:rPr lang="en-US" altLang="tr-TR" dirty="0"/>
              <a:t> </a:t>
            </a:r>
            <a:r>
              <a:rPr lang="en-US" altLang="tr-TR" dirty="0" err="1"/>
              <a:t>yer</a:t>
            </a:r>
            <a:r>
              <a:rPr lang="en-US" altLang="tr-TR" dirty="0"/>
              <a:t> </a:t>
            </a:r>
            <a:r>
              <a:rPr lang="en-US" altLang="tr-TR" dirty="0" err="1"/>
              <a:t>aldığı</a:t>
            </a:r>
            <a:r>
              <a:rPr lang="en-US" altLang="tr-TR" dirty="0"/>
              <a:t> </a:t>
            </a:r>
            <a:r>
              <a:rPr lang="en-US" altLang="tr-TR" dirty="0" err="1"/>
              <a:t>grupt</a:t>
            </a:r>
            <a:r>
              <a:rPr lang="tr-TR" altLang="tr-TR" dirty="0" smtClean="0"/>
              <a:t>ur.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100</a:t>
            </a:fld>
            <a:endParaRPr lang="tr-TR"/>
          </a:p>
        </p:txBody>
      </p:sp>
    </p:spTree>
    <p:extLst>
      <p:ext uri="{BB962C8B-B14F-4D97-AF65-F5344CB8AC3E}">
        <p14:creationId xmlns:p14="http://schemas.microsoft.com/office/powerpoint/2010/main" val="36980279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a:solidFill>
                  <a:srgbClr val="FF0000"/>
                </a:solidFill>
              </a:rPr>
              <a:t>Aspergillus</a:t>
            </a:r>
            <a:r>
              <a:rPr lang="tr-TR" b="1" dirty="0">
                <a:solidFill>
                  <a:srgbClr val="FF0000"/>
                </a:solidFill>
              </a:rPr>
              <a:t> </a:t>
            </a:r>
            <a:r>
              <a:rPr lang="tr-TR" b="1" dirty="0" err="1">
                <a:solidFill>
                  <a:srgbClr val="FF0000"/>
                </a:solidFill>
              </a:rPr>
              <a:t>spp</a:t>
            </a:r>
            <a:r>
              <a:rPr lang="tr-TR" b="1" dirty="0">
                <a:solidFill>
                  <a:srgbClr val="FF0000"/>
                </a:solidFill>
              </a:rPr>
              <a:t>. kaynaklı </a:t>
            </a:r>
            <a:r>
              <a:rPr lang="tr-TR" dirty="0"/>
              <a:t/>
            </a:r>
            <a:br>
              <a:rPr lang="tr-TR" dirty="0"/>
            </a:br>
            <a:r>
              <a:rPr lang="tr-TR" b="1" dirty="0" smtClean="0">
                <a:solidFill>
                  <a:srgbClr val="FF0000"/>
                </a:solidFill>
              </a:rPr>
              <a:t>mantar hastalıkları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fontAlgn="base"/>
            <a:r>
              <a:rPr lang="tr-TR" dirty="0" err="1" smtClean="0"/>
              <a:t>Aspergillus’lar</a:t>
            </a:r>
            <a:r>
              <a:rPr lang="tr-TR" dirty="0" smtClean="0"/>
              <a:t> </a:t>
            </a:r>
            <a:r>
              <a:rPr lang="tr-TR" dirty="0"/>
              <a:t>yeryüzünde her yerde yaygın olarak bulunan </a:t>
            </a:r>
            <a:r>
              <a:rPr lang="tr-TR" dirty="0" err="1"/>
              <a:t>hifli</a:t>
            </a:r>
            <a:r>
              <a:rPr lang="tr-TR" dirty="0"/>
              <a:t> </a:t>
            </a:r>
            <a:r>
              <a:rPr lang="tr-TR" dirty="0" smtClean="0"/>
              <a:t>mantarlardır.</a:t>
            </a:r>
          </a:p>
          <a:p>
            <a:pPr fontAlgn="base"/>
            <a:r>
              <a:rPr lang="tr-TR" dirty="0" smtClean="0"/>
              <a:t>Doğal </a:t>
            </a:r>
            <a:r>
              <a:rPr lang="tr-TR" dirty="0"/>
              <a:t>yaşam ortamları toprak ve çürüyen bitki </a:t>
            </a:r>
            <a:r>
              <a:rPr lang="tr-TR" dirty="0" smtClean="0"/>
              <a:t>materyalidir.</a:t>
            </a:r>
          </a:p>
          <a:p>
            <a:pPr fontAlgn="base"/>
            <a:r>
              <a:rPr lang="tr-TR" dirty="0"/>
              <a:t>D</a:t>
            </a:r>
            <a:r>
              <a:rPr lang="tr-TR" dirty="0" smtClean="0"/>
              <a:t>oğadaki </a:t>
            </a:r>
            <a:r>
              <a:rPr lang="tr-TR" dirty="0"/>
              <a:t>temel işlevleri karbon ve nitrojen çevrimiyle </a:t>
            </a:r>
            <a:r>
              <a:rPr lang="tr-TR" dirty="0" smtClean="0"/>
              <a:t>ilgilidir.</a:t>
            </a:r>
          </a:p>
          <a:p>
            <a:pPr fontAlgn="base"/>
            <a:r>
              <a:rPr lang="tr-TR" dirty="0" err="1"/>
              <a:t>B</a:t>
            </a:r>
            <a:r>
              <a:rPr lang="tr-TR" dirty="0" err="1" smtClean="0"/>
              <a:t>iyodegredasyonda</a:t>
            </a:r>
            <a:r>
              <a:rPr lang="tr-TR" dirty="0" smtClean="0"/>
              <a:t> </a:t>
            </a:r>
            <a:r>
              <a:rPr lang="tr-TR" dirty="0"/>
              <a:t>rol alırlar</a:t>
            </a:r>
          </a:p>
        </p:txBody>
      </p:sp>
      <p:sp>
        <p:nvSpPr>
          <p:cNvPr id="4" name="Slayt Numarası Yer Tutucusu 3"/>
          <p:cNvSpPr>
            <a:spLocks noGrp="1"/>
          </p:cNvSpPr>
          <p:nvPr>
            <p:ph type="sldNum" sz="quarter" idx="12"/>
          </p:nvPr>
        </p:nvSpPr>
        <p:spPr/>
        <p:txBody>
          <a:bodyPr/>
          <a:lstStyle/>
          <a:p>
            <a:fld id="{F302176B-0E47-46AC-8F43-DAB4B8A37D06}" type="slidenum">
              <a:rPr lang="tr-TR" smtClean="0"/>
              <a:t>101</a:t>
            </a:fld>
            <a:endParaRPr lang="tr-TR"/>
          </a:p>
        </p:txBody>
      </p:sp>
    </p:spTree>
    <p:extLst>
      <p:ext uri="{BB962C8B-B14F-4D97-AF65-F5344CB8AC3E}">
        <p14:creationId xmlns:p14="http://schemas.microsoft.com/office/powerpoint/2010/main" val="42264865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smtClean="0">
                <a:solidFill>
                  <a:srgbClr val="FF0000"/>
                </a:solidFill>
              </a:rPr>
              <a:t>Aspergillus</a:t>
            </a:r>
            <a:r>
              <a:rPr lang="tr-TR" b="1" dirty="0" smtClean="0">
                <a:solidFill>
                  <a:srgbClr val="FF0000"/>
                </a:solidFill>
              </a:rPr>
              <a:t> </a:t>
            </a:r>
            <a:r>
              <a:rPr lang="tr-TR" b="1" dirty="0" err="1" smtClean="0">
                <a:solidFill>
                  <a:srgbClr val="FF0000"/>
                </a:solidFill>
              </a:rPr>
              <a:t>spp</a:t>
            </a:r>
            <a:r>
              <a:rPr lang="tr-TR" b="1" dirty="0" smtClean="0">
                <a:solidFill>
                  <a:srgbClr val="FF0000"/>
                </a:solidFill>
              </a:rPr>
              <a:t>.</a:t>
            </a:r>
            <a:endParaRPr lang="tr-TR" b="1" dirty="0">
              <a:solidFill>
                <a:srgbClr val="FF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102</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678" y="1315510"/>
            <a:ext cx="6080690" cy="488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2297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a:solidFill>
                  <a:srgbClr val="FF0000"/>
                </a:solidFill>
              </a:rPr>
              <a:t>Aspergillus</a:t>
            </a:r>
            <a:r>
              <a:rPr lang="tr-TR" b="1" dirty="0">
                <a:solidFill>
                  <a:srgbClr val="FF0000"/>
                </a:solidFill>
              </a:rPr>
              <a:t> </a:t>
            </a:r>
            <a:r>
              <a:rPr lang="tr-TR" b="1" dirty="0" err="1">
                <a:solidFill>
                  <a:srgbClr val="FF0000"/>
                </a:solidFill>
              </a:rPr>
              <a:t>spp</a:t>
            </a:r>
            <a:r>
              <a:rPr lang="tr-TR" b="1" dirty="0">
                <a:solidFill>
                  <a:srgbClr val="FF0000"/>
                </a:solidFill>
              </a:rPr>
              <a:t>. kaynaklı </a:t>
            </a:r>
            <a:r>
              <a:rPr lang="tr-TR" dirty="0"/>
              <a:t/>
            </a:r>
            <a:br>
              <a:rPr lang="tr-TR" dirty="0"/>
            </a:br>
            <a:r>
              <a:rPr lang="tr-TR" b="1" dirty="0" smtClean="0">
                <a:solidFill>
                  <a:srgbClr val="FF0000"/>
                </a:solidFill>
              </a:rPr>
              <a:t>mantar hastalıkları</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fontAlgn="base"/>
            <a:r>
              <a:rPr lang="tr-TR" dirty="0"/>
              <a:t>Bağışıklığı tam kimselerde solunumla alınan </a:t>
            </a:r>
            <a:r>
              <a:rPr lang="tr-TR" dirty="0" err="1"/>
              <a:t>konidiler</a:t>
            </a:r>
            <a:r>
              <a:rPr lang="tr-TR" dirty="0"/>
              <a:t> doğa direnci ile ilgili mekanizmalarla zararsız hale getirilir. </a:t>
            </a:r>
            <a:endParaRPr lang="tr-TR" dirty="0" smtClean="0"/>
          </a:p>
          <a:p>
            <a:pPr fontAlgn="base"/>
            <a:r>
              <a:rPr lang="tr-TR" dirty="0" err="1" smtClean="0"/>
              <a:t>Aspergillus’lara</a:t>
            </a:r>
            <a:r>
              <a:rPr lang="tr-TR" dirty="0" smtClean="0"/>
              <a:t> </a:t>
            </a:r>
            <a:r>
              <a:rPr lang="tr-TR" dirty="0"/>
              <a:t>bağlı (alerjik </a:t>
            </a:r>
            <a:r>
              <a:rPr lang="tr-TR" dirty="0" err="1"/>
              <a:t>bronkopulmoner</a:t>
            </a:r>
            <a:r>
              <a:rPr lang="tr-TR" dirty="0"/>
              <a:t> </a:t>
            </a:r>
            <a:r>
              <a:rPr lang="tr-TR" dirty="0" err="1"/>
              <a:t>aspergilloz</a:t>
            </a:r>
            <a:r>
              <a:rPr lang="tr-TR" dirty="0"/>
              <a:t>. astım, alerjik sinüzit, </a:t>
            </a:r>
            <a:r>
              <a:rPr lang="tr-TR" dirty="0" err="1"/>
              <a:t>alveolit</a:t>
            </a:r>
            <a:r>
              <a:rPr lang="tr-TR" dirty="0"/>
              <a:t> gibi) alerjik hastalıklar </a:t>
            </a:r>
            <a:r>
              <a:rPr lang="tr-TR" dirty="0" err="1"/>
              <a:t>miselli</a:t>
            </a:r>
            <a:r>
              <a:rPr lang="tr-TR" dirty="0"/>
              <a:t> </a:t>
            </a:r>
            <a:r>
              <a:rPr lang="tr-TR" dirty="0" err="1"/>
              <a:t>kolonizasyon</a:t>
            </a:r>
            <a:r>
              <a:rPr lang="tr-TR" dirty="0"/>
              <a:t> olmaksızın </a:t>
            </a:r>
            <a:r>
              <a:rPr lang="tr-TR" dirty="0" err="1"/>
              <a:t>Aspergillus</a:t>
            </a:r>
            <a:r>
              <a:rPr lang="tr-TR" dirty="0"/>
              <a:t> </a:t>
            </a:r>
            <a:r>
              <a:rPr lang="tr-TR" dirty="0" err="1"/>
              <a:t>konidi</a:t>
            </a:r>
            <a:r>
              <a:rPr lang="tr-TR" dirty="0"/>
              <a:t> ve antijenleriyle tekrarlarla karşılaşmanın ardından oluşurlar ve çoğunlukla hastanın ortamdaki kaynaktan uzaklaştırılmasıyla klinik iyileşme ile seyreder</a:t>
            </a:r>
            <a:r>
              <a:rPr lang="tr-TR" dirty="0" smtClean="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103</a:t>
            </a:fld>
            <a:endParaRPr lang="tr-TR"/>
          </a:p>
        </p:txBody>
      </p:sp>
    </p:spTree>
    <p:extLst>
      <p:ext uri="{BB962C8B-B14F-4D97-AF65-F5344CB8AC3E}">
        <p14:creationId xmlns:p14="http://schemas.microsoft.com/office/powerpoint/2010/main" val="23728868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a:solidFill>
                  <a:srgbClr val="FF0000"/>
                </a:solidFill>
              </a:rPr>
              <a:t>Aspergillus</a:t>
            </a:r>
            <a:r>
              <a:rPr lang="tr-TR" b="1" dirty="0">
                <a:solidFill>
                  <a:srgbClr val="FF0000"/>
                </a:solidFill>
              </a:rPr>
              <a:t> </a:t>
            </a:r>
            <a:r>
              <a:rPr lang="tr-TR" b="1" dirty="0" err="1">
                <a:solidFill>
                  <a:srgbClr val="FF0000"/>
                </a:solidFill>
              </a:rPr>
              <a:t>spp</a:t>
            </a:r>
            <a:r>
              <a:rPr lang="tr-TR" b="1" dirty="0">
                <a:solidFill>
                  <a:srgbClr val="FF0000"/>
                </a:solidFill>
              </a:rPr>
              <a:t>. kaynaklı </a:t>
            </a:r>
            <a:r>
              <a:rPr lang="tr-TR" dirty="0"/>
              <a:t/>
            </a:r>
            <a:br>
              <a:rPr lang="tr-TR" dirty="0"/>
            </a:br>
            <a:r>
              <a:rPr lang="tr-TR" b="1" dirty="0" smtClean="0">
                <a:solidFill>
                  <a:srgbClr val="FF0000"/>
                </a:solidFill>
              </a:rPr>
              <a:t>mantar hastalıkları</a:t>
            </a:r>
            <a:endParaRPr lang="tr-TR" b="1" dirty="0">
              <a:solidFill>
                <a:srgbClr val="FF0000"/>
              </a:solidFill>
            </a:endParaRPr>
          </a:p>
        </p:txBody>
      </p:sp>
      <p:sp>
        <p:nvSpPr>
          <p:cNvPr id="3" name="İçerik Yer Tutucusu 2"/>
          <p:cNvSpPr>
            <a:spLocks noGrp="1"/>
          </p:cNvSpPr>
          <p:nvPr>
            <p:ph idx="1"/>
          </p:nvPr>
        </p:nvSpPr>
        <p:spPr>
          <a:xfrm>
            <a:off x="457200" y="1600200"/>
            <a:ext cx="8229600" cy="5257800"/>
          </a:xfrm>
        </p:spPr>
        <p:txBody>
          <a:bodyPr>
            <a:normAutofit fontScale="77500" lnSpcReduction="20000"/>
          </a:bodyPr>
          <a:lstStyle/>
          <a:p>
            <a:pPr fontAlgn="base"/>
            <a:r>
              <a:rPr lang="tr-TR" dirty="0" smtClean="0"/>
              <a:t>Mantarların etkisiyle bazı besinlerde oluşan zehirlerin yenmesiyle ortaya çıkan </a:t>
            </a:r>
            <a:r>
              <a:rPr lang="tr-TR" dirty="0" err="1" smtClean="0"/>
              <a:t>Mycotoxicosis’de</a:t>
            </a:r>
            <a:r>
              <a:rPr lang="tr-TR" dirty="0" smtClean="0"/>
              <a:t> de bu mantarın önemli bir yeri vardır.</a:t>
            </a:r>
          </a:p>
          <a:p>
            <a:pPr fontAlgn="base"/>
            <a:r>
              <a:rPr lang="tr-TR" dirty="0" err="1" smtClean="0"/>
              <a:t>Aspergillus</a:t>
            </a:r>
            <a:r>
              <a:rPr lang="tr-TR" dirty="0" smtClean="0"/>
              <a:t> </a:t>
            </a:r>
            <a:r>
              <a:rPr lang="tr-TR" dirty="0" err="1" smtClean="0"/>
              <a:t>flavus</a:t>
            </a:r>
            <a:r>
              <a:rPr lang="tr-TR" dirty="0" smtClean="0"/>
              <a:t> ve benzeri mantarların ürediği tahıl ve meyvelerde gelişen </a:t>
            </a:r>
            <a:r>
              <a:rPr lang="tr-TR" dirty="0" err="1" smtClean="0"/>
              <a:t>aflatoksinlerle</a:t>
            </a:r>
            <a:r>
              <a:rPr lang="tr-TR" dirty="0" smtClean="0"/>
              <a:t> </a:t>
            </a:r>
            <a:r>
              <a:rPr lang="tr-TR" dirty="0" err="1" smtClean="0"/>
              <a:t>aflatoksikoz</a:t>
            </a:r>
            <a:r>
              <a:rPr lang="tr-TR" dirty="0" smtClean="0"/>
              <a:t>; </a:t>
            </a:r>
            <a:r>
              <a:rPr lang="tr-TR" dirty="0" err="1" smtClean="0"/>
              <a:t>aflatoksin</a:t>
            </a:r>
            <a:r>
              <a:rPr lang="tr-TR" dirty="0" smtClean="0"/>
              <a:t> B ile karaciğerde adenoma ve kanser oluşumu; </a:t>
            </a:r>
            <a:r>
              <a:rPr lang="tr-TR" dirty="0" err="1" smtClean="0"/>
              <a:t>A.ochraceus’un</a:t>
            </a:r>
            <a:r>
              <a:rPr lang="tr-TR" dirty="0" smtClean="0"/>
              <a:t> yaptığı </a:t>
            </a:r>
            <a:r>
              <a:rPr lang="tr-TR" dirty="0" err="1" smtClean="0"/>
              <a:t>okratoksin</a:t>
            </a:r>
            <a:r>
              <a:rPr lang="tr-TR" dirty="0" smtClean="0"/>
              <a:t> A ve B’nin hayvanlarda böbrek ve karaciğeri bozduğu bildirilmiştir.</a:t>
            </a:r>
          </a:p>
          <a:p>
            <a:pPr fontAlgn="base"/>
            <a:r>
              <a:rPr lang="tr-TR" dirty="0" smtClean="0"/>
              <a:t>Alerji ve </a:t>
            </a:r>
            <a:r>
              <a:rPr lang="tr-TR" dirty="0" err="1" smtClean="0"/>
              <a:t>mikotoksikoz</a:t>
            </a:r>
            <a:r>
              <a:rPr lang="tr-TR" dirty="0" smtClean="0"/>
              <a:t> dışında </a:t>
            </a:r>
            <a:r>
              <a:rPr lang="tr-TR" dirty="0" err="1" smtClean="0"/>
              <a:t>Aspergillus</a:t>
            </a:r>
            <a:r>
              <a:rPr lang="tr-TR" dirty="0" smtClean="0"/>
              <a:t> türlerinin sebep oldukları hastalıklar </a:t>
            </a:r>
            <a:r>
              <a:rPr lang="tr-TR" b="1" dirty="0" err="1" smtClean="0">
                <a:solidFill>
                  <a:srgbClr val="FF0000"/>
                </a:solidFill>
              </a:rPr>
              <a:t>aspergilloz</a:t>
            </a:r>
            <a:r>
              <a:rPr lang="tr-TR" dirty="0" smtClean="0">
                <a:solidFill>
                  <a:srgbClr val="FF0000"/>
                </a:solidFill>
              </a:rPr>
              <a:t> </a:t>
            </a:r>
            <a:r>
              <a:rPr lang="tr-TR" dirty="0" smtClean="0"/>
              <a:t>olarak tanımlanmaktadır.</a:t>
            </a:r>
          </a:p>
          <a:p>
            <a:pPr fontAlgn="base"/>
            <a:r>
              <a:rPr lang="tr-TR" dirty="0" smtClean="0"/>
              <a:t>Hazırlayıcı </a:t>
            </a:r>
            <a:r>
              <a:rPr lang="tr-TR" dirty="0"/>
              <a:t>sebeplerle birlikte alkolizm, </a:t>
            </a:r>
            <a:r>
              <a:rPr lang="tr-TR" dirty="0" err="1"/>
              <a:t>diabetes</a:t>
            </a:r>
            <a:r>
              <a:rPr lang="tr-TR" dirty="0"/>
              <a:t> </a:t>
            </a:r>
            <a:r>
              <a:rPr lang="tr-TR" dirty="0" err="1"/>
              <a:t>mellitus</a:t>
            </a:r>
            <a:r>
              <a:rPr lang="tr-TR" dirty="0"/>
              <a:t>, uzun süreli </a:t>
            </a:r>
            <a:r>
              <a:rPr lang="tr-TR" dirty="0" err="1"/>
              <a:t>steroid</a:t>
            </a:r>
            <a:r>
              <a:rPr lang="tr-TR" dirty="0"/>
              <a:t> tedavisi gibi bağışıklığı baskılayıcı </a:t>
            </a:r>
            <a:r>
              <a:rPr lang="tr-TR" dirty="0" smtClean="0"/>
              <a:t>uygulamalar </a:t>
            </a:r>
            <a:r>
              <a:rPr lang="tr-TR" dirty="0"/>
              <a:t>bulunduğunda kronik </a:t>
            </a:r>
            <a:r>
              <a:rPr lang="tr-TR" dirty="0" err="1"/>
              <a:t>nekrotize</a:t>
            </a:r>
            <a:r>
              <a:rPr lang="tr-TR" dirty="0"/>
              <a:t> akciğer mikozları görülebilmektedir</a:t>
            </a:r>
          </a:p>
          <a:p>
            <a:pPr fontAlgn="base"/>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104</a:t>
            </a:fld>
            <a:endParaRPr lang="tr-TR"/>
          </a:p>
        </p:txBody>
      </p:sp>
    </p:spTree>
    <p:extLst>
      <p:ext uri="{BB962C8B-B14F-4D97-AF65-F5344CB8AC3E}">
        <p14:creationId xmlns:p14="http://schemas.microsoft.com/office/powerpoint/2010/main" val="34333412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smtClean="0">
                <a:solidFill>
                  <a:srgbClr val="FF0000"/>
                </a:solidFill>
              </a:rPr>
              <a:t>Penicillium</a:t>
            </a:r>
            <a:r>
              <a:rPr lang="tr-TR" b="1" dirty="0" smtClean="0">
                <a:solidFill>
                  <a:srgbClr val="FF0000"/>
                </a:solidFill>
              </a:rPr>
              <a:t> </a:t>
            </a:r>
            <a:r>
              <a:rPr lang="tr-TR" b="1" dirty="0" err="1" smtClean="0">
                <a:solidFill>
                  <a:srgbClr val="FF0000"/>
                </a:solidFill>
              </a:rPr>
              <a:t>spp</a:t>
            </a:r>
            <a:r>
              <a:rPr lang="tr-TR" b="1" dirty="0" smtClean="0">
                <a:solidFill>
                  <a:srgbClr val="FF0000"/>
                </a:solidFill>
              </a:rPr>
              <a:t>. kaynaklı mantar hastalıkları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fontAlgn="base"/>
            <a:r>
              <a:rPr lang="tr-TR" dirty="0" err="1" smtClean="0"/>
              <a:t>Penicillium</a:t>
            </a:r>
            <a:r>
              <a:rPr lang="tr-TR" dirty="0" smtClean="0"/>
              <a:t> </a:t>
            </a:r>
            <a:r>
              <a:rPr lang="tr-TR" dirty="0" err="1" smtClean="0"/>
              <a:t>spp</a:t>
            </a:r>
            <a:r>
              <a:rPr lang="tr-TR" dirty="0" smtClean="0"/>
              <a:t>. içerisinde 100’den fazla tür toksin oluşturur. </a:t>
            </a:r>
          </a:p>
          <a:p>
            <a:pPr fontAlgn="base"/>
            <a:r>
              <a:rPr lang="tr-TR" dirty="0" smtClean="0"/>
              <a:t>Oluşturulan toksinler akut </a:t>
            </a:r>
            <a:r>
              <a:rPr lang="tr-TR" dirty="0" err="1" smtClean="0"/>
              <a:t>toksik</a:t>
            </a:r>
            <a:r>
              <a:rPr lang="tr-TR" dirty="0" smtClean="0"/>
              <a:t> veya bazen </a:t>
            </a:r>
            <a:r>
              <a:rPr lang="tr-TR" dirty="0" err="1" smtClean="0"/>
              <a:t>teratojeniktir</a:t>
            </a:r>
            <a:r>
              <a:rPr lang="tr-TR" dirty="0" smtClean="0"/>
              <a:t>.</a:t>
            </a:r>
          </a:p>
          <a:p>
            <a:pPr fontAlgn="base"/>
            <a:r>
              <a:rPr lang="tr-TR" dirty="0" smtClean="0"/>
              <a:t>En önemli </a:t>
            </a:r>
            <a:r>
              <a:rPr lang="tr-TR" dirty="0" err="1" smtClean="0"/>
              <a:t>mikotoksinler</a:t>
            </a:r>
            <a:r>
              <a:rPr lang="tr-TR" dirty="0" smtClean="0"/>
              <a:t>; </a:t>
            </a:r>
            <a:r>
              <a:rPr lang="tr-TR" dirty="0" err="1" smtClean="0"/>
              <a:t>sitreoviridin</a:t>
            </a:r>
            <a:r>
              <a:rPr lang="tr-TR" dirty="0" smtClean="0"/>
              <a:t>, </a:t>
            </a:r>
            <a:r>
              <a:rPr lang="tr-TR" dirty="0" err="1" smtClean="0"/>
              <a:t>sitrinin</a:t>
            </a:r>
            <a:r>
              <a:rPr lang="tr-TR" dirty="0" smtClean="0"/>
              <a:t>, </a:t>
            </a:r>
            <a:r>
              <a:rPr lang="tr-TR" dirty="0" err="1" smtClean="0"/>
              <a:t>siklopiyazonik</a:t>
            </a:r>
            <a:r>
              <a:rPr lang="tr-TR" dirty="0" smtClean="0"/>
              <a:t> asit, </a:t>
            </a:r>
            <a:r>
              <a:rPr lang="tr-TR" dirty="0" err="1" smtClean="0"/>
              <a:t>okratoksin</a:t>
            </a:r>
            <a:r>
              <a:rPr lang="tr-TR" dirty="0"/>
              <a:t> </a:t>
            </a:r>
            <a:r>
              <a:rPr lang="tr-TR" dirty="0" smtClean="0"/>
              <a:t>A, </a:t>
            </a:r>
            <a:r>
              <a:rPr lang="tr-TR" dirty="0" err="1" smtClean="0"/>
              <a:t>patulin</a:t>
            </a:r>
            <a:r>
              <a:rPr lang="tr-TR" dirty="0" smtClean="0"/>
              <a:t>, </a:t>
            </a:r>
            <a:r>
              <a:rPr lang="tr-TR" dirty="0" err="1" smtClean="0"/>
              <a:t>penitrem</a:t>
            </a:r>
            <a:r>
              <a:rPr lang="tr-TR" dirty="0" smtClean="0"/>
              <a:t> A, PR toksin ve </a:t>
            </a:r>
            <a:r>
              <a:rPr lang="tr-TR" dirty="0" err="1" smtClean="0"/>
              <a:t>roquefortin’dir</a:t>
            </a:r>
            <a:r>
              <a:rPr lang="tr-TR" dirty="0" smtClean="0"/>
              <a:t>. </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105</a:t>
            </a:fld>
            <a:endParaRPr lang="tr-TR"/>
          </a:p>
        </p:txBody>
      </p:sp>
    </p:spTree>
    <p:extLst>
      <p:ext uri="{BB962C8B-B14F-4D97-AF65-F5344CB8AC3E}">
        <p14:creationId xmlns:p14="http://schemas.microsoft.com/office/powerpoint/2010/main" val="15700913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Penicillium</a:t>
            </a:r>
            <a:r>
              <a:rPr lang="tr-TR" b="1" dirty="0">
                <a:solidFill>
                  <a:srgbClr val="FF0000"/>
                </a:solidFill>
              </a:rPr>
              <a:t> </a:t>
            </a:r>
            <a:r>
              <a:rPr lang="tr-TR" b="1" dirty="0" err="1">
                <a:solidFill>
                  <a:srgbClr val="FF0000"/>
                </a:solidFill>
              </a:rPr>
              <a:t>spp</a:t>
            </a:r>
            <a:r>
              <a:rPr lang="tr-TR" b="1" dirty="0">
                <a:solidFill>
                  <a:srgbClr val="FF0000"/>
                </a:solidFill>
              </a:rPr>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106</a:t>
            </a:fld>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33" y="1609724"/>
            <a:ext cx="5573405" cy="397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1126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smtClean="0">
                <a:solidFill>
                  <a:srgbClr val="FF0000"/>
                </a:solidFill>
              </a:rPr>
              <a:t>Fusarium</a:t>
            </a:r>
            <a:r>
              <a:rPr lang="tr-TR" b="1" dirty="0" smtClean="0">
                <a:solidFill>
                  <a:srgbClr val="FF0000"/>
                </a:solidFill>
              </a:rPr>
              <a:t> </a:t>
            </a:r>
            <a:r>
              <a:rPr lang="tr-TR" b="1" dirty="0" err="1" smtClean="0">
                <a:solidFill>
                  <a:srgbClr val="FF0000"/>
                </a:solidFill>
              </a:rPr>
              <a:t>spp</a:t>
            </a:r>
            <a:r>
              <a:rPr lang="tr-TR" b="1" dirty="0" smtClean="0">
                <a:solidFill>
                  <a:srgbClr val="FF0000"/>
                </a:solidFill>
              </a:rPr>
              <a:t>. kaynaklı mantar hastalıkları</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fontAlgn="base"/>
            <a:r>
              <a:rPr lang="tr-TR" i="1" dirty="0" err="1" smtClean="0"/>
              <a:t>Fusarium</a:t>
            </a:r>
            <a:r>
              <a:rPr lang="tr-TR" dirty="0" smtClean="0"/>
              <a:t> </a:t>
            </a:r>
            <a:r>
              <a:rPr lang="tr-TR" dirty="0" err="1" smtClean="0"/>
              <a:t>spp</a:t>
            </a:r>
            <a:r>
              <a:rPr lang="tr-TR" dirty="0" smtClean="0"/>
              <a:t>. buğday, arpa, mısır, yulaf gibi tahıllar ile, domates, patates gibi bitkisel gıdalarda bulunarak, uygun koşullarda toksin oluşturur ve toksinlerin alınması ile insan ve hayvanlarda </a:t>
            </a:r>
            <a:r>
              <a:rPr lang="tr-TR" dirty="0" err="1" smtClean="0"/>
              <a:t>mikotoksikozise</a:t>
            </a:r>
            <a:r>
              <a:rPr lang="tr-TR" dirty="0" smtClean="0"/>
              <a:t> neden olur.</a:t>
            </a:r>
          </a:p>
          <a:p>
            <a:pPr fontAlgn="base"/>
            <a:r>
              <a:rPr lang="tr-TR" dirty="0" smtClean="0"/>
              <a:t>Bu toksinler arasında T-2 toksin, </a:t>
            </a:r>
            <a:r>
              <a:rPr lang="tr-TR" dirty="0" err="1" smtClean="0"/>
              <a:t>diasetoksirpenol</a:t>
            </a:r>
            <a:r>
              <a:rPr lang="tr-TR" dirty="0" smtClean="0"/>
              <a:t> (DAS), </a:t>
            </a:r>
            <a:r>
              <a:rPr lang="tr-TR" dirty="0" err="1" smtClean="0"/>
              <a:t>deoksinivalenol</a:t>
            </a:r>
            <a:r>
              <a:rPr lang="tr-TR" dirty="0" smtClean="0"/>
              <a:t> (DON), </a:t>
            </a:r>
            <a:r>
              <a:rPr lang="tr-TR" dirty="0" err="1" smtClean="0"/>
              <a:t>nivalenol</a:t>
            </a:r>
            <a:r>
              <a:rPr lang="tr-TR" dirty="0" smtClean="0"/>
              <a:t> (NIV), </a:t>
            </a:r>
            <a:r>
              <a:rPr lang="tr-TR" dirty="0" err="1" smtClean="0"/>
              <a:t>zearelenone</a:t>
            </a:r>
            <a:r>
              <a:rPr lang="tr-TR" dirty="0"/>
              <a:t> </a:t>
            </a:r>
            <a:r>
              <a:rPr lang="tr-TR" dirty="0" smtClean="0"/>
              <a:t>ve </a:t>
            </a:r>
            <a:r>
              <a:rPr lang="tr-TR" dirty="0" err="1" smtClean="0"/>
              <a:t>fumosinler’dir</a:t>
            </a:r>
            <a:r>
              <a:rPr lang="tr-TR" dirty="0" smtClean="0"/>
              <a:t>.  </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107</a:t>
            </a:fld>
            <a:endParaRPr lang="tr-TR"/>
          </a:p>
        </p:txBody>
      </p:sp>
    </p:spTree>
    <p:extLst>
      <p:ext uri="{BB962C8B-B14F-4D97-AF65-F5344CB8AC3E}">
        <p14:creationId xmlns:p14="http://schemas.microsoft.com/office/powerpoint/2010/main" val="26970856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Fusarium</a:t>
            </a:r>
            <a:r>
              <a:rPr lang="tr-TR" b="1" dirty="0">
                <a:solidFill>
                  <a:srgbClr val="FF0000"/>
                </a:solidFill>
              </a:rPr>
              <a:t> </a:t>
            </a:r>
            <a:r>
              <a:rPr lang="tr-TR" b="1" dirty="0" err="1">
                <a:solidFill>
                  <a:srgbClr val="FF0000"/>
                </a:solidFill>
              </a:rPr>
              <a:t>spp</a:t>
            </a:r>
            <a:r>
              <a:rPr lang="tr-TR" b="1" dirty="0">
                <a:solidFill>
                  <a:srgbClr val="FF0000"/>
                </a:solidFill>
              </a:rPr>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108</a:t>
            </a:fld>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676400"/>
            <a:ext cx="56864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757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mantar toksinleri?</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r>
              <a:rPr lang="tr-TR" altLang="tr-TR" b="1" u="sng" dirty="0" err="1"/>
              <a:t>Hepatotoksik</a:t>
            </a:r>
            <a:r>
              <a:rPr lang="tr-TR" altLang="tr-TR" b="1" u="sng" dirty="0"/>
              <a:t> etkili </a:t>
            </a:r>
            <a:r>
              <a:rPr lang="tr-TR" altLang="tr-TR" b="1" u="sng" dirty="0" err="1"/>
              <a:t>mikotoksinler</a:t>
            </a:r>
            <a:r>
              <a:rPr lang="tr-TR" altLang="tr-TR" b="1" u="sng" dirty="0"/>
              <a:t> </a:t>
            </a:r>
            <a:r>
              <a:rPr lang="tr-TR" altLang="tr-TR" dirty="0"/>
              <a:t>(</a:t>
            </a:r>
            <a:r>
              <a:rPr lang="tr-TR" altLang="tr-TR" dirty="0" err="1"/>
              <a:t>aflatoksinler</a:t>
            </a:r>
            <a:r>
              <a:rPr lang="tr-TR" altLang="tr-TR" dirty="0"/>
              <a:t>, </a:t>
            </a:r>
            <a:r>
              <a:rPr lang="tr-TR" altLang="tr-TR" dirty="0" err="1"/>
              <a:t>sporidesminler</a:t>
            </a:r>
            <a:r>
              <a:rPr lang="tr-TR" altLang="tr-TR" dirty="0"/>
              <a:t>)</a:t>
            </a:r>
          </a:p>
          <a:p>
            <a:r>
              <a:rPr lang="tr-TR" altLang="tr-TR" b="1" u="sng" dirty="0" err="1"/>
              <a:t>Nefrotoksik</a:t>
            </a:r>
            <a:r>
              <a:rPr lang="tr-TR" altLang="tr-TR" b="1" u="sng" dirty="0"/>
              <a:t> etkili </a:t>
            </a:r>
            <a:r>
              <a:rPr lang="tr-TR" altLang="tr-TR" b="1" u="sng" dirty="0" err="1"/>
              <a:t>mikotoksinler</a:t>
            </a:r>
            <a:r>
              <a:rPr lang="tr-TR" altLang="tr-TR" b="1" u="sng" dirty="0"/>
              <a:t> </a:t>
            </a:r>
            <a:r>
              <a:rPr lang="tr-TR" altLang="tr-TR" dirty="0"/>
              <a:t>(</a:t>
            </a:r>
            <a:r>
              <a:rPr lang="tr-TR" altLang="tr-TR" dirty="0" err="1"/>
              <a:t>sitrinin</a:t>
            </a:r>
            <a:r>
              <a:rPr lang="tr-TR" altLang="tr-TR" dirty="0"/>
              <a:t>, </a:t>
            </a:r>
            <a:r>
              <a:rPr lang="tr-TR" altLang="tr-TR" dirty="0" err="1"/>
              <a:t>okratoksin</a:t>
            </a:r>
            <a:r>
              <a:rPr lang="tr-TR" altLang="tr-TR" dirty="0"/>
              <a:t>)</a:t>
            </a:r>
          </a:p>
          <a:p>
            <a:r>
              <a:rPr lang="tr-TR" altLang="tr-TR" b="1" u="sng" dirty="0" err="1" smtClean="0"/>
              <a:t>Dermatotoksik</a:t>
            </a:r>
            <a:r>
              <a:rPr lang="tr-TR" altLang="tr-TR" b="1" u="sng" dirty="0" smtClean="0"/>
              <a:t> </a:t>
            </a:r>
            <a:r>
              <a:rPr lang="tr-TR" altLang="tr-TR" b="1" u="sng" dirty="0"/>
              <a:t>etkili </a:t>
            </a:r>
            <a:r>
              <a:rPr lang="tr-TR" altLang="tr-TR" b="1" u="sng" dirty="0" err="1"/>
              <a:t>mikotoksinler</a:t>
            </a:r>
            <a:r>
              <a:rPr lang="tr-TR" altLang="tr-TR" b="1" u="sng" dirty="0"/>
              <a:t> </a:t>
            </a:r>
            <a:r>
              <a:rPr lang="tr-TR" altLang="tr-TR" dirty="0"/>
              <a:t>(</a:t>
            </a:r>
            <a:r>
              <a:rPr lang="tr-TR" altLang="tr-TR" dirty="0" err="1"/>
              <a:t>stakibotriotoksin</a:t>
            </a:r>
            <a:r>
              <a:rPr lang="tr-TR" altLang="tr-TR" dirty="0"/>
              <a:t>)</a:t>
            </a:r>
          </a:p>
          <a:p>
            <a:r>
              <a:rPr lang="tr-TR" altLang="tr-TR" b="1" u="sng" dirty="0" err="1"/>
              <a:t>Neurotoksik</a:t>
            </a:r>
            <a:r>
              <a:rPr lang="tr-TR" altLang="tr-TR" b="1" u="sng" dirty="0"/>
              <a:t> etkili </a:t>
            </a:r>
            <a:r>
              <a:rPr lang="tr-TR" altLang="tr-TR" b="1" u="sng" dirty="0" err="1"/>
              <a:t>mikotoksinler</a:t>
            </a:r>
            <a:r>
              <a:rPr lang="tr-TR" altLang="tr-TR" b="1" u="sng" dirty="0"/>
              <a:t> </a:t>
            </a:r>
            <a:r>
              <a:rPr lang="tr-TR" altLang="tr-TR" dirty="0"/>
              <a:t>(</a:t>
            </a:r>
            <a:r>
              <a:rPr lang="tr-TR" altLang="tr-TR" dirty="0" err="1"/>
              <a:t>tremorijenik</a:t>
            </a:r>
            <a:r>
              <a:rPr lang="tr-TR" altLang="tr-TR" dirty="0"/>
              <a:t> toksin)</a:t>
            </a:r>
          </a:p>
          <a:p>
            <a:r>
              <a:rPr lang="tr-TR" altLang="tr-TR" b="1" u="sng" dirty="0" err="1"/>
              <a:t>İmmunosupressif</a:t>
            </a:r>
            <a:r>
              <a:rPr lang="tr-TR" altLang="tr-TR" b="1" u="sng" dirty="0"/>
              <a:t> etkili </a:t>
            </a:r>
            <a:r>
              <a:rPr lang="tr-TR" altLang="tr-TR" b="1" u="sng" dirty="0" err="1"/>
              <a:t>mikotoksinler</a:t>
            </a:r>
            <a:r>
              <a:rPr lang="tr-TR" altLang="tr-TR" b="1" u="sng" dirty="0"/>
              <a:t> </a:t>
            </a:r>
            <a:r>
              <a:rPr lang="tr-TR" altLang="tr-TR" dirty="0"/>
              <a:t>(</a:t>
            </a:r>
            <a:r>
              <a:rPr lang="tr-TR" altLang="tr-TR" dirty="0" err="1"/>
              <a:t>aflatoksinler</a:t>
            </a:r>
            <a:r>
              <a:rPr lang="tr-TR" altLang="tr-TR" dirty="0"/>
              <a:t>, </a:t>
            </a:r>
            <a:r>
              <a:rPr lang="tr-TR" altLang="tr-TR" dirty="0" err="1"/>
              <a:t>rubratoksin</a:t>
            </a:r>
            <a:r>
              <a:rPr lang="tr-TR" altLang="tr-TR" dirty="0"/>
              <a:t>)</a:t>
            </a:r>
          </a:p>
          <a:p>
            <a:r>
              <a:rPr lang="tr-TR" altLang="tr-TR" b="1" u="sng" dirty="0" err="1"/>
              <a:t>Teratojenik</a:t>
            </a:r>
            <a:r>
              <a:rPr lang="tr-TR" altLang="tr-TR" b="1" u="sng" dirty="0"/>
              <a:t> etkili </a:t>
            </a:r>
            <a:r>
              <a:rPr lang="tr-TR" altLang="tr-TR" b="1" u="sng" dirty="0" err="1"/>
              <a:t>mikotoksinler</a:t>
            </a:r>
            <a:r>
              <a:rPr lang="tr-TR" altLang="tr-TR" b="1" u="sng" dirty="0"/>
              <a:t> </a:t>
            </a:r>
            <a:r>
              <a:rPr lang="tr-TR" altLang="tr-TR" dirty="0"/>
              <a:t>(</a:t>
            </a:r>
            <a:r>
              <a:rPr lang="tr-TR" altLang="tr-TR" dirty="0" err="1"/>
              <a:t>aflatoksinler</a:t>
            </a:r>
            <a:r>
              <a:rPr lang="tr-TR" altLang="tr-TR" dirty="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109</a:t>
            </a:fld>
            <a:endParaRPr lang="tr-TR"/>
          </a:p>
        </p:txBody>
      </p:sp>
    </p:spTree>
    <p:extLst>
      <p:ext uri="{BB962C8B-B14F-4D97-AF65-F5344CB8AC3E}">
        <p14:creationId xmlns:p14="http://schemas.microsoft.com/office/powerpoint/2010/main" val="14238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08920"/>
            <a:ext cx="8229600" cy="1143000"/>
          </a:xfrm>
        </p:spPr>
        <p:txBody>
          <a:bodyPr/>
          <a:lstStyle/>
          <a:p>
            <a:r>
              <a:rPr lang="tr-TR" b="1" dirty="0" smtClean="0">
                <a:solidFill>
                  <a:srgbClr val="FF0000"/>
                </a:solidFill>
                <a:effectLst>
                  <a:outerShdw blurRad="38100" dist="38100" dir="2700000" algn="tl">
                    <a:srgbClr val="000000">
                      <a:alpha val="43137"/>
                    </a:srgbClr>
                  </a:outerShdw>
                </a:effectLst>
              </a:rPr>
              <a:t>Biyolojik tehditler: Bakteriler</a:t>
            </a:r>
            <a:endParaRPr lang="tr-TR" b="1" dirty="0">
              <a:solidFill>
                <a:srgbClr val="FF000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34656143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a:t>
            </a:r>
            <a:r>
              <a:rPr lang="tr-TR" b="1" smtClean="0">
                <a:solidFill>
                  <a:srgbClr val="FF0000"/>
                </a:solidFill>
              </a:rPr>
              <a:t>bulaşan mantar hastalıkları</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20000"/>
          </a:bodyPr>
          <a:lstStyle/>
          <a:p>
            <a:pPr fontAlgn="base"/>
            <a:r>
              <a:rPr lang="tr-TR" b="1" u="sng" dirty="0" err="1" smtClean="0">
                <a:solidFill>
                  <a:srgbClr val="FF0000"/>
                </a:solidFill>
              </a:rPr>
              <a:t>Aflatoksin</a:t>
            </a:r>
            <a:endParaRPr lang="tr-TR" b="1" u="sng" dirty="0" smtClean="0">
              <a:solidFill>
                <a:srgbClr val="FF0000"/>
              </a:solidFill>
            </a:endParaRPr>
          </a:p>
          <a:p>
            <a:pPr fontAlgn="base"/>
            <a:r>
              <a:rPr lang="tr-TR" dirty="0" err="1"/>
              <a:t>Aspergillus</a:t>
            </a:r>
            <a:r>
              <a:rPr lang="tr-TR" dirty="0"/>
              <a:t> </a:t>
            </a:r>
            <a:r>
              <a:rPr lang="tr-TR" dirty="0" err="1"/>
              <a:t>flavus</a:t>
            </a:r>
            <a:r>
              <a:rPr lang="tr-TR" dirty="0"/>
              <a:t> </a:t>
            </a:r>
            <a:r>
              <a:rPr lang="tr-TR" dirty="0" smtClean="0"/>
              <a:t>ve </a:t>
            </a:r>
            <a:r>
              <a:rPr lang="tr-TR" dirty="0" err="1" smtClean="0"/>
              <a:t>Aspergillus</a:t>
            </a:r>
            <a:r>
              <a:rPr lang="tr-TR" dirty="0" smtClean="0"/>
              <a:t> </a:t>
            </a:r>
            <a:r>
              <a:rPr lang="tr-TR" dirty="0" err="1"/>
              <a:t>parasiticus</a:t>
            </a:r>
            <a:r>
              <a:rPr lang="tr-TR" dirty="0"/>
              <a:t> tarafından sentezlenir. </a:t>
            </a:r>
          </a:p>
          <a:p>
            <a:pPr fontAlgn="base"/>
            <a:r>
              <a:rPr lang="tr-TR" dirty="0" err="1" smtClean="0"/>
              <a:t>Aflatoksin</a:t>
            </a:r>
            <a:r>
              <a:rPr lang="tr-TR" dirty="0" smtClean="0"/>
              <a:t> </a:t>
            </a:r>
            <a:r>
              <a:rPr lang="tr-TR" dirty="0"/>
              <a:t>B1, B2, G1, G2 </a:t>
            </a:r>
          </a:p>
          <a:p>
            <a:pPr fontAlgn="base"/>
            <a:r>
              <a:rPr lang="tr-TR" dirty="0" smtClean="0"/>
              <a:t>(</a:t>
            </a:r>
            <a:r>
              <a:rPr lang="tr-TR" dirty="0" err="1"/>
              <a:t>Aflatoksin</a:t>
            </a:r>
            <a:r>
              <a:rPr lang="tr-TR" dirty="0"/>
              <a:t> B1 Dünya Sağlık Örgütü Uluslararası Kanser Araştırma Enstitüsü tarafından Grup 1 insan </a:t>
            </a:r>
            <a:r>
              <a:rPr lang="tr-TR" dirty="0" err="1"/>
              <a:t>karsinojeni</a:t>
            </a:r>
            <a:r>
              <a:rPr lang="tr-TR" dirty="0"/>
              <a:t> olarak </a:t>
            </a:r>
            <a:r>
              <a:rPr lang="tr-TR" dirty="0" smtClean="0"/>
              <a:t>gruplandırılmış)</a:t>
            </a:r>
          </a:p>
          <a:p>
            <a:pPr fontAlgn="base"/>
            <a:r>
              <a:rPr lang="tr-TR" dirty="0" err="1" smtClean="0"/>
              <a:t>Aflatoksin</a:t>
            </a:r>
            <a:r>
              <a:rPr lang="tr-TR" dirty="0" smtClean="0"/>
              <a:t> </a:t>
            </a:r>
            <a:r>
              <a:rPr lang="tr-TR" dirty="0"/>
              <a:t>M1, M2 (</a:t>
            </a:r>
            <a:r>
              <a:rPr lang="tr-TR" dirty="0" err="1"/>
              <a:t>Aflatoksin</a:t>
            </a:r>
            <a:r>
              <a:rPr lang="tr-TR" dirty="0"/>
              <a:t> B1 ve B2’nin sütteki </a:t>
            </a:r>
            <a:r>
              <a:rPr lang="tr-TR" dirty="0" smtClean="0"/>
              <a:t>türevleridir)</a:t>
            </a:r>
          </a:p>
          <a:p>
            <a:pPr lvl="1" fontAlgn="base"/>
            <a:r>
              <a:rPr lang="tr-TR" dirty="0" err="1" smtClean="0"/>
              <a:t>Toksijenik</a:t>
            </a:r>
            <a:r>
              <a:rPr lang="tr-TR" dirty="0"/>
              <a:t>, </a:t>
            </a:r>
            <a:r>
              <a:rPr lang="tr-TR" dirty="0" err="1"/>
              <a:t>mutajenik</a:t>
            </a:r>
            <a:r>
              <a:rPr lang="tr-TR" dirty="0"/>
              <a:t>, </a:t>
            </a:r>
            <a:r>
              <a:rPr lang="tr-TR" dirty="0" err="1"/>
              <a:t>teratojenik</a:t>
            </a:r>
            <a:r>
              <a:rPr lang="tr-TR" dirty="0"/>
              <a:t>, </a:t>
            </a:r>
            <a:r>
              <a:rPr lang="tr-TR" dirty="0" err="1"/>
              <a:t>karsinojenik</a:t>
            </a:r>
            <a:r>
              <a:rPr lang="tr-TR" dirty="0"/>
              <a:t> etkileri var. </a:t>
            </a:r>
            <a:endParaRPr lang="tr-TR" dirty="0" smtClean="0"/>
          </a:p>
          <a:p>
            <a:pPr lvl="1" fontAlgn="base"/>
            <a:r>
              <a:rPr lang="tr-TR" dirty="0" err="1" smtClean="0"/>
              <a:t>Hepatoksindir</a:t>
            </a:r>
            <a:r>
              <a:rPr lang="tr-TR" dirty="0" smtClean="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110</a:t>
            </a:fld>
            <a:endParaRPr lang="tr-TR"/>
          </a:p>
        </p:txBody>
      </p:sp>
    </p:spTree>
    <p:extLst>
      <p:ext uri="{BB962C8B-B14F-4D97-AF65-F5344CB8AC3E}">
        <p14:creationId xmlns:p14="http://schemas.microsoft.com/office/powerpoint/2010/main" val="31984655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325562"/>
          </a:xfrm>
        </p:spPr>
        <p:txBody>
          <a:bodyPr>
            <a:normAutofit fontScale="90000"/>
          </a:bodyPr>
          <a:lstStyle/>
          <a:p>
            <a:r>
              <a:rPr lang="tr-TR" b="1" dirty="0" err="1" smtClean="0">
                <a:solidFill>
                  <a:srgbClr val="FF0000"/>
                </a:solidFill>
              </a:rPr>
              <a:t>Aflatoksinlerin</a:t>
            </a:r>
            <a:r>
              <a:rPr lang="tr-TR" b="1" dirty="0" smtClean="0">
                <a:solidFill>
                  <a:srgbClr val="FF0000"/>
                </a:solidFill>
              </a:rPr>
              <a:t> bulunabileceği riskli gıdalar</a:t>
            </a:r>
            <a:endParaRPr lang="tr-TR" b="1" dirty="0">
              <a:solidFill>
                <a:srgbClr val="FF0000"/>
              </a:solidFill>
            </a:endParaRPr>
          </a:p>
        </p:txBody>
      </p:sp>
      <p:sp>
        <p:nvSpPr>
          <p:cNvPr id="3" name="İçerik Yer Tutucusu 2"/>
          <p:cNvSpPr>
            <a:spLocks noGrp="1"/>
          </p:cNvSpPr>
          <p:nvPr>
            <p:ph idx="1"/>
          </p:nvPr>
        </p:nvSpPr>
        <p:spPr/>
        <p:txBody>
          <a:bodyPr/>
          <a:lstStyle/>
          <a:p>
            <a:r>
              <a:rPr lang="tr-TR" altLang="tr-TR" dirty="0" err="1"/>
              <a:t>Aflatoksinler</a:t>
            </a:r>
            <a:r>
              <a:rPr lang="tr-TR" altLang="tr-TR" dirty="0"/>
              <a:t> genellikle sütte, peynirde, mısırda, fıstıkta, pamuk tohumunda, fındıkta, bademde, incirde, </a:t>
            </a:r>
            <a:r>
              <a:rPr lang="tr-TR" altLang="tr-TR" dirty="0" err="1"/>
              <a:t>pirinçde</a:t>
            </a:r>
            <a:r>
              <a:rPr lang="tr-TR" altLang="tr-TR" dirty="0"/>
              <a:t>, susamda, ayçiçeğinde, cevizde, tütünde,  kuru meyvelerde, baharatlarda ve diğer gıda ve yem çeşitlerinde gözlenir. Süt, yumurta ve et ürünlerinin de bazen </a:t>
            </a:r>
            <a:r>
              <a:rPr lang="tr-TR" altLang="tr-TR" dirty="0" err="1"/>
              <a:t>aflatoksin</a:t>
            </a:r>
            <a:r>
              <a:rPr lang="tr-TR" altLang="tr-TR" dirty="0"/>
              <a:t> bakımından </a:t>
            </a:r>
            <a:r>
              <a:rPr lang="tr-TR" altLang="tr-TR" dirty="0" err="1"/>
              <a:t>kontamine</a:t>
            </a:r>
            <a:r>
              <a:rPr lang="tr-TR" altLang="tr-TR" dirty="0"/>
              <a:t> olmaları hayvanların </a:t>
            </a:r>
            <a:r>
              <a:rPr lang="tr-TR" altLang="tr-TR" dirty="0" err="1"/>
              <a:t>aflatoksin</a:t>
            </a:r>
            <a:r>
              <a:rPr lang="tr-TR" altLang="tr-TR" dirty="0"/>
              <a:t> içeren yemlerle beslenmesi sonucu gözlenir.</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111</a:t>
            </a:fld>
            <a:endParaRPr lang="tr-TR"/>
          </a:p>
        </p:txBody>
      </p:sp>
    </p:spTree>
    <p:extLst>
      <p:ext uri="{BB962C8B-B14F-4D97-AF65-F5344CB8AC3E}">
        <p14:creationId xmlns:p14="http://schemas.microsoft.com/office/powerpoint/2010/main" val="35103775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normAutofit/>
          </a:bodyPr>
          <a:lstStyle/>
          <a:p>
            <a:r>
              <a:rPr lang="tr-TR" altLang="tr-TR" sz="4000" b="1" dirty="0">
                <a:solidFill>
                  <a:srgbClr val="FF0000"/>
                </a:solidFill>
              </a:rPr>
              <a:t>Sağlık Üzerine Etkileri </a:t>
            </a:r>
            <a:endParaRPr lang="tr-TR" altLang="tr-TR" sz="4000" b="1" dirty="0">
              <a:solidFill>
                <a:schemeClr val="hlink"/>
              </a:solidFill>
            </a:endParaRPr>
          </a:p>
        </p:txBody>
      </p:sp>
      <p:sp>
        <p:nvSpPr>
          <p:cNvPr id="44035" name="Rectangle 3"/>
          <p:cNvSpPr>
            <a:spLocks noGrp="1" noRot="1" noChangeArrowheads="1"/>
          </p:cNvSpPr>
          <p:nvPr>
            <p:ph type="body" idx="1"/>
          </p:nvPr>
        </p:nvSpPr>
        <p:spPr>
          <a:xfrm>
            <a:off x="0" y="1556792"/>
            <a:ext cx="9144000" cy="5301208"/>
          </a:xfrm>
        </p:spPr>
        <p:txBody>
          <a:bodyPr/>
          <a:lstStyle/>
          <a:p>
            <a:pPr>
              <a:buFont typeface="Wingdings" panose="05000000000000000000" pitchFamily="2" charset="2"/>
              <a:buNone/>
            </a:pPr>
            <a:r>
              <a:rPr lang="tr-TR" altLang="tr-TR" dirty="0"/>
              <a:t>      </a:t>
            </a:r>
            <a:r>
              <a:rPr lang="tr-TR" altLang="tr-TR" sz="3600" dirty="0"/>
              <a:t>Zehir üreten küfler insan sağlığı için önemli tehlikeler oluşturur.</a:t>
            </a:r>
          </a:p>
          <a:p>
            <a:pPr>
              <a:buFont typeface="Wingdings" panose="05000000000000000000" pitchFamily="2" charset="2"/>
              <a:buNone/>
            </a:pPr>
            <a:r>
              <a:rPr lang="tr-TR" altLang="tr-TR" sz="3600" dirty="0"/>
              <a:t>     Normal pişirmeyle yok edilmezler. </a:t>
            </a:r>
          </a:p>
          <a:p>
            <a:pPr>
              <a:buFont typeface="Wingdings" panose="05000000000000000000" pitchFamily="2" charset="2"/>
              <a:buNone/>
            </a:pPr>
            <a:r>
              <a:rPr lang="tr-TR" altLang="tr-TR" sz="3600" dirty="0"/>
              <a:t>   </a:t>
            </a:r>
            <a:r>
              <a:rPr lang="tr-TR" altLang="tr-TR" sz="3600" dirty="0" err="1"/>
              <a:t>Aflatoksine</a:t>
            </a:r>
            <a:r>
              <a:rPr lang="tr-TR" altLang="tr-TR" sz="3600" dirty="0"/>
              <a:t> maruz kalma ile insanlardaki akut </a:t>
            </a:r>
            <a:r>
              <a:rPr lang="tr-TR" altLang="tr-TR" sz="3600" dirty="0" err="1"/>
              <a:t>hepatoksisite</a:t>
            </a:r>
            <a:r>
              <a:rPr lang="tr-TR" altLang="tr-TR" sz="3600" dirty="0"/>
              <a:t> arasındaki ilişki hakkında az bilgi bulunmaktadır fakat, akut karaciğer hasarı vakaları, akut </a:t>
            </a:r>
            <a:r>
              <a:rPr lang="tr-TR" altLang="tr-TR" sz="3600" dirty="0" err="1" smtClean="0"/>
              <a:t>aflatoksikozis</a:t>
            </a:r>
            <a:r>
              <a:rPr lang="tr-TR" altLang="tr-TR" sz="3600" dirty="0" smtClean="0"/>
              <a:t> </a:t>
            </a:r>
            <a:r>
              <a:rPr lang="tr-TR" altLang="tr-TR" sz="3600" dirty="0"/>
              <a:t>ile alakalı olması muhtemel olduğu gözlenmiştir.</a:t>
            </a:r>
          </a:p>
        </p:txBody>
      </p:sp>
    </p:spTree>
    <p:extLst>
      <p:ext uri="{BB962C8B-B14F-4D97-AF65-F5344CB8AC3E}">
        <p14:creationId xmlns:p14="http://schemas.microsoft.com/office/powerpoint/2010/main" val="19582527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a:t>
            </a:r>
            <a:r>
              <a:rPr lang="tr-TR" b="1" smtClean="0">
                <a:solidFill>
                  <a:srgbClr val="FF0000"/>
                </a:solidFill>
              </a:rPr>
              <a:t>bulaşan mantar hastalıkları</a:t>
            </a:r>
            <a:endParaRPr lang="tr-TR" b="1"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fontAlgn="base"/>
            <a:r>
              <a:rPr lang="tr-TR" b="1" u="sng" dirty="0" err="1" smtClean="0">
                <a:solidFill>
                  <a:srgbClr val="FF0000"/>
                </a:solidFill>
              </a:rPr>
              <a:t>Okratoksin</a:t>
            </a:r>
            <a:endParaRPr lang="tr-TR" b="1" u="sng" dirty="0" smtClean="0">
              <a:solidFill>
                <a:srgbClr val="FF0000"/>
              </a:solidFill>
            </a:endParaRPr>
          </a:p>
          <a:p>
            <a:pPr fontAlgn="base"/>
            <a:r>
              <a:rPr lang="tr-TR" i="1" dirty="0" err="1"/>
              <a:t>Aspergillus</a:t>
            </a:r>
            <a:r>
              <a:rPr lang="tr-TR" i="1" dirty="0"/>
              <a:t> </a:t>
            </a:r>
            <a:r>
              <a:rPr lang="tr-TR" i="1" dirty="0" err="1" smtClean="0"/>
              <a:t>ochraceus</a:t>
            </a:r>
            <a:r>
              <a:rPr lang="tr-TR" i="1" dirty="0" smtClean="0"/>
              <a:t>, </a:t>
            </a:r>
            <a:r>
              <a:rPr lang="tr-TR" i="1" dirty="0" err="1" smtClean="0"/>
              <a:t>Penicillium</a:t>
            </a:r>
            <a:r>
              <a:rPr lang="tr-TR" i="1" dirty="0" smtClean="0"/>
              <a:t> </a:t>
            </a:r>
            <a:r>
              <a:rPr lang="tr-TR" i="1" dirty="0" err="1"/>
              <a:t>viridicatum</a:t>
            </a:r>
            <a:r>
              <a:rPr lang="tr-TR" i="1" dirty="0"/>
              <a:t> </a:t>
            </a:r>
            <a:r>
              <a:rPr lang="tr-TR" dirty="0" smtClean="0"/>
              <a:t>ve </a:t>
            </a:r>
            <a:r>
              <a:rPr lang="tr-TR" dirty="0"/>
              <a:t>bazı </a:t>
            </a:r>
            <a:r>
              <a:rPr lang="tr-TR" dirty="0" err="1"/>
              <a:t>Aspergillus</a:t>
            </a:r>
            <a:r>
              <a:rPr lang="tr-TR" dirty="0"/>
              <a:t> </a:t>
            </a:r>
            <a:r>
              <a:rPr lang="tr-TR" dirty="0" err="1" smtClean="0"/>
              <a:t>spp</a:t>
            </a:r>
            <a:r>
              <a:rPr lang="tr-TR" dirty="0" smtClean="0"/>
              <a:t>. ve </a:t>
            </a:r>
            <a:r>
              <a:rPr lang="tr-TR" dirty="0" err="1"/>
              <a:t>Penicillium</a:t>
            </a:r>
            <a:r>
              <a:rPr lang="tr-TR" dirty="0"/>
              <a:t> türleri tarafından sentezlenir. </a:t>
            </a:r>
          </a:p>
          <a:p>
            <a:pPr fontAlgn="base"/>
            <a:r>
              <a:rPr lang="tr-TR" dirty="0" err="1" smtClean="0"/>
              <a:t>Nefrotoksiktir</a:t>
            </a:r>
            <a:r>
              <a:rPr lang="tr-TR" dirty="0"/>
              <a:t>. </a:t>
            </a:r>
            <a:endParaRPr lang="tr-TR" dirty="0" smtClean="0"/>
          </a:p>
          <a:p>
            <a:pPr fontAlgn="base"/>
            <a:r>
              <a:rPr lang="tr-TR" dirty="0" smtClean="0"/>
              <a:t>Böbreklerde </a:t>
            </a:r>
            <a:r>
              <a:rPr lang="tr-TR" dirty="0"/>
              <a:t>yıkıma, karaciğerde </a:t>
            </a:r>
            <a:r>
              <a:rPr lang="tr-TR" dirty="0" err="1"/>
              <a:t>nekrozise</a:t>
            </a:r>
            <a:r>
              <a:rPr lang="tr-TR" dirty="0"/>
              <a:t>, </a:t>
            </a:r>
            <a:r>
              <a:rPr lang="tr-TR" dirty="0" err="1"/>
              <a:t>enteritise</a:t>
            </a:r>
            <a:r>
              <a:rPr lang="tr-TR" dirty="0"/>
              <a:t> neden olur. </a:t>
            </a:r>
            <a:r>
              <a:rPr lang="tr-TR" dirty="0" smtClean="0"/>
              <a:t> </a:t>
            </a:r>
          </a:p>
          <a:p>
            <a:pPr fontAlgn="base"/>
            <a:r>
              <a:rPr lang="tr-TR" dirty="0" smtClean="0"/>
              <a:t>Balkan </a:t>
            </a:r>
            <a:r>
              <a:rPr lang="tr-TR" dirty="0"/>
              <a:t>Endemik </a:t>
            </a:r>
            <a:r>
              <a:rPr lang="tr-TR" dirty="0" err="1"/>
              <a:t>Nefropatisi</a:t>
            </a:r>
            <a:r>
              <a:rPr lang="tr-TR" dirty="0" smtClean="0"/>
              <a:t>..</a:t>
            </a:r>
          </a:p>
          <a:p>
            <a:pPr fontAlgn="base"/>
            <a:r>
              <a:rPr lang="tr-TR" dirty="0" smtClean="0"/>
              <a:t>Riskli </a:t>
            </a:r>
            <a:r>
              <a:rPr lang="tr-TR" dirty="0"/>
              <a:t>gıdalar: </a:t>
            </a:r>
            <a:endParaRPr lang="tr-TR" dirty="0" smtClean="0"/>
          </a:p>
          <a:p>
            <a:pPr lvl="1" fontAlgn="base"/>
            <a:r>
              <a:rPr lang="tr-TR" altLang="tr-TR" dirty="0" err="1" smtClean="0"/>
              <a:t>Okratoksin</a:t>
            </a:r>
            <a:r>
              <a:rPr lang="tr-TR" altLang="tr-TR" dirty="0" smtClean="0"/>
              <a:t> </a:t>
            </a:r>
            <a:r>
              <a:rPr lang="tr-TR" altLang="tr-TR" dirty="0"/>
              <a:t>A, bazı diğer gıdalarda olduğu kadar mısır, arpa, buğday yulafta bulunmaktadır, fakat </a:t>
            </a:r>
            <a:r>
              <a:rPr lang="tr-TR" altLang="tr-TR" dirty="0" err="1"/>
              <a:t>okratoksin</a:t>
            </a:r>
            <a:r>
              <a:rPr lang="tr-TR" altLang="tr-TR" dirty="0"/>
              <a:t> B'nin bulunurluğu oldukça nadirdir</a:t>
            </a:r>
            <a:r>
              <a:rPr lang="tr-TR" altLang="tr-TR" dirty="0" smtClean="0"/>
              <a:t>.</a:t>
            </a:r>
            <a:r>
              <a:rPr lang="tr-TR" dirty="0"/>
              <a:t> Hububat ve baklagiller, yerfıstığı, kırmızı biber, yeşil kahve taneleri, mısır, buğday, domuz böbreği, domuz serumu.</a:t>
            </a:r>
            <a:r>
              <a:rPr lang="tr-TR" altLang="tr-TR" dirty="0"/>
              <a:t> </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113</a:t>
            </a:fld>
            <a:endParaRPr lang="tr-TR"/>
          </a:p>
        </p:txBody>
      </p:sp>
    </p:spTree>
    <p:extLst>
      <p:ext uri="{BB962C8B-B14F-4D97-AF65-F5344CB8AC3E}">
        <p14:creationId xmlns:p14="http://schemas.microsoft.com/office/powerpoint/2010/main" val="22148264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FF0000"/>
                </a:solidFill>
              </a:rPr>
              <a:t>İnsan sağlığına etkileri</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fontAlgn="base"/>
            <a:r>
              <a:rPr lang="tr-TR" altLang="tr-TR" dirty="0"/>
              <a:t>Yüksek seviyede </a:t>
            </a:r>
            <a:r>
              <a:rPr lang="tr-TR" altLang="tr-TR" dirty="0" err="1"/>
              <a:t>okratoksin</a:t>
            </a:r>
            <a:r>
              <a:rPr lang="tr-TR" altLang="tr-TR" dirty="0"/>
              <a:t> A alınmasıyla böbreklerde, diğer organlarda ve dokularda değişiklikler gözlenmiştir, fakat bu toksine çevrede bulunduğu derecede maruz kalınması sadece böbrek dokularında bozukluklara neden olmuştur</a:t>
            </a:r>
            <a:r>
              <a:rPr lang="tr-TR" altLang="tr-TR" dirty="0" smtClean="0"/>
              <a:t>.</a:t>
            </a:r>
          </a:p>
          <a:p>
            <a:pPr fontAlgn="base"/>
            <a:r>
              <a:rPr lang="tr-TR" altLang="tr-TR" dirty="0" err="1"/>
              <a:t>Okratoksin</a:t>
            </a:r>
            <a:r>
              <a:rPr lang="tr-TR" altLang="tr-TR" dirty="0"/>
              <a:t> B nadir olarak doğal </a:t>
            </a:r>
            <a:r>
              <a:rPr lang="tr-TR" altLang="tr-TR" dirty="0" err="1"/>
              <a:t>kontaminant</a:t>
            </a:r>
            <a:r>
              <a:rPr lang="tr-TR" altLang="tr-TR" dirty="0"/>
              <a:t> olarak bulunur ve daha az </a:t>
            </a:r>
            <a:r>
              <a:rPr lang="tr-TR" altLang="tr-TR" dirty="0" err="1"/>
              <a:t>toksiktir</a:t>
            </a:r>
            <a:r>
              <a:rPr lang="tr-TR" altLang="tr-TR" dirty="0"/>
              <a:t>. Diğer </a:t>
            </a:r>
            <a:r>
              <a:rPr lang="tr-TR" altLang="tr-TR" dirty="0" err="1"/>
              <a:t>okratoksinler</a:t>
            </a:r>
            <a:r>
              <a:rPr lang="tr-TR" altLang="tr-TR" dirty="0"/>
              <a:t> hiçbir zaman doğal ürünlerde bulunmaz.</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114</a:t>
            </a:fld>
            <a:endParaRPr lang="tr-TR"/>
          </a:p>
        </p:txBody>
      </p:sp>
    </p:spTree>
    <p:extLst>
      <p:ext uri="{BB962C8B-B14F-4D97-AF65-F5344CB8AC3E}">
        <p14:creationId xmlns:p14="http://schemas.microsoft.com/office/powerpoint/2010/main" val="25994847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a:t>
            </a:r>
            <a:r>
              <a:rPr lang="tr-TR" b="1" smtClean="0">
                <a:solidFill>
                  <a:srgbClr val="FF0000"/>
                </a:solidFill>
              </a:rPr>
              <a:t>bulaşan mantar hastalıkları</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pPr marL="0" indent="0" fontAlgn="base">
              <a:buNone/>
            </a:pPr>
            <a:r>
              <a:rPr lang="tr-TR" altLang="tr-TR" b="1" u="sng" dirty="0" err="1">
                <a:solidFill>
                  <a:srgbClr val="FF0000"/>
                </a:solidFill>
              </a:rPr>
              <a:t>Zearalenon</a:t>
            </a:r>
            <a:r>
              <a:rPr lang="tr-TR" altLang="tr-TR" b="1" u="sng" dirty="0">
                <a:solidFill>
                  <a:srgbClr val="FF0000"/>
                </a:solidFill>
              </a:rPr>
              <a:t> </a:t>
            </a:r>
            <a:endParaRPr lang="tr-TR" altLang="tr-TR" b="1" u="sng" dirty="0" smtClean="0">
              <a:solidFill>
                <a:srgbClr val="FF0000"/>
              </a:solidFill>
            </a:endParaRPr>
          </a:p>
          <a:p>
            <a:pPr>
              <a:lnSpc>
                <a:spcPct val="90000"/>
              </a:lnSpc>
              <a:buFont typeface="Wingdings" panose="05000000000000000000" pitchFamily="2" charset="2"/>
              <a:buNone/>
            </a:pPr>
            <a:r>
              <a:rPr lang="tr-TR" altLang="tr-TR" b="1" dirty="0" err="1"/>
              <a:t>Zearalenon</a:t>
            </a:r>
            <a:r>
              <a:rPr lang="tr-TR" altLang="tr-TR" b="1" dirty="0"/>
              <a:t> üreten türler </a:t>
            </a:r>
            <a:r>
              <a:rPr lang="tr-TR" altLang="tr-TR" dirty="0"/>
              <a:t>: </a:t>
            </a:r>
          </a:p>
          <a:p>
            <a:pPr>
              <a:lnSpc>
                <a:spcPct val="90000"/>
              </a:lnSpc>
              <a:buFont typeface="Wingdings" panose="05000000000000000000" pitchFamily="2" charset="2"/>
              <a:buNone/>
            </a:pPr>
            <a:r>
              <a:rPr lang="tr-TR" altLang="tr-TR" dirty="0"/>
              <a:t>                </a:t>
            </a:r>
            <a:r>
              <a:rPr lang="tr-TR" altLang="tr-TR" dirty="0" err="1"/>
              <a:t>Fusarium</a:t>
            </a:r>
            <a:r>
              <a:rPr lang="tr-TR" altLang="tr-TR" dirty="0"/>
              <a:t> </a:t>
            </a:r>
            <a:r>
              <a:rPr lang="tr-TR" altLang="tr-TR" dirty="0" err="1"/>
              <a:t>culmorum</a:t>
            </a:r>
            <a:r>
              <a:rPr lang="tr-TR" altLang="tr-TR" dirty="0"/>
              <a:t>,  </a:t>
            </a:r>
          </a:p>
          <a:p>
            <a:pPr>
              <a:lnSpc>
                <a:spcPct val="90000"/>
              </a:lnSpc>
              <a:buFont typeface="Wingdings" panose="05000000000000000000" pitchFamily="2" charset="2"/>
              <a:buNone/>
            </a:pPr>
            <a:r>
              <a:rPr lang="tr-TR" altLang="tr-TR" dirty="0"/>
              <a:t>                F. </a:t>
            </a:r>
            <a:r>
              <a:rPr lang="tr-TR" altLang="tr-TR" dirty="0" err="1"/>
              <a:t>graminearum</a:t>
            </a:r>
            <a:r>
              <a:rPr lang="tr-TR" altLang="tr-TR" dirty="0"/>
              <a:t>,  </a:t>
            </a:r>
          </a:p>
          <a:p>
            <a:pPr>
              <a:lnSpc>
                <a:spcPct val="90000"/>
              </a:lnSpc>
              <a:buFont typeface="Wingdings" panose="05000000000000000000" pitchFamily="2" charset="2"/>
              <a:buNone/>
            </a:pPr>
            <a:r>
              <a:rPr lang="tr-TR" altLang="tr-TR" dirty="0"/>
              <a:t>                F. </a:t>
            </a:r>
            <a:r>
              <a:rPr lang="tr-TR" altLang="tr-TR" dirty="0" err="1"/>
              <a:t>oxysporum</a:t>
            </a:r>
            <a:r>
              <a:rPr lang="tr-TR" altLang="tr-TR" dirty="0"/>
              <a:t>,  </a:t>
            </a:r>
          </a:p>
          <a:p>
            <a:pPr>
              <a:lnSpc>
                <a:spcPct val="90000"/>
              </a:lnSpc>
              <a:buFont typeface="Wingdings" panose="05000000000000000000" pitchFamily="2" charset="2"/>
              <a:buNone/>
            </a:pPr>
            <a:r>
              <a:rPr lang="tr-TR" altLang="tr-TR" dirty="0"/>
              <a:t>                F. </a:t>
            </a:r>
            <a:r>
              <a:rPr lang="tr-TR" altLang="tr-TR" dirty="0" err="1"/>
              <a:t>roseum</a:t>
            </a:r>
            <a:r>
              <a:rPr lang="tr-TR" altLang="tr-TR" dirty="0"/>
              <a:t> ,  </a:t>
            </a:r>
          </a:p>
          <a:p>
            <a:pPr>
              <a:lnSpc>
                <a:spcPct val="90000"/>
              </a:lnSpc>
              <a:buFont typeface="Wingdings" panose="05000000000000000000" pitchFamily="2" charset="2"/>
              <a:buNone/>
            </a:pPr>
            <a:r>
              <a:rPr lang="tr-TR" altLang="tr-TR" dirty="0"/>
              <a:t>                F. </a:t>
            </a:r>
            <a:r>
              <a:rPr lang="tr-TR" altLang="tr-TR" dirty="0" err="1"/>
              <a:t>moniliforme</a:t>
            </a:r>
            <a:r>
              <a:rPr lang="tr-TR" altLang="tr-TR" dirty="0"/>
              <a:t>, </a:t>
            </a:r>
          </a:p>
          <a:p>
            <a:pPr>
              <a:lnSpc>
                <a:spcPct val="90000"/>
              </a:lnSpc>
              <a:buFont typeface="Wingdings" panose="05000000000000000000" pitchFamily="2" charset="2"/>
              <a:buNone/>
            </a:pPr>
            <a:r>
              <a:rPr lang="tr-TR" altLang="tr-TR" dirty="0"/>
              <a:t>                F. </a:t>
            </a:r>
            <a:r>
              <a:rPr lang="tr-TR" altLang="tr-TR" dirty="0" err="1"/>
              <a:t>avenaceum</a:t>
            </a:r>
            <a:r>
              <a:rPr lang="tr-TR" altLang="tr-TR" dirty="0"/>
              <a:t>, </a:t>
            </a:r>
          </a:p>
          <a:p>
            <a:pPr>
              <a:lnSpc>
                <a:spcPct val="90000"/>
              </a:lnSpc>
              <a:buFont typeface="Wingdings" panose="05000000000000000000" pitchFamily="2" charset="2"/>
              <a:buNone/>
            </a:pPr>
            <a:r>
              <a:rPr lang="tr-TR" altLang="tr-TR" dirty="0"/>
              <a:t>                F. </a:t>
            </a:r>
            <a:r>
              <a:rPr lang="tr-TR" altLang="tr-TR" dirty="0" err="1"/>
              <a:t>equiseti</a:t>
            </a:r>
            <a:r>
              <a:rPr lang="tr-TR" altLang="tr-TR" dirty="0"/>
              <a:t>,</a:t>
            </a:r>
          </a:p>
          <a:p>
            <a:pPr>
              <a:lnSpc>
                <a:spcPct val="90000"/>
              </a:lnSpc>
              <a:buFont typeface="Wingdings" panose="05000000000000000000" pitchFamily="2" charset="2"/>
              <a:buNone/>
            </a:pPr>
            <a:r>
              <a:rPr lang="tr-TR" altLang="tr-TR" dirty="0"/>
              <a:t>                F. </a:t>
            </a:r>
            <a:r>
              <a:rPr lang="tr-TR" altLang="tr-TR" dirty="0" err="1"/>
              <a:t>nivale</a:t>
            </a:r>
            <a:r>
              <a:rPr lang="tr-TR" altLang="tr-TR" dirty="0"/>
              <a:t> </a:t>
            </a:r>
            <a:r>
              <a:rPr lang="tr-TR" altLang="tr-TR" b="1" dirty="0">
                <a:solidFill>
                  <a:schemeClr val="hlink"/>
                </a:solidFill>
              </a:rPr>
              <a:t/>
            </a:r>
            <a:br>
              <a:rPr lang="tr-TR" altLang="tr-TR" b="1" dirty="0">
                <a:solidFill>
                  <a:schemeClr val="hlink"/>
                </a:solidFill>
              </a:rPr>
            </a:b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115</a:t>
            </a:fld>
            <a:endParaRPr lang="tr-TR"/>
          </a:p>
        </p:txBody>
      </p:sp>
    </p:spTree>
    <p:extLst>
      <p:ext uri="{BB962C8B-B14F-4D97-AF65-F5344CB8AC3E}">
        <p14:creationId xmlns:p14="http://schemas.microsoft.com/office/powerpoint/2010/main" val="22059677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tr-TR" altLang="tr-TR" b="1" dirty="0">
                <a:solidFill>
                  <a:srgbClr val="FF0000"/>
                </a:solidFill>
              </a:rPr>
              <a:t>Bulunduğu Yerler</a:t>
            </a:r>
            <a:r>
              <a:rPr lang="tr-TR" altLang="tr-TR" dirty="0">
                <a:solidFill>
                  <a:srgbClr val="FF0000"/>
                </a:solidFill>
              </a:rPr>
              <a:t> </a:t>
            </a:r>
          </a:p>
        </p:txBody>
      </p:sp>
      <p:sp>
        <p:nvSpPr>
          <p:cNvPr id="61443" name="Rectangle 3"/>
          <p:cNvSpPr>
            <a:spLocks noGrp="1" noRot="1" noChangeArrowheads="1"/>
          </p:cNvSpPr>
          <p:nvPr>
            <p:ph type="body" idx="1"/>
          </p:nvPr>
        </p:nvSpPr>
        <p:spPr/>
        <p:txBody>
          <a:bodyPr/>
          <a:lstStyle/>
          <a:p>
            <a:pPr>
              <a:lnSpc>
                <a:spcPct val="90000"/>
              </a:lnSpc>
              <a:buFont typeface="Wingdings" panose="05000000000000000000" pitchFamily="2" charset="2"/>
              <a:buNone/>
            </a:pPr>
            <a:r>
              <a:rPr lang="tr-TR" altLang="tr-TR"/>
              <a:t>   </a:t>
            </a:r>
            <a:r>
              <a:rPr lang="tr-TR" altLang="tr-TR" sz="3600"/>
              <a:t>Bazı ülkelerde insanların tüketimine sunulan </a:t>
            </a:r>
            <a:r>
              <a:rPr lang="tr-TR" altLang="tr-TR" sz="3600">
                <a:solidFill>
                  <a:schemeClr val="hlink"/>
                </a:solidFill>
              </a:rPr>
              <a:t>mısırlı yiyeceklerde</a:t>
            </a:r>
            <a:r>
              <a:rPr lang="tr-TR" altLang="tr-TR" sz="3600"/>
              <a:t> ve </a:t>
            </a:r>
            <a:r>
              <a:rPr lang="tr-TR" altLang="tr-TR" sz="3600">
                <a:solidFill>
                  <a:schemeClr val="hlink"/>
                </a:solidFill>
              </a:rPr>
              <a:t>mısır gevreğinde</a:t>
            </a:r>
            <a:r>
              <a:rPr lang="tr-TR" altLang="tr-TR" sz="3600"/>
              <a:t> Zearalenon 70µg/kg seviyesine kadar bulunmaktadır. Afrikanın bazı bölgelerinde, </a:t>
            </a:r>
            <a:r>
              <a:rPr lang="tr-TR" altLang="tr-TR" sz="3600">
                <a:solidFill>
                  <a:schemeClr val="hlink"/>
                </a:solidFill>
              </a:rPr>
              <a:t>bira</a:t>
            </a:r>
            <a:r>
              <a:rPr lang="tr-TR" altLang="tr-TR" sz="3600"/>
              <a:t>da ve kontamine olmuş mısırdan yapılmış ekşimiş </a:t>
            </a:r>
            <a:r>
              <a:rPr lang="tr-TR" altLang="tr-TR" sz="3600">
                <a:solidFill>
                  <a:schemeClr val="hlink"/>
                </a:solidFill>
              </a:rPr>
              <a:t>yulaf lapasında</a:t>
            </a:r>
            <a:r>
              <a:rPr lang="tr-TR" altLang="tr-TR" sz="3600"/>
              <a:t> esasen daha yüksek dozda bulunmaktadır.</a:t>
            </a:r>
          </a:p>
        </p:txBody>
      </p:sp>
    </p:spTree>
    <p:extLst>
      <p:ext uri="{BB962C8B-B14F-4D97-AF65-F5344CB8AC3E}">
        <p14:creationId xmlns:p14="http://schemas.microsoft.com/office/powerpoint/2010/main" val="25535386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tr-TR" altLang="tr-TR" b="1" dirty="0">
                <a:solidFill>
                  <a:srgbClr val="FF0000"/>
                </a:solidFill>
              </a:rPr>
              <a:t>İnsan Sağlığı Üzerinde Etkileri</a:t>
            </a:r>
            <a:r>
              <a:rPr lang="tr-TR" altLang="tr-TR" dirty="0">
                <a:solidFill>
                  <a:srgbClr val="FF0000"/>
                </a:solidFill>
              </a:rPr>
              <a:t> </a:t>
            </a:r>
          </a:p>
        </p:txBody>
      </p:sp>
      <p:sp>
        <p:nvSpPr>
          <p:cNvPr id="62467" name="Rectangle 3"/>
          <p:cNvSpPr>
            <a:spLocks noGrp="1" noRot="1" noChangeArrowheads="1"/>
          </p:cNvSpPr>
          <p:nvPr>
            <p:ph type="body" idx="1"/>
          </p:nvPr>
        </p:nvSpPr>
        <p:spPr>
          <a:xfrm>
            <a:off x="250825" y="1341438"/>
            <a:ext cx="8893175" cy="5516562"/>
          </a:xfrm>
        </p:spPr>
        <p:txBody>
          <a:bodyPr/>
          <a:lstStyle/>
          <a:p>
            <a:pPr>
              <a:buFont typeface="Wingdings" panose="05000000000000000000" pitchFamily="2" charset="2"/>
              <a:buNone/>
            </a:pPr>
            <a:r>
              <a:rPr lang="tr-TR" altLang="tr-TR" dirty="0"/>
              <a:t>  </a:t>
            </a:r>
            <a:r>
              <a:rPr lang="tr-TR" altLang="tr-TR" dirty="0" smtClean="0"/>
              <a:t> </a:t>
            </a:r>
            <a:r>
              <a:rPr lang="tr-TR" altLang="tr-TR" sz="3600" dirty="0" err="1" smtClean="0"/>
              <a:t>Zearalenonun</a:t>
            </a:r>
            <a:r>
              <a:rPr lang="tr-TR" altLang="tr-TR" sz="3600" dirty="0" smtClean="0"/>
              <a:t> </a:t>
            </a:r>
            <a:r>
              <a:rPr lang="tr-TR" altLang="tr-TR" sz="3600" dirty="0"/>
              <a:t>vücuda alınmasının insan sağlığı üzerinde herhangi bir ters etkiye neden olduğuna dair bir bilgi bulunmamaktadır, fakat </a:t>
            </a:r>
            <a:r>
              <a:rPr lang="tr-TR" altLang="tr-TR" sz="3600" dirty="0" err="1"/>
              <a:t>zearalenon'un</a:t>
            </a:r>
            <a:r>
              <a:rPr lang="tr-TR" altLang="tr-TR" sz="3600" dirty="0"/>
              <a:t> günlük belirli seviyenin üzerinde alınması sağlık açısından tehlike oluşturabilir. Örneğin Afrikalıların mayalanmış gıdalarına karşı daha dikkatli olunması gerekliliği rapor edilmiştir. </a:t>
            </a:r>
          </a:p>
        </p:txBody>
      </p:sp>
    </p:spTree>
    <p:extLst>
      <p:ext uri="{BB962C8B-B14F-4D97-AF65-F5344CB8AC3E}">
        <p14:creationId xmlns:p14="http://schemas.microsoft.com/office/powerpoint/2010/main" val="42104370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116632"/>
            <a:ext cx="8229600" cy="1301006"/>
          </a:xfrm>
        </p:spPr>
        <p:txBody>
          <a:bodyPr>
            <a:normAutofit fontScale="90000"/>
          </a:bodyPr>
          <a:lstStyle/>
          <a:p>
            <a:r>
              <a:rPr lang="tr-TR" altLang="tr-TR" sz="4000" dirty="0"/>
              <a:t/>
            </a:r>
            <a:br>
              <a:rPr lang="tr-TR" altLang="tr-TR" sz="4000" dirty="0"/>
            </a:br>
            <a:r>
              <a:rPr lang="tr-TR" altLang="tr-TR" sz="3200" b="1" dirty="0">
                <a:solidFill>
                  <a:srgbClr val="FF0000"/>
                </a:solidFill>
              </a:rPr>
              <a:t>''KÜFÜ VEYA BOZUK KISMI YOK ETMEK ÇÖZÜM DEĞİL</a:t>
            </a:r>
            <a:r>
              <a:rPr lang="tr-TR" altLang="tr-TR" sz="3200" b="1" dirty="0" smtClean="0">
                <a:solidFill>
                  <a:srgbClr val="FF0000"/>
                </a:solidFill>
              </a:rPr>
              <a:t>''</a:t>
            </a:r>
            <a:r>
              <a:rPr lang="tr-TR" altLang="tr-TR" sz="4000" dirty="0"/>
              <a:t/>
            </a:r>
            <a:br>
              <a:rPr lang="tr-TR" altLang="tr-TR" sz="4000" dirty="0"/>
            </a:br>
            <a:endParaRPr lang="tr-TR" altLang="tr-TR" sz="4000" dirty="0"/>
          </a:p>
        </p:txBody>
      </p:sp>
      <p:sp>
        <p:nvSpPr>
          <p:cNvPr id="80899" name="Rectangle 3"/>
          <p:cNvSpPr>
            <a:spLocks noGrp="1" noRot="1" noChangeArrowheads="1"/>
          </p:cNvSpPr>
          <p:nvPr>
            <p:ph type="body" idx="1"/>
          </p:nvPr>
        </p:nvSpPr>
        <p:spPr>
          <a:xfrm>
            <a:off x="0" y="1125538"/>
            <a:ext cx="9144000" cy="5732462"/>
          </a:xfrm>
        </p:spPr>
        <p:txBody>
          <a:bodyPr/>
          <a:lstStyle/>
          <a:p>
            <a:pPr>
              <a:buFont typeface="Wingdings" panose="05000000000000000000" pitchFamily="2" charset="2"/>
              <a:buNone/>
            </a:pPr>
            <a:r>
              <a:rPr lang="tr-TR" altLang="tr-TR"/>
              <a:t>   </a:t>
            </a:r>
            <a:r>
              <a:rPr lang="tr-TR" altLang="tr-TR" sz="4000"/>
              <a:t>Küflenme başladıktan sonra küfü yok etseniz dahi toksin oluşumunu engellemeniz artık mümkün </a:t>
            </a:r>
            <a:r>
              <a:rPr lang="tr-TR" altLang="tr-TR" sz="4000" b="1">
                <a:solidFill>
                  <a:schemeClr val="hlink"/>
                </a:solidFill>
              </a:rPr>
              <a:t>olmamakta</a:t>
            </a:r>
            <a:r>
              <a:rPr lang="tr-TR" altLang="tr-TR" sz="4000" b="1"/>
              <a:t>dır</a:t>
            </a:r>
            <a:r>
              <a:rPr lang="tr-TR" altLang="tr-TR" sz="4000"/>
              <a:t>.. Bu nedenle temiz gibi görünse dahi ürünün tamamında toksin varlığı devam edecektir. </a:t>
            </a:r>
          </a:p>
        </p:txBody>
      </p:sp>
    </p:spTree>
    <p:extLst>
      <p:ext uri="{BB962C8B-B14F-4D97-AF65-F5344CB8AC3E}">
        <p14:creationId xmlns:p14="http://schemas.microsoft.com/office/powerpoint/2010/main" val="22161718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tr-TR" altLang="tr-TR" b="1" dirty="0">
                <a:solidFill>
                  <a:srgbClr val="FF0000"/>
                </a:solidFill>
              </a:rPr>
              <a:t>Peynirin Küflenmesi</a:t>
            </a:r>
          </a:p>
        </p:txBody>
      </p:sp>
      <p:sp>
        <p:nvSpPr>
          <p:cNvPr id="67587" name="Rectangle 3"/>
          <p:cNvSpPr>
            <a:spLocks noGrp="1" noRot="1" noChangeArrowheads="1"/>
          </p:cNvSpPr>
          <p:nvPr>
            <p:ph type="body" idx="1"/>
          </p:nvPr>
        </p:nvSpPr>
        <p:spPr>
          <a:xfrm>
            <a:off x="0" y="1412875"/>
            <a:ext cx="9144000" cy="5445125"/>
          </a:xfrm>
        </p:spPr>
        <p:txBody>
          <a:bodyPr/>
          <a:lstStyle/>
          <a:p>
            <a:pPr>
              <a:lnSpc>
                <a:spcPct val="80000"/>
              </a:lnSpc>
              <a:buFont typeface="Wingdings" panose="05000000000000000000" pitchFamily="2" charset="2"/>
              <a:buNone/>
            </a:pPr>
            <a:r>
              <a:rPr lang="tr-TR" altLang="tr-TR" sz="2000" dirty="0"/>
              <a:t>    </a:t>
            </a:r>
            <a:r>
              <a:rPr lang="tr-TR" altLang="tr-TR" sz="2000" dirty="0" smtClean="0"/>
              <a:t> </a:t>
            </a:r>
            <a:r>
              <a:rPr lang="tr-TR" altLang="tr-TR" dirty="0" smtClean="0"/>
              <a:t>Çeşitli </a:t>
            </a:r>
            <a:r>
              <a:rPr lang="tr-TR" altLang="tr-TR" dirty="0"/>
              <a:t>kaynaklar, bazı peynirlerin olgunlaştırma sürecinde kullanılan </a:t>
            </a:r>
            <a:r>
              <a:rPr lang="tr-TR" altLang="tr-TR" dirty="0" err="1"/>
              <a:t>Penicillium</a:t>
            </a:r>
            <a:r>
              <a:rPr lang="tr-TR" altLang="tr-TR" dirty="0"/>
              <a:t> </a:t>
            </a:r>
            <a:r>
              <a:rPr lang="tr-TR" altLang="tr-TR" dirty="0" err="1"/>
              <a:t>roquefortii</a:t>
            </a:r>
            <a:r>
              <a:rPr lang="tr-TR" altLang="tr-TR" dirty="0"/>
              <a:t> ve </a:t>
            </a:r>
            <a:r>
              <a:rPr lang="tr-TR" altLang="tr-TR" dirty="0" err="1"/>
              <a:t>Penisillium</a:t>
            </a:r>
            <a:r>
              <a:rPr lang="tr-TR" altLang="tr-TR" dirty="0"/>
              <a:t> </a:t>
            </a:r>
            <a:r>
              <a:rPr lang="tr-TR" altLang="tr-TR" dirty="0" err="1"/>
              <a:t>candidum</a:t>
            </a:r>
            <a:r>
              <a:rPr lang="tr-TR" altLang="tr-TR" dirty="0"/>
              <a:t> küf mantarlarının, bazı koşullarda </a:t>
            </a:r>
            <a:r>
              <a:rPr lang="tr-TR" altLang="tr-TR" dirty="0" err="1"/>
              <a:t>mikotoksin</a:t>
            </a:r>
            <a:r>
              <a:rPr lang="tr-TR" altLang="tr-TR" dirty="0"/>
              <a:t> üretebileceklerini, ancak </a:t>
            </a:r>
            <a:r>
              <a:rPr lang="tr-TR" altLang="tr-TR" dirty="0" err="1"/>
              <a:t>mikotoksinlerin</a:t>
            </a:r>
            <a:r>
              <a:rPr lang="tr-TR" altLang="tr-TR" dirty="0"/>
              <a:t> normal üretim sürecinden geçen bu peynir türlerinde bulunmadığını söylüyor.  Ancak peynirde de, başka yiyeceklerde olduğu gibi, sonradan oluşan küflerin sağlık açısından ciddi zararları olabilir. Sonuçta, bu peynirleri tüketmek, </a:t>
            </a:r>
            <a:r>
              <a:rPr lang="tr-TR" altLang="tr-TR" dirty="0" err="1"/>
              <a:t>sözkonusu</a:t>
            </a:r>
            <a:r>
              <a:rPr lang="tr-TR" altLang="tr-TR" dirty="0"/>
              <a:t> küf mantarlarına alerjisi olanları </a:t>
            </a:r>
            <a:r>
              <a:rPr lang="tr-TR" altLang="tr-TR" dirty="0" err="1"/>
              <a:t>saymazsak,sakıncalı</a:t>
            </a:r>
            <a:r>
              <a:rPr lang="tr-TR" altLang="tr-TR" dirty="0"/>
              <a:t> değildir. </a:t>
            </a:r>
            <a:br>
              <a:rPr lang="tr-TR" altLang="tr-TR" dirty="0"/>
            </a:br>
            <a:r>
              <a:rPr lang="tr-TR" altLang="tr-TR" sz="2400" dirty="0"/>
              <a:t/>
            </a:r>
            <a:br>
              <a:rPr lang="tr-TR" altLang="tr-TR" sz="2400" dirty="0"/>
            </a:br>
            <a:endParaRPr lang="tr-TR" altLang="tr-TR" sz="2400" dirty="0"/>
          </a:p>
        </p:txBody>
      </p:sp>
    </p:spTree>
    <p:extLst>
      <p:ext uri="{BB962C8B-B14F-4D97-AF65-F5344CB8AC3E}">
        <p14:creationId xmlns:p14="http://schemas.microsoft.com/office/powerpoint/2010/main" val="228892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1026368"/>
          </a:xfrm>
        </p:spPr>
        <p:txBody>
          <a:bodyPr/>
          <a:lstStyle/>
          <a:p>
            <a:r>
              <a:rPr lang="tr-TR" b="1" dirty="0" smtClean="0">
                <a:solidFill>
                  <a:srgbClr val="FF0000"/>
                </a:solidFill>
              </a:rPr>
              <a:t>Bakteriler</a:t>
            </a:r>
            <a:endParaRPr lang="tr-TR" dirty="0"/>
          </a:p>
        </p:txBody>
      </p:sp>
      <p:sp>
        <p:nvSpPr>
          <p:cNvPr id="3" name="İçerik Yer Tutucusu 2"/>
          <p:cNvSpPr>
            <a:spLocks noGrp="1"/>
          </p:cNvSpPr>
          <p:nvPr>
            <p:ph idx="1"/>
          </p:nvPr>
        </p:nvSpPr>
        <p:spPr>
          <a:xfrm>
            <a:off x="179512" y="1268760"/>
            <a:ext cx="8784976" cy="5184576"/>
          </a:xfrm>
        </p:spPr>
        <p:txBody>
          <a:bodyPr>
            <a:normAutofit fontScale="92500" lnSpcReduction="20000"/>
          </a:bodyPr>
          <a:lstStyle/>
          <a:p>
            <a:r>
              <a:rPr lang="tr-TR" dirty="0"/>
              <a:t>Gıdalarla bulaşan hastalıkların çoğunun nedeni </a:t>
            </a:r>
            <a:r>
              <a:rPr lang="tr-TR" u="sng" dirty="0">
                <a:solidFill>
                  <a:srgbClr val="FF0000"/>
                </a:solidFill>
              </a:rPr>
              <a:t>bakterilerdir</a:t>
            </a:r>
            <a:r>
              <a:rPr lang="tr-TR" dirty="0" smtClean="0"/>
              <a:t>; bölünerek </a:t>
            </a:r>
            <a:r>
              <a:rPr lang="tr-TR" dirty="0"/>
              <a:t>çoğalırlar, uygun koşul </a:t>
            </a:r>
            <a:r>
              <a:rPr lang="tr-TR" dirty="0" smtClean="0"/>
              <a:t>bulduklarında sayıları </a:t>
            </a:r>
            <a:r>
              <a:rPr lang="tr-TR" dirty="0"/>
              <a:t>her 10-20 dakikada bir ikiye katlanır. </a:t>
            </a:r>
            <a:endParaRPr lang="tr-TR" dirty="0" smtClean="0"/>
          </a:p>
          <a:p>
            <a:r>
              <a:rPr lang="tr-TR" dirty="0" smtClean="0"/>
              <a:t>Bakterilerin üremesi </a:t>
            </a:r>
            <a:r>
              <a:rPr lang="tr-TR" b="1" u="sng" dirty="0">
                <a:solidFill>
                  <a:srgbClr val="0070C0"/>
                </a:solidFill>
              </a:rPr>
              <a:t>gıda</a:t>
            </a:r>
            <a:r>
              <a:rPr lang="tr-TR" dirty="0"/>
              <a:t>, </a:t>
            </a:r>
            <a:r>
              <a:rPr lang="tr-TR" b="1" u="sng" dirty="0">
                <a:solidFill>
                  <a:srgbClr val="0070C0"/>
                </a:solidFill>
              </a:rPr>
              <a:t>nem</a:t>
            </a:r>
            <a:r>
              <a:rPr lang="tr-TR" dirty="0"/>
              <a:t>, </a:t>
            </a:r>
            <a:r>
              <a:rPr lang="tr-TR" b="1" u="sng" dirty="0">
                <a:solidFill>
                  <a:srgbClr val="0070C0"/>
                </a:solidFill>
              </a:rPr>
              <a:t>sıcaklık</a:t>
            </a:r>
            <a:r>
              <a:rPr lang="tr-TR" dirty="0">
                <a:solidFill>
                  <a:srgbClr val="0070C0"/>
                </a:solidFill>
              </a:rPr>
              <a:t> </a:t>
            </a:r>
            <a:r>
              <a:rPr lang="tr-TR" dirty="0"/>
              <a:t>ve </a:t>
            </a:r>
            <a:r>
              <a:rPr lang="tr-TR" b="1" u="sng" dirty="0">
                <a:solidFill>
                  <a:srgbClr val="0070C0"/>
                </a:solidFill>
              </a:rPr>
              <a:t>zaman</a:t>
            </a:r>
            <a:r>
              <a:rPr lang="tr-TR" dirty="0">
                <a:solidFill>
                  <a:srgbClr val="0070C0"/>
                </a:solidFill>
              </a:rPr>
              <a:t> </a:t>
            </a:r>
            <a:r>
              <a:rPr lang="tr-TR" dirty="0"/>
              <a:t>gibi faktörlere bağlıdır.</a:t>
            </a:r>
          </a:p>
          <a:p>
            <a:r>
              <a:rPr lang="tr-TR" dirty="0"/>
              <a:t>Bu faktörlerin hijyen güvenliği açısından taşıdığı </a:t>
            </a:r>
            <a:r>
              <a:rPr lang="tr-TR" dirty="0" smtClean="0"/>
              <a:t>önem çok </a:t>
            </a:r>
            <a:r>
              <a:rPr lang="tr-TR" dirty="0"/>
              <a:t>iyi kavranmalı ve bu doğrultuda mutfak ortamları </a:t>
            </a:r>
            <a:r>
              <a:rPr lang="tr-TR" dirty="0" smtClean="0"/>
              <a:t> bakterilerin üremesi </a:t>
            </a:r>
            <a:r>
              <a:rPr lang="tr-TR" dirty="0"/>
              <a:t>için elverişsiz hâle </a:t>
            </a:r>
            <a:r>
              <a:rPr lang="tr-TR" dirty="0" smtClean="0"/>
              <a:t>getirilmelidir.</a:t>
            </a:r>
          </a:p>
          <a:p>
            <a:r>
              <a:rPr lang="tr-TR" dirty="0" smtClean="0"/>
              <a:t>Benzer şekilde</a:t>
            </a:r>
            <a:r>
              <a:rPr lang="tr-TR" dirty="0"/>
              <a:t>, bu faktörlerin bakterilerin üremelerinin engellenmesi</a:t>
            </a:r>
            <a:r>
              <a:rPr lang="tr-TR" dirty="0" smtClean="0"/>
              <a:t>, yavaşlatılması </a:t>
            </a:r>
            <a:r>
              <a:rPr lang="tr-TR" dirty="0"/>
              <a:t>veya öldürülmeleri için de </a:t>
            </a:r>
            <a:r>
              <a:rPr lang="tr-TR" dirty="0" smtClean="0"/>
              <a:t>kullanıldığı unutulmamalıdır</a:t>
            </a:r>
            <a:r>
              <a:rPr lang="tr-TR" dirty="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13060353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body" idx="1"/>
          </p:nvPr>
        </p:nvSpPr>
        <p:spPr>
          <a:xfrm>
            <a:off x="0" y="188913"/>
            <a:ext cx="9144000" cy="6669087"/>
          </a:xfrm>
        </p:spPr>
        <p:txBody>
          <a:bodyPr/>
          <a:lstStyle/>
          <a:p>
            <a:pPr>
              <a:buFont typeface="Wingdings" panose="05000000000000000000" pitchFamily="2" charset="2"/>
              <a:buNone/>
            </a:pPr>
            <a:r>
              <a:rPr lang="tr-TR" altLang="tr-TR"/>
              <a:t>    </a:t>
            </a:r>
            <a:r>
              <a:rPr lang="tr-TR" altLang="tr-TR" sz="3600"/>
              <a:t>Küfler çok çeşitli yem maddelerinde oluşabildiği gibi hayvanlara verilen yemlerde de oluşarak belirli şartlar altında aflatoksin sentezlerler. Yemlerde oluşan aflatoksin B1, süt veren sığırlar tarafından alınarak biyotransformasyona uğrar ve aflatoksin M1 olarak süte geçer. Bu da insan sağlığı üzerinde ve özellikle sütü en çok tüketen </a:t>
            </a:r>
            <a:r>
              <a:rPr lang="tr-TR" altLang="tr-TR" sz="3600">
                <a:solidFill>
                  <a:schemeClr val="hlink"/>
                </a:solidFill>
              </a:rPr>
              <a:t>çocuklar</a:t>
            </a:r>
            <a:r>
              <a:rPr lang="tr-TR" altLang="tr-TR" sz="3600"/>
              <a:t>da önemli bir tehdit oluşturur.</a:t>
            </a:r>
            <a:r>
              <a:rPr lang="tr-TR" altLang="tr-TR"/>
              <a:t> </a:t>
            </a:r>
          </a:p>
        </p:txBody>
      </p:sp>
    </p:spTree>
    <p:extLst>
      <p:ext uri="{BB962C8B-B14F-4D97-AF65-F5344CB8AC3E}">
        <p14:creationId xmlns:p14="http://schemas.microsoft.com/office/powerpoint/2010/main" val="41857819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4313"/>
            <a:ext cx="662473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40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90" y="548681"/>
            <a:ext cx="798207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26443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14</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01920"/>
            <a:ext cx="5832648" cy="637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4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15"/>
          <p:cNvGrpSpPr>
            <a:grpSpLocks/>
          </p:cNvGrpSpPr>
          <p:nvPr/>
        </p:nvGrpSpPr>
        <p:grpSpPr bwMode="auto">
          <a:xfrm>
            <a:off x="1187450" y="908050"/>
            <a:ext cx="6192838" cy="2160588"/>
            <a:chOff x="1134" y="1270"/>
            <a:chExt cx="1872" cy="721"/>
          </a:xfrm>
        </p:grpSpPr>
        <p:cxnSp>
          <p:nvCxnSpPr>
            <p:cNvPr id="5124" name="_s5124"/>
            <p:cNvCxnSpPr>
              <a:cxnSpLocks noChangeShapeType="1"/>
              <a:stCxn id="6" idx="0"/>
              <a:endCxn id="4" idx="2"/>
            </p:cNvCxnSpPr>
            <p:nvPr/>
          </p:nvCxnSpPr>
          <p:spPr bwMode="auto">
            <a:xfrm rot="5400000" flipH="1">
              <a:off x="2249" y="1379"/>
              <a:ext cx="145" cy="504"/>
            </a:xfrm>
            <a:prstGeom prst="bentConnector3">
              <a:avLst>
                <a:gd name="adj1" fmla="val 970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5125" name="_s5125"/>
            <p:cNvCxnSpPr>
              <a:cxnSpLocks noChangeShapeType="1"/>
              <a:stCxn id="5" idx="0"/>
              <a:endCxn id="4" idx="2"/>
            </p:cNvCxnSpPr>
            <p:nvPr/>
          </p:nvCxnSpPr>
          <p:spPr bwMode="auto">
            <a:xfrm rot="16200000">
              <a:off x="1745" y="1379"/>
              <a:ext cx="145" cy="504"/>
            </a:xfrm>
            <a:prstGeom prst="bentConnector3">
              <a:avLst>
                <a:gd name="adj1" fmla="val 970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5126"/>
            <p:cNvSpPr>
              <a:spLocks noChangeArrowheads="1"/>
            </p:cNvSpPr>
            <p:nvPr/>
          </p:nvSpPr>
          <p:spPr bwMode="auto">
            <a:xfrm>
              <a:off x="1638" y="1270"/>
              <a:ext cx="864" cy="288"/>
            </a:xfrm>
            <a:prstGeom prst="roundRect">
              <a:avLst>
                <a:gd name="adj" fmla="val 16667"/>
              </a:avLst>
            </a:prstGeom>
            <a:solidFill>
              <a:srgbClr val="0000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bg1"/>
                  </a:solidFill>
                  <a:effectLst/>
                  <a:latin typeface="Arial" charset="0"/>
                </a:rPr>
                <a:t>Gıda Maddelerinin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smtClean="0">
                  <a:ln>
                    <a:noFill/>
                  </a:ln>
                  <a:solidFill>
                    <a:schemeClr val="bg1"/>
                  </a:solidFill>
                  <a:effectLst/>
                  <a:latin typeface="Arial" charset="0"/>
                </a:rPr>
                <a:t>Kalitesi</a:t>
              </a:r>
            </a:p>
          </p:txBody>
        </p:sp>
        <p:sp>
          <p:nvSpPr>
            <p:cNvPr id="5" name="_s5127"/>
            <p:cNvSpPr>
              <a:spLocks noChangeArrowheads="1"/>
            </p:cNvSpPr>
            <p:nvPr/>
          </p:nvSpPr>
          <p:spPr bwMode="auto">
            <a:xfrm>
              <a:off x="1134" y="1703"/>
              <a:ext cx="864" cy="288"/>
            </a:xfrm>
            <a:prstGeom prst="roundRect">
              <a:avLst>
                <a:gd name="adj" fmla="val 16667"/>
              </a:avLst>
            </a:prstGeom>
            <a:solidFill>
              <a:srgbClr val="FF99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bg1"/>
                  </a:solidFill>
                  <a:effectLst/>
                  <a:latin typeface="Arial" charset="0"/>
                </a:rPr>
                <a:t>Gıdanın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bg1"/>
                  </a:solidFill>
                  <a:effectLst/>
                  <a:latin typeface="Arial" charset="0"/>
                </a:rPr>
                <a:t>Besleyici Değeri</a:t>
              </a:r>
            </a:p>
          </p:txBody>
        </p:sp>
        <p:sp>
          <p:nvSpPr>
            <p:cNvPr id="6" name="_s5128"/>
            <p:cNvSpPr>
              <a:spLocks noChangeArrowheads="1"/>
            </p:cNvSpPr>
            <p:nvPr/>
          </p:nvSpPr>
          <p:spPr bwMode="auto">
            <a:xfrm>
              <a:off x="2142" y="1703"/>
              <a:ext cx="864" cy="288"/>
            </a:xfrm>
            <a:prstGeom prst="roundRect">
              <a:avLst>
                <a:gd name="adj" fmla="val 16667"/>
              </a:avLst>
            </a:prstGeom>
            <a:solidFill>
              <a:srgbClr val="FF99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bg1"/>
                  </a:solidFill>
                  <a:effectLst/>
                  <a:latin typeface="Arial" charset="0"/>
                </a:rPr>
                <a:t>Gıdanın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bg1"/>
                  </a:solidFill>
                  <a:effectLst/>
                  <a:latin typeface="Arial" charset="0"/>
                </a:rPr>
                <a:t>Hijyenik Kalitesi</a:t>
              </a:r>
              <a:endParaRPr kumimoji="0" lang="tr-TR" sz="1300" b="0" i="0" u="none" strike="noStrike" cap="none" normalizeH="0" baseline="0" smtClean="0">
                <a:ln>
                  <a:noFill/>
                </a:ln>
                <a:solidFill>
                  <a:schemeClr val="bg1"/>
                </a:solidFill>
                <a:effectLst/>
                <a:latin typeface="Arial" charset="0"/>
              </a:endParaRPr>
            </a:p>
          </p:txBody>
        </p:sp>
      </p:grpSp>
      <p:sp>
        <p:nvSpPr>
          <p:cNvPr id="23576" name="AutoShape 24"/>
          <p:cNvSpPr>
            <a:spLocks noChangeArrowheads="1"/>
          </p:cNvSpPr>
          <p:nvPr/>
        </p:nvSpPr>
        <p:spPr bwMode="auto">
          <a:xfrm>
            <a:off x="1979613" y="3573463"/>
            <a:ext cx="4175125" cy="1944687"/>
          </a:xfrm>
          <a:prstGeom prst="wedgeRectCallout">
            <a:avLst>
              <a:gd name="adj1" fmla="val 47528"/>
              <a:gd name="adj2" fmla="val -74898"/>
            </a:avLst>
          </a:prstGeom>
          <a:solidFill>
            <a:srgbClr val="99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2400">
                <a:solidFill>
                  <a:schemeClr val="bg1"/>
                </a:solidFill>
              </a:rPr>
              <a:t>Gıdaların hijyenik kalitesindeki bozukluklar gıda kaynaklı hastalıkların oluşmasına neden olur.</a:t>
            </a:r>
            <a:endParaRPr lang="tr-TR" sz="2400"/>
          </a:p>
        </p:txBody>
      </p:sp>
      <p:sp>
        <p:nvSpPr>
          <p:cNvPr id="2" name="Slayt Numarası Yer Tutucusu 1"/>
          <p:cNvSpPr>
            <a:spLocks noGrp="1"/>
          </p:cNvSpPr>
          <p:nvPr>
            <p:ph type="sldNum" sz="quarter" idx="12"/>
          </p:nvPr>
        </p:nvSpPr>
        <p:spPr/>
        <p:txBody>
          <a:bodyPr/>
          <a:lstStyle/>
          <a:p>
            <a:pPr>
              <a:defRPr/>
            </a:pPr>
            <a:fld id="{9FF3F69E-3123-4B1A-9875-6CBCEA6201C8}" type="slidenum">
              <a:rPr lang="tr-TR" smtClean="0"/>
              <a:pPr>
                <a:defRPr/>
              </a:pPr>
              <a:t>15</a:t>
            </a:fld>
            <a:endParaRPr lang="tr-TR"/>
          </a:p>
        </p:txBody>
      </p:sp>
    </p:spTree>
    <p:extLst>
      <p:ext uri="{BB962C8B-B14F-4D97-AF65-F5344CB8AC3E}">
        <p14:creationId xmlns:p14="http://schemas.microsoft.com/office/powerpoint/2010/main" val="18770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576"/>
                                        </p:tgtEl>
                                        <p:attrNameLst>
                                          <p:attrName>style.visibility</p:attrName>
                                        </p:attrNameLst>
                                      </p:cBhvr>
                                      <p:to>
                                        <p:strVal val="visible"/>
                                      </p:to>
                                    </p:set>
                                    <p:anim calcmode="lin" valueType="num">
                                      <p:cBhvr additive="base">
                                        <p:cTn id="11" dur="2000" fill="hold"/>
                                        <p:tgtEl>
                                          <p:spTgt spid="23576"/>
                                        </p:tgtEl>
                                        <p:attrNameLst>
                                          <p:attrName>ppt_x</p:attrName>
                                        </p:attrNameLst>
                                      </p:cBhvr>
                                      <p:tavLst>
                                        <p:tav tm="0">
                                          <p:val>
                                            <p:strVal val="#ppt_x"/>
                                          </p:val>
                                        </p:tav>
                                        <p:tav tm="100000">
                                          <p:val>
                                            <p:strVal val="#ppt_x"/>
                                          </p:val>
                                        </p:tav>
                                      </p:tavLst>
                                    </p:anim>
                                    <p:anim calcmode="lin" valueType="num">
                                      <p:cBhvr additive="base">
                                        <p:cTn id="12" dur="2000" fill="hold"/>
                                        <p:tgtEl>
                                          <p:spTgt spid="235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5"/>
          <p:cNvGrpSpPr>
            <a:grpSpLocks/>
          </p:cNvGrpSpPr>
          <p:nvPr/>
        </p:nvGrpSpPr>
        <p:grpSpPr bwMode="auto">
          <a:xfrm>
            <a:off x="107950" y="260350"/>
            <a:ext cx="8964613" cy="6480175"/>
            <a:chOff x="266" y="289"/>
            <a:chExt cx="4464" cy="2880"/>
          </a:xfrm>
        </p:grpSpPr>
        <p:cxnSp>
          <p:nvCxnSpPr>
            <p:cNvPr id="6148" name="_s6148"/>
            <p:cNvCxnSpPr>
              <a:cxnSpLocks noChangeShapeType="1"/>
              <a:stCxn id="17" idx="1"/>
              <a:endCxn id="7" idx="2"/>
            </p:cNvCxnSpPr>
            <p:nvPr/>
          </p:nvCxnSpPr>
          <p:spPr bwMode="auto">
            <a:xfrm rot="10800000">
              <a:off x="698" y="1441"/>
              <a:ext cx="1657"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p:cNvCxnSpPr>
              <a:cxnSpLocks noChangeShapeType="1"/>
              <a:stCxn id="16" idx="0"/>
              <a:endCxn id="12" idx="2"/>
            </p:cNvCxnSpPr>
            <p:nvPr/>
          </p:nvCxnSpPr>
          <p:spPr bwMode="auto">
            <a:xfrm rot="5400000" flipH="1">
              <a:off x="3471" y="2053"/>
              <a:ext cx="144" cy="1511"/>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0" name="_s6150"/>
            <p:cNvCxnSpPr>
              <a:cxnSpLocks noChangeShapeType="1"/>
              <a:stCxn id="15" idx="0"/>
              <a:endCxn id="12" idx="2"/>
            </p:cNvCxnSpPr>
            <p:nvPr/>
          </p:nvCxnSpPr>
          <p:spPr bwMode="auto">
            <a:xfrm rot="5400000" flipH="1">
              <a:off x="2967" y="2557"/>
              <a:ext cx="144" cy="503"/>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1" name="_s6151"/>
            <p:cNvCxnSpPr>
              <a:cxnSpLocks noChangeShapeType="1"/>
              <a:stCxn id="14" idx="0"/>
              <a:endCxn id="12" idx="2"/>
            </p:cNvCxnSpPr>
            <p:nvPr/>
          </p:nvCxnSpPr>
          <p:spPr bwMode="auto">
            <a:xfrm rot="16200000">
              <a:off x="2463" y="2557"/>
              <a:ext cx="144" cy="504"/>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2" name="_s6152"/>
            <p:cNvCxnSpPr>
              <a:cxnSpLocks noChangeShapeType="1"/>
              <a:stCxn id="13" idx="0"/>
              <a:endCxn id="12" idx="2"/>
            </p:cNvCxnSpPr>
            <p:nvPr/>
          </p:nvCxnSpPr>
          <p:spPr bwMode="auto">
            <a:xfrm rot="16200000">
              <a:off x="1959" y="2053"/>
              <a:ext cx="144" cy="1512"/>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3" name="_s6153"/>
            <p:cNvCxnSpPr>
              <a:cxnSpLocks noChangeShapeType="1"/>
              <a:stCxn id="12" idx="1"/>
              <a:endCxn id="7" idx="2"/>
            </p:cNvCxnSpPr>
            <p:nvPr/>
          </p:nvCxnSpPr>
          <p:spPr bwMode="auto">
            <a:xfrm rot="10800000">
              <a:off x="698" y="1441"/>
              <a:ext cx="1657"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4" name="_s6154"/>
            <p:cNvCxnSpPr>
              <a:cxnSpLocks noChangeShapeType="1"/>
              <a:stCxn id="11" idx="1"/>
              <a:endCxn id="7" idx="2"/>
            </p:cNvCxnSpPr>
            <p:nvPr/>
          </p:nvCxnSpPr>
          <p:spPr bwMode="auto">
            <a:xfrm rot="10800000">
              <a:off x="698" y="1441"/>
              <a:ext cx="1657"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5" name="_s6155"/>
            <p:cNvCxnSpPr>
              <a:cxnSpLocks noChangeShapeType="1"/>
              <a:stCxn id="10" idx="0"/>
              <a:endCxn id="5" idx="2"/>
            </p:cNvCxnSpPr>
            <p:nvPr/>
          </p:nvCxnSpPr>
          <p:spPr bwMode="auto">
            <a:xfrm rot="5400000" flipH="1">
              <a:off x="2895" y="325"/>
              <a:ext cx="144" cy="1511"/>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6" name="_s6156"/>
            <p:cNvCxnSpPr>
              <a:cxnSpLocks noChangeShapeType="1"/>
              <a:stCxn id="9" idx="0"/>
              <a:endCxn id="5" idx="2"/>
            </p:cNvCxnSpPr>
            <p:nvPr/>
          </p:nvCxnSpPr>
          <p:spPr bwMode="auto">
            <a:xfrm rot="5400000" flipH="1">
              <a:off x="2391" y="829"/>
              <a:ext cx="144" cy="503"/>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7" name="_s6157"/>
            <p:cNvCxnSpPr>
              <a:cxnSpLocks noChangeShapeType="1"/>
              <a:stCxn id="8" idx="0"/>
              <a:endCxn id="5" idx="2"/>
            </p:cNvCxnSpPr>
            <p:nvPr/>
          </p:nvCxnSpPr>
          <p:spPr bwMode="auto">
            <a:xfrm rot="16200000">
              <a:off x="1887" y="828"/>
              <a:ext cx="144" cy="505"/>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8" name="_s6158"/>
            <p:cNvCxnSpPr>
              <a:cxnSpLocks noChangeShapeType="1"/>
              <a:stCxn id="7" idx="0"/>
              <a:endCxn id="5" idx="2"/>
            </p:cNvCxnSpPr>
            <p:nvPr/>
          </p:nvCxnSpPr>
          <p:spPr bwMode="auto">
            <a:xfrm rot="16200000">
              <a:off x="1383" y="324"/>
              <a:ext cx="144" cy="1513"/>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9" name="_s6159"/>
            <p:cNvCxnSpPr>
              <a:cxnSpLocks noChangeShapeType="1"/>
              <a:stCxn id="6" idx="0"/>
              <a:endCxn id="4" idx="2"/>
            </p:cNvCxnSpPr>
            <p:nvPr/>
          </p:nvCxnSpPr>
          <p:spPr bwMode="auto">
            <a:xfrm rot="5400000" flipH="1">
              <a:off x="2895" y="396"/>
              <a:ext cx="144" cy="505"/>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60" name="_s6160"/>
            <p:cNvCxnSpPr>
              <a:cxnSpLocks noChangeShapeType="1"/>
              <a:stCxn id="5" idx="0"/>
              <a:endCxn id="4" idx="2"/>
            </p:cNvCxnSpPr>
            <p:nvPr/>
          </p:nvCxnSpPr>
          <p:spPr bwMode="auto">
            <a:xfrm rot="16200000">
              <a:off x="2391" y="397"/>
              <a:ext cx="144" cy="503"/>
            </a:xfrm>
            <a:prstGeom prst="bentConnector3">
              <a:avLst>
                <a:gd name="adj1" fmla="val 356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6161"/>
            <p:cNvSpPr>
              <a:spLocks noChangeArrowheads="1"/>
            </p:cNvSpPr>
            <p:nvPr/>
          </p:nvSpPr>
          <p:spPr bwMode="auto">
            <a:xfrm>
              <a:off x="2282" y="289"/>
              <a:ext cx="864" cy="288"/>
            </a:xfrm>
            <a:prstGeom prst="roundRect">
              <a:avLst>
                <a:gd name="adj" fmla="val 16667"/>
              </a:avLst>
            </a:prstGeom>
            <a:solidFill>
              <a:srgbClr val="0099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GIDA KAYNAKLI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HASTALIKLAR</a:t>
              </a:r>
            </a:p>
          </p:txBody>
        </p:sp>
        <p:sp>
          <p:nvSpPr>
            <p:cNvPr id="5" name="_s6162"/>
            <p:cNvSpPr>
              <a:spLocks noChangeArrowheads="1"/>
            </p:cNvSpPr>
            <p:nvPr/>
          </p:nvSpPr>
          <p:spPr bwMode="auto">
            <a:xfrm>
              <a:off x="1778" y="721"/>
              <a:ext cx="864" cy="288"/>
            </a:xfrm>
            <a:prstGeom prst="roundRect">
              <a:avLst>
                <a:gd name="adj" fmla="val 16667"/>
              </a:avLst>
            </a:prstGeom>
            <a:solidFill>
              <a:srgbClr val="000066">
                <a:alpha val="85001"/>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İNTOKSİKASYON</a:t>
              </a:r>
            </a:p>
          </p:txBody>
        </p:sp>
        <p:sp>
          <p:nvSpPr>
            <p:cNvPr id="6" name="_s6163"/>
            <p:cNvSpPr>
              <a:spLocks noChangeArrowheads="1"/>
            </p:cNvSpPr>
            <p:nvPr/>
          </p:nvSpPr>
          <p:spPr bwMode="auto">
            <a:xfrm>
              <a:off x="2786" y="721"/>
              <a:ext cx="864" cy="288"/>
            </a:xfrm>
            <a:prstGeom prst="roundRect">
              <a:avLst>
                <a:gd name="adj" fmla="val 16667"/>
              </a:avLst>
            </a:prstGeom>
            <a:solidFill>
              <a:srgbClr val="000066">
                <a:alpha val="85001"/>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Arial" charset="0"/>
                </a:rPr>
                <a:t>E</a:t>
              </a:r>
              <a:r>
                <a:rPr kumimoji="0" lang="tr-TR" sz="1600" b="1" i="0" u="none" strike="noStrike" cap="none" normalizeH="0" baseline="0" dirty="0" smtClean="0">
                  <a:ln>
                    <a:noFill/>
                  </a:ln>
                  <a:solidFill>
                    <a:schemeClr val="bg1"/>
                  </a:solidFill>
                  <a:effectLst/>
                  <a:latin typeface="Arial" charset="0"/>
                </a:rPr>
                <a:t>NFEKSİYON</a:t>
              </a:r>
            </a:p>
          </p:txBody>
        </p:sp>
        <p:sp>
          <p:nvSpPr>
            <p:cNvPr id="7" name="_s6164"/>
            <p:cNvSpPr>
              <a:spLocks noChangeArrowheads="1"/>
            </p:cNvSpPr>
            <p:nvPr/>
          </p:nvSpPr>
          <p:spPr bwMode="auto">
            <a:xfrm>
              <a:off x="266" y="1153"/>
              <a:ext cx="864" cy="288"/>
            </a:xfrm>
            <a:prstGeom prst="roundRect">
              <a:avLst>
                <a:gd name="adj" fmla="val 16667"/>
              </a:avLst>
            </a:prstGeom>
            <a:solidFill>
              <a:srgbClr val="0066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Mikrobiyal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 İntoksikasyonlar</a:t>
              </a:r>
            </a:p>
          </p:txBody>
        </p:sp>
        <p:sp>
          <p:nvSpPr>
            <p:cNvPr id="8" name="_s6165"/>
            <p:cNvSpPr>
              <a:spLocks noChangeArrowheads="1"/>
            </p:cNvSpPr>
            <p:nvPr/>
          </p:nvSpPr>
          <p:spPr bwMode="auto">
            <a:xfrm>
              <a:off x="1274" y="1153"/>
              <a:ext cx="864" cy="288"/>
            </a:xfrm>
            <a:prstGeom prst="roundRect">
              <a:avLst>
                <a:gd name="adj" fmla="val 16667"/>
              </a:avLst>
            </a:prstGeom>
            <a:solidFill>
              <a:srgbClr val="0066FF">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Kimyasal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Zehirlenmeler</a:t>
              </a:r>
            </a:p>
          </p:txBody>
        </p:sp>
        <p:sp>
          <p:nvSpPr>
            <p:cNvPr id="9" name="_s6166"/>
            <p:cNvSpPr>
              <a:spLocks noChangeArrowheads="1"/>
            </p:cNvSpPr>
            <p:nvPr/>
          </p:nvSpPr>
          <p:spPr bwMode="auto">
            <a:xfrm>
              <a:off x="2282" y="1153"/>
              <a:ext cx="864" cy="288"/>
            </a:xfrm>
            <a:prstGeom prst="roundRect">
              <a:avLst>
                <a:gd name="adj" fmla="val 16667"/>
              </a:avLst>
            </a:prstGeom>
            <a:solidFill>
              <a:srgbClr val="0066FF">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Zehirli Bitkisel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Dokular</a:t>
              </a:r>
            </a:p>
          </p:txBody>
        </p:sp>
        <p:sp>
          <p:nvSpPr>
            <p:cNvPr id="10" name="_s6167"/>
            <p:cNvSpPr>
              <a:spLocks noChangeArrowheads="1"/>
            </p:cNvSpPr>
            <p:nvPr/>
          </p:nvSpPr>
          <p:spPr bwMode="auto">
            <a:xfrm>
              <a:off x="3290" y="1153"/>
              <a:ext cx="864" cy="288"/>
            </a:xfrm>
            <a:prstGeom prst="roundRect">
              <a:avLst>
                <a:gd name="adj" fmla="val 16667"/>
              </a:avLst>
            </a:prstGeom>
            <a:solidFill>
              <a:srgbClr val="0066FF">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Zehirli Hayvansal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Dokular</a:t>
              </a:r>
            </a:p>
          </p:txBody>
        </p:sp>
        <p:sp>
          <p:nvSpPr>
            <p:cNvPr id="11" name="_s6168"/>
            <p:cNvSpPr>
              <a:spLocks noChangeArrowheads="1"/>
            </p:cNvSpPr>
            <p:nvPr/>
          </p:nvSpPr>
          <p:spPr bwMode="auto">
            <a:xfrm>
              <a:off x="2355" y="1585"/>
              <a:ext cx="863" cy="288"/>
            </a:xfrm>
            <a:prstGeom prst="roundRect">
              <a:avLst>
                <a:gd name="adj" fmla="val 16667"/>
              </a:avLst>
            </a:prstGeom>
            <a:solidFill>
              <a:schemeClr val="tx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Mikotoksinler</a:t>
              </a:r>
            </a:p>
          </p:txBody>
        </p:sp>
        <p:sp>
          <p:nvSpPr>
            <p:cNvPr id="12" name="_s6169"/>
            <p:cNvSpPr>
              <a:spLocks noChangeArrowheads="1"/>
            </p:cNvSpPr>
            <p:nvPr/>
          </p:nvSpPr>
          <p:spPr bwMode="auto">
            <a:xfrm>
              <a:off x="2355" y="2449"/>
              <a:ext cx="863" cy="288"/>
            </a:xfrm>
            <a:prstGeom prst="roundRect">
              <a:avLst>
                <a:gd name="adj" fmla="val 16667"/>
              </a:avLst>
            </a:prstGeom>
            <a:solidFill>
              <a:schemeClr val="tx1"/>
            </a:solidFill>
            <a:ln w="9525">
              <a:solidFill>
                <a:schemeClr val="tx1"/>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Arial" charset="0"/>
                </a:rPr>
                <a:t>Bakteriyel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Arial" charset="0"/>
                </a:rPr>
                <a:t>Toksinler</a:t>
              </a:r>
            </a:p>
          </p:txBody>
        </p:sp>
        <p:sp>
          <p:nvSpPr>
            <p:cNvPr id="13" name="_s6170"/>
            <p:cNvSpPr>
              <a:spLocks noChangeArrowheads="1"/>
            </p:cNvSpPr>
            <p:nvPr/>
          </p:nvSpPr>
          <p:spPr bwMode="auto">
            <a:xfrm>
              <a:off x="842" y="2881"/>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Diarejenik</a:t>
              </a:r>
              <a:endParaRPr kumimoji="0" lang="tr-TR" sz="1600" b="0" i="0" u="none" strike="noStrike" cap="none" normalizeH="0" baseline="0" smtClean="0">
                <a:ln>
                  <a:noFill/>
                </a:ln>
                <a:solidFill>
                  <a:schemeClr val="tx1"/>
                </a:solidFill>
                <a:effectLst/>
                <a:latin typeface="Arial" charset="0"/>
              </a:endParaRPr>
            </a:p>
          </p:txBody>
        </p:sp>
        <p:sp>
          <p:nvSpPr>
            <p:cNvPr id="14" name="_s6171"/>
            <p:cNvSpPr>
              <a:spLocks noChangeArrowheads="1"/>
            </p:cNvSpPr>
            <p:nvPr/>
          </p:nvSpPr>
          <p:spPr bwMode="auto">
            <a:xfrm>
              <a:off x="1850" y="2881"/>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Kusma Yapan</a:t>
              </a:r>
            </a:p>
          </p:txBody>
        </p:sp>
        <p:sp>
          <p:nvSpPr>
            <p:cNvPr id="15" name="_s6172"/>
            <p:cNvSpPr>
              <a:spLocks noChangeArrowheads="1"/>
            </p:cNvSpPr>
            <p:nvPr/>
          </p:nvSpPr>
          <p:spPr bwMode="auto">
            <a:xfrm>
              <a:off x="2858" y="2881"/>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Neurotoksinler</a:t>
              </a:r>
            </a:p>
          </p:txBody>
        </p:sp>
        <p:sp>
          <p:nvSpPr>
            <p:cNvPr id="16" name="_s6173"/>
            <p:cNvSpPr>
              <a:spLocks noChangeArrowheads="1"/>
            </p:cNvSpPr>
            <p:nvPr/>
          </p:nvSpPr>
          <p:spPr bwMode="auto">
            <a:xfrm>
              <a:off x="3866" y="2881"/>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Enterotoksinler</a:t>
              </a:r>
              <a:endParaRPr kumimoji="0" lang="tr-TR" sz="1600" b="0" i="0" u="none" strike="noStrike" cap="none" normalizeH="0" baseline="0" smtClean="0">
                <a:ln>
                  <a:noFill/>
                </a:ln>
                <a:solidFill>
                  <a:schemeClr val="tx1"/>
                </a:solidFill>
                <a:effectLst/>
                <a:latin typeface="Arial" charset="0"/>
              </a:endParaRPr>
            </a:p>
          </p:txBody>
        </p:sp>
        <p:sp>
          <p:nvSpPr>
            <p:cNvPr id="17" name="_s6174"/>
            <p:cNvSpPr>
              <a:spLocks noChangeArrowheads="1"/>
            </p:cNvSpPr>
            <p:nvPr/>
          </p:nvSpPr>
          <p:spPr bwMode="auto">
            <a:xfrm>
              <a:off x="2355" y="2017"/>
              <a:ext cx="864" cy="288"/>
            </a:xfrm>
            <a:prstGeom prst="roundRect">
              <a:avLst>
                <a:gd name="adj" fmla="val 16667"/>
              </a:avLst>
            </a:prstGeom>
            <a:solidFill>
              <a:schemeClr val="tx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Alg</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1"/>
                  </a:solidFill>
                  <a:effectLst/>
                  <a:latin typeface="Arial" charset="0"/>
                </a:rPr>
                <a:t>Toksinleri</a:t>
              </a:r>
            </a:p>
          </p:txBody>
        </p:sp>
      </p:grpSp>
      <p:sp>
        <p:nvSpPr>
          <p:cNvPr id="2" name="Slayt Numarası Yer Tutucusu 1"/>
          <p:cNvSpPr>
            <a:spLocks noGrp="1"/>
          </p:cNvSpPr>
          <p:nvPr>
            <p:ph type="sldNum" sz="quarter" idx="12"/>
          </p:nvPr>
        </p:nvSpPr>
        <p:spPr/>
        <p:txBody>
          <a:bodyPr/>
          <a:lstStyle/>
          <a:p>
            <a:pPr>
              <a:defRPr/>
            </a:pPr>
            <a:fld id="{9FF3F69E-3123-4B1A-9875-6CBCEA6201C8}" type="slidenum">
              <a:rPr lang="tr-TR" smtClean="0"/>
              <a:pPr>
                <a:defRPr/>
              </a:pPr>
              <a:t>16</a:t>
            </a:fld>
            <a:endParaRPr lang="tr-TR"/>
          </a:p>
        </p:txBody>
      </p:sp>
    </p:spTree>
    <p:extLst>
      <p:ext uri="{BB962C8B-B14F-4D97-AF65-F5344CB8AC3E}">
        <p14:creationId xmlns:p14="http://schemas.microsoft.com/office/powerpoint/2010/main" val="412530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rganization Chart 5"/>
          <p:cNvGrpSpPr>
            <a:grpSpLocks/>
          </p:cNvGrpSpPr>
          <p:nvPr/>
        </p:nvGrpSpPr>
        <p:grpSpPr bwMode="auto">
          <a:xfrm>
            <a:off x="755650" y="836613"/>
            <a:ext cx="7777163" cy="5099050"/>
            <a:chOff x="1134" y="1270"/>
            <a:chExt cx="3024" cy="2016"/>
          </a:xfrm>
        </p:grpSpPr>
        <p:cxnSp>
          <p:nvCxnSpPr>
            <p:cNvPr id="7172" name="_s7172"/>
            <p:cNvCxnSpPr>
              <a:cxnSpLocks noChangeShapeType="1"/>
              <a:stCxn id="12" idx="3"/>
              <a:endCxn id="5" idx="2"/>
            </p:cNvCxnSpPr>
            <p:nvPr/>
          </p:nvCxnSpPr>
          <p:spPr bwMode="auto">
            <a:xfrm flipV="1">
              <a:off x="1998" y="1990"/>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3" name="_s7173"/>
            <p:cNvCxnSpPr>
              <a:cxnSpLocks noChangeShapeType="1"/>
              <a:stCxn id="11" idx="1"/>
              <a:endCxn id="6" idx="2"/>
            </p:cNvCxnSpPr>
            <p:nvPr/>
          </p:nvCxnSpPr>
          <p:spPr bwMode="auto">
            <a:xfrm rot="10800000">
              <a:off x="3150" y="1990"/>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4" name="_s7174"/>
            <p:cNvCxnSpPr>
              <a:cxnSpLocks noChangeShapeType="1"/>
              <a:stCxn id="10" idx="1"/>
              <a:endCxn id="6" idx="2"/>
            </p:cNvCxnSpPr>
            <p:nvPr/>
          </p:nvCxnSpPr>
          <p:spPr bwMode="auto">
            <a:xfrm rot="10800000">
              <a:off x="3150" y="1990"/>
              <a:ext cx="144" cy="11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5" name="_s7175"/>
            <p:cNvCxnSpPr>
              <a:cxnSpLocks noChangeShapeType="1"/>
              <a:stCxn id="9" idx="3"/>
              <a:endCxn id="5" idx="2"/>
            </p:cNvCxnSpPr>
            <p:nvPr/>
          </p:nvCxnSpPr>
          <p:spPr bwMode="auto">
            <a:xfrm flipV="1">
              <a:off x="1998" y="1990"/>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6" name="_s7176"/>
            <p:cNvCxnSpPr>
              <a:cxnSpLocks noChangeShapeType="1"/>
              <a:stCxn id="8" idx="1"/>
              <a:endCxn id="6" idx="2"/>
            </p:cNvCxnSpPr>
            <p:nvPr/>
          </p:nvCxnSpPr>
          <p:spPr bwMode="auto">
            <a:xfrm rot="10800000">
              <a:off x="3150" y="1990"/>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7" name="_s7177"/>
            <p:cNvCxnSpPr>
              <a:cxnSpLocks noChangeShapeType="1"/>
              <a:stCxn id="7" idx="3"/>
              <a:endCxn id="5" idx="2"/>
            </p:cNvCxnSpPr>
            <p:nvPr/>
          </p:nvCxnSpPr>
          <p:spPr bwMode="auto">
            <a:xfrm flipV="1">
              <a:off x="1998" y="1990"/>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8" name="_s7178"/>
            <p:cNvCxnSpPr>
              <a:cxnSpLocks noChangeShapeType="1"/>
              <a:stCxn id="6" idx="0"/>
              <a:endCxn id="4" idx="2"/>
            </p:cNvCxnSpPr>
            <p:nvPr/>
          </p:nvCxnSpPr>
          <p:spPr bwMode="auto">
            <a:xfrm rot="5400000" flipH="1">
              <a:off x="2826" y="1378"/>
              <a:ext cx="144" cy="504"/>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179" name="_s7179"/>
            <p:cNvCxnSpPr>
              <a:cxnSpLocks noChangeShapeType="1"/>
              <a:stCxn id="5" idx="0"/>
              <a:endCxn id="4" idx="2"/>
            </p:cNvCxnSpPr>
            <p:nvPr/>
          </p:nvCxnSpPr>
          <p:spPr bwMode="auto">
            <a:xfrm rot="16200000">
              <a:off x="2322" y="1378"/>
              <a:ext cx="144" cy="504"/>
            </a:xfrm>
            <a:prstGeom prst="bentConnector3">
              <a:avLst>
                <a:gd name="adj1" fmla="val 2553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7180"/>
            <p:cNvSpPr>
              <a:spLocks noChangeArrowheads="1"/>
            </p:cNvSpPr>
            <p:nvPr/>
          </p:nvSpPr>
          <p:spPr bwMode="auto">
            <a:xfrm>
              <a:off x="2214" y="1270"/>
              <a:ext cx="864" cy="288"/>
            </a:xfrm>
            <a:prstGeom prst="roundRect">
              <a:avLst>
                <a:gd name="adj" fmla="val 16667"/>
              </a:avLst>
            </a:prstGeom>
            <a:solidFill>
              <a:schemeClr val="accent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900" b="1" dirty="0">
                  <a:solidFill>
                    <a:schemeClr val="bg1"/>
                  </a:solidFill>
                  <a:latin typeface="Arial" charset="0"/>
                </a:rPr>
                <a:t>E</a:t>
              </a:r>
              <a:r>
                <a:rPr kumimoji="0" lang="tr-TR" sz="1900" b="1" i="0" u="none" strike="noStrike" cap="none" normalizeH="0" baseline="0" dirty="0" smtClean="0">
                  <a:ln>
                    <a:noFill/>
                  </a:ln>
                  <a:solidFill>
                    <a:schemeClr val="bg1"/>
                  </a:solidFill>
                  <a:effectLst/>
                  <a:latin typeface="Arial" charset="0"/>
                </a:rPr>
                <a:t>NFEKSİYON</a:t>
              </a:r>
            </a:p>
          </p:txBody>
        </p:sp>
        <p:sp>
          <p:nvSpPr>
            <p:cNvPr id="5" name="_s7181"/>
            <p:cNvSpPr>
              <a:spLocks noChangeArrowheads="1"/>
            </p:cNvSpPr>
            <p:nvPr/>
          </p:nvSpPr>
          <p:spPr bwMode="auto">
            <a:xfrm>
              <a:off x="1710" y="1702"/>
              <a:ext cx="864" cy="288"/>
            </a:xfrm>
            <a:prstGeom prst="roundRect">
              <a:avLst>
                <a:gd name="adj" fmla="val 16667"/>
              </a:avLst>
            </a:prstGeom>
            <a:solidFill>
              <a:srgbClr val="CC33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smtClean="0">
                  <a:ln>
                    <a:noFill/>
                  </a:ln>
                  <a:solidFill>
                    <a:schemeClr val="bg1"/>
                  </a:solidFill>
                  <a:effectLst/>
                  <a:latin typeface="Arial" charset="0"/>
                </a:rPr>
                <a:t>Toksienfekfiyon</a:t>
              </a:r>
            </a:p>
          </p:txBody>
        </p:sp>
        <p:sp>
          <p:nvSpPr>
            <p:cNvPr id="6" name="_s7182"/>
            <p:cNvSpPr>
              <a:spLocks noChangeArrowheads="1"/>
            </p:cNvSpPr>
            <p:nvPr/>
          </p:nvSpPr>
          <p:spPr bwMode="auto">
            <a:xfrm>
              <a:off x="2718" y="1702"/>
              <a:ext cx="864" cy="288"/>
            </a:xfrm>
            <a:prstGeom prst="roundRect">
              <a:avLst>
                <a:gd name="adj" fmla="val 16667"/>
              </a:avLst>
            </a:prstGeom>
            <a:solidFill>
              <a:srgbClr val="CC3399">
                <a:alpha val="39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smtClean="0">
                  <a:ln>
                    <a:noFill/>
                  </a:ln>
                  <a:effectLst/>
                  <a:latin typeface="Arial" charset="0"/>
                </a:rPr>
                <a:t>İnvazifenfeksiyon</a:t>
              </a:r>
            </a:p>
          </p:txBody>
        </p:sp>
        <p:sp>
          <p:nvSpPr>
            <p:cNvPr id="7" name="_s7183"/>
            <p:cNvSpPr>
              <a:spLocks noChangeArrowheads="1"/>
            </p:cNvSpPr>
            <p:nvPr/>
          </p:nvSpPr>
          <p:spPr bwMode="auto">
            <a:xfrm>
              <a:off x="1134" y="2134"/>
              <a:ext cx="864" cy="288"/>
            </a:xfrm>
            <a:prstGeom prst="roundRect">
              <a:avLst>
                <a:gd name="adj" fmla="val 16667"/>
              </a:avLst>
            </a:prstGeom>
            <a:solidFill>
              <a:srgbClr val="80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1" u="none" strike="noStrike" cap="none" normalizeH="0" baseline="0" smtClean="0">
                  <a:ln>
                    <a:noFill/>
                  </a:ln>
                  <a:solidFill>
                    <a:schemeClr val="bg1"/>
                  </a:solidFill>
                  <a:effectLst/>
                  <a:latin typeface="Arial" charset="0"/>
                </a:rPr>
                <a:t>Neurotoksin</a:t>
              </a:r>
            </a:p>
          </p:txBody>
        </p:sp>
        <p:sp>
          <p:nvSpPr>
            <p:cNvPr id="8" name="_s7184"/>
            <p:cNvSpPr>
              <a:spLocks noChangeArrowheads="1"/>
            </p:cNvSpPr>
            <p:nvPr/>
          </p:nvSpPr>
          <p:spPr bwMode="auto">
            <a:xfrm>
              <a:off x="3294" y="2134"/>
              <a:ext cx="864" cy="288"/>
            </a:xfrm>
            <a:prstGeom prst="roundRect">
              <a:avLst>
                <a:gd name="adj" fmla="val 16667"/>
              </a:avLst>
            </a:prstGeom>
            <a:solidFill>
              <a:srgbClr val="777777">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dirty="0" smtClean="0">
                  <a:ln>
                    <a:noFill/>
                  </a:ln>
                  <a:effectLst/>
                  <a:latin typeface="Arial" charset="0"/>
                </a:rPr>
                <a:t>Diğer Hücre 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dirty="0" smtClean="0">
                  <a:ln>
                    <a:noFill/>
                  </a:ln>
                  <a:effectLst/>
                  <a:latin typeface="Arial" charset="0"/>
                </a:rPr>
                <a:t>Organlar</a:t>
              </a:r>
            </a:p>
          </p:txBody>
        </p:sp>
        <p:sp>
          <p:nvSpPr>
            <p:cNvPr id="9" name="_s7185"/>
            <p:cNvSpPr>
              <a:spLocks noChangeArrowheads="1"/>
            </p:cNvSpPr>
            <p:nvPr/>
          </p:nvSpPr>
          <p:spPr bwMode="auto">
            <a:xfrm>
              <a:off x="1134" y="2566"/>
              <a:ext cx="864" cy="288"/>
            </a:xfrm>
            <a:prstGeom prst="roundRect">
              <a:avLst>
                <a:gd name="adj" fmla="val 16667"/>
              </a:avLst>
            </a:prstGeom>
            <a:solidFill>
              <a:srgbClr val="80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1" u="none" strike="noStrike" cap="none" normalizeH="0" baseline="0" smtClean="0">
                  <a:ln>
                    <a:noFill/>
                  </a:ln>
                  <a:solidFill>
                    <a:schemeClr val="bg1"/>
                  </a:solidFill>
                  <a:effectLst/>
                  <a:latin typeface="Arial" charset="0"/>
                </a:rPr>
                <a:t>Enterotoksin</a:t>
              </a:r>
            </a:p>
          </p:txBody>
        </p:sp>
        <p:sp>
          <p:nvSpPr>
            <p:cNvPr id="10" name="_s7186"/>
            <p:cNvSpPr>
              <a:spLocks noChangeArrowheads="1"/>
            </p:cNvSpPr>
            <p:nvPr/>
          </p:nvSpPr>
          <p:spPr bwMode="auto">
            <a:xfrm>
              <a:off x="3294" y="2998"/>
              <a:ext cx="864" cy="288"/>
            </a:xfrm>
            <a:prstGeom prst="roundRect">
              <a:avLst>
                <a:gd name="adj" fmla="val 16667"/>
              </a:avLst>
            </a:prstGeom>
            <a:solidFill>
              <a:srgbClr val="777777">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dirty="0" err="1" smtClean="0">
                  <a:ln>
                    <a:noFill/>
                  </a:ln>
                  <a:effectLst/>
                  <a:latin typeface="Arial" charset="0"/>
                </a:rPr>
                <a:t>İntestinal</a:t>
              </a:r>
              <a:r>
                <a:rPr kumimoji="0" lang="tr-TR" sz="1900" b="0" i="0" u="none" strike="noStrike" cap="none" normalizeH="0" baseline="0" dirty="0" smtClean="0">
                  <a:ln>
                    <a:noFill/>
                  </a:ln>
                  <a:effectLst/>
                  <a:latin typeface="Arial" charset="0"/>
                </a:rPr>
                <a:t> Mukoza</a:t>
              </a:r>
            </a:p>
          </p:txBody>
        </p:sp>
        <p:sp>
          <p:nvSpPr>
            <p:cNvPr id="11" name="_s7187"/>
            <p:cNvSpPr>
              <a:spLocks noChangeArrowheads="1"/>
            </p:cNvSpPr>
            <p:nvPr/>
          </p:nvSpPr>
          <p:spPr bwMode="auto">
            <a:xfrm>
              <a:off x="3294" y="2566"/>
              <a:ext cx="864" cy="288"/>
            </a:xfrm>
            <a:prstGeom prst="roundRect">
              <a:avLst>
                <a:gd name="adj" fmla="val 16667"/>
              </a:avLst>
            </a:prstGeom>
            <a:solidFill>
              <a:srgbClr val="777777">
                <a:alpha val="50000"/>
              </a:srgbClr>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dirty="0" smtClean="0">
                  <a:ln>
                    <a:noFill/>
                  </a:ln>
                  <a:effectLst/>
                  <a:latin typeface="Arial" charset="0"/>
                </a:rPr>
                <a:t>Sistemik</a:t>
              </a:r>
            </a:p>
          </p:txBody>
        </p:sp>
        <p:sp>
          <p:nvSpPr>
            <p:cNvPr id="12" name="_s7188"/>
            <p:cNvSpPr>
              <a:spLocks noChangeArrowheads="1"/>
            </p:cNvSpPr>
            <p:nvPr/>
          </p:nvSpPr>
          <p:spPr bwMode="auto">
            <a:xfrm>
              <a:off x="1134" y="2998"/>
              <a:ext cx="864" cy="288"/>
            </a:xfrm>
            <a:prstGeom prst="roundRect">
              <a:avLst>
                <a:gd name="adj" fmla="val 16667"/>
              </a:avLst>
            </a:prstGeom>
            <a:solidFill>
              <a:srgbClr val="80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0" i="0" u="none" strike="noStrike" cap="none" normalizeH="0" baseline="0" smtClean="0">
                  <a:ln>
                    <a:noFill/>
                  </a:ln>
                  <a:solidFill>
                    <a:schemeClr val="bg1"/>
                  </a:solidFill>
                  <a:effectLst/>
                  <a:latin typeface="Arial" charset="0"/>
                </a:rPr>
                <a:t>Diğer</a:t>
              </a:r>
            </a:p>
          </p:txBody>
        </p:sp>
      </p:grpSp>
      <p:sp>
        <p:nvSpPr>
          <p:cNvPr id="2" name="Slayt Numarası Yer Tutucusu 1"/>
          <p:cNvSpPr>
            <a:spLocks noGrp="1"/>
          </p:cNvSpPr>
          <p:nvPr>
            <p:ph type="sldNum" sz="quarter" idx="12"/>
          </p:nvPr>
        </p:nvSpPr>
        <p:spPr/>
        <p:txBody>
          <a:bodyPr/>
          <a:lstStyle/>
          <a:p>
            <a:pPr>
              <a:defRPr/>
            </a:pPr>
            <a:fld id="{9FF3F69E-3123-4B1A-9875-6CBCEA6201C8}" type="slidenum">
              <a:rPr lang="tr-TR" smtClean="0"/>
              <a:pPr>
                <a:defRPr/>
              </a:pPr>
              <a:t>17</a:t>
            </a:fld>
            <a:endParaRPr lang="tr-TR"/>
          </a:p>
        </p:txBody>
      </p:sp>
    </p:spTree>
    <p:extLst>
      <p:ext uri="{BB962C8B-B14F-4D97-AF65-F5344CB8AC3E}">
        <p14:creationId xmlns:p14="http://schemas.microsoft.com/office/powerpoint/2010/main" val="3236376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6106690"/>
          </a:xfrm>
        </p:spPr>
        <p:txBody>
          <a:bodyPr>
            <a:normAutofit fontScale="92500" lnSpcReduction="10000"/>
          </a:bodyPr>
          <a:lstStyle/>
          <a:p>
            <a:pPr marL="0" indent="0" algn="ctr">
              <a:buNone/>
            </a:pPr>
            <a:r>
              <a:rPr lang="tr-TR" b="1" dirty="0">
                <a:solidFill>
                  <a:srgbClr val="FF0000"/>
                </a:solidFill>
                <a:latin typeface="Helvetica"/>
              </a:rPr>
              <a:t>Gıda enfeksiyonu ile gıda zehirlenmesi arasındaki fark nedir?</a:t>
            </a:r>
          </a:p>
          <a:p>
            <a:r>
              <a:rPr lang="tr-TR" dirty="0"/>
              <a:t>Gıda kaynaklı hastalıklar gıda enfeksiyonu ve gıda zehirlenmesi olmak üzere ikiye ayrılırlar. </a:t>
            </a:r>
            <a:endParaRPr lang="tr-TR" dirty="0" smtClean="0"/>
          </a:p>
          <a:p>
            <a:r>
              <a:rPr lang="tr-TR" dirty="0" smtClean="0"/>
              <a:t>Gıda ile ilgili bütün hastalıklar </a:t>
            </a:r>
            <a:r>
              <a:rPr lang="tr-TR" dirty="0"/>
              <a:t>gıda zehirlenmesi olarak değerlendirmektedir, fakat bu kesinlikle yanlıştır.</a:t>
            </a:r>
          </a:p>
          <a:p>
            <a:r>
              <a:rPr lang="tr-TR" dirty="0"/>
              <a:t>Gıda zehirlenmesine toksin içeren gıdanın tüketilmesi sebep olur. </a:t>
            </a:r>
            <a:endParaRPr lang="tr-TR" dirty="0" smtClean="0"/>
          </a:p>
          <a:p>
            <a:r>
              <a:rPr lang="tr-TR" dirty="0" smtClean="0"/>
              <a:t>Bu </a:t>
            </a:r>
            <a:r>
              <a:rPr lang="tr-TR" dirty="0"/>
              <a:t>toksinler mikroorganizmalar tarafından üretilebilir, gıdada doğal olarak bulunabilir (örneğin bazı mantarlarda) </a:t>
            </a:r>
            <a:r>
              <a:rPr lang="tr-TR" dirty="0" smtClean="0"/>
              <a:t>ya da </a:t>
            </a:r>
            <a:r>
              <a:rPr lang="tr-TR" dirty="0" err="1"/>
              <a:t>kontaminant</a:t>
            </a:r>
            <a:r>
              <a:rPr lang="tr-TR" dirty="0"/>
              <a:t> olabilir</a:t>
            </a:r>
            <a:r>
              <a:rPr lang="tr-TR" dirty="0" smtClean="0"/>
              <a:t>.</a:t>
            </a:r>
            <a:endParaRPr lang="tr-TR" dirty="0"/>
          </a:p>
        </p:txBody>
      </p:sp>
      <p:sp>
        <p:nvSpPr>
          <p:cNvPr id="3" name="Slayt Numarası Yer Tutucusu 2"/>
          <p:cNvSpPr>
            <a:spLocks noGrp="1"/>
          </p:cNvSpPr>
          <p:nvPr>
            <p:ph type="sldNum" sz="quarter" idx="12"/>
          </p:nvPr>
        </p:nvSpPr>
        <p:spPr/>
        <p:txBody>
          <a:bodyPr/>
          <a:lstStyle/>
          <a:p>
            <a:pPr>
              <a:defRPr/>
            </a:pPr>
            <a:fld id="{9FF3F69E-3123-4B1A-9875-6CBCEA6201C8}" type="slidenum">
              <a:rPr lang="tr-TR" smtClean="0"/>
              <a:pPr>
                <a:defRPr/>
              </a:pPr>
              <a:t>18</a:t>
            </a:fld>
            <a:endParaRPr lang="tr-TR"/>
          </a:p>
        </p:txBody>
      </p:sp>
    </p:spTree>
    <p:extLst>
      <p:ext uri="{BB962C8B-B14F-4D97-AF65-F5344CB8AC3E}">
        <p14:creationId xmlns:p14="http://schemas.microsoft.com/office/powerpoint/2010/main" val="12267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6106690"/>
          </a:xfrm>
        </p:spPr>
        <p:txBody>
          <a:bodyPr>
            <a:normAutofit fontScale="85000" lnSpcReduction="10000"/>
          </a:bodyPr>
          <a:lstStyle/>
          <a:p>
            <a:pPr marL="0" indent="0" algn="ctr">
              <a:buNone/>
            </a:pPr>
            <a:r>
              <a:rPr lang="tr-TR" b="1" dirty="0">
                <a:solidFill>
                  <a:srgbClr val="FF0000"/>
                </a:solidFill>
                <a:latin typeface="Helvetica"/>
              </a:rPr>
              <a:t>Gıda enfeksiyonu ile gıda zehirlenmesi arasındaki fark nedir?</a:t>
            </a:r>
          </a:p>
          <a:p>
            <a:r>
              <a:rPr lang="tr-TR" dirty="0" smtClean="0"/>
              <a:t>Toksinler </a:t>
            </a:r>
            <a:r>
              <a:rPr lang="tr-TR" dirty="0"/>
              <a:t>direkt olarak vücutta gerçekleşen biyolojik reaksiyonları etkilerler. </a:t>
            </a:r>
            <a:endParaRPr lang="tr-TR" dirty="0" smtClean="0"/>
          </a:p>
          <a:p>
            <a:r>
              <a:rPr lang="tr-TR" dirty="0" smtClean="0"/>
              <a:t>Yüksek </a:t>
            </a:r>
            <a:r>
              <a:rPr lang="tr-TR" dirty="0"/>
              <a:t>konsantrasyonlarda </a:t>
            </a:r>
            <a:r>
              <a:rPr lang="tr-TR" dirty="0" smtClean="0"/>
              <a:t>etkileri akut </a:t>
            </a:r>
            <a:r>
              <a:rPr lang="tr-TR" dirty="0"/>
              <a:t>olabilir yani tüketimden birkaç saat sonra belirtiler ortaya çıkar. </a:t>
            </a:r>
            <a:endParaRPr lang="tr-TR" dirty="0" smtClean="0"/>
          </a:p>
          <a:p>
            <a:r>
              <a:rPr lang="tr-TR" dirty="0" smtClean="0"/>
              <a:t>Belirtileri </a:t>
            </a:r>
            <a:r>
              <a:rPr lang="tr-TR" dirty="0"/>
              <a:t>arasında bulantı ve kusma yer alır. Toksinler çeşitli kaynaklara sahiptirler, fakat en iyi bilinen bakteriyel toksinler </a:t>
            </a:r>
            <a:r>
              <a:rPr lang="tr-TR" i="1" dirty="0" err="1"/>
              <a:t>Staphylococcus</a:t>
            </a:r>
            <a:r>
              <a:rPr lang="tr-TR" i="1" dirty="0"/>
              <a:t> </a:t>
            </a:r>
            <a:r>
              <a:rPr lang="tr-TR" i="1" dirty="0" err="1"/>
              <a:t>aureus</a:t>
            </a:r>
            <a:r>
              <a:rPr lang="tr-TR" i="1" dirty="0"/>
              <a:t> </a:t>
            </a:r>
            <a:r>
              <a:rPr lang="tr-TR" dirty="0" smtClean="0"/>
              <a:t>ve </a:t>
            </a:r>
            <a:r>
              <a:rPr lang="tr-TR" i="1" dirty="0" err="1" smtClean="0"/>
              <a:t>Clostridium</a:t>
            </a:r>
            <a:r>
              <a:rPr lang="tr-TR" i="1" dirty="0" smtClean="0"/>
              <a:t> </a:t>
            </a:r>
            <a:r>
              <a:rPr lang="tr-TR" i="1" dirty="0" err="1"/>
              <a:t>botulinum</a:t>
            </a:r>
            <a:r>
              <a:rPr lang="tr-TR" i="1" dirty="0"/>
              <a:t> </a:t>
            </a:r>
            <a:r>
              <a:rPr lang="tr-TR" dirty="0"/>
              <a:t>tarafından üretilenlerdir.</a:t>
            </a:r>
          </a:p>
          <a:p>
            <a:r>
              <a:rPr lang="tr-TR" dirty="0" err="1"/>
              <a:t>Mikotoksinler</a:t>
            </a:r>
            <a:r>
              <a:rPr lang="tr-TR" dirty="0"/>
              <a:t> gibi bazı toksinler düşük konsantrasyonlarda alınsa bile ciddi uzun süreli etkilere sahiplerdir. </a:t>
            </a:r>
            <a:endParaRPr lang="tr-TR" dirty="0" smtClean="0"/>
          </a:p>
          <a:p>
            <a:r>
              <a:rPr lang="tr-TR" dirty="0" smtClean="0"/>
              <a:t>Bu </a:t>
            </a:r>
            <a:r>
              <a:rPr lang="tr-TR" dirty="0"/>
              <a:t>toksinlerin birçoğu ısıya dayanıklıdır, yani pişirme ile uzaklaştırılamazlar</a:t>
            </a:r>
            <a:r>
              <a:rPr lang="tr-TR" dirty="0" smtClean="0"/>
              <a:t>.</a:t>
            </a:r>
            <a:endParaRPr lang="tr-TR" dirty="0"/>
          </a:p>
        </p:txBody>
      </p:sp>
      <p:sp>
        <p:nvSpPr>
          <p:cNvPr id="3" name="Slayt Numarası Yer Tutucusu 2"/>
          <p:cNvSpPr>
            <a:spLocks noGrp="1"/>
          </p:cNvSpPr>
          <p:nvPr>
            <p:ph type="sldNum" sz="quarter" idx="12"/>
          </p:nvPr>
        </p:nvSpPr>
        <p:spPr/>
        <p:txBody>
          <a:bodyPr/>
          <a:lstStyle/>
          <a:p>
            <a:pPr>
              <a:defRPr/>
            </a:pPr>
            <a:fld id="{9FF3F69E-3123-4B1A-9875-6CBCEA6201C8}" type="slidenum">
              <a:rPr lang="tr-TR" smtClean="0"/>
              <a:pPr>
                <a:defRPr/>
              </a:pPr>
              <a:t>19</a:t>
            </a:fld>
            <a:endParaRPr lang="tr-TR"/>
          </a:p>
        </p:txBody>
      </p:sp>
    </p:spTree>
    <p:extLst>
      <p:ext uri="{BB962C8B-B14F-4D97-AF65-F5344CB8AC3E}">
        <p14:creationId xmlns:p14="http://schemas.microsoft.com/office/powerpoint/2010/main" val="367098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2</a:t>
            </a:fld>
            <a:endParaRPr lang="tr-TR"/>
          </a:p>
        </p:txBody>
      </p:sp>
      <p:sp>
        <p:nvSpPr>
          <p:cNvPr id="6" name="Başlık 1"/>
          <p:cNvSpPr>
            <a:spLocks noGrp="1"/>
          </p:cNvSpPr>
          <p:nvPr>
            <p:ph idx="1"/>
          </p:nvPr>
        </p:nvSpPr>
        <p:spPr>
          <a:xfrm>
            <a:off x="457200" y="1124744"/>
            <a:ext cx="8229600" cy="5001419"/>
          </a:xfrm>
        </p:spPr>
        <p:txBody>
          <a:bodyPr/>
          <a:lstStyle/>
          <a:p>
            <a:r>
              <a:rPr lang="tr-TR" dirty="0"/>
              <a:t>Dünyada hastalık yükünün önemli bir bölümünü gıda kaynaklı hastalıklar oluşturmaktadır. </a:t>
            </a:r>
          </a:p>
          <a:p>
            <a:endParaRPr lang="tr-TR" dirty="0"/>
          </a:p>
          <a:p>
            <a:r>
              <a:rPr lang="tr-TR" dirty="0"/>
              <a:t>Dünyada her yıl, büyük çoğunluğunu çocukların oluşturduğu, yaklaşık 2.2 milyon kişi gıda ve su kaynaklı hastalıklar nedeniyle yaşamını yitirmektedir</a:t>
            </a:r>
          </a:p>
        </p:txBody>
      </p:sp>
      <p:sp>
        <p:nvSpPr>
          <p:cNvPr id="7" name="Başlık 1"/>
          <p:cNvSpPr>
            <a:spLocks noGrp="1"/>
          </p:cNvSpPr>
          <p:nvPr>
            <p:ph type="title"/>
          </p:nvPr>
        </p:nvSpPr>
        <p:spPr>
          <a:xfrm>
            <a:off x="467544" y="0"/>
            <a:ext cx="8229600" cy="1143000"/>
          </a:xfrm>
        </p:spPr>
        <p:txBody>
          <a:bodyPr/>
          <a:lstStyle/>
          <a:p>
            <a:r>
              <a:rPr lang="tr-TR" b="1" dirty="0">
                <a:solidFill>
                  <a:srgbClr val="FF0000"/>
                </a:solidFill>
              </a:rPr>
              <a:t>Biyolojik tehlikeler</a:t>
            </a:r>
            <a:endParaRPr lang="tr-TR" dirty="0"/>
          </a:p>
        </p:txBody>
      </p:sp>
    </p:spTree>
    <p:extLst>
      <p:ext uri="{BB962C8B-B14F-4D97-AF65-F5344CB8AC3E}">
        <p14:creationId xmlns:p14="http://schemas.microsoft.com/office/powerpoint/2010/main" val="150596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6250706"/>
          </a:xfrm>
        </p:spPr>
        <p:txBody>
          <a:bodyPr>
            <a:normAutofit fontScale="85000" lnSpcReduction="20000"/>
          </a:bodyPr>
          <a:lstStyle/>
          <a:p>
            <a:pPr marL="0" indent="0" algn="ctr">
              <a:buNone/>
            </a:pPr>
            <a:r>
              <a:rPr lang="tr-TR" b="1" dirty="0">
                <a:solidFill>
                  <a:srgbClr val="FF0000"/>
                </a:solidFill>
                <a:latin typeface="Helvetica"/>
              </a:rPr>
              <a:t>Gıda enfeksiyonu ile gıda zehirlenmesi arasındaki fark nedir?</a:t>
            </a:r>
          </a:p>
          <a:p>
            <a:r>
              <a:rPr lang="tr-TR" dirty="0" smtClean="0"/>
              <a:t>Gıda </a:t>
            </a:r>
            <a:r>
              <a:rPr lang="tr-TR" dirty="0"/>
              <a:t>kaynaklı enfeksiyonlara gıdalarda bulunan </a:t>
            </a:r>
            <a:r>
              <a:rPr lang="tr-TR" dirty="0" err="1"/>
              <a:t>enfekte</a:t>
            </a:r>
            <a:r>
              <a:rPr lang="tr-TR" dirty="0"/>
              <a:t> edici patojenler (enfeksiyona neden olan mikroorganizmalar) neden olmaktadırlar. </a:t>
            </a:r>
            <a:endParaRPr lang="tr-TR" dirty="0" smtClean="0"/>
          </a:p>
          <a:p>
            <a:r>
              <a:rPr lang="tr-TR" dirty="0" smtClean="0"/>
              <a:t>Bu </a:t>
            </a:r>
            <a:r>
              <a:rPr lang="tr-TR" dirty="0"/>
              <a:t>mikroorganizmalar bağırsakta çoğalırlar. </a:t>
            </a:r>
            <a:endParaRPr lang="tr-TR" dirty="0" smtClean="0"/>
          </a:p>
          <a:p>
            <a:r>
              <a:rPr lang="tr-TR" dirty="0" smtClean="0"/>
              <a:t>Ayrıca </a:t>
            </a:r>
            <a:r>
              <a:rPr lang="tr-TR" dirty="0"/>
              <a:t>bu mikroorganizmalar </a:t>
            </a:r>
            <a:r>
              <a:rPr lang="tr-TR" dirty="0" err="1"/>
              <a:t>epitel</a:t>
            </a:r>
            <a:r>
              <a:rPr lang="tr-TR" dirty="0"/>
              <a:t> hücrelere saldıran ve zarar veren toksinleri salgılarlar. </a:t>
            </a:r>
            <a:endParaRPr lang="tr-TR" dirty="0" smtClean="0"/>
          </a:p>
          <a:p>
            <a:r>
              <a:rPr lang="tr-TR" dirty="0" err="1" smtClean="0"/>
              <a:t>Kontamine</a:t>
            </a:r>
            <a:r>
              <a:rPr lang="tr-TR" dirty="0" smtClean="0"/>
              <a:t> </a:t>
            </a:r>
            <a:r>
              <a:rPr lang="tr-TR" dirty="0"/>
              <a:t>gıdanın tüketilmesinden birkaç saat ve birkaç gün içerisinde sonuç olarak karın ağrısı ve ishal meydana gelir. </a:t>
            </a:r>
            <a:endParaRPr lang="tr-TR" dirty="0" smtClean="0"/>
          </a:p>
          <a:p>
            <a:r>
              <a:rPr lang="tr-TR" dirty="0" smtClean="0"/>
              <a:t>Birkaç </a:t>
            </a:r>
            <a:r>
              <a:rPr lang="tr-TR" dirty="0"/>
              <a:t>gün sonra belirtiler yok olur, fakat mikrop dışkı ile atılmaya devam </a:t>
            </a:r>
            <a:r>
              <a:rPr lang="tr-TR" dirty="0" smtClean="0"/>
              <a:t>eder.</a:t>
            </a:r>
          </a:p>
          <a:p>
            <a:r>
              <a:rPr lang="tr-TR" dirty="0" smtClean="0"/>
              <a:t>Böyle </a:t>
            </a:r>
            <a:r>
              <a:rPr lang="tr-TR" dirty="0"/>
              <a:t>kişiler ise </a:t>
            </a:r>
            <a:r>
              <a:rPr lang="tr-TR" b="1" i="1" u="sng" dirty="0">
                <a:solidFill>
                  <a:srgbClr val="FF0000"/>
                </a:solidFill>
                <a:effectLst>
                  <a:outerShdw blurRad="38100" dist="38100" dir="2700000" algn="tl">
                    <a:srgbClr val="000000">
                      <a:alpha val="43137"/>
                    </a:srgbClr>
                  </a:outerShdw>
                </a:effectLst>
              </a:rPr>
              <a:t>sağlıklı taşıyıcı </a:t>
            </a:r>
            <a:r>
              <a:rPr lang="tr-TR" dirty="0"/>
              <a:t>olarak adlandırılırlar. Kötü (tuvalet) hijyene sahip kişiler gıdayı ve diğer insanları </a:t>
            </a:r>
            <a:r>
              <a:rPr lang="tr-TR" dirty="0" err="1"/>
              <a:t>kontamine</a:t>
            </a:r>
            <a:r>
              <a:rPr lang="tr-TR" dirty="0"/>
              <a:t> </a:t>
            </a:r>
            <a:r>
              <a:rPr lang="tr-TR" dirty="0" smtClean="0"/>
              <a:t>edebilirler</a:t>
            </a:r>
            <a:r>
              <a:rPr lang="tr-TR" dirty="0"/>
              <a:t>.</a:t>
            </a:r>
          </a:p>
        </p:txBody>
      </p:sp>
      <p:sp>
        <p:nvSpPr>
          <p:cNvPr id="3" name="Slayt Numarası Yer Tutucusu 2"/>
          <p:cNvSpPr>
            <a:spLocks noGrp="1"/>
          </p:cNvSpPr>
          <p:nvPr>
            <p:ph type="sldNum" sz="quarter" idx="12"/>
          </p:nvPr>
        </p:nvSpPr>
        <p:spPr/>
        <p:txBody>
          <a:bodyPr/>
          <a:lstStyle/>
          <a:p>
            <a:pPr>
              <a:defRPr/>
            </a:pPr>
            <a:fld id="{9FF3F69E-3123-4B1A-9875-6CBCEA6201C8}" type="slidenum">
              <a:rPr lang="tr-TR" smtClean="0"/>
              <a:pPr>
                <a:defRPr/>
              </a:pPr>
              <a:t>20</a:t>
            </a:fld>
            <a:endParaRPr lang="tr-TR"/>
          </a:p>
        </p:txBody>
      </p:sp>
    </p:spTree>
    <p:extLst>
      <p:ext uri="{BB962C8B-B14F-4D97-AF65-F5344CB8AC3E}">
        <p14:creationId xmlns:p14="http://schemas.microsoft.com/office/powerpoint/2010/main" val="327654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6250706"/>
          </a:xfrm>
        </p:spPr>
        <p:txBody>
          <a:bodyPr>
            <a:normAutofit fontScale="85000" lnSpcReduction="20000"/>
          </a:bodyPr>
          <a:lstStyle/>
          <a:p>
            <a:pPr marL="0" indent="0" algn="ctr">
              <a:buNone/>
            </a:pPr>
            <a:r>
              <a:rPr lang="tr-TR" b="1" dirty="0">
                <a:solidFill>
                  <a:srgbClr val="FF0000"/>
                </a:solidFill>
                <a:latin typeface="Helvetica"/>
              </a:rPr>
              <a:t>Gıda enfeksiyonu ile gıda zehirlenmesi arasındaki fark nedir?</a:t>
            </a:r>
          </a:p>
          <a:p>
            <a:r>
              <a:rPr lang="tr-TR" dirty="0" smtClean="0"/>
              <a:t>Virüsler </a:t>
            </a:r>
            <a:r>
              <a:rPr lang="tr-TR" dirty="0"/>
              <a:t>aynı zamanda gıda kaynaklı enfeksiyonlara da sebep olmaktadırlar. Çoğu gıda kaynaklı enfeksiyonlar yaz döneminde ortaya çıkmaktadır, çünkü bakteriler için gelişme koşulları yaz aylarında daha iyidir. </a:t>
            </a:r>
            <a:endParaRPr lang="tr-TR" dirty="0" smtClean="0"/>
          </a:p>
          <a:p>
            <a:r>
              <a:rPr lang="tr-TR" dirty="0" smtClean="0"/>
              <a:t>Çoğu </a:t>
            </a:r>
            <a:r>
              <a:rPr lang="tr-TR" dirty="0"/>
              <a:t>durumlarda gıda enfeksiyonları hafiftir, birçok kişide sadece ishal gözlenir. Yaşlı kişiler, küçük çocuklar veya hassas kişiler çoğunlukla ciddi olarak </a:t>
            </a:r>
            <a:r>
              <a:rPr lang="tr-TR" dirty="0" smtClean="0"/>
              <a:t>etkilenirler.</a:t>
            </a:r>
          </a:p>
          <a:p>
            <a:r>
              <a:rPr lang="tr-TR" dirty="0" smtClean="0"/>
              <a:t>Gıdanın </a:t>
            </a:r>
            <a:r>
              <a:rPr lang="tr-TR" dirty="0"/>
              <a:t>yeterli ısısal işleme tabi tutulması gıda kaynaklı enfeksiyonları engelleyebilir. </a:t>
            </a:r>
            <a:endParaRPr lang="tr-TR" dirty="0" smtClean="0"/>
          </a:p>
          <a:p>
            <a:r>
              <a:rPr lang="tr-TR" dirty="0" smtClean="0"/>
              <a:t>Hemen </a:t>
            </a:r>
            <a:r>
              <a:rPr lang="tr-TR" dirty="0"/>
              <a:t>hemen bütün spor oluşturmayan bakteriler 70 °C üzerindeki sıcaklıklarda ölürler.</a:t>
            </a:r>
          </a:p>
          <a:p>
            <a:r>
              <a:rPr lang="tr-TR" dirty="0"/>
              <a:t>Birçok gıda kaynaklı enfeksiyonun evlerde meydana gelmesine rağmen, restoranlarda olan salgınlar daha fazla dikkat çeker çünkü restoranlardaki olaylar geniş sayıda insanları etkilemektedir.</a:t>
            </a:r>
          </a:p>
          <a:p>
            <a:pPr marL="0" indent="0">
              <a:buNone/>
            </a:pPr>
            <a:endParaRPr lang="tr-TR" dirty="0"/>
          </a:p>
        </p:txBody>
      </p:sp>
      <p:sp>
        <p:nvSpPr>
          <p:cNvPr id="3" name="Slayt Numarası Yer Tutucusu 2"/>
          <p:cNvSpPr>
            <a:spLocks noGrp="1"/>
          </p:cNvSpPr>
          <p:nvPr>
            <p:ph type="sldNum" sz="quarter" idx="12"/>
          </p:nvPr>
        </p:nvSpPr>
        <p:spPr/>
        <p:txBody>
          <a:bodyPr/>
          <a:lstStyle/>
          <a:p>
            <a:pPr>
              <a:defRPr/>
            </a:pPr>
            <a:fld id="{9FF3F69E-3123-4B1A-9875-6CBCEA6201C8}" type="slidenum">
              <a:rPr lang="tr-TR" smtClean="0"/>
              <a:pPr>
                <a:defRPr/>
              </a:pPr>
              <a:t>21</a:t>
            </a:fld>
            <a:endParaRPr lang="tr-TR"/>
          </a:p>
        </p:txBody>
      </p:sp>
    </p:spTree>
    <p:extLst>
      <p:ext uri="{BB962C8B-B14F-4D97-AF65-F5344CB8AC3E}">
        <p14:creationId xmlns:p14="http://schemas.microsoft.com/office/powerpoint/2010/main" val="144111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p:cNvSpPr>
            <a:spLocks noChangeArrowheads="1"/>
          </p:cNvSpPr>
          <p:nvPr/>
        </p:nvSpPr>
        <p:spPr bwMode="auto">
          <a:xfrm>
            <a:off x="1115617" y="1844824"/>
            <a:ext cx="7128791" cy="4392488"/>
          </a:xfrm>
          <a:prstGeom prst="plaque">
            <a:avLst>
              <a:gd name="adj" fmla="val 5838"/>
            </a:avLst>
          </a:prstGeom>
          <a:solidFill>
            <a:srgbClr val="000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tr-TR" sz="2000" dirty="0">
                <a:solidFill>
                  <a:schemeClr val="bg1"/>
                </a:solidFill>
              </a:rPr>
              <a:t>- </a:t>
            </a:r>
            <a:r>
              <a:rPr lang="tr-TR" sz="2000" dirty="0" smtClean="0">
                <a:solidFill>
                  <a:schemeClr val="bg1"/>
                </a:solidFill>
              </a:rPr>
              <a:t> </a:t>
            </a:r>
            <a:r>
              <a:rPr lang="tr-TR" sz="2500" dirty="0">
                <a:solidFill>
                  <a:schemeClr val="bg1"/>
                </a:solidFill>
              </a:rPr>
              <a:t>Yetersiz hijyen ve sanitasyon ile ç</a:t>
            </a:r>
            <a:r>
              <a:rPr lang="tr-TR" sz="2500" dirty="0" smtClean="0">
                <a:solidFill>
                  <a:schemeClr val="bg1"/>
                </a:solidFill>
              </a:rPr>
              <a:t>evre </a:t>
            </a:r>
            <a:r>
              <a:rPr lang="tr-TR" sz="2500" dirty="0">
                <a:solidFill>
                  <a:schemeClr val="bg1"/>
                </a:solidFill>
              </a:rPr>
              <a:t>ve tesis koşulları post-</a:t>
            </a:r>
            <a:r>
              <a:rPr lang="tr-TR" sz="2500" dirty="0" err="1">
                <a:solidFill>
                  <a:schemeClr val="bg1"/>
                </a:solidFill>
              </a:rPr>
              <a:t>mortem</a:t>
            </a:r>
            <a:r>
              <a:rPr lang="tr-TR" sz="2500" dirty="0">
                <a:solidFill>
                  <a:schemeClr val="bg1"/>
                </a:solidFill>
              </a:rPr>
              <a:t> bulaşmada önemlidir.</a:t>
            </a:r>
          </a:p>
          <a:p>
            <a:pPr>
              <a:buFontTx/>
              <a:buChar char="-"/>
            </a:pPr>
            <a:r>
              <a:rPr lang="tr-TR" sz="2500" dirty="0">
                <a:solidFill>
                  <a:schemeClr val="bg1"/>
                </a:solidFill>
              </a:rPr>
              <a:t>Gıda işletmelerinde çalışanların dışkı, idrar, kulak ve burun akıntılarını gıdalara bulaşması sureti ile </a:t>
            </a:r>
            <a:r>
              <a:rPr lang="tr-TR" sz="2500" dirty="0" err="1">
                <a:solidFill>
                  <a:schemeClr val="bg1"/>
                </a:solidFill>
              </a:rPr>
              <a:t>kontaminasyon</a:t>
            </a:r>
            <a:r>
              <a:rPr lang="tr-TR" sz="2500" dirty="0">
                <a:solidFill>
                  <a:schemeClr val="bg1"/>
                </a:solidFill>
              </a:rPr>
              <a:t> gerçekleşir. </a:t>
            </a:r>
          </a:p>
          <a:p>
            <a:pPr>
              <a:buFontTx/>
              <a:buChar char="-"/>
            </a:pPr>
            <a:r>
              <a:rPr lang="tr-TR" sz="2500" dirty="0">
                <a:solidFill>
                  <a:schemeClr val="bg1"/>
                </a:solidFill>
              </a:rPr>
              <a:t>Et işletmelerindeki personelin özellikle kişisel temizliklerine dikkat etmeleri gerekmektedir</a:t>
            </a:r>
            <a:r>
              <a:rPr lang="tr-TR" sz="2000" dirty="0">
                <a:solidFill>
                  <a:schemeClr val="bg1"/>
                </a:solidFill>
              </a:rPr>
              <a:t>.</a:t>
            </a:r>
          </a:p>
        </p:txBody>
      </p:sp>
      <p:sp>
        <p:nvSpPr>
          <p:cNvPr id="10243" name="Rectangle 7"/>
          <p:cNvSpPr>
            <a:spLocks noChangeArrowheads="1"/>
          </p:cNvSpPr>
          <p:nvPr/>
        </p:nvSpPr>
        <p:spPr bwMode="auto">
          <a:xfrm>
            <a:off x="1333500" y="404813"/>
            <a:ext cx="6551613" cy="8636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MİKROORGANİZMALAR İLE GIDALARIN</a:t>
            </a:r>
          </a:p>
          <a:p>
            <a:pPr algn="ctr"/>
            <a:r>
              <a:rPr lang="tr-TR" sz="2000" b="1" dirty="0">
                <a:solidFill>
                  <a:schemeClr val="bg1"/>
                </a:solidFill>
              </a:rPr>
              <a:t>BULAŞMASI</a:t>
            </a:r>
          </a:p>
        </p:txBody>
      </p:sp>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3023070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333500" y="404813"/>
            <a:ext cx="6551613" cy="8636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GIDA ZEHİRLENMESİNE NEDEN OLAN</a:t>
            </a:r>
          </a:p>
          <a:p>
            <a:pPr algn="ctr"/>
            <a:r>
              <a:rPr lang="tr-TR" sz="2000" b="1">
                <a:solidFill>
                  <a:schemeClr val="bg1"/>
                </a:solidFill>
              </a:rPr>
              <a:t>MİKROORGANİZMALAR</a:t>
            </a:r>
          </a:p>
        </p:txBody>
      </p:sp>
      <p:sp>
        <p:nvSpPr>
          <p:cNvPr id="30725" name="Rectangle 5"/>
          <p:cNvSpPr>
            <a:spLocks noChangeArrowheads="1"/>
          </p:cNvSpPr>
          <p:nvPr/>
        </p:nvSpPr>
        <p:spPr bwMode="auto">
          <a:xfrm>
            <a:off x="3203575" y="5229225"/>
            <a:ext cx="2881313" cy="107950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gn="ctr"/>
            <a:r>
              <a:rPr lang="tr-TR" b="1">
                <a:solidFill>
                  <a:schemeClr val="bg1"/>
                </a:solidFill>
              </a:rPr>
              <a:t>2.Toksin tipi </a:t>
            </a:r>
          </a:p>
          <a:p>
            <a:pPr marL="342900" indent="-342900" algn="ctr"/>
            <a:r>
              <a:rPr lang="tr-TR" b="1">
                <a:solidFill>
                  <a:schemeClr val="bg1"/>
                </a:solidFill>
              </a:rPr>
              <a:t>besin zehirlenmeleri</a:t>
            </a:r>
          </a:p>
        </p:txBody>
      </p:sp>
      <p:sp>
        <p:nvSpPr>
          <p:cNvPr id="30727" name="Rectangle 7"/>
          <p:cNvSpPr>
            <a:spLocks noChangeArrowheads="1"/>
          </p:cNvSpPr>
          <p:nvPr/>
        </p:nvSpPr>
        <p:spPr bwMode="auto">
          <a:xfrm>
            <a:off x="3203575" y="1484313"/>
            <a:ext cx="2881313" cy="107950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b="1">
                <a:solidFill>
                  <a:schemeClr val="bg1"/>
                </a:solidFill>
              </a:rPr>
              <a:t>1.Toksienfeksiyon</a:t>
            </a:r>
          </a:p>
          <a:p>
            <a:pPr algn="ctr"/>
            <a:r>
              <a:rPr lang="tr-TR" b="1">
                <a:solidFill>
                  <a:schemeClr val="bg1"/>
                </a:solidFill>
              </a:rPr>
              <a:t>tipi besin zehirlenmeleri</a:t>
            </a:r>
          </a:p>
        </p:txBody>
      </p:sp>
      <p:sp>
        <p:nvSpPr>
          <p:cNvPr id="30728" name="AutoShape 8"/>
          <p:cNvSpPr>
            <a:spLocks noChangeArrowheads="1"/>
          </p:cNvSpPr>
          <p:nvPr/>
        </p:nvSpPr>
        <p:spPr bwMode="auto">
          <a:xfrm>
            <a:off x="2195513" y="2781300"/>
            <a:ext cx="4897437" cy="2160588"/>
          </a:xfrm>
          <a:prstGeom prst="upDownArrowCallout">
            <a:avLst>
              <a:gd name="adj1" fmla="val 73962"/>
              <a:gd name="adj2" fmla="val 51138"/>
              <a:gd name="adj3" fmla="val 16116"/>
              <a:gd name="adj4" fmla="val 58611"/>
            </a:avLst>
          </a:prstGeom>
          <a:solidFill>
            <a:srgbClr val="00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2000"/>
              <a:t>Bakteriyel gıda zehirlenmeleri bakterilerin insan organizmasına etki tarzına göre iki grupta toplanır.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402685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500"/>
                                        <p:tgtEl>
                                          <p:spTgt spid="30728"/>
                                        </p:tgtEl>
                                      </p:cBhvr>
                                    </p:animEffect>
                                  </p:childTnLst>
                                </p:cTn>
                              </p:par>
                            </p:childTnLst>
                          </p:cTn>
                        </p:par>
                        <p:par>
                          <p:cTn id="8" fill="hold" nodeType="afterGroup">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0727"/>
                                        </p:tgtEl>
                                      </p:cBhvr>
                                    </p:animEffect>
                                    <p:animScale>
                                      <p:cBhvr>
                                        <p:cTn id="11" dur="250" autoRev="1" fill="hold"/>
                                        <p:tgtEl>
                                          <p:spTgt spid="30727"/>
                                        </p:tgtEl>
                                      </p:cBhvr>
                                      <p:by x="105000" y="105000"/>
                                    </p:animScale>
                                  </p:childTnLst>
                                </p:cTn>
                              </p:par>
                            </p:childTnLst>
                          </p:cTn>
                        </p:par>
                        <p:par>
                          <p:cTn id="12" fill="hold" nodeType="afterGroup">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0725"/>
                                        </p:tgtEl>
                                      </p:cBhvr>
                                    </p:animEffect>
                                    <p:animScale>
                                      <p:cBhvr>
                                        <p:cTn id="15" dur="250" autoRev="1" fill="hold"/>
                                        <p:tgtEl>
                                          <p:spTgt spid="307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7" grpId="0" animBg="1"/>
      <p:bldP spid="307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30"/>
          <p:cNvSpPr>
            <a:spLocks noGrp="1" noChangeArrowheads="1"/>
          </p:cNvSpPr>
          <p:nvPr>
            <p:ph type="title"/>
          </p:nvPr>
        </p:nvSpPr>
        <p:spPr/>
        <p:txBody>
          <a:bodyPr/>
          <a:lstStyle/>
          <a:p>
            <a:pPr eaLnBrk="1" hangingPunct="1"/>
            <a:endParaRPr lang="tr-TR" smtClean="0"/>
          </a:p>
        </p:txBody>
      </p:sp>
      <p:pic>
        <p:nvPicPr>
          <p:cNvPr id="9220" name="Picture 4" descr="food_deat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39975" y="5229225"/>
            <a:ext cx="4752975" cy="150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9" name="Rectangle 10"/>
          <p:cNvSpPr>
            <a:spLocks noChangeArrowheads="1"/>
          </p:cNvSpPr>
          <p:nvPr/>
        </p:nvSpPr>
        <p:spPr bwMode="auto">
          <a:xfrm>
            <a:off x="1333500" y="404813"/>
            <a:ext cx="6551613" cy="8636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GIDA ZEHİRLENMELERİNDEKİ</a:t>
            </a:r>
          </a:p>
          <a:p>
            <a:pPr algn="ctr"/>
            <a:r>
              <a:rPr lang="tr-TR" sz="2000" b="1">
                <a:solidFill>
                  <a:schemeClr val="bg1"/>
                </a:solidFill>
              </a:rPr>
              <a:t>GENEL SEMPTOMLAR</a:t>
            </a:r>
          </a:p>
        </p:txBody>
      </p:sp>
      <p:grpSp>
        <p:nvGrpSpPr>
          <p:cNvPr id="5" name="Diagram 22"/>
          <p:cNvGrpSpPr>
            <a:grpSpLocks/>
          </p:cNvGrpSpPr>
          <p:nvPr/>
        </p:nvGrpSpPr>
        <p:grpSpPr bwMode="auto">
          <a:xfrm>
            <a:off x="539750" y="1412875"/>
            <a:ext cx="8137525" cy="3887788"/>
            <a:chOff x="1586" y="709"/>
            <a:chExt cx="2544" cy="2851"/>
          </a:xfrm>
        </p:grpSpPr>
        <p:sp>
          <p:nvSpPr>
            <p:cNvPr id="6" name="_s8196"/>
            <p:cNvSpPr>
              <a:spLocks noChangeShapeType="1"/>
            </p:cNvSpPr>
            <p:nvPr/>
          </p:nvSpPr>
          <p:spPr bwMode="auto">
            <a:xfrm flipH="1" flipV="1">
              <a:off x="2409" y="1684"/>
              <a:ext cx="225" cy="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7" name="_s8197"/>
            <p:cNvSpPr>
              <a:spLocks noChangeArrowheads="1"/>
            </p:cNvSpPr>
            <p:nvPr/>
          </p:nvSpPr>
          <p:spPr bwMode="auto">
            <a:xfrm>
              <a:off x="1866" y="1141"/>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İshal</a:t>
              </a:r>
            </a:p>
          </p:txBody>
        </p:sp>
        <p:sp>
          <p:nvSpPr>
            <p:cNvPr id="8" name="_s8198"/>
            <p:cNvSpPr>
              <a:spLocks noChangeShapeType="1"/>
            </p:cNvSpPr>
            <p:nvPr/>
          </p:nvSpPr>
          <p:spPr bwMode="auto">
            <a:xfrm flipH="1">
              <a:off x="2223" y="2133"/>
              <a:ext cx="31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9" name="_s8199"/>
            <p:cNvSpPr>
              <a:spLocks noChangeArrowheads="1"/>
            </p:cNvSpPr>
            <p:nvPr/>
          </p:nvSpPr>
          <p:spPr bwMode="auto">
            <a:xfrm>
              <a:off x="1587" y="1815"/>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Kusma</a:t>
              </a:r>
            </a:p>
          </p:txBody>
        </p:sp>
        <p:sp>
          <p:nvSpPr>
            <p:cNvPr id="10" name="_s8200"/>
            <p:cNvSpPr>
              <a:spLocks noChangeShapeType="1"/>
            </p:cNvSpPr>
            <p:nvPr/>
          </p:nvSpPr>
          <p:spPr bwMode="auto">
            <a:xfrm flipH="1">
              <a:off x="2409" y="2357"/>
              <a:ext cx="225" cy="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11" name="_s8201"/>
            <p:cNvSpPr>
              <a:spLocks noChangeArrowheads="1"/>
            </p:cNvSpPr>
            <p:nvPr/>
          </p:nvSpPr>
          <p:spPr bwMode="auto">
            <a:xfrm>
              <a:off x="1866" y="2489"/>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Ölüm</a:t>
              </a:r>
            </a:p>
          </p:txBody>
        </p:sp>
        <p:sp>
          <p:nvSpPr>
            <p:cNvPr id="12" name="_s8202"/>
            <p:cNvSpPr>
              <a:spLocks noChangeShapeType="1"/>
            </p:cNvSpPr>
            <p:nvPr/>
          </p:nvSpPr>
          <p:spPr bwMode="auto">
            <a:xfrm>
              <a:off x="2858" y="2450"/>
              <a:ext cx="0" cy="3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13" name="_s8203"/>
            <p:cNvSpPr>
              <a:spLocks noChangeArrowheads="1"/>
            </p:cNvSpPr>
            <p:nvPr/>
          </p:nvSpPr>
          <p:spPr bwMode="auto">
            <a:xfrm>
              <a:off x="2540" y="2768"/>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Baş ve kas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ağrısı</a:t>
              </a:r>
            </a:p>
          </p:txBody>
        </p:sp>
        <p:sp>
          <p:nvSpPr>
            <p:cNvPr id="14" name="_s8204"/>
            <p:cNvSpPr>
              <a:spLocks noChangeShapeType="1"/>
            </p:cNvSpPr>
            <p:nvPr/>
          </p:nvSpPr>
          <p:spPr bwMode="auto">
            <a:xfrm>
              <a:off x="3082" y="2357"/>
              <a:ext cx="225" cy="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15" name="_s8205"/>
            <p:cNvSpPr>
              <a:spLocks noChangeArrowheads="1"/>
            </p:cNvSpPr>
            <p:nvPr/>
          </p:nvSpPr>
          <p:spPr bwMode="auto">
            <a:xfrm>
              <a:off x="3214" y="2489"/>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Titreme</a:t>
              </a:r>
            </a:p>
          </p:txBody>
        </p:sp>
        <p:sp>
          <p:nvSpPr>
            <p:cNvPr id="16" name="_s8206"/>
            <p:cNvSpPr>
              <a:spLocks noChangeShapeType="1"/>
            </p:cNvSpPr>
            <p:nvPr/>
          </p:nvSpPr>
          <p:spPr bwMode="auto">
            <a:xfrm>
              <a:off x="3175" y="2133"/>
              <a:ext cx="31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17" name="_s8207"/>
            <p:cNvSpPr>
              <a:spLocks noChangeArrowheads="1"/>
            </p:cNvSpPr>
            <p:nvPr/>
          </p:nvSpPr>
          <p:spPr bwMode="auto">
            <a:xfrm>
              <a:off x="3493" y="1815"/>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Baş dönmesi</a:t>
              </a:r>
            </a:p>
          </p:txBody>
        </p:sp>
        <p:sp>
          <p:nvSpPr>
            <p:cNvPr id="18" name="_s8208"/>
            <p:cNvSpPr>
              <a:spLocks noChangeShapeType="1"/>
            </p:cNvSpPr>
            <p:nvPr/>
          </p:nvSpPr>
          <p:spPr bwMode="auto">
            <a:xfrm flipV="1">
              <a:off x="3082" y="1684"/>
              <a:ext cx="225" cy="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19" name="_s8209"/>
            <p:cNvSpPr>
              <a:spLocks noChangeArrowheads="1"/>
            </p:cNvSpPr>
            <p:nvPr/>
          </p:nvSpPr>
          <p:spPr bwMode="auto">
            <a:xfrm>
              <a:off x="3214" y="1141"/>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Ateş</a:t>
              </a:r>
            </a:p>
          </p:txBody>
        </p:sp>
        <p:sp>
          <p:nvSpPr>
            <p:cNvPr id="20" name="_s8210"/>
            <p:cNvSpPr>
              <a:spLocks noChangeShapeType="1"/>
            </p:cNvSpPr>
            <p:nvPr/>
          </p:nvSpPr>
          <p:spPr bwMode="auto">
            <a:xfrm flipV="1">
              <a:off x="2858" y="1498"/>
              <a:ext cx="0" cy="3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none" lIns="0" tIns="0" rIns="0" bIns="0" numCol="1" anchor="ctr" anchorCtr="0" compatLnSpc="1">
              <a:prstTxWarp prst="textNoShape">
                <a:avLst/>
              </a:prstTxWarp>
            </a:bodyPr>
            <a:lstStyle/>
            <a:p>
              <a:endParaRPr lang="tr-TR"/>
            </a:p>
          </p:txBody>
        </p:sp>
        <p:sp>
          <p:nvSpPr>
            <p:cNvPr id="21" name="_s8211"/>
            <p:cNvSpPr>
              <a:spLocks noChangeArrowheads="1"/>
            </p:cNvSpPr>
            <p:nvPr/>
          </p:nvSpPr>
          <p:spPr bwMode="auto">
            <a:xfrm>
              <a:off x="2540" y="862"/>
              <a:ext cx="636" cy="636"/>
            </a:xfrm>
            <a:prstGeom prst="ellipse">
              <a:avLst/>
            </a:prstGeom>
            <a:solidFill>
              <a:srgbClr val="00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1"/>
                  </a:solidFill>
                  <a:effectLst/>
                  <a:latin typeface="Arial" charset="0"/>
                </a:rPr>
                <a:t>Karın ağrısı</a:t>
              </a:r>
            </a:p>
          </p:txBody>
        </p:sp>
        <p:sp>
          <p:nvSpPr>
            <p:cNvPr id="22" name="_s8212"/>
            <p:cNvSpPr>
              <a:spLocks noChangeArrowheads="1"/>
            </p:cNvSpPr>
            <p:nvPr/>
          </p:nvSpPr>
          <p:spPr bwMode="auto">
            <a:xfrm>
              <a:off x="2540" y="1816"/>
              <a:ext cx="636" cy="636"/>
            </a:xfrm>
            <a:prstGeom prst="ellipse">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1"/>
                  </a:solidFill>
                  <a:effectLst/>
                  <a:latin typeface="Arial" charset="0"/>
                </a:rPr>
                <a:t>SEMPTOMLAR</a:t>
              </a:r>
            </a:p>
          </p:txBody>
        </p:sp>
      </p:grpSp>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3509562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1331913" y="3429000"/>
            <a:ext cx="6553200" cy="2232025"/>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0000"/>
          <a:lstStyle/>
          <a:p>
            <a:r>
              <a:rPr lang="tr-TR" b="1" dirty="0" err="1">
                <a:solidFill>
                  <a:schemeClr val="bg1"/>
                </a:solidFill>
              </a:rPr>
              <a:t>Salmonella</a:t>
            </a:r>
            <a:r>
              <a:rPr lang="tr-TR" b="1" dirty="0">
                <a:solidFill>
                  <a:schemeClr val="bg1"/>
                </a:solidFill>
              </a:rPr>
              <a:t>			B. </a:t>
            </a:r>
            <a:r>
              <a:rPr lang="tr-TR" b="1" dirty="0" err="1">
                <a:solidFill>
                  <a:schemeClr val="bg1"/>
                </a:solidFill>
              </a:rPr>
              <a:t>cereus</a:t>
            </a:r>
            <a:endParaRPr lang="tr-TR" b="1" dirty="0">
              <a:solidFill>
                <a:schemeClr val="bg1"/>
              </a:solidFill>
            </a:endParaRPr>
          </a:p>
          <a:p>
            <a:r>
              <a:rPr lang="tr-TR" b="1" dirty="0" err="1">
                <a:solidFill>
                  <a:schemeClr val="bg1"/>
                </a:solidFill>
              </a:rPr>
              <a:t>Enterokok</a:t>
            </a:r>
            <a:r>
              <a:rPr lang="tr-TR" b="1" dirty="0">
                <a:solidFill>
                  <a:schemeClr val="bg1"/>
                </a:solidFill>
              </a:rPr>
              <a:t>			B. </a:t>
            </a:r>
            <a:r>
              <a:rPr lang="tr-TR" b="1" dirty="0" err="1">
                <a:solidFill>
                  <a:schemeClr val="bg1"/>
                </a:solidFill>
              </a:rPr>
              <a:t>subtilis</a:t>
            </a:r>
            <a:endParaRPr lang="tr-TR" b="1" dirty="0">
              <a:solidFill>
                <a:schemeClr val="bg1"/>
              </a:solidFill>
            </a:endParaRPr>
          </a:p>
          <a:p>
            <a:r>
              <a:rPr lang="tr-TR" b="1" dirty="0">
                <a:solidFill>
                  <a:schemeClr val="bg1"/>
                </a:solidFill>
              </a:rPr>
              <a:t>E. </a:t>
            </a:r>
            <a:r>
              <a:rPr lang="tr-TR" b="1" dirty="0" err="1">
                <a:solidFill>
                  <a:schemeClr val="bg1"/>
                </a:solidFill>
              </a:rPr>
              <a:t>coli</a:t>
            </a:r>
            <a:r>
              <a:rPr lang="tr-TR" b="1" dirty="0">
                <a:solidFill>
                  <a:schemeClr val="bg1"/>
                </a:solidFill>
              </a:rPr>
              <a:t>				B. </a:t>
            </a:r>
            <a:r>
              <a:rPr lang="tr-TR" b="1" dirty="0" err="1">
                <a:solidFill>
                  <a:schemeClr val="bg1"/>
                </a:solidFill>
              </a:rPr>
              <a:t>licheniformis</a:t>
            </a:r>
            <a:endParaRPr lang="tr-TR" b="1" dirty="0">
              <a:solidFill>
                <a:schemeClr val="bg1"/>
              </a:solidFill>
            </a:endParaRPr>
          </a:p>
          <a:p>
            <a:r>
              <a:rPr lang="tr-TR" b="1" dirty="0" err="1">
                <a:solidFill>
                  <a:schemeClr val="bg1"/>
                </a:solidFill>
              </a:rPr>
              <a:t>Proteus</a:t>
            </a:r>
            <a:r>
              <a:rPr lang="tr-TR" b="1" dirty="0">
                <a:solidFill>
                  <a:schemeClr val="bg1"/>
                </a:solidFill>
              </a:rPr>
              <a:t>				C. </a:t>
            </a:r>
            <a:r>
              <a:rPr lang="tr-TR" b="1" dirty="0" err="1">
                <a:solidFill>
                  <a:schemeClr val="bg1"/>
                </a:solidFill>
              </a:rPr>
              <a:t>jejuni</a:t>
            </a:r>
            <a:endParaRPr lang="tr-TR" b="1" dirty="0">
              <a:solidFill>
                <a:schemeClr val="bg1"/>
              </a:solidFill>
            </a:endParaRPr>
          </a:p>
          <a:p>
            <a:r>
              <a:rPr lang="tr-TR" b="1" dirty="0" err="1">
                <a:solidFill>
                  <a:schemeClr val="bg1"/>
                </a:solidFill>
              </a:rPr>
              <a:t>Pseudomonas</a:t>
            </a:r>
            <a:r>
              <a:rPr lang="tr-TR" b="1" dirty="0">
                <a:solidFill>
                  <a:schemeClr val="bg1"/>
                </a:solidFill>
              </a:rPr>
              <a:t> </a:t>
            </a:r>
            <a:r>
              <a:rPr lang="tr-TR" b="1" dirty="0" err="1">
                <a:solidFill>
                  <a:schemeClr val="bg1"/>
                </a:solidFill>
              </a:rPr>
              <a:t>aeroginosa</a:t>
            </a:r>
            <a:r>
              <a:rPr lang="tr-TR" b="1" dirty="0">
                <a:solidFill>
                  <a:schemeClr val="bg1"/>
                </a:solidFill>
              </a:rPr>
              <a:t>	V. </a:t>
            </a:r>
            <a:r>
              <a:rPr lang="tr-TR" b="1" dirty="0" err="1">
                <a:solidFill>
                  <a:schemeClr val="bg1"/>
                </a:solidFill>
              </a:rPr>
              <a:t>parahemoliticus</a:t>
            </a:r>
            <a:endParaRPr lang="tr-TR" b="1" dirty="0">
              <a:solidFill>
                <a:schemeClr val="bg1"/>
              </a:solidFill>
            </a:endParaRPr>
          </a:p>
          <a:p>
            <a:r>
              <a:rPr lang="tr-TR" b="1" dirty="0">
                <a:solidFill>
                  <a:schemeClr val="bg1"/>
                </a:solidFill>
              </a:rPr>
              <a:t>Y. </a:t>
            </a:r>
            <a:r>
              <a:rPr lang="tr-TR" b="1" dirty="0" err="1">
                <a:solidFill>
                  <a:schemeClr val="bg1"/>
                </a:solidFill>
              </a:rPr>
              <a:t>enterocolitica</a:t>
            </a:r>
            <a:r>
              <a:rPr lang="tr-TR" b="1" dirty="0">
                <a:solidFill>
                  <a:schemeClr val="bg1"/>
                </a:solidFill>
              </a:rPr>
              <a:t>			</a:t>
            </a:r>
            <a:r>
              <a:rPr lang="tr-TR" b="1" dirty="0" err="1">
                <a:solidFill>
                  <a:schemeClr val="bg1"/>
                </a:solidFill>
              </a:rPr>
              <a:t>Shigella</a:t>
            </a:r>
            <a:endParaRPr lang="tr-TR" b="1" dirty="0">
              <a:solidFill>
                <a:schemeClr val="bg1"/>
              </a:solidFill>
            </a:endParaRPr>
          </a:p>
          <a:p>
            <a:r>
              <a:rPr lang="tr-TR" b="1" dirty="0">
                <a:solidFill>
                  <a:schemeClr val="bg1"/>
                </a:solidFill>
              </a:rPr>
              <a:t>Cl. </a:t>
            </a:r>
            <a:r>
              <a:rPr lang="tr-TR" b="1" dirty="0" err="1">
                <a:solidFill>
                  <a:schemeClr val="bg1"/>
                </a:solidFill>
              </a:rPr>
              <a:t>perfiringens</a:t>
            </a:r>
            <a:r>
              <a:rPr lang="tr-TR" b="1" dirty="0">
                <a:solidFill>
                  <a:schemeClr val="bg1"/>
                </a:solidFill>
              </a:rPr>
              <a:t>			</a:t>
            </a:r>
            <a:r>
              <a:rPr lang="tr-TR" b="1" dirty="0" err="1">
                <a:solidFill>
                  <a:schemeClr val="bg1"/>
                </a:solidFill>
              </a:rPr>
              <a:t>Viruslar</a:t>
            </a:r>
            <a:endParaRPr lang="tr-TR" b="1" dirty="0">
              <a:solidFill>
                <a:schemeClr val="bg1"/>
              </a:solidFill>
            </a:endParaRPr>
          </a:p>
        </p:txBody>
      </p:sp>
      <p:sp>
        <p:nvSpPr>
          <p:cNvPr id="13315" name="Rectangle 9"/>
          <p:cNvSpPr>
            <a:spLocks noChangeArrowheads="1"/>
          </p:cNvSpPr>
          <p:nvPr/>
        </p:nvSpPr>
        <p:spPr bwMode="auto">
          <a:xfrm>
            <a:off x="1333500" y="404813"/>
            <a:ext cx="6551613" cy="8636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TOKSİENFEKSİYON TÜRÜ BESİN</a:t>
            </a:r>
          </a:p>
          <a:p>
            <a:pPr algn="ctr"/>
            <a:r>
              <a:rPr lang="tr-TR" sz="2000" b="1">
                <a:solidFill>
                  <a:schemeClr val="bg1"/>
                </a:solidFill>
              </a:rPr>
              <a:t>ZEHİRLENMELERİ</a:t>
            </a:r>
          </a:p>
        </p:txBody>
      </p:sp>
      <p:sp>
        <p:nvSpPr>
          <p:cNvPr id="32778" name="AutoShape 10"/>
          <p:cNvSpPr>
            <a:spLocks noChangeArrowheads="1"/>
          </p:cNvSpPr>
          <p:nvPr/>
        </p:nvSpPr>
        <p:spPr bwMode="auto">
          <a:xfrm>
            <a:off x="1331913" y="1628775"/>
            <a:ext cx="6553200" cy="1584325"/>
          </a:xfrm>
          <a:prstGeom prst="downArrowCallout">
            <a:avLst>
              <a:gd name="adj1" fmla="val 46495"/>
              <a:gd name="adj2" fmla="val 36575"/>
              <a:gd name="adj3" fmla="val 28556"/>
              <a:gd name="adj4" fmla="val 66667"/>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b="1">
                <a:solidFill>
                  <a:schemeClr val="bg1"/>
                </a:solidFill>
              </a:rPr>
              <a:t>Direkt kendilerinin ve endo-toksinlerinin etkisi ile gastro-enteritis belirtileri ile seyreden gıda zehirlenmeleridir.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414417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500" fill="hold"/>
                                        <p:tgtEl>
                                          <p:spTgt spid="32778"/>
                                        </p:tgtEl>
                                        <p:attrNameLst>
                                          <p:attrName>ppt_x</p:attrName>
                                        </p:attrNameLst>
                                      </p:cBhvr>
                                      <p:tavLst>
                                        <p:tav tm="0">
                                          <p:val>
                                            <p:strVal val="#ppt_x"/>
                                          </p:val>
                                        </p:tav>
                                        <p:tav tm="100000">
                                          <p:val>
                                            <p:strVal val="#ppt_x"/>
                                          </p:val>
                                        </p:tav>
                                      </p:tavLst>
                                    </p:anim>
                                    <p:anim calcmode="lin" valueType="num">
                                      <p:cBhvr additive="base">
                                        <p:cTn id="8" dur="500" fill="hold"/>
                                        <p:tgtEl>
                                          <p:spTgt spid="3277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500" fill="hold"/>
                                        <p:tgtEl>
                                          <p:spTgt spid="32774"/>
                                        </p:tgtEl>
                                        <p:attrNameLst>
                                          <p:attrName>ppt_x</p:attrName>
                                        </p:attrNameLst>
                                      </p:cBhvr>
                                      <p:tavLst>
                                        <p:tav tm="0">
                                          <p:val>
                                            <p:strVal val="#ppt_x"/>
                                          </p:val>
                                        </p:tav>
                                        <p:tav tm="100000">
                                          <p:val>
                                            <p:strVal val="#ppt_x"/>
                                          </p:val>
                                        </p:tav>
                                      </p:tavLst>
                                    </p:anim>
                                    <p:anim calcmode="lin" valueType="num">
                                      <p:cBhvr additive="base">
                                        <p:cTn id="13"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33500" y="404813"/>
            <a:ext cx="6551613" cy="8636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2000" b="1">
                <a:solidFill>
                  <a:schemeClr val="bg1"/>
                </a:solidFill>
              </a:rPr>
              <a:t>TOKSİN TÜRÜ BESİN ZEHİRLENMESİ</a:t>
            </a:r>
          </a:p>
        </p:txBody>
      </p:sp>
      <p:sp>
        <p:nvSpPr>
          <p:cNvPr id="133123" name="AutoShape 3"/>
          <p:cNvSpPr>
            <a:spLocks noChangeArrowheads="1"/>
          </p:cNvSpPr>
          <p:nvPr/>
        </p:nvSpPr>
        <p:spPr bwMode="auto">
          <a:xfrm>
            <a:off x="1331913" y="1701800"/>
            <a:ext cx="6553200" cy="1727200"/>
          </a:xfrm>
          <a:prstGeom prst="downArrowCallout">
            <a:avLst>
              <a:gd name="adj1" fmla="val 42649"/>
              <a:gd name="adj2" fmla="val 33550"/>
              <a:gd name="adj3" fmla="val 28556"/>
              <a:gd name="adj4" fmla="val 66667"/>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b="1">
                <a:solidFill>
                  <a:schemeClr val="bg1"/>
                </a:solidFill>
              </a:rPr>
              <a:t>Mikroorganizmaların besin maddesi üzerinde ve içinde üremeleri, çoğalmaları sonucu besin maddesine verdikleri ekzo-toksin ile meydana gelen gıda zehirlenmeleridir.</a:t>
            </a:r>
          </a:p>
        </p:txBody>
      </p:sp>
      <p:sp>
        <p:nvSpPr>
          <p:cNvPr id="133124" name="Rectangle 4"/>
          <p:cNvSpPr>
            <a:spLocks noChangeArrowheads="1"/>
          </p:cNvSpPr>
          <p:nvPr/>
        </p:nvSpPr>
        <p:spPr bwMode="auto">
          <a:xfrm>
            <a:off x="1331913" y="3716338"/>
            <a:ext cx="6553200" cy="1295400"/>
          </a:xfrm>
          <a:prstGeom prst="rect">
            <a:avLst/>
          </a:prstGeom>
          <a:solidFill>
            <a:srgbClr val="77777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b="1">
                <a:solidFill>
                  <a:schemeClr val="bg1"/>
                </a:solidFill>
              </a:rPr>
              <a:t>Staphylococ’lar</a:t>
            </a:r>
          </a:p>
          <a:p>
            <a:pPr algn="ctr"/>
            <a:endParaRPr lang="tr-TR" b="1">
              <a:solidFill>
                <a:schemeClr val="bg1"/>
              </a:solidFill>
            </a:endParaRPr>
          </a:p>
          <a:p>
            <a:pPr algn="ctr"/>
            <a:r>
              <a:rPr lang="tr-TR" b="1">
                <a:solidFill>
                  <a:schemeClr val="bg1"/>
                </a:solidFill>
              </a:rPr>
              <a:t>Clostridium botilinum</a:t>
            </a:r>
          </a:p>
        </p:txBody>
      </p:sp>
      <p:sp>
        <p:nvSpPr>
          <p:cNvPr id="2" name="Slayt Numarası Yer Tutucusu 1"/>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3939849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3123"/>
                                        </p:tgtEl>
                                        <p:attrNameLst>
                                          <p:attrName>style.visibility</p:attrName>
                                        </p:attrNameLst>
                                      </p:cBhvr>
                                      <p:to>
                                        <p:strVal val="visible"/>
                                      </p:to>
                                    </p:set>
                                    <p:anim calcmode="lin" valueType="num">
                                      <p:cBhvr additive="base">
                                        <p:cTn id="7" dur="500" fill="hold"/>
                                        <p:tgtEl>
                                          <p:spTgt spid="133123"/>
                                        </p:tgtEl>
                                        <p:attrNameLst>
                                          <p:attrName>ppt_x</p:attrName>
                                        </p:attrNameLst>
                                      </p:cBhvr>
                                      <p:tavLst>
                                        <p:tav tm="0">
                                          <p:val>
                                            <p:strVal val="#ppt_x"/>
                                          </p:val>
                                        </p:tav>
                                        <p:tav tm="100000">
                                          <p:val>
                                            <p:strVal val="#ppt_x"/>
                                          </p:val>
                                        </p:tav>
                                      </p:tavLst>
                                    </p:anim>
                                    <p:anim calcmode="lin" valueType="num">
                                      <p:cBhvr additive="base">
                                        <p:cTn id="8" dur="500" fill="hold"/>
                                        <p:tgtEl>
                                          <p:spTgt spid="1331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124"/>
                                        </p:tgtEl>
                                        <p:attrNameLst>
                                          <p:attrName>style.visibility</p:attrName>
                                        </p:attrNameLst>
                                      </p:cBhvr>
                                      <p:to>
                                        <p:strVal val="visible"/>
                                      </p:to>
                                    </p:set>
                                    <p:anim calcmode="lin" valueType="num">
                                      <p:cBhvr additive="base">
                                        <p:cTn id="12" dur="500" fill="hold"/>
                                        <p:tgtEl>
                                          <p:spTgt spid="133124"/>
                                        </p:tgtEl>
                                        <p:attrNameLst>
                                          <p:attrName>ppt_x</p:attrName>
                                        </p:attrNameLst>
                                      </p:cBhvr>
                                      <p:tavLst>
                                        <p:tav tm="0">
                                          <p:val>
                                            <p:strVal val="#ppt_x"/>
                                          </p:val>
                                        </p:tav>
                                        <p:tav tm="100000">
                                          <p:val>
                                            <p:strVal val="#ppt_x"/>
                                          </p:val>
                                        </p:tav>
                                      </p:tavLst>
                                    </p:anim>
                                    <p:anim calcmode="lin" valueType="num">
                                      <p:cBhvr additive="base">
                                        <p:cTn id="13"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SALMONELLA </a:t>
            </a:r>
            <a:r>
              <a:rPr lang="tr-TR" sz="2000" b="1" dirty="0" smtClean="0">
                <a:solidFill>
                  <a:schemeClr val="bg1"/>
                </a:solidFill>
              </a:rPr>
              <a:t>TÜRLERİNE BAĞLI GIDA </a:t>
            </a:r>
            <a:r>
              <a:rPr lang="tr-TR" sz="2000" b="1" dirty="0">
                <a:solidFill>
                  <a:schemeClr val="bg1"/>
                </a:solidFill>
              </a:rPr>
              <a:t>ZEHİRLENMELERİ</a:t>
            </a:r>
          </a:p>
        </p:txBody>
      </p:sp>
      <p:sp>
        <p:nvSpPr>
          <p:cNvPr id="37896" name="AutoShape 8"/>
          <p:cNvSpPr>
            <a:spLocks noChangeArrowheads="1"/>
          </p:cNvSpPr>
          <p:nvPr/>
        </p:nvSpPr>
        <p:spPr bwMode="auto">
          <a:xfrm>
            <a:off x="696469" y="1700213"/>
            <a:ext cx="8136582" cy="3960812"/>
          </a:xfrm>
          <a:prstGeom prst="plaque">
            <a:avLst>
              <a:gd name="adj" fmla="val 4370"/>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tr-TR" sz="2000" b="1" dirty="0">
                <a:solidFill>
                  <a:schemeClr val="bg1"/>
                </a:solidFill>
              </a:rPr>
              <a:t>Etken:</a:t>
            </a:r>
            <a:r>
              <a:rPr lang="tr-TR" sz="2000" dirty="0"/>
              <a:t> </a:t>
            </a:r>
            <a:r>
              <a:rPr lang="tr-TR" sz="2000" dirty="0" err="1"/>
              <a:t>S.enteritidis</a:t>
            </a:r>
            <a:r>
              <a:rPr lang="tr-TR" sz="2000" dirty="0"/>
              <a:t>, </a:t>
            </a:r>
            <a:r>
              <a:rPr lang="tr-TR" sz="2000" dirty="0" err="1"/>
              <a:t>S.typhimurium</a:t>
            </a:r>
            <a:r>
              <a:rPr lang="tr-TR" sz="2000" dirty="0"/>
              <a:t>, </a:t>
            </a:r>
            <a:r>
              <a:rPr lang="tr-TR" sz="2000" dirty="0" err="1"/>
              <a:t>S.newport</a:t>
            </a:r>
            <a:r>
              <a:rPr lang="tr-TR" sz="2000" dirty="0"/>
              <a:t>, </a:t>
            </a:r>
            <a:r>
              <a:rPr lang="tr-TR" sz="2000" dirty="0" err="1"/>
              <a:t>S.panama</a:t>
            </a:r>
            <a:r>
              <a:rPr lang="tr-TR" sz="2000" dirty="0"/>
              <a:t>, S. Montevideo, </a:t>
            </a:r>
            <a:r>
              <a:rPr lang="tr-TR" sz="2000" dirty="0" err="1" smtClean="0"/>
              <a:t>S.barelly</a:t>
            </a:r>
            <a:r>
              <a:rPr lang="tr-TR" sz="2000" dirty="0" smtClean="0"/>
              <a:t>.</a:t>
            </a:r>
          </a:p>
          <a:p>
            <a:r>
              <a:rPr lang="tr-TR" sz="2000" b="1" dirty="0" smtClean="0">
                <a:solidFill>
                  <a:schemeClr val="bg1"/>
                </a:solidFill>
              </a:rPr>
              <a:t>Bulaşma </a:t>
            </a:r>
            <a:r>
              <a:rPr lang="tr-TR" sz="2000" b="1" dirty="0">
                <a:solidFill>
                  <a:schemeClr val="bg1"/>
                </a:solidFill>
              </a:rPr>
              <a:t>Kaynakları:</a:t>
            </a:r>
            <a:r>
              <a:rPr lang="tr-TR" sz="2000" dirty="0"/>
              <a:t> Süt, yumurta, kutu konserveler ve iyi pişmemiş etler.</a:t>
            </a:r>
          </a:p>
          <a:p>
            <a:r>
              <a:rPr lang="tr-TR" sz="2000" b="1" dirty="0" err="1">
                <a:solidFill>
                  <a:schemeClr val="bg1"/>
                </a:solidFill>
              </a:rPr>
              <a:t>Salmonella</a:t>
            </a:r>
            <a:r>
              <a:rPr lang="tr-TR" sz="2000" b="1" dirty="0">
                <a:solidFill>
                  <a:schemeClr val="bg1"/>
                </a:solidFill>
              </a:rPr>
              <a:t> yönünden riskli gıdalar:</a:t>
            </a:r>
            <a:r>
              <a:rPr lang="tr-TR" sz="2000" dirty="0"/>
              <a:t> Sığır ve kanatlı eti (pişmiş et tüketenlerde bile hastalığın görülebilmesi toksinin ısıya dayanıklılığının bir göstergesidir), yumurta, su ürünleri, süt </a:t>
            </a:r>
            <a:r>
              <a:rPr lang="tr-TR" sz="2000" dirty="0" smtClean="0"/>
              <a:t>ürünleri. </a:t>
            </a:r>
            <a:endParaRPr lang="tr-TR" sz="2000" dirty="0"/>
          </a:p>
          <a:p>
            <a:r>
              <a:rPr lang="tr-TR" sz="2000" b="1" dirty="0">
                <a:solidFill>
                  <a:schemeClr val="bg1"/>
                </a:solidFill>
              </a:rPr>
              <a:t>Gıdalarda oluşturdukları değişiklikler:</a:t>
            </a:r>
            <a:r>
              <a:rPr lang="tr-TR" sz="2000" dirty="0"/>
              <a:t> Besin maddelerinin görünüş, koku ve lezzetinde değişiklik yapmadıkları için fark edilmeden sindirim sistemine girerler</a:t>
            </a:r>
            <a:r>
              <a:rPr lang="tr-TR" sz="2000" dirty="0" smtClean="0"/>
              <a:t>.</a:t>
            </a:r>
          </a:p>
        </p:txBody>
      </p:sp>
      <p:sp>
        <p:nvSpPr>
          <p:cNvPr id="2" name="Slayt Numarası Yer Tutucusu 1"/>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1191756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ppt_x"/>
                                          </p:val>
                                        </p:tav>
                                        <p:tav tm="100000">
                                          <p:val>
                                            <p:strVal val="#ppt_x"/>
                                          </p:val>
                                        </p:tav>
                                      </p:tavLst>
                                    </p:anim>
                                    <p:anim calcmode="lin" valueType="num">
                                      <p:cBhvr additive="base">
                                        <p:cTn id="8"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SALMONELLA TÜRLERİNE BAĞLI GIDA ZEHİRLENMELERİ</a:t>
            </a:r>
          </a:p>
        </p:txBody>
      </p:sp>
      <p:sp>
        <p:nvSpPr>
          <p:cNvPr id="93187" name="AutoShape 3"/>
          <p:cNvSpPr>
            <a:spLocks noChangeArrowheads="1"/>
          </p:cNvSpPr>
          <p:nvPr/>
        </p:nvSpPr>
        <p:spPr bwMode="auto">
          <a:xfrm>
            <a:off x="969963" y="1700213"/>
            <a:ext cx="7562850" cy="3600995"/>
          </a:xfrm>
          <a:prstGeom prst="plaque">
            <a:avLst>
              <a:gd name="adj" fmla="val 5292"/>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smtClean="0">
                <a:solidFill>
                  <a:schemeClr val="bg1"/>
                </a:solidFill>
              </a:rPr>
              <a:t>Kuluçka </a:t>
            </a:r>
            <a:r>
              <a:rPr lang="tr-TR" sz="2000" b="1" dirty="0">
                <a:solidFill>
                  <a:schemeClr val="bg1"/>
                </a:solidFill>
              </a:rPr>
              <a:t>süresi:</a:t>
            </a:r>
            <a:r>
              <a:rPr lang="tr-TR" sz="2000" b="1" dirty="0"/>
              <a:t> </a:t>
            </a:r>
            <a:r>
              <a:rPr lang="tr-TR" sz="2000" dirty="0"/>
              <a:t>2-4 saat (bazen 12 saat)</a:t>
            </a:r>
          </a:p>
          <a:p>
            <a:r>
              <a:rPr lang="tr-TR" sz="2000" b="1" dirty="0" err="1" smtClean="0">
                <a:solidFill>
                  <a:schemeClr val="bg1"/>
                </a:solidFill>
              </a:rPr>
              <a:t>Salmonella’nın</a:t>
            </a:r>
            <a:r>
              <a:rPr lang="tr-TR" sz="2000" b="1" dirty="0" smtClean="0">
                <a:solidFill>
                  <a:schemeClr val="bg1"/>
                </a:solidFill>
              </a:rPr>
              <a:t> gıdalardaki </a:t>
            </a:r>
            <a:r>
              <a:rPr lang="tr-TR" sz="2000" b="1" dirty="0">
                <a:solidFill>
                  <a:schemeClr val="bg1"/>
                </a:solidFill>
              </a:rPr>
              <a:t>bulunma miktarı:</a:t>
            </a:r>
            <a:r>
              <a:rPr lang="tr-TR" sz="2000" dirty="0"/>
              <a:t> Kesinlikle bulunmamalı.</a:t>
            </a:r>
            <a:r>
              <a:rPr lang="tr-TR" sz="2000" b="1" dirty="0"/>
              <a:t> </a:t>
            </a:r>
            <a:endParaRPr lang="tr-TR" sz="2000" b="1" dirty="0" smtClean="0"/>
          </a:p>
          <a:p>
            <a:r>
              <a:rPr lang="tr-TR" sz="2000" b="1" dirty="0">
                <a:solidFill>
                  <a:schemeClr val="bg1"/>
                </a:solidFill>
              </a:rPr>
              <a:t>Önemli Semptomlar: </a:t>
            </a:r>
            <a:r>
              <a:rPr lang="tr-TR" sz="2000" dirty="0" err="1"/>
              <a:t>diyare</a:t>
            </a:r>
            <a:r>
              <a:rPr lang="tr-TR" sz="2000" dirty="0"/>
              <a:t>, karın ağrısı, ateş, kusma</a:t>
            </a:r>
          </a:p>
          <a:p>
            <a:r>
              <a:rPr lang="tr-TR" sz="2000" b="1" dirty="0" smtClean="0">
                <a:solidFill>
                  <a:schemeClr val="bg1"/>
                </a:solidFill>
              </a:rPr>
              <a:t>SONUÇ</a:t>
            </a:r>
            <a:r>
              <a:rPr lang="tr-TR" sz="2000" b="1" dirty="0">
                <a:solidFill>
                  <a:schemeClr val="bg1"/>
                </a:solidFill>
              </a:rPr>
              <a:t>: </a:t>
            </a:r>
            <a:r>
              <a:rPr lang="tr-TR" sz="2000" dirty="0"/>
              <a:t>Uzun süre devam eden hastalık durumunda bakteri karaciğer dalak gibi organlara yerleşerek %2-7 arasında ölümlere neden olabilir.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77873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ppt_x"/>
                                          </p:val>
                                        </p:tav>
                                        <p:tav tm="100000">
                                          <p:val>
                                            <p:strVal val="#ppt_x"/>
                                          </p:val>
                                        </p:tav>
                                      </p:tavLst>
                                    </p:anim>
                                    <p:anim calcmode="lin" valueType="num">
                                      <p:cBhvr additive="base">
                                        <p:cTn id="8"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CAMPYLOBACTER JEJUNİ ZEHİRLENMELERİ</a:t>
            </a:r>
          </a:p>
        </p:txBody>
      </p:sp>
      <p:sp>
        <p:nvSpPr>
          <p:cNvPr id="111619" name="AutoShape 3"/>
          <p:cNvSpPr>
            <a:spLocks noChangeArrowheads="1"/>
          </p:cNvSpPr>
          <p:nvPr/>
        </p:nvSpPr>
        <p:spPr bwMode="auto">
          <a:xfrm>
            <a:off x="969963" y="1701800"/>
            <a:ext cx="7562850" cy="4391496"/>
          </a:xfrm>
          <a:prstGeom prst="plaque">
            <a:avLst>
              <a:gd name="adj" fmla="val 5569"/>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solidFill>
                  <a:schemeClr val="bg1"/>
                </a:solidFill>
              </a:rPr>
              <a:t> </a:t>
            </a:r>
            <a:r>
              <a:rPr lang="tr-TR" sz="2000" i="1" dirty="0" err="1"/>
              <a:t>Campylobacter</a:t>
            </a:r>
            <a:r>
              <a:rPr lang="tr-TR" sz="2000" i="1" dirty="0"/>
              <a:t> </a:t>
            </a:r>
            <a:r>
              <a:rPr lang="tr-TR" sz="2000" i="1" dirty="0" err="1"/>
              <a:t>jejuni</a:t>
            </a:r>
            <a:r>
              <a:rPr lang="tr-TR" sz="2000" dirty="0"/>
              <a:t>, domuz, sığır, koyun, keçi, ve kanatlıların sindirim</a:t>
            </a:r>
            <a:r>
              <a:rPr lang="tr-TR" sz="2000" dirty="0">
                <a:solidFill>
                  <a:schemeClr val="bg1"/>
                </a:solidFill>
              </a:rPr>
              <a:t> </a:t>
            </a:r>
            <a:r>
              <a:rPr lang="tr-TR" sz="2000" dirty="0"/>
              <a:t>sisteminde bulunur.</a:t>
            </a:r>
          </a:p>
          <a:p>
            <a:r>
              <a:rPr lang="tr-TR" sz="2000" b="1" dirty="0">
                <a:solidFill>
                  <a:schemeClr val="bg1"/>
                </a:solidFill>
              </a:rPr>
              <a:t>Bulaşma kaynağı:</a:t>
            </a:r>
            <a:r>
              <a:rPr lang="tr-TR" sz="2000" dirty="0">
                <a:solidFill>
                  <a:schemeClr val="bg1"/>
                </a:solidFill>
              </a:rPr>
              <a:t> </a:t>
            </a:r>
            <a:r>
              <a:rPr lang="tr-TR" sz="2000" dirty="0"/>
              <a:t>Ağız yolu ile besinlerle alınması halinde bağırsakta çoğalarak hastalık sebebi olabildikleri belirlenmiştir.</a:t>
            </a:r>
          </a:p>
          <a:p>
            <a:r>
              <a:rPr lang="tr-TR" sz="2000" b="1" dirty="0" err="1" smtClean="0">
                <a:solidFill>
                  <a:schemeClr val="bg1"/>
                </a:solidFill>
              </a:rPr>
              <a:t>İnkübasyon</a:t>
            </a:r>
            <a:r>
              <a:rPr lang="tr-TR" sz="2000" b="1" dirty="0" smtClean="0">
                <a:solidFill>
                  <a:schemeClr val="bg1"/>
                </a:solidFill>
              </a:rPr>
              <a:t> periyodu:</a:t>
            </a:r>
            <a:r>
              <a:rPr lang="tr-TR" sz="2000" dirty="0" smtClean="0">
                <a:solidFill>
                  <a:schemeClr val="bg1"/>
                </a:solidFill>
              </a:rPr>
              <a:t> </a:t>
            </a:r>
            <a:r>
              <a:rPr lang="tr-TR" sz="2000" dirty="0" smtClean="0"/>
              <a:t>3-5 gündür</a:t>
            </a:r>
          </a:p>
          <a:p>
            <a:r>
              <a:rPr lang="tr-TR" sz="2000" b="1" dirty="0" smtClean="0">
                <a:solidFill>
                  <a:schemeClr val="bg1"/>
                </a:solidFill>
              </a:rPr>
              <a:t>Hastalık süresi: </a:t>
            </a:r>
            <a:r>
              <a:rPr lang="tr-TR" sz="2000" dirty="0"/>
              <a:t>1</a:t>
            </a:r>
            <a:r>
              <a:rPr lang="tr-TR" sz="2000" dirty="0" smtClean="0"/>
              <a:t> gün, 1-2 hafta sürebilir</a:t>
            </a:r>
          </a:p>
          <a:p>
            <a:r>
              <a:rPr lang="tr-TR" sz="2000" b="1" dirty="0">
                <a:solidFill>
                  <a:schemeClr val="bg1"/>
                </a:solidFill>
              </a:rPr>
              <a:t>Başlıca gıdalar: </a:t>
            </a:r>
            <a:r>
              <a:rPr lang="tr-TR" sz="2000" dirty="0" smtClean="0"/>
              <a:t>kanatlı eti, çiğ süt, su </a:t>
            </a:r>
          </a:p>
          <a:p>
            <a:r>
              <a:rPr lang="tr-TR" sz="2000" b="1" dirty="0">
                <a:solidFill>
                  <a:schemeClr val="bg1"/>
                </a:solidFill>
              </a:rPr>
              <a:t>Önemli semptomlar:</a:t>
            </a:r>
            <a:r>
              <a:rPr lang="tr-TR" sz="2000" dirty="0" smtClean="0"/>
              <a:t> </a:t>
            </a:r>
            <a:r>
              <a:rPr lang="tr-TR" sz="2000" dirty="0" err="1" smtClean="0"/>
              <a:t>diyare</a:t>
            </a:r>
            <a:r>
              <a:rPr lang="tr-TR" sz="2000" dirty="0" smtClean="0"/>
              <a:t>, karın ağrısı, ateş</a:t>
            </a:r>
            <a:endParaRPr lang="tr-TR" sz="2000" dirty="0"/>
          </a:p>
          <a:p>
            <a:r>
              <a:rPr lang="tr-TR" sz="2000" b="1" dirty="0" smtClean="0">
                <a:solidFill>
                  <a:schemeClr val="bg1"/>
                </a:solidFill>
              </a:rPr>
              <a:t>SONUÇ</a:t>
            </a:r>
            <a:endParaRPr lang="tr-TR" sz="2000" b="1" dirty="0">
              <a:solidFill>
                <a:schemeClr val="bg1"/>
              </a:solidFill>
            </a:endParaRPr>
          </a:p>
          <a:p>
            <a:r>
              <a:rPr lang="tr-TR" sz="2000" dirty="0"/>
              <a:t>Gıda hijyenine mutlak riayet.</a:t>
            </a:r>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1250197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 calcmode="lin" valueType="num">
                                      <p:cBhvr additive="base">
                                        <p:cTn id="7" dur="500" fill="hold"/>
                                        <p:tgtEl>
                                          <p:spTgt spid="111619"/>
                                        </p:tgtEl>
                                        <p:attrNameLst>
                                          <p:attrName>ppt_x</p:attrName>
                                        </p:attrNameLst>
                                      </p:cBhvr>
                                      <p:tavLst>
                                        <p:tav tm="0">
                                          <p:val>
                                            <p:strVal val="#ppt_x"/>
                                          </p:val>
                                        </p:tav>
                                        <p:tav tm="100000">
                                          <p:val>
                                            <p:strVal val="#ppt_x"/>
                                          </p:val>
                                        </p:tav>
                                      </p:tavLst>
                                    </p:anim>
                                    <p:anim calcmode="lin" valueType="num">
                                      <p:cBhvr additive="base">
                                        <p:cTn id="8" dur="500" fill="hold"/>
                                        <p:tgtEl>
                                          <p:spTgt spid="111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71472" y="5270857"/>
            <a:ext cx="1857388" cy="10156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endParaRPr lang="tr-TR" dirty="0"/>
          </a:p>
          <a:p>
            <a:pPr fontAlgn="auto">
              <a:spcBef>
                <a:spcPts val="0"/>
              </a:spcBef>
              <a:spcAft>
                <a:spcPts val="0"/>
              </a:spcAft>
              <a:defRPr/>
            </a:pPr>
            <a:r>
              <a:rPr lang="tr-TR" dirty="0"/>
              <a:t>     </a:t>
            </a:r>
            <a:r>
              <a:rPr lang="tr-TR" sz="2400" b="1" dirty="0"/>
              <a:t>ÜRETİM</a:t>
            </a:r>
          </a:p>
          <a:p>
            <a:pPr fontAlgn="auto">
              <a:spcBef>
                <a:spcPts val="0"/>
              </a:spcBef>
              <a:spcAft>
                <a:spcPts val="0"/>
              </a:spcAft>
              <a:defRPr/>
            </a:pPr>
            <a:endParaRPr lang="tr-TR" dirty="0"/>
          </a:p>
        </p:txBody>
      </p:sp>
      <p:sp>
        <p:nvSpPr>
          <p:cNvPr id="6" name="5 Metin kutusu"/>
          <p:cNvSpPr txBox="1"/>
          <p:nvPr/>
        </p:nvSpPr>
        <p:spPr>
          <a:xfrm>
            <a:off x="6643702" y="571480"/>
            <a:ext cx="1857388" cy="10156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endParaRPr lang="tr-TR" dirty="0"/>
          </a:p>
          <a:p>
            <a:pPr fontAlgn="auto">
              <a:spcBef>
                <a:spcPts val="0"/>
              </a:spcBef>
              <a:spcAft>
                <a:spcPts val="0"/>
              </a:spcAft>
              <a:defRPr/>
            </a:pPr>
            <a:r>
              <a:rPr lang="tr-TR" dirty="0"/>
              <a:t>     </a:t>
            </a:r>
            <a:r>
              <a:rPr lang="tr-TR" sz="2400" b="1" dirty="0"/>
              <a:t>TÜKETİM</a:t>
            </a:r>
          </a:p>
          <a:p>
            <a:pPr fontAlgn="auto">
              <a:spcBef>
                <a:spcPts val="0"/>
              </a:spcBef>
              <a:spcAft>
                <a:spcPts val="0"/>
              </a:spcAft>
              <a:defRPr/>
            </a:pPr>
            <a:endParaRPr lang="tr-TR" dirty="0"/>
          </a:p>
        </p:txBody>
      </p:sp>
      <p:sp>
        <p:nvSpPr>
          <p:cNvPr id="8" name="7 Metin kutusu"/>
          <p:cNvSpPr txBox="1"/>
          <p:nvPr/>
        </p:nvSpPr>
        <p:spPr>
          <a:xfrm>
            <a:off x="1643063" y="3429000"/>
            <a:ext cx="18573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dirty="0"/>
              <a:t>Fiziksel  riskler</a:t>
            </a:r>
          </a:p>
        </p:txBody>
      </p:sp>
      <p:sp>
        <p:nvSpPr>
          <p:cNvPr id="9" name="8 Metin kutusu"/>
          <p:cNvSpPr txBox="1"/>
          <p:nvPr/>
        </p:nvSpPr>
        <p:spPr>
          <a:xfrm>
            <a:off x="2571750" y="2357438"/>
            <a:ext cx="1857375"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dirty="0"/>
              <a:t>Kimyasal  riskler</a:t>
            </a:r>
          </a:p>
        </p:txBody>
      </p:sp>
      <p:sp>
        <p:nvSpPr>
          <p:cNvPr id="10" name="9 Metin kutusu"/>
          <p:cNvSpPr txBox="1"/>
          <p:nvPr/>
        </p:nvSpPr>
        <p:spPr>
          <a:xfrm>
            <a:off x="3786188" y="1571625"/>
            <a:ext cx="185737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tr-TR" dirty="0"/>
              <a:t>Biyolojik  riskler</a:t>
            </a:r>
          </a:p>
        </p:txBody>
      </p:sp>
      <p:cxnSp>
        <p:nvCxnSpPr>
          <p:cNvPr id="12" name="11 Düz Ok Bağlayıcısı"/>
          <p:cNvCxnSpPr/>
          <p:nvPr/>
        </p:nvCxnSpPr>
        <p:spPr>
          <a:xfrm flipV="1">
            <a:off x="2571750" y="1643063"/>
            <a:ext cx="4000500" cy="350043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3500438" y="4429125"/>
            <a:ext cx="2214562" cy="14779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tr-TR" dirty="0"/>
              <a:t>İşleme</a:t>
            </a:r>
          </a:p>
          <a:p>
            <a:pPr algn="ctr" fontAlgn="auto">
              <a:spcBef>
                <a:spcPts val="0"/>
              </a:spcBef>
              <a:spcAft>
                <a:spcPts val="0"/>
              </a:spcAft>
              <a:defRPr/>
            </a:pPr>
            <a:endParaRPr lang="tr-TR" dirty="0"/>
          </a:p>
          <a:p>
            <a:pPr algn="ctr" fontAlgn="auto">
              <a:spcBef>
                <a:spcPts val="0"/>
              </a:spcBef>
              <a:spcAft>
                <a:spcPts val="0"/>
              </a:spcAft>
              <a:defRPr/>
            </a:pPr>
            <a:r>
              <a:rPr lang="tr-TR" dirty="0"/>
              <a:t>Taşıma</a:t>
            </a:r>
          </a:p>
          <a:p>
            <a:pPr algn="ctr" fontAlgn="auto">
              <a:spcBef>
                <a:spcPts val="0"/>
              </a:spcBef>
              <a:spcAft>
                <a:spcPts val="0"/>
              </a:spcAft>
              <a:defRPr/>
            </a:pPr>
            <a:endParaRPr lang="tr-TR" dirty="0"/>
          </a:p>
          <a:p>
            <a:pPr algn="ctr" fontAlgn="auto">
              <a:spcBef>
                <a:spcPts val="0"/>
              </a:spcBef>
              <a:spcAft>
                <a:spcPts val="0"/>
              </a:spcAft>
              <a:defRPr/>
            </a:pPr>
            <a:r>
              <a:rPr lang="tr-TR" dirty="0"/>
              <a:t>Depolama</a:t>
            </a:r>
          </a:p>
        </p:txBody>
      </p:sp>
      <p:sp>
        <p:nvSpPr>
          <p:cNvPr id="14" name="13 Metin kutusu"/>
          <p:cNvSpPr txBox="1"/>
          <p:nvPr/>
        </p:nvSpPr>
        <p:spPr>
          <a:xfrm>
            <a:off x="5857875" y="2357438"/>
            <a:ext cx="2214563" cy="2032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tr-TR" dirty="0"/>
              <a:t>Satın alma</a:t>
            </a:r>
          </a:p>
          <a:p>
            <a:pPr algn="ctr" fontAlgn="auto">
              <a:spcBef>
                <a:spcPts val="0"/>
              </a:spcBef>
              <a:spcAft>
                <a:spcPts val="0"/>
              </a:spcAft>
              <a:defRPr/>
            </a:pPr>
            <a:endParaRPr lang="tr-TR" dirty="0"/>
          </a:p>
          <a:p>
            <a:pPr algn="ctr" fontAlgn="auto">
              <a:spcBef>
                <a:spcPts val="0"/>
              </a:spcBef>
              <a:spcAft>
                <a:spcPts val="0"/>
              </a:spcAft>
              <a:defRPr/>
            </a:pPr>
            <a:r>
              <a:rPr lang="tr-TR" dirty="0"/>
              <a:t>Saklama</a:t>
            </a:r>
          </a:p>
          <a:p>
            <a:pPr algn="ctr" fontAlgn="auto">
              <a:spcBef>
                <a:spcPts val="0"/>
              </a:spcBef>
              <a:spcAft>
                <a:spcPts val="0"/>
              </a:spcAft>
              <a:defRPr/>
            </a:pPr>
            <a:endParaRPr lang="tr-TR" dirty="0"/>
          </a:p>
          <a:p>
            <a:pPr algn="ctr" fontAlgn="auto">
              <a:spcBef>
                <a:spcPts val="0"/>
              </a:spcBef>
              <a:spcAft>
                <a:spcPts val="0"/>
              </a:spcAft>
              <a:defRPr/>
            </a:pPr>
            <a:r>
              <a:rPr lang="tr-TR" dirty="0"/>
              <a:t>Hazırlama</a:t>
            </a:r>
          </a:p>
          <a:p>
            <a:pPr algn="ctr" fontAlgn="auto">
              <a:spcBef>
                <a:spcPts val="0"/>
              </a:spcBef>
              <a:spcAft>
                <a:spcPts val="0"/>
              </a:spcAft>
              <a:defRPr/>
            </a:pPr>
            <a:endParaRPr lang="tr-TR" dirty="0"/>
          </a:p>
          <a:p>
            <a:pPr algn="ctr" fontAlgn="auto">
              <a:spcBef>
                <a:spcPts val="0"/>
              </a:spcBef>
              <a:spcAft>
                <a:spcPts val="0"/>
              </a:spcAft>
              <a:defRPr/>
            </a:pPr>
            <a:r>
              <a:rPr lang="tr-TR" dirty="0"/>
              <a:t>Pişirme</a:t>
            </a:r>
          </a:p>
        </p:txBody>
      </p:sp>
      <p:sp>
        <p:nvSpPr>
          <p:cNvPr id="11" name="Başlık 1"/>
          <p:cNvSpPr txBox="1">
            <a:spLocks/>
          </p:cNvSpPr>
          <p:nvPr/>
        </p:nvSpPr>
        <p:spPr>
          <a:xfrm>
            <a:off x="467544" y="0"/>
            <a:ext cx="8229600" cy="7647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rPr>
              <a:t>Biyolojik tehlikeler</a:t>
            </a:r>
            <a:endParaRPr lang="tr-TR" dirty="0"/>
          </a:p>
        </p:txBody>
      </p:sp>
    </p:spTree>
    <p:extLst>
      <p:ext uri="{BB962C8B-B14F-4D97-AF65-F5344CB8AC3E}">
        <p14:creationId xmlns:p14="http://schemas.microsoft.com/office/powerpoint/2010/main" val="742372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smtClean="0">
                <a:solidFill>
                  <a:schemeClr val="bg1"/>
                </a:solidFill>
              </a:rPr>
              <a:t>ESCHERİCHİA COLİ </a:t>
            </a:r>
            <a:r>
              <a:rPr lang="tr-TR" sz="2000" b="1" dirty="0">
                <a:solidFill>
                  <a:schemeClr val="bg1"/>
                </a:solidFill>
              </a:rPr>
              <a:t>GIDA ZEHİRLENMELERİ</a:t>
            </a:r>
          </a:p>
        </p:txBody>
      </p:sp>
      <p:sp>
        <p:nvSpPr>
          <p:cNvPr id="99331" name="AutoShape 3"/>
          <p:cNvSpPr>
            <a:spLocks noChangeArrowheads="1"/>
          </p:cNvSpPr>
          <p:nvPr/>
        </p:nvSpPr>
        <p:spPr bwMode="auto">
          <a:xfrm>
            <a:off x="969963" y="1700213"/>
            <a:ext cx="7562850" cy="48244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smtClean="0"/>
              <a:t>E. </a:t>
            </a:r>
            <a:r>
              <a:rPr lang="tr-TR" sz="2000" i="1" dirty="0" err="1" smtClean="0"/>
              <a:t>coli</a:t>
            </a:r>
            <a:r>
              <a:rPr lang="tr-TR" sz="2000" i="1" dirty="0" smtClean="0"/>
              <a:t> </a:t>
            </a:r>
            <a:r>
              <a:rPr lang="tr-TR" sz="2000" dirty="0"/>
              <a:t>O157 : H7 (</a:t>
            </a:r>
            <a:r>
              <a:rPr lang="tr-TR" sz="2000" dirty="0" err="1"/>
              <a:t>Hemorajik</a:t>
            </a:r>
            <a:r>
              <a:rPr lang="tr-TR" sz="2000" dirty="0"/>
              <a:t> </a:t>
            </a:r>
            <a:r>
              <a:rPr lang="tr-TR" sz="2000" dirty="0" err="1"/>
              <a:t>kolitis</a:t>
            </a:r>
            <a:r>
              <a:rPr lang="tr-TR" sz="2000" dirty="0" smtClean="0"/>
              <a:t>), </a:t>
            </a:r>
            <a:r>
              <a:rPr lang="tr-TR" sz="2000" i="1" dirty="0" err="1"/>
              <a:t>E.coli</a:t>
            </a:r>
            <a:r>
              <a:rPr lang="tr-TR" sz="2000" dirty="0"/>
              <a:t> kolonların mutlak misafiridir ve kolonlarda meydana gelen </a:t>
            </a:r>
            <a:r>
              <a:rPr lang="tr-TR" sz="2000" dirty="0" err="1"/>
              <a:t>mikroflora</a:t>
            </a:r>
            <a:r>
              <a:rPr lang="tr-TR" sz="2000" dirty="0"/>
              <a:t> değişiklikleri nedeni ile patojen hale dönüşebilir. Bunlar beta </a:t>
            </a:r>
            <a:r>
              <a:rPr lang="tr-TR" sz="2000" dirty="0" err="1"/>
              <a:t>hemolitik</a:t>
            </a:r>
            <a:r>
              <a:rPr lang="tr-TR" sz="2000" dirty="0"/>
              <a:t> olup </a:t>
            </a:r>
            <a:r>
              <a:rPr lang="tr-TR" sz="2000" dirty="0" err="1"/>
              <a:t>termo</a:t>
            </a:r>
            <a:r>
              <a:rPr lang="tr-TR" sz="2000" dirty="0"/>
              <a:t>-stabil </a:t>
            </a:r>
            <a:r>
              <a:rPr lang="tr-TR" sz="2000" dirty="0" err="1"/>
              <a:t>endotoksinler</a:t>
            </a:r>
            <a:r>
              <a:rPr lang="tr-TR" sz="2000" dirty="0"/>
              <a:t> üretebilir</a:t>
            </a:r>
            <a:r>
              <a:rPr lang="tr-TR" sz="2000" dirty="0" smtClean="0"/>
              <a:t>.</a:t>
            </a:r>
          </a:p>
          <a:p>
            <a:r>
              <a:rPr lang="tr-TR" sz="2000" b="1" dirty="0" err="1">
                <a:solidFill>
                  <a:schemeClr val="bg1"/>
                </a:solidFill>
              </a:rPr>
              <a:t>İnkübasyon</a:t>
            </a:r>
            <a:r>
              <a:rPr lang="tr-TR" sz="2000" b="1" dirty="0">
                <a:solidFill>
                  <a:schemeClr val="bg1"/>
                </a:solidFill>
              </a:rPr>
              <a:t> periyodu: </a:t>
            </a:r>
            <a:r>
              <a:rPr lang="tr-TR" sz="2000" dirty="0" smtClean="0"/>
              <a:t>12-72 saat (1-7 gün)</a:t>
            </a:r>
            <a:endParaRPr lang="tr-TR" sz="2000" dirty="0"/>
          </a:p>
          <a:p>
            <a:r>
              <a:rPr lang="tr-TR" sz="2000" b="1" dirty="0" smtClean="0">
                <a:solidFill>
                  <a:schemeClr val="bg1"/>
                </a:solidFill>
              </a:rPr>
              <a:t>Hastalık </a:t>
            </a:r>
            <a:r>
              <a:rPr lang="tr-TR" sz="2000" b="1" dirty="0">
                <a:solidFill>
                  <a:schemeClr val="bg1"/>
                </a:solidFill>
              </a:rPr>
              <a:t>süresi: </a:t>
            </a:r>
            <a:r>
              <a:rPr lang="tr-TR" sz="2000" dirty="0" smtClean="0"/>
              <a:t>1-7 gün</a:t>
            </a:r>
          </a:p>
          <a:p>
            <a:r>
              <a:rPr lang="tr-TR" sz="2000" b="1" dirty="0" smtClean="0">
                <a:solidFill>
                  <a:schemeClr val="bg1"/>
                </a:solidFill>
              </a:rPr>
              <a:t>Bulaşma </a:t>
            </a:r>
            <a:r>
              <a:rPr lang="tr-TR" sz="2000" b="1" dirty="0">
                <a:solidFill>
                  <a:schemeClr val="bg1"/>
                </a:solidFill>
              </a:rPr>
              <a:t>kaynakları: </a:t>
            </a:r>
            <a:r>
              <a:rPr lang="tr-TR" sz="2000" dirty="0"/>
              <a:t>Kıyma, meyve suyu, et ürünleri, çiğ süt, su</a:t>
            </a:r>
          </a:p>
          <a:p>
            <a:r>
              <a:rPr lang="tr-TR" sz="2000" b="1" dirty="0">
                <a:solidFill>
                  <a:schemeClr val="bg1"/>
                </a:solidFill>
              </a:rPr>
              <a:t>Riskli Gıdalar: </a:t>
            </a:r>
            <a:r>
              <a:rPr lang="tr-TR" sz="2000" dirty="0" smtClean="0"/>
              <a:t>Dışkı ile </a:t>
            </a:r>
            <a:r>
              <a:rPr lang="tr-TR" sz="2000" dirty="0" err="1" smtClean="0"/>
              <a:t>kontamine</a:t>
            </a:r>
            <a:r>
              <a:rPr lang="tr-TR" sz="2000" dirty="0" smtClean="0"/>
              <a:t> gıdalar, hamburger, su</a:t>
            </a:r>
            <a:endParaRPr lang="tr-TR" sz="2000" dirty="0">
              <a:solidFill>
                <a:schemeClr val="bg1"/>
              </a:solidFill>
            </a:endParaRPr>
          </a:p>
          <a:p>
            <a:r>
              <a:rPr lang="tr-TR" sz="2000" b="1" dirty="0">
                <a:solidFill>
                  <a:schemeClr val="bg1"/>
                </a:solidFill>
              </a:rPr>
              <a:t>Önemli Semptomlar: </a:t>
            </a:r>
            <a:r>
              <a:rPr lang="tr-TR" sz="2000" dirty="0" err="1" smtClean="0"/>
              <a:t>diyare</a:t>
            </a:r>
            <a:r>
              <a:rPr lang="tr-TR" sz="2000" dirty="0" smtClean="0"/>
              <a:t>, karın ağrısı, </a:t>
            </a:r>
            <a:r>
              <a:rPr lang="tr-TR" sz="2000" dirty="0" err="1" smtClean="0"/>
              <a:t>hemorajik</a:t>
            </a:r>
            <a:r>
              <a:rPr lang="tr-TR" sz="2000" dirty="0" smtClean="0"/>
              <a:t> </a:t>
            </a:r>
            <a:r>
              <a:rPr lang="tr-TR" sz="2000" dirty="0" err="1" smtClean="0"/>
              <a:t>kolitis</a:t>
            </a:r>
            <a:r>
              <a:rPr lang="tr-TR" sz="2000" dirty="0" smtClean="0"/>
              <a:t>, </a:t>
            </a:r>
            <a:r>
              <a:rPr lang="tr-TR" sz="2000" dirty="0" err="1" smtClean="0"/>
              <a:t>hemolitik</a:t>
            </a:r>
            <a:r>
              <a:rPr lang="tr-TR" sz="2000" dirty="0" smtClean="0"/>
              <a:t> üremik sendrom</a:t>
            </a:r>
          </a:p>
          <a:p>
            <a:r>
              <a:rPr lang="tr-TR" sz="2000" b="1" dirty="0" smtClean="0">
                <a:solidFill>
                  <a:schemeClr val="bg1"/>
                </a:solidFill>
              </a:rPr>
              <a:t>SONUÇ</a:t>
            </a:r>
            <a:endParaRPr lang="tr-TR" sz="2000" b="1" dirty="0">
              <a:solidFill>
                <a:schemeClr val="bg1"/>
              </a:solidFill>
            </a:endParaRPr>
          </a:p>
          <a:p>
            <a:r>
              <a:rPr lang="tr-TR" sz="2000" dirty="0" err="1"/>
              <a:t>Termo</a:t>
            </a:r>
            <a:r>
              <a:rPr lang="tr-TR" sz="2000" dirty="0"/>
              <a:t>-stabil toksinler, yemeklerin pişirilmesi esnasında bakterilerin harap olmasına rağmen sıcaklıktan etkilenmezler. Bu etkilerden kurtulmak için hijyen şartlarına uymak gerekmektedir.</a:t>
            </a:r>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182516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YERSİNİA ENTEROCOLİTİCA  ZEHİRLENMELERİ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t>31</a:t>
            </a:fld>
            <a:endParaRPr lang="tr-TR"/>
          </a:p>
        </p:txBody>
      </p:sp>
      <p:sp>
        <p:nvSpPr>
          <p:cNvPr id="5" name="AutoShape 3"/>
          <p:cNvSpPr>
            <a:spLocks noChangeArrowheads="1"/>
          </p:cNvSpPr>
          <p:nvPr/>
        </p:nvSpPr>
        <p:spPr bwMode="auto">
          <a:xfrm>
            <a:off x="969963" y="1700213"/>
            <a:ext cx="7562850" cy="4177059"/>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smtClean="0"/>
              <a:t>Yersinia</a:t>
            </a:r>
            <a:r>
              <a:rPr lang="tr-TR" sz="2000" i="1" dirty="0" smtClean="0"/>
              <a:t> </a:t>
            </a:r>
            <a:r>
              <a:rPr lang="tr-TR" sz="2000" i="1" dirty="0" err="1" smtClean="0"/>
              <a:t>enterocolitica</a:t>
            </a:r>
            <a:r>
              <a:rPr lang="tr-TR" sz="2000" i="1" dirty="0" smtClean="0"/>
              <a:t> </a:t>
            </a:r>
            <a:r>
              <a:rPr lang="tr-TR" sz="2000" dirty="0"/>
              <a:t>G</a:t>
            </a:r>
            <a:r>
              <a:rPr lang="tr-TR" sz="2000" dirty="0" smtClean="0"/>
              <a:t>ram </a:t>
            </a:r>
            <a:r>
              <a:rPr lang="tr-TR" sz="2000" dirty="0"/>
              <a:t>negatif ve küçük düz çubuk şeklindeki bakterilerdir ve genellikle kliniklerde örneğin yaralardan, yüzden, tükürükten, </a:t>
            </a:r>
            <a:r>
              <a:rPr lang="tr-TR" sz="2000" dirty="0" err="1"/>
              <a:t>mezenterik</a:t>
            </a:r>
            <a:r>
              <a:rPr lang="tr-TR" sz="2000" dirty="0"/>
              <a:t> lenf bezlerinden izole edilmektedir. Bununla birlikte sağlıklı insanlarda </a:t>
            </a:r>
            <a:r>
              <a:rPr lang="tr-TR" sz="2000" dirty="0" smtClean="0"/>
              <a:t>bulunmamaktadır.</a:t>
            </a:r>
          </a:p>
          <a:p>
            <a:endParaRPr lang="tr-TR" sz="2000" dirty="0" smtClean="0"/>
          </a:p>
          <a:p>
            <a:r>
              <a:rPr lang="tr-TR" sz="2000" b="1" dirty="0" err="1">
                <a:solidFill>
                  <a:schemeClr val="bg1"/>
                </a:solidFill>
              </a:rPr>
              <a:t>İnkübasyon</a:t>
            </a:r>
            <a:r>
              <a:rPr lang="tr-TR" sz="2000" b="1" dirty="0">
                <a:solidFill>
                  <a:schemeClr val="bg1"/>
                </a:solidFill>
              </a:rPr>
              <a:t> periyodu: </a:t>
            </a:r>
            <a:r>
              <a:rPr lang="tr-TR" sz="2000" dirty="0" smtClean="0"/>
              <a:t>12-36 saat (1-11 gün)</a:t>
            </a:r>
          </a:p>
          <a:p>
            <a:endParaRPr lang="tr-TR" sz="2000" dirty="0"/>
          </a:p>
          <a:p>
            <a:r>
              <a:rPr lang="tr-TR" sz="2000" b="1" dirty="0" smtClean="0">
                <a:solidFill>
                  <a:schemeClr val="bg1"/>
                </a:solidFill>
              </a:rPr>
              <a:t>Hastalık </a:t>
            </a:r>
            <a:r>
              <a:rPr lang="tr-TR" sz="2000" b="1" dirty="0">
                <a:solidFill>
                  <a:schemeClr val="bg1"/>
                </a:solidFill>
              </a:rPr>
              <a:t>süresi: </a:t>
            </a:r>
            <a:r>
              <a:rPr lang="tr-TR" sz="2000" dirty="0" smtClean="0"/>
              <a:t>3-5 gün</a:t>
            </a:r>
          </a:p>
          <a:p>
            <a:endParaRPr lang="tr-TR" sz="2000" dirty="0" smtClean="0"/>
          </a:p>
          <a:p>
            <a:r>
              <a:rPr lang="tr-TR" sz="2000" b="1" dirty="0" smtClean="0">
                <a:solidFill>
                  <a:schemeClr val="bg1"/>
                </a:solidFill>
              </a:rPr>
              <a:t>Başlıca </a:t>
            </a:r>
            <a:r>
              <a:rPr lang="tr-TR" sz="2000" b="1" dirty="0">
                <a:solidFill>
                  <a:schemeClr val="bg1"/>
                </a:solidFill>
              </a:rPr>
              <a:t>Gıdalar: </a:t>
            </a:r>
            <a:r>
              <a:rPr lang="tr-TR" sz="2000" dirty="0" smtClean="0"/>
              <a:t>Süt, et (özellikle domuz eti), su</a:t>
            </a:r>
          </a:p>
          <a:p>
            <a:endParaRPr lang="tr-TR" sz="2000" dirty="0">
              <a:solidFill>
                <a:schemeClr val="bg1"/>
              </a:solidFill>
            </a:endParaRPr>
          </a:p>
          <a:p>
            <a:r>
              <a:rPr lang="tr-TR" sz="2000" b="1" dirty="0">
                <a:solidFill>
                  <a:schemeClr val="bg1"/>
                </a:solidFill>
              </a:rPr>
              <a:t>Önemli Semptomlar: </a:t>
            </a:r>
            <a:r>
              <a:rPr lang="tr-TR" sz="2000" dirty="0" smtClean="0"/>
              <a:t>karın ağrısı, </a:t>
            </a:r>
            <a:r>
              <a:rPr lang="tr-TR" sz="2000" dirty="0" err="1" smtClean="0"/>
              <a:t>diyare</a:t>
            </a:r>
            <a:r>
              <a:rPr lang="tr-TR" sz="2000" dirty="0" smtClean="0"/>
              <a:t>, ateş bazen </a:t>
            </a:r>
            <a:r>
              <a:rPr lang="tr-TR" sz="2000" dirty="0" err="1" smtClean="0"/>
              <a:t>ekstraintestinal</a:t>
            </a:r>
            <a:r>
              <a:rPr lang="tr-TR" sz="2000" dirty="0" smtClean="0"/>
              <a:t> (septisemi, reaktif </a:t>
            </a:r>
            <a:r>
              <a:rPr lang="tr-TR" sz="2000" dirty="0" err="1" smtClean="0"/>
              <a:t>artrit</a:t>
            </a:r>
            <a:r>
              <a:rPr lang="tr-TR" sz="2000" dirty="0" smtClean="0"/>
              <a:t>, </a:t>
            </a:r>
            <a:r>
              <a:rPr lang="tr-TR" sz="2000" dirty="0" err="1" smtClean="0"/>
              <a:t>Erythema</a:t>
            </a:r>
            <a:r>
              <a:rPr lang="tr-TR" sz="2000" dirty="0" smtClean="0"/>
              <a:t> </a:t>
            </a:r>
            <a:r>
              <a:rPr lang="tr-TR" sz="2000" dirty="0" err="1" smtClean="0"/>
              <a:t>nodosum</a:t>
            </a:r>
            <a:r>
              <a:rPr lang="tr-TR" sz="2000" dirty="0" smtClean="0"/>
              <a:t>)</a:t>
            </a:r>
          </a:p>
          <a:p>
            <a:endParaRPr lang="tr-TR" sz="2000" b="1" dirty="0"/>
          </a:p>
        </p:txBody>
      </p:sp>
    </p:spTree>
    <p:extLst>
      <p:ext uri="{BB962C8B-B14F-4D97-AF65-F5344CB8AC3E}">
        <p14:creationId xmlns:p14="http://schemas.microsoft.com/office/powerpoint/2010/main" val="33855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smtClean="0">
                <a:solidFill>
                  <a:schemeClr val="bg1"/>
                </a:solidFill>
              </a:rPr>
              <a:t>SHİGELLA </a:t>
            </a:r>
            <a:r>
              <a:rPr lang="tr-TR" sz="2000" b="1" cap="all" dirty="0" err="1" smtClean="0">
                <a:solidFill>
                  <a:schemeClr val="bg1"/>
                </a:solidFill>
              </a:rPr>
              <a:t>dysanterİae</a:t>
            </a:r>
            <a:r>
              <a:rPr lang="tr-TR" sz="2000" b="1" dirty="0" smtClean="0">
                <a:solidFill>
                  <a:schemeClr val="bg1"/>
                </a:solidFill>
              </a:rPr>
              <a:t> </a:t>
            </a:r>
            <a:r>
              <a:rPr lang="tr-TR" sz="2000" b="1" dirty="0">
                <a:solidFill>
                  <a:schemeClr val="bg1"/>
                </a:solidFill>
              </a:rPr>
              <a:t>ZEHİRLENMELERİ</a:t>
            </a:r>
          </a:p>
        </p:txBody>
      </p:sp>
      <p:sp>
        <p:nvSpPr>
          <p:cNvPr id="119811" name="AutoShape 3"/>
          <p:cNvSpPr>
            <a:spLocks noChangeArrowheads="1"/>
          </p:cNvSpPr>
          <p:nvPr/>
        </p:nvSpPr>
        <p:spPr bwMode="auto">
          <a:xfrm>
            <a:off x="969963" y="1700212"/>
            <a:ext cx="7562850" cy="3817020"/>
          </a:xfrm>
          <a:prstGeom prst="plaque">
            <a:avLst>
              <a:gd name="adj" fmla="val 5162"/>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solidFill>
                  <a:schemeClr val="bg1"/>
                </a:solidFill>
              </a:rPr>
              <a:t> </a:t>
            </a:r>
            <a:r>
              <a:rPr lang="tr-TR" sz="2000" i="1" dirty="0" err="1"/>
              <a:t>Shigella</a:t>
            </a:r>
            <a:r>
              <a:rPr lang="tr-TR" sz="2000" i="1" dirty="0"/>
              <a:t> </a:t>
            </a:r>
            <a:r>
              <a:rPr lang="tr-TR" sz="2000" i="1" dirty="0" err="1" smtClean="0"/>
              <a:t>dysanteriae</a:t>
            </a:r>
            <a:r>
              <a:rPr lang="tr-TR" sz="2000" dirty="0" smtClean="0"/>
              <a:t>, basilli </a:t>
            </a:r>
            <a:r>
              <a:rPr lang="tr-TR" sz="2000" dirty="0"/>
              <a:t>dizanteri </a:t>
            </a:r>
            <a:r>
              <a:rPr lang="tr-TR" sz="2000" dirty="0" smtClean="0"/>
              <a:t>etkeni </a:t>
            </a:r>
            <a:r>
              <a:rPr lang="tr-TR" sz="2000" dirty="0"/>
              <a:t>olarak bilinen </a:t>
            </a:r>
            <a:r>
              <a:rPr lang="tr-TR" sz="2000" dirty="0" smtClean="0"/>
              <a:t>bakteridir.</a:t>
            </a:r>
          </a:p>
          <a:p>
            <a:r>
              <a:rPr lang="tr-TR" sz="2000" b="1" dirty="0" err="1" smtClean="0">
                <a:solidFill>
                  <a:schemeClr val="bg1"/>
                </a:solidFill>
              </a:rPr>
              <a:t>İnkübasyon</a:t>
            </a:r>
            <a:r>
              <a:rPr lang="tr-TR" sz="2000" b="1" dirty="0" smtClean="0">
                <a:solidFill>
                  <a:schemeClr val="bg1"/>
                </a:solidFill>
              </a:rPr>
              <a:t> </a:t>
            </a:r>
            <a:r>
              <a:rPr lang="tr-TR" sz="2000" b="1" dirty="0">
                <a:solidFill>
                  <a:schemeClr val="bg1"/>
                </a:solidFill>
              </a:rPr>
              <a:t>periyodu: </a:t>
            </a:r>
            <a:r>
              <a:rPr lang="tr-TR" sz="2000" dirty="0" smtClean="0"/>
              <a:t>5-72 </a:t>
            </a:r>
            <a:r>
              <a:rPr lang="tr-TR" sz="2000" dirty="0"/>
              <a:t>saat (</a:t>
            </a:r>
            <a:r>
              <a:rPr lang="tr-TR" sz="2000" dirty="0" smtClean="0"/>
              <a:t>1-3 </a:t>
            </a:r>
            <a:r>
              <a:rPr lang="tr-TR" sz="2000" dirty="0"/>
              <a:t>gün)</a:t>
            </a:r>
          </a:p>
          <a:p>
            <a:endParaRPr lang="tr-TR" sz="2000" dirty="0"/>
          </a:p>
          <a:p>
            <a:r>
              <a:rPr lang="tr-TR" sz="2000" b="1" dirty="0">
                <a:solidFill>
                  <a:schemeClr val="bg1"/>
                </a:solidFill>
              </a:rPr>
              <a:t>Hastalık süresi: </a:t>
            </a:r>
            <a:r>
              <a:rPr lang="tr-TR" sz="2000" dirty="0" smtClean="0"/>
              <a:t>1gün/ hafta</a:t>
            </a:r>
            <a:endParaRPr lang="tr-TR" sz="2000" dirty="0"/>
          </a:p>
          <a:p>
            <a:endParaRPr lang="tr-TR" sz="2000" dirty="0"/>
          </a:p>
          <a:p>
            <a:r>
              <a:rPr lang="tr-TR" sz="2000" b="1" dirty="0">
                <a:solidFill>
                  <a:schemeClr val="bg1"/>
                </a:solidFill>
              </a:rPr>
              <a:t>Başlıca Gıdalar: </a:t>
            </a:r>
            <a:r>
              <a:rPr lang="tr-TR" sz="2000" dirty="0" smtClean="0"/>
              <a:t>dışkı ile </a:t>
            </a:r>
            <a:r>
              <a:rPr lang="tr-TR" sz="2000" dirty="0" err="1" smtClean="0"/>
              <a:t>kontamine</a:t>
            </a:r>
            <a:r>
              <a:rPr lang="tr-TR" sz="2000" dirty="0" smtClean="0"/>
              <a:t> gıda, özellikle salata, su</a:t>
            </a:r>
            <a:endParaRPr lang="tr-TR" sz="2000" dirty="0"/>
          </a:p>
          <a:p>
            <a:endParaRPr lang="tr-TR" sz="2000" dirty="0">
              <a:solidFill>
                <a:schemeClr val="bg1"/>
              </a:solidFill>
            </a:endParaRPr>
          </a:p>
          <a:p>
            <a:r>
              <a:rPr lang="tr-TR" sz="2000" b="1" dirty="0">
                <a:solidFill>
                  <a:schemeClr val="bg1"/>
                </a:solidFill>
              </a:rPr>
              <a:t>Önemli Semptomlar: </a:t>
            </a:r>
            <a:r>
              <a:rPr lang="tr-TR" sz="2000" dirty="0" smtClean="0"/>
              <a:t>kanlı mukuslu </a:t>
            </a:r>
            <a:r>
              <a:rPr lang="tr-TR" sz="2000" dirty="0" err="1" smtClean="0"/>
              <a:t>diyare</a:t>
            </a:r>
            <a:r>
              <a:rPr lang="tr-TR" sz="2000" dirty="0"/>
              <a:t>, </a:t>
            </a:r>
            <a:r>
              <a:rPr lang="tr-TR" sz="2000" dirty="0" smtClean="0"/>
              <a:t>karın ağrısı, ateş</a:t>
            </a:r>
            <a:endParaRPr lang="tr-TR" sz="2000" dirty="0"/>
          </a:p>
          <a:p>
            <a:r>
              <a:rPr lang="tr-TR" sz="2000" b="1" dirty="0" smtClean="0">
                <a:solidFill>
                  <a:schemeClr val="bg1"/>
                </a:solidFill>
              </a:rPr>
              <a:t>SONUÇ</a:t>
            </a:r>
            <a:endParaRPr lang="tr-TR" sz="2000" b="1" dirty="0">
              <a:solidFill>
                <a:schemeClr val="bg1"/>
              </a:solidFill>
            </a:endParaRPr>
          </a:p>
          <a:p>
            <a:r>
              <a:rPr lang="tr-TR" sz="2000" dirty="0"/>
              <a:t>Gıda hijyenine mutlak riayet.</a:t>
            </a:r>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365814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ppt_x"/>
                                          </p:val>
                                        </p:tav>
                                        <p:tav tm="100000">
                                          <p:val>
                                            <p:strVal val="#ppt_x"/>
                                          </p:val>
                                        </p:tav>
                                      </p:tavLst>
                                    </p:anim>
                                    <p:anim calcmode="lin" valueType="num">
                                      <p:cBhvr additive="base">
                                        <p:cTn id="8" dur="500" fill="hold"/>
                                        <p:tgtEl>
                                          <p:spTgt spid="119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smtClean="0">
                <a:solidFill>
                  <a:schemeClr val="bg1"/>
                </a:solidFill>
              </a:rPr>
              <a:t>BRUSELLOZİS</a:t>
            </a:r>
            <a:endParaRPr lang="tr-TR" sz="2000" b="1" dirty="0">
              <a:solidFill>
                <a:schemeClr val="bg1"/>
              </a:solidFill>
            </a:endParaRPr>
          </a:p>
        </p:txBody>
      </p:sp>
      <p:sp>
        <p:nvSpPr>
          <p:cNvPr id="129027" name="AutoShape 3"/>
          <p:cNvSpPr>
            <a:spLocks noChangeArrowheads="1"/>
          </p:cNvSpPr>
          <p:nvPr/>
        </p:nvSpPr>
        <p:spPr bwMode="auto">
          <a:xfrm>
            <a:off x="969963" y="1700212"/>
            <a:ext cx="7562850" cy="4537099"/>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t> Keçi ve koyunlarda </a:t>
            </a:r>
            <a:r>
              <a:rPr lang="tr-TR" sz="2000" i="1" dirty="0"/>
              <a:t>'</a:t>
            </a:r>
            <a:r>
              <a:rPr lang="tr-TR" sz="2000" i="1" dirty="0" err="1"/>
              <a:t>Brucella</a:t>
            </a:r>
            <a:r>
              <a:rPr lang="tr-TR" sz="2000" i="1" dirty="0"/>
              <a:t> </a:t>
            </a:r>
            <a:r>
              <a:rPr lang="tr-TR" sz="2000" i="1" dirty="0" err="1"/>
              <a:t>melitensis</a:t>
            </a:r>
            <a:r>
              <a:rPr lang="tr-TR" sz="2000" dirty="0"/>
              <a:t>'; sığır, köpek ve insanda da hastalık </a:t>
            </a:r>
            <a:r>
              <a:rPr lang="tr-TR" sz="2000" dirty="0" smtClean="0"/>
              <a:t>oluşturur. Sığırlarda</a:t>
            </a:r>
            <a:r>
              <a:rPr lang="tr-TR" sz="2000" dirty="0"/>
              <a:t> </a:t>
            </a:r>
            <a:r>
              <a:rPr lang="tr-TR" sz="2000" i="1" dirty="0"/>
              <a:t>'</a:t>
            </a:r>
            <a:r>
              <a:rPr lang="tr-TR" sz="2000" i="1" dirty="0" err="1"/>
              <a:t>Brucella</a:t>
            </a:r>
            <a:r>
              <a:rPr lang="tr-TR" sz="2000" i="1" dirty="0"/>
              <a:t> </a:t>
            </a:r>
            <a:r>
              <a:rPr lang="tr-TR" sz="2000" i="1" dirty="0" err="1"/>
              <a:t>abortus</a:t>
            </a:r>
            <a:r>
              <a:rPr lang="tr-TR" sz="2000" dirty="0"/>
              <a:t>'; Manda, deve, geyik, at, koyun, köpek, domuz ve insanda da hastalık oluşturur.</a:t>
            </a:r>
            <a:endParaRPr lang="tr-TR" sz="2000" dirty="0" smtClean="0"/>
          </a:p>
          <a:p>
            <a:r>
              <a:rPr lang="tr-TR" sz="2000" dirty="0" smtClean="0"/>
              <a:t> </a:t>
            </a:r>
            <a:endParaRPr lang="tr-TR" sz="2000" dirty="0"/>
          </a:p>
          <a:p>
            <a:r>
              <a:rPr lang="tr-TR" sz="2000" b="1" dirty="0" err="1" smtClean="0">
                <a:solidFill>
                  <a:schemeClr val="bg1"/>
                </a:solidFill>
              </a:rPr>
              <a:t>İnkubasyon</a:t>
            </a:r>
            <a:r>
              <a:rPr lang="tr-TR" sz="2000" b="1" dirty="0" smtClean="0">
                <a:solidFill>
                  <a:schemeClr val="bg1"/>
                </a:solidFill>
              </a:rPr>
              <a:t> periyodu:</a:t>
            </a:r>
            <a:r>
              <a:rPr lang="tr-TR" sz="2000" dirty="0" smtClean="0"/>
              <a:t> 7-21 gün</a:t>
            </a:r>
          </a:p>
          <a:p>
            <a:endParaRPr lang="tr-TR" sz="2000" dirty="0" smtClean="0"/>
          </a:p>
          <a:p>
            <a:r>
              <a:rPr lang="tr-TR" sz="2000" b="1" dirty="0" smtClean="0">
                <a:solidFill>
                  <a:schemeClr val="bg1"/>
                </a:solidFill>
              </a:rPr>
              <a:t>Hastalık süresi:</a:t>
            </a:r>
            <a:r>
              <a:rPr lang="tr-TR" sz="2000" dirty="0" smtClean="0"/>
              <a:t> haftalarca</a:t>
            </a:r>
          </a:p>
          <a:p>
            <a:endParaRPr lang="tr-TR" sz="2000" dirty="0"/>
          </a:p>
          <a:p>
            <a:r>
              <a:rPr lang="tr-TR" sz="2000" b="1" dirty="0" smtClean="0">
                <a:solidFill>
                  <a:schemeClr val="bg1"/>
                </a:solidFill>
              </a:rPr>
              <a:t>Başlıca </a:t>
            </a:r>
            <a:r>
              <a:rPr lang="tr-TR" sz="2000" b="1" dirty="0">
                <a:solidFill>
                  <a:schemeClr val="bg1"/>
                </a:solidFill>
              </a:rPr>
              <a:t>gıdalar:</a:t>
            </a:r>
            <a:r>
              <a:rPr lang="tr-TR" sz="2000" dirty="0"/>
              <a:t> </a:t>
            </a:r>
            <a:r>
              <a:rPr lang="tr-TR" sz="2000" dirty="0" smtClean="0"/>
              <a:t>çiğ süt ve sütten yapılan peynir, krema</a:t>
            </a:r>
          </a:p>
          <a:p>
            <a:endParaRPr lang="tr-TR" sz="2000" dirty="0" smtClean="0"/>
          </a:p>
          <a:p>
            <a:r>
              <a:rPr lang="tr-TR" sz="2000" b="1" dirty="0" smtClean="0">
                <a:solidFill>
                  <a:schemeClr val="bg1"/>
                </a:solidFill>
              </a:rPr>
              <a:t>Önemli semptomlar:</a:t>
            </a:r>
            <a:r>
              <a:rPr lang="tr-TR" sz="2000" dirty="0" smtClean="0"/>
              <a:t> </a:t>
            </a:r>
            <a:r>
              <a:rPr lang="tr-TR" sz="2000" dirty="0" err="1" smtClean="0"/>
              <a:t>Ondülan</a:t>
            </a:r>
            <a:r>
              <a:rPr lang="tr-TR" sz="2000" dirty="0" smtClean="0"/>
              <a:t> ateş, titreme, terleme, halsizlik, kas-eklem ağrısı, zayıflama</a:t>
            </a:r>
            <a:endParaRPr lang="tr-TR" sz="2000" dirty="0"/>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297151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additive="base">
                                        <p:cTn id="7" dur="500" fill="hold"/>
                                        <p:tgtEl>
                                          <p:spTgt spid="129027"/>
                                        </p:tgtEl>
                                        <p:attrNameLst>
                                          <p:attrName>ppt_x</p:attrName>
                                        </p:attrNameLst>
                                      </p:cBhvr>
                                      <p:tavLst>
                                        <p:tav tm="0">
                                          <p:val>
                                            <p:strVal val="#ppt_x"/>
                                          </p:val>
                                        </p:tav>
                                        <p:tav tm="100000">
                                          <p:val>
                                            <p:strVal val="#ppt_x"/>
                                          </p:val>
                                        </p:tav>
                                      </p:tavLst>
                                    </p:anim>
                                    <p:anim calcmode="lin" valueType="num">
                                      <p:cBhvr additive="base">
                                        <p:cTn id="8" dur="500" fill="hold"/>
                                        <p:tgtEl>
                                          <p:spTgt spid="129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VİBRİO CHOLERAE ZEHİRLENMELERİ</a:t>
            </a:r>
          </a:p>
        </p:txBody>
      </p:sp>
      <p:sp>
        <p:nvSpPr>
          <p:cNvPr id="99331" name="AutoShape 3"/>
          <p:cNvSpPr>
            <a:spLocks noChangeArrowheads="1"/>
          </p:cNvSpPr>
          <p:nvPr/>
        </p:nvSpPr>
        <p:spPr bwMode="auto">
          <a:xfrm>
            <a:off x="969963" y="1700213"/>
            <a:ext cx="7562850" cy="48244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a:t>Vibrio</a:t>
            </a:r>
            <a:r>
              <a:rPr lang="tr-TR" sz="2000" i="1" dirty="0"/>
              <a:t> </a:t>
            </a:r>
            <a:r>
              <a:rPr lang="tr-TR" sz="2000" i="1" dirty="0" err="1" smtClean="0"/>
              <a:t>cholerae</a:t>
            </a:r>
            <a:r>
              <a:rPr lang="tr-TR" sz="2000" dirty="0" smtClean="0"/>
              <a:t>, </a:t>
            </a:r>
            <a:r>
              <a:rPr lang="tr-TR" sz="2000" dirty="0"/>
              <a:t>insanlarda koleraya sebep olan </a:t>
            </a:r>
            <a:r>
              <a:rPr lang="tr-TR" sz="2000" dirty="0" smtClean="0"/>
              <a:t>eğilmiş-çubuk </a:t>
            </a:r>
            <a:r>
              <a:rPr lang="tr-TR" sz="2000" dirty="0"/>
              <a:t>şekilli </a:t>
            </a:r>
            <a:r>
              <a:rPr lang="tr-TR" sz="2000" dirty="0" smtClean="0"/>
              <a:t>Gram </a:t>
            </a:r>
            <a:r>
              <a:rPr lang="tr-TR" sz="2000" dirty="0"/>
              <a:t>negatif </a:t>
            </a:r>
            <a:r>
              <a:rPr lang="tr-TR" sz="2000" dirty="0" smtClean="0"/>
              <a:t>bakteridir.</a:t>
            </a:r>
          </a:p>
          <a:p>
            <a:endParaRPr lang="tr-TR" sz="2000" dirty="0"/>
          </a:p>
          <a:p>
            <a:r>
              <a:rPr lang="tr-TR" sz="2000" b="1" dirty="0" err="1" smtClean="0">
                <a:solidFill>
                  <a:schemeClr val="bg1"/>
                </a:solidFill>
              </a:rPr>
              <a:t>İnkübasyon</a:t>
            </a:r>
            <a:r>
              <a:rPr lang="tr-TR" sz="2000" b="1" dirty="0" smtClean="0">
                <a:solidFill>
                  <a:schemeClr val="bg1"/>
                </a:solidFill>
              </a:rPr>
              <a:t> periyodu: </a:t>
            </a:r>
            <a:r>
              <a:rPr lang="tr-TR" sz="2000" dirty="0" smtClean="0"/>
              <a:t>8 saat – 5gün</a:t>
            </a:r>
          </a:p>
          <a:p>
            <a:endParaRPr lang="tr-TR" sz="2000" dirty="0" smtClean="0"/>
          </a:p>
          <a:p>
            <a:r>
              <a:rPr lang="tr-TR" sz="2000" b="1" dirty="0" smtClean="0">
                <a:solidFill>
                  <a:schemeClr val="bg1"/>
                </a:solidFill>
              </a:rPr>
              <a:t>Hastalık süresi</a:t>
            </a:r>
            <a:r>
              <a:rPr lang="tr-TR" sz="2000" b="1" dirty="0">
                <a:solidFill>
                  <a:schemeClr val="bg1"/>
                </a:solidFill>
              </a:rPr>
              <a:t>: </a:t>
            </a:r>
            <a:r>
              <a:rPr lang="tr-TR" sz="2000" dirty="0" smtClean="0"/>
              <a:t>2-3</a:t>
            </a:r>
            <a:r>
              <a:rPr lang="tr-TR" sz="2000" dirty="0"/>
              <a:t> </a:t>
            </a:r>
            <a:r>
              <a:rPr lang="tr-TR" sz="2000" dirty="0" smtClean="0"/>
              <a:t>gün</a:t>
            </a:r>
          </a:p>
          <a:p>
            <a:endParaRPr lang="tr-TR" sz="2000" dirty="0"/>
          </a:p>
          <a:p>
            <a:r>
              <a:rPr lang="tr-TR" sz="2000" b="1" dirty="0" smtClean="0">
                <a:solidFill>
                  <a:schemeClr val="bg1"/>
                </a:solidFill>
              </a:rPr>
              <a:t>Başlıca </a:t>
            </a:r>
            <a:r>
              <a:rPr lang="tr-TR" sz="2000" b="1" dirty="0">
                <a:solidFill>
                  <a:schemeClr val="bg1"/>
                </a:solidFill>
              </a:rPr>
              <a:t>Gıdalar: </a:t>
            </a:r>
            <a:r>
              <a:rPr lang="tr-TR" sz="2000" dirty="0" smtClean="0"/>
              <a:t>Dışkı ile </a:t>
            </a:r>
            <a:r>
              <a:rPr lang="tr-TR" sz="2000" dirty="0" err="1" smtClean="0"/>
              <a:t>kontamine</a:t>
            </a:r>
            <a:r>
              <a:rPr lang="tr-TR" sz="2000" dirty="0" smtClean="0"/>
              <a:t> su ve sebze, çiğ deniz ürünleri.</a:t>
            </a:r>
          </a:p>
          <a:p>
            <a:endParaRPr lang="tr-TR" sz="2000" b="1" dirty="0" smtClean="0"/>
          </a:p>
          <a:p>
            <a:r>
              <a:rPr lang="tr-TR" sz="2000" b="1" dirty="0" smtClean="0">
                <a:solidFill>
                  <a:schemeClr val="bg1"/>
                </a:solidFill>
              </a:rPr>
              <a:t>Önemli semptomlar</a:t>
            </a:r>
            <a:r>
              <a:rPr lang="tr-TR" sz="2000" b="1" dirty="0">
                <a:solidFill>
                  <a:schemeClr val="bg1"/>
                </a:solidFill>
              </a:rPr>
              <a:t>: </a:t>
            </a:r>
            <a:r>
              <a:rPr lang="tr-TR" sz="2000" dirty="0" smtClean="0"/>
              <a:t>Sulu </a:t>
            </a:r>
            <a:r>
              <a:rPr lang="tr-TR" sz="2000" dirty="0" err="1" smtClean="0"/>
              <a:t>diyare</a:t>
            </a:r>
            <a:r>
              <a:rPr lang="tr-TR" sz="2000" dirty="0" smtClean="0"/>
              <a:t>, karın ağrısı, </a:t>
            </a:r>
            <a:r>
              <a:rPr lang="tr-TR" sz="2000" dirty="0" err="1" smtClean="0"/>
              <a:t>dehidrasyon</a:t>
            </a:r>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4259368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VİBRİO PARAHEMOLİTİCUS ZEHİRLENMELERİ</a:t>
            </a:r>
          </a:p>
        </p:txBody>
      </p:sp>
      <p:sp>
        <p:nvSpPr>
          <p:cNvPr id="117763" name="AutoShape 3"/>
          <p:cNvSpPr>
            <a:spLocks noChangeArrowheads="1"/>
          </p:cNvSpPr>
          <p:nvPr/>
        </p:nvSpPr>
        <p:spPr bwMode="auto">
          <a:xfrm>
            <a:off x="969963" y="1681553"/>
            <a:ext cx="7562850" cy="4895850"/>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solidFill>
                  <a:schemeClr val="bg1"/>
                </a:solidFill>
              </a:rPr>
              <a:t> </a:t>
            </a:r>
            <a:r>
              <a:rPr lang="tr-TR" sz="2000" i="1" dirty="0" err="1" smtClean="0"/>
              <a:t>Vibrio</a:t>
            </a:r>
            <a:r>
              <a:rPr lang="tr-TR" sz="2000" i="1" dirty="0" smtClean="0"/>
              <a:t> </a:t>
            </a:r>
            <a:r>
              <a:rPr lang="tr-TR" sz="2000" i="1" dirty="0" err="1" smtClean="0"/>
              <a:t>parahemoliticus</a:t>
            </a:r>
            <a:endParaRPr lang="tr-TR" sz="2000" i="1" dirty="0" smtClean="0"/>
          </a:p>
          <a:p>
            <a:r>
              <a:rPr lang="tr-TR" sz="2000" b="1" dirty="0" err="1">
                <a:solidFill>
                  <a:schemeClr val="bg1"/>
                </a:solidFill>
              </a:rPr>
              <a:t>İnkübasyon</a:t>
            </a:r>
            <a:r>
              <a:rPr lang="tr-TR" sz="2000" b="1" dirty="0">
                <a:solidFill>
                  <a:schemeClr val="bg1"/>
                </a:solidFill>
              </a:rPr>
              <a:t> periyodu: </a:t>
            </a:r>
            <a:r>
              <a:rPr lang="tr-TR" sz="2000" dirty="0" smtClean="0"/>
              <a:t>12-15 saat (2-48 saat)</a:t>
            </a:r>
            <a:endParaRPr lang="tr-TR" sz="2000" dirty="0"/>
          </a:p>
          <a:p>
            <a:r>
              <a:rPr lang="tr-TR" sz="2000" b="1" dirty="0">
                <a:solidFill>
                  <a:schemeClr val="bg1"/>
                </a:solidFill>
              </a:rPr>
              <a:t>Bulaşma kaynağı:</a:t>
            </a:r>
            <a:r>
              <a:rPr lang="tr-TR" sz="2000" dirty="0">
                <a:solidFill>
                  <a:schemeClr val="bg1"/>
                </a:solidFill>
              </a:rPr>
              <a:t> </a:t>
            </a:r>
            <a:r>
              <a:rPr lang="tr-TR" sz="2000" dirty="0"/>
              <a:t>Deniz ürünlerinin ve bunları yiyen insanların dışkılarında izole edilen etken, balıkların çiğ olarak yenilmesi durumunda enfeksiyon tarzında zehirlenmelere neden olmaktadır.</a:t>
            </a:r>
          </a:p>
          <a:p>
            <a:r>
              <a:rPr lang="tr-TR" sz="2000" b="1" dirty="0">
                <a:solidFill>
                  <a:schemeClr val="bg1"/>
                </a:solidFill>
              </a:rPr>
              <a:t>Riskli gıdalar:</a:t>
            </a:r>
            <a:r>
              <a:rPr lang="tr-TR" sz="2000" dirty="0"/>
              <a:t> Çiğ ve tuzlu balıklar, kurutulmuş balıklar, deniz kabukluları, salatalar </a:t>
            </a:r>
            <a:r>
              <a:rPr lang="tr-TR" sz="2000" dirty="0" err="1"/>
              <a:t>v.s</a:t>
            </a:r>
            <a:r>
              <a:rPr lang="tr-TR" sz="2000" dirty="0"/>
              <a:t>. Japonya’da özellikle yaz aylarında meydana gelen besin zehirlenmelerinin %70’ni teşkil etmektedir</a:t>
            </a:r>
            <a:r>
              <a:rPr lang="tr-TR" sz="2000" dirty="0" smtClean="0"/>
              <a:t>.</a:t>
            </a:r>
          </a:p>
          <a:p>
            <a:r>
              <a:rPr lang="tr-TR" sz="2000" b="1" dirty="0">
                <a:solidFill>
                  <a:schemeClr val="bg1"/>
                </a:solidFill>
              </a:rPr>
              <a:t>Önemli semptomlar: </a:t>
            </a:r>
            <a:r>
              <a:rPr lang="tr-TR" sz="2000" dirty="0" smtClean="0"/>
              <a:t>karın ağrısı, </a:t>
            </a:r>
            <a:r>
              <a:rPr lang="tr-TR" sz="2000" dirty="0" err="1" smtClean="0"/>
              <a:t>diyare</a:t>
            </a:r>
            <a:r>
              <a:rPr lang="tr-TR" sz="2000" dirty="0" smtClean="0"/>
              <a:t>, bulantı, kusma</a:t>
            </a:r>
            <a:endParaRPr lang="tr-TR" sz="2000" dirty="0"/>
          </a:p>
          <a:p>
            <a:r>
              <a:rPr lang="tr-TR" sz="2000" b="1" dirty="0" err="1">
                <a:solidFill>
                  <a:schemeClr val="bg1"/>
                </a:solidFill>
              </a:rPr>
              <a:t>Enfekte</a:t>
            </a:r>
            <a:r>
              <a:rPr lang="tr-TR" sz="2000" b="1" dirty="0">
                <a:solidFill>
                  <a:schemeClr val="bg1"/>
                </a:solidFill>
              </a:rPr>
              <a:t> dozu:</a:t>
            </a:r>
            <a:r>
              <a:rPr lang="tr-TR" sz="2000" dirty="0">
                <a:solidFill>
                  <a:schemeClr val="bg1"/>
                </a:solidFill>
              </a:rPr>
              <a:t> </a:t>
            </a:r>
            <a:r>
              <a:rPr lang="tr-TR" sz="2000" dirty="0"/>
              <a:t>10</a:t>
            </a:r>
            <a:r>
              <a:rPr lang="tr-TR" sz="2000" baseline="30000" dirty="0"/>
              <a:t>8</a:t>
            </a:r>
            <a:r>
              <a:rPr lang="tr-TR" sz="2000" dirty="0"/>
              <a:t>-10</a:t>
            </a:r>
            <a:r>
              <a:rPr lang="tr-TR" sz="2000" baseline="30000" dirty="0"/>
              <a:t>9</a:t>
            </a:r>
            <a:r>
              <a:rPr lang="tr-TR" sz="2000" dirty="0"/>
              <a:t> /gr </a:t>
            </a:r>
            <a:r>
              <a:rPr lang="tr-TR" sz="2000" dirty="0" err="1"/>
              <a:t>dır</a:t>
            </a:r>
            <a:r>
              <a:rPr lang="tr-TR" sz="2000" dirty="0"/>
              <a:t>. Hastalar genellikle 2-5 gün sonra normale dönerler.</a:t>
            </a:r>
          </a:p>
          <a:p>
            <a:r>
              <a:rPr lang="tr-TR" sz="2000" b="1" dirty="0">
                <a:solidFill>
                  <a:schemeClr val="bg1"/>
                </a:solidFill>
              </a:rPr>
              <a:t>SONUÇ</a:t>
            </a:r>
          </a:p>
          <a:p>
            <a:r>
              <a:rPr lang="tr-TR" sz="2000" dirty="0"/>
              <a:t>Çiğ balık yiyen ülkelerde gerekli hijyen </a:t>
            </a:r>
            <a:r>
              <a:rPr lang="tr-TR" sz="2000" dirty="0" smtClean="0"/>
              <a:t>tedbirlerinin </a:t>
            </a:r>
            <a:r>
              <a:rPr lang="tr-TR" sz="2000" dirty="0"/>
              <a:t>alınması gerekir.</a:t>
            </a:r>
          </a:p>
          <a:p>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278827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ppt_x"/>
                                          </p:val>
                                        </p:tav>
                                        <p:tav tm="100000">
                                          <p:val>
                                            <p:strVal val="#ppt_x"/>
                                          </p:val>
                                        </p:tav>
                                      </p:tavLst>
                                    </p:anim>
                                    <p:anim calcmode="lin" valueType="num">
                                      <p:cBhvr additive="base">
                                        <p:cTn id="8"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VİBRİO VULNİFİCUS ZEHİRLENMELERİ</a:t>
            </a:r>
          </a:p>
        </p:txBody>
      </p:sp>
      <p:sp>
        <p:nvSpPr>
          <p:cNvPr id="99331" name="AutoShape 3"/>
          <p:cNvSpPr>
            <a:spLocks noChangeArrowheads="1"/>
          </p:cNvSpPr>
          <p:nvPr/>
        </p:nvSpPr>
        <p:spPr bwMode="auto">
          <a:xfrm>
            <a:off x="969963" y="1700213"/>
            <a:ext cx="7562850" cy="48244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a:t>Vibrio</a:t>
            </a:r>
            <a:r>
              <a:rPr lang="tr-TR" sz="2000" i="1" dirty="0"/>
              <a:t> </a:t>
            </a:r>
            <a:r>
              <a:rPr lang="tr-TR" sz="2000" i="1" dirty="0" err="1" smtClean="0"/>
              <a:t>vulnifucus</a:t>
            </a:r>
            <a:r>
              <a:rPr lang="tr-TR" sz="2000" i="1" dirty="0" smtClean="0"/>
              <a:t>, </a:t>
            </a:r>
            <a:r>
              <a:rPr lang="tr-TR" sz="2000" dirty="0" smtClean="0"/>
              <a:t>hareketli, eğilmiş-çubuk </a:t>
            </a:r>
            <a:r>
              <a:rPr lang="tr-TR" sz="2000" dirty="0"/>
              <a:t>şekilli </a:t>
            </a:r>
            <a:r>
              <a:rPr lang="tr-TR" sz="2000" dirty="0" smtClean="0"/>
              <a:t>Gram </a:t>
            </a:r>
            <a:r>
              <a:rPr lang="tr-TR" sz="2000" dirty="0"/>
              <a:t>negatif </a:t>
            </a:r>
            <a:r>
              <a:rPr lang="tr-TR" sz="2000" dirty="0" smtClean="0"/>
              <a:t>bakteridir.</a:t>
            </a:r>
          </a:p>
          <a:p>
            <a:endParaRPr lang="tr-TR" sz="2000" dirty="0"/>
          </a:p>
          <a:p>
            <a:r>
              <a:rPr lang="tr-TR" sz="2000" b="1" dirty="0" err="1" smtClean="0">
                <a:solidFill>
                  <a:schemeClr val="bg1"/>
                </a:solidFill>
              </a:rPr>
              <a:t>İnkübasyon</a:t>
            </a:r>
            <a:r>
              <a:rPr lang="tr-TR" sz="2000" b="1" dirty="0" smtClean="0">
                <a:solidFill>
                  <a:schemeClr val="bg1"/>
                </a:solidFill>
              </a:rPr>
              <a:t> periyodu: </a:t>
            </a:r>
            <a:r>
              <a:rPr lang="tr-TR" sz="2000" dirty="0"/>
              <a:t>16-38</a:t>
            </a:r>
            <a:r>
              <a:rPr lang="tr-TR" sz="2000" dirty="0" smtClean="0"/>
              <a:t> saat</a:t>
            </a:r>
          </a:p>
          <a:p>
            <a:endParaRPr lang="tr-TR" sz="2000" dirty="0" smtClean="0"/>
          </a:p>
          <a:p>
            <a:r>
              <a:rPr lang="tr-TR" sz="2000" b="1" dirty="0" smtClean="0">
                <a:solidFill>
                  <a:schemeClr val="bg1"/>
                </a:solidFill>
              </a:rPr>
              <a:t>Hastalık süresi</a:t>
            </a:r>
            <a:r>
              <a:rPr lang="tr-TR" sz="2000" b="1" dirty="0">
                <a:solidFill>
                  <a:schemeClr val="bg1"/>
                </a:solidFill>
              </a:rPr>
              <a:t>: </a:t>
            </a:r>
            <a:r>
              <a:rPr lang="tr-TR" sz="2000" dirty="0" smtClean="0"/>
              <a:t>3-4 hafta veya 1-3 hafta</a:t>
            </a:r>
          </a:p>
          <a:p>
            <a:endParaRPr lang="tr-TR" sz="2000" dirty="0"/>
          </a:p>
          <a:p>
            <a:r>
              <a:rPr lang="tr-TR" sz="2000" b="1" dirty="0" smtClean="0">
                <a:solidFill>
                  <a:schemeClr val="bg1"/>
                </a:solidFill>
              </a:rPr>
              <a:t>Başlıca </a:t>
            </a:r>
            <a:r>
              <a:rPr lang="tr-TR" sz="2000" b="1" dirty="0">
                <a:solidFill>
                  <a:schemeClr val="bg1"/>
                </a:solidFill>
              </a:rPr>
              <a:t>Gıdalar: </a:t>
            </a:r>
            <a:r>
              <a:rPr lang="tr-TR" sz="2000" dirty="0" smtClean="0"/>
              <a:t>çiğ- yetersiz pişmiş deniz ürünleri.</a:t>
            </a:r>
          </a:p>
          <a:p>
            <a:endParaRPr lang="tr-TR" sz="2000" b="1" dirty="0" smtClean="0"/>
          </a:p>
          <a:p>
            <a:r>
              <a:rPr lang="tr-TR" sz="2000" b="1" dirty="0" smtClean="0">
                <a:solidFill>
                  <a:schemeClr val="bg1"/>
                </a:solidFill>
              </a:rPr>
              <a:t>Önemli semptomlar</a:t>
            </a:r>
            <a:r>
              <a:rPr lang="tr-TR" sz="2000" b="1" dirty="0">
                <a:solidFill>
                  <a:schemeClr val="bg1"/>
                </a:solidFill>
              </a:rPr>
              <a:t>: </a:t>
            </a:r>
            <a:r>
              <a:rPr lang="tr-TR" sz="2000" dirty="0" smtClean="0"/>
              <a:t>ateş, titreme, septik şok, deri lezyonları ve ölüm</a:t>
            </a:r>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4389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smtClean="0">
                <a:solidFill>
                  <a:schemeClr val="bg1"/>
                </a:solidFill>
              </a:rPr>
              <a:t>AEROMONAS HYDROPHİLA ZEHİRLENMELERİ</a:t>
            </a:r>
            <a:endParaRPr lang="tr-TR" sz="2000" b="1" dirty="0">
              <a:solidFill>
                <a:schemeClr val="bg1"/>
              </a:solidFill>
            </a:endParaRPr>
          </a:p>
        </p:txBody>
      </p:sp>
      <p:sp>
        <p:nvSpPr>
          <p:cNvPr id="99331" name="AutoShape 3"/>
          <p:cNvSpPr>
            <a:spLocks noChangeArrowheads="1"/>
          </p:cNvSpPr>
          <p:nvPr/>
        </p:nvSpPr>
        <p:spPr bwMode="auto">
          <a:xfrm>
            <a:off x="969963" y="1700213"/>
            <a:ext cx="7562850" cy="48244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a:t>Aeromonas</a:t>
            </a:r>
            <a:r>
              <a:rPr lang="tr-TR" sz="2000" i="1" dirty="0"/>
              <a:t> </a:t>
            </a:r>
            <a:r>
              <a:rPr lang="tr-TR" sz="2000" i="1" dirty="0" err="1"/>
              <a:t>hydrophila</a:t>
            </a:r>
            <a:r>
              <a:rPr lang="tr-TR" sz="2000" dirty="0"/>
              <a:t>, </a:t>
            </a:r>
            <a:r>
              <a:rPr lang="tr-TR" sz="2000" dirty="0" err="1" smtClean="0"/>
              <a:t>Vibrionaceae</a:t>
            </a:r>
            <a:r>
              <a:rPr lang="tr-TR" sz="2000" dirty="0" smtClean="0"/>
              <a:t> </a:t>
            </a:r>
            <a:r>
              <a:rPr lang="tr-TR" sz="2000" dirty="0"/>
              <a:t>familyasına ait </a:t>
            </a:r>
            <a:r>
              <a:rPr lang="tr-TR" sz="2000" dirty="0" err="1"/>
              <a:t>Aeromonas</a:t>
            </a:r>
            <a:r>
              <a:rPr lang="tr-TR" sz="2000" dirty="0"/>
              <a:t> cinsi içinde bulunan, Gram negatif, hareketli, sporsuz, </a:t>
            </a:r>
            <a:r>
              <a:rPr lang="tr-TR" sz="2000" dirty="0" err="1"/>
              <a:t>kapsülsüz</a:t>
            </a:r>
            <a:r>
              <a:rPr lang="tr-TR" sz="2000" dirty="0"/>
              <a:t>, </a:t>
            </a:r>
            <a:r>
              <a:rPr lang="tr-TR" sz="2000" dirty="0" err="1"/>
              <a:t>aerob</a:t>
            </a:r>
            <a:r>
              <a:rPr lang="tr-TR" sz="2000" dirty="0"/>
              <a:t> veya </a:t>
            </a:r>
            <a:r>
              <a:rPr lang="tr-TR" sz="2000" dirty="0" err="1"/>
              <a:t>fakültatif</a:t>
            </a:r>
            <a:r>
              <a:rPr lang="tr-TR" sz="2000" dirty="0"/>
              <a:t> </a:t>
            </a:r>
            <a:r>
              <a:rPr lang="tr-TR" sz="2000" dirty="0" err="1"/>
              <a:t>anaerob</a:t>
            </a:r>
            <a:r>
              <a:rPr lang="tr-TR" sz="2000" dirty="0"/>
              <a:t>, </a:t>
            </a:r>
            <a:r>
              <a:rPr lang="tr-TR" sz="2000" dirty="0" err="1"/>
              <a:t>asidorezistans</a:t>
            </a:r>
            <a:r>
              <a:rPr lang="tr-TR" sz="2000" dirty="0"/>
              <a:t> olmayan çomak biçiminde bir bakteri</a:t>
            </a:r>
            <a:r>
              <a:rPr lang="tr-TR" sz="2000" dirty="0" smtClean="0"/>
              <a:t>.</a:t>
            </a:r>
          </a:p>
          <a:p>
            <a:endParaRPr lang="tr-TR" sz="2000" dirty="0"/>
          </a:p>
          <a:p>
            <a:r>
              <a:rPr lang="tr-TR" sz="2000" b="1" dirty="0" err="1" smtClean="0">
                <a:solidFill>
                  <a:schemeClr val="bg1"/>
                </a:solidFill>
              </a:rPr>
              <a:t>İnkübasyon</a:t>
            </a:r>
            <a:r>
              <a:rPr lang="tr-TR" sz="2000" b="1" dirty="0" smtClean="0">
                <a:solidFill>
                  <a:schemeClr val="bg1"/>
                </a:solidFill>
              </a:rPr>
              <a:t> periyodu: </a:t>
            </a:r>
            <a:r>
              <a:rPr lang="tr-TR" sz="2000" dirty="0" smtClean="0"/>
              <a:t>2-48 saat</a:t>
            </a:r>
          </a:p>
          <a:p>
            <a:endParaRPr lang="tr-TR" sz="2000" dirty="0" smtClean="0"/>
          </a:p>
          <a:p>
            <a:r>
              <a:rPr lang="tr-TR" sz="2000" b="1" dirty="0" smtClean="0">
                <a:solidFill>
                  <a:schemeClr val="bg1"/>
                </a:solidFill>
              </a:rPr>
              <a:t>Hastalık süresi</a:t>
            </a:r>
            <a:r>
              <a:rPr lang="tr-TR" sz="2000" b="1" dirty="0">
                <a:solidFill>
                  <a:schemeClr val="bg1"/>
                </a:solidFill>
              </a:rPr>
              <a:t>: </a:t>
            </a:r>
            <a:r>
              <a:rPr lang="tr-TR" sz="2000" dirty="0" smtClean="0"/>
              <a:t>2-7 gün</a:t>
            </a:r>
          </a:p>
          <a:p>
            <a:endParaRPr lang="tr-TR" sz="2000" dirty="0"/>
          </a:p>
          <a:p>
            <a:r>
              <a:rPr lang="tr-TR" sz="2000" b="1" dirty="0" smtClean="0">
                <a:solidFill>
                  <a:schemeClr val="bg1"/>
                </a:solidFill>
              </a:rPr>
              <a:t>Başlıca </a:t>
            </a:r>
            <a:r>
              <a:rPr lang="tr-TR" sz="2000" b="1" dirty="0">
                <a:solidFill>
                  <a:schemeClr val="bg1"/>
                </a:solidFill>
              </a:rPr>
              <a:t>Gıdalar: </a:t>
            </a:r>
            <a:r>
              <a:rPr lang="tr-TR" sz="2000" dirty="0" smtClean="0"/>
              <a:t>deniz ürünleri, su</a:t>
            </a:r>
          </a:p>
          <a:p>
            <a:endParaRPr lang="tr-TR" sz="2000" b="1" dirty="0" smtClean="0"/>
          </a:p>
          <a:p>
            <a:r>
              <a:rPr lang="tr-TR" sz="2000" b="1" dirty="0" smtClean="0">
                <a:solidFill>
                  <a:schemeClr val="bg1"/>
                </a:solidFill>
              </a:rPr>
              <a:t>Önemli semptomlar</a:t>
            </a:r>
            <a:r>
              <a:rPr lang="tr-TR" sz="2000" b="1" dirty="0">
                <a:solidFill>
                  <a:schemeClr val="bg1"/>
                </a:solidFill>
              </a:rPr>
              <a:t>: </a:t>
            </a:r>
            <a:r>
              <a:rPr lang="tr-TR" sz="2000" dirty="0" err="1"/>
              <a:t>diyare</a:t>
            </a:r>
            <a:r>
              <a:rPr lang="tr-TR" sz="2000" dirty="0"/>
              <a:t>, </a:t>
            </a:r>
            <a:r>
              <a:rPr lang="tr-TR" sz="2000" dirty="0" smtClean="0"/>
              <a:t>ateş (</a:t>
            </a:r>
            <a:r>
              <a:rPr lang="tr-TR" sz="2000" dirty="0" err="1" smtClean="0"/>
              <a:t>immun</a:t>
            </a:r>
            <a:r>
              <a:rPr lang="tr-TR" sz="2000" dirty="0" smtClean="0"/>
              <a:t> sistemi baskılanan insanlarda)</a:t>
            </a:r>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121530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ppt_x"/>
                                          </p:val>
                                        </p:tav>
                                        <p:tav tm="100000">
                                          <p:val>
                                            <p:strVal val="#ppt_x"/>
                                          </p:val>
                                        </p:tav>
                                      </p:tavLst>
                                    </p:anim>
                                    <p:anim calcmode="lin" valueType="num">
                                      <p:cBhvr additive="base">
                                        <p:cTn id="8" dur="500" fill="hold"/>
                                        <p:tgtEl>
                                          <p:spTgt spid="99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smtClean="0">
                <a:solidFill>
                  <a:schemeClr val="bg1"/>
                </a:solidFill>
              </a:rPr>
              <a:t>LİSTERİOZİS</a:t>
            </a:r>
            <a:endParaRPr lang="tr-TR" sz="2000" b="1" dirty="0">
              <a:solidFill>
                <a:schemeClr val="bg1"/>
              </a:solidFill>
            </a:endParaRPr>
          </a:p>
        </p:txBody>
      </p:sp>
      <p:sp>
        <p:nvSpPr>
          <p:cNvPr id="129027" name="AutoShape 3"/>
          <p:cNvSpPr>
            <a:spLocks noChangeArrowheads="1"/>
          </p:cNvSpPr>
          <p:nvPr/>
        </p:nvSpPr>
        <p:spPr bwMode="auto">
          <a:xfrm>
            <a:off x="969963" y="1700212"/>
            <a:ext cx="7562850" cy="4537099"/>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tr-TR" sz="2000" b="1" dirty="0">
                <a:solidFill>
                  <a:schemeClr val="bg1"/>
                </a:solidFill>
              </a:rPr>
              <a:t>Etken:</a:t>
            </a:r>
            <a:r>
              <a:rPr lang="tr-TR" sz="2000" dirty="0"/>
              <a:t> </a:t>
            </a:r>
            <a:r>
              <a:rPr lang="tr-TR" sz="2000" i="1" dirty="0" err="1" smtClean="0"/>
              <a:t>Listeria</a:t>
            </a:r>
            <a:r>
              <a:rPr lang="tr-TR" sz="2000" i="1" dirty="0" smtClean="0"/>
              <a:t> </a:t>
            </a:r>
            <a:r>
              <a:rPr lang="tr-TR" sz="2000" i="1" dirty="0" err="1" smtClean="0"/>
              <a:t>monocytogenes</a:t>
            </a:r>
            <a:r>
              <a:rPr lang="tr-TR" sz="2000" i="1" dirty="0" smtClean="0"/>
              <a:t>, </a:t>
            </a:r>
            <a:r>
              <a:rPr lang="tr-TR" sz="2000" dirty="0"/>
              <a:t>insanlar için önemli gıda kaynaklı bir patojendir. </a:t>
            </a:r>
            <a:r>
              <a:rPr lang="tr-TR" sz="2000" dirty="0" err="1"/>
              <a:t>Listeriozis</a:t>
            </a:r>
            <a:r>
              <a:rPr lang="tr-TR" sz="2000" dirty="0"/>
              <a:t> insanlarda oldukça yüksek oranlarda ölümlere neden olmakta ve genellikle gebelerde, yeni doğanlarda ve bağışıklık sistemleri zayıf kişilerde etkili </a:t>
            </a:r>
            <a:r>
              <a:rPr lang="tr-TR" sz="2000" dirty="0" smtClean="0"/>
              <a:t>olmaktadır (</a:t>
            </a:r>
            <a:r>
              <a:rPr lang="tr-TR" sz="2000" dirty="0" err="1" smtClean="0"/>
              <a:t>Psikrofilik</a:t>
            </a:r>
            <a:r>
              <a:rPr lang="tr-TR" sz="2000" dirty="0" smtClean="0"/>
              <a:t>, </a:t>
            </a:r>
            <a:r>
              <a:rPr lang="tr-TR" sz="2000" dirty="0"/>
              <a:t>22 </a:t>
            </a:r>
            <a:r>
              <a:rPr lang="tr-TR" sz="2000" baseline="30000" dirty="0" err="1" smtClean="0"/>
              <a:t>o</a:t>
            </a:r>
            <a:r>
              <a:rPr lang="tr-TR" sz="2000" dirty="0" err="1" smtClean="0"/>
              <a:t>C'de</a:t>
            </a:r>
            <a:r>
              <a:rPr lang="tr-TR" sz="2000" dirty="0"/>
              <a:t> </a:t>
            </a:r>
            <a:r>
              <a:rPr lang="tr-TR" sz="2000" b="1" dirty="0"/>
              <a:t>hareketli</a:t>
            </a:r>
            <a:r>
              <a:rPr lang="tr-TR" sz="2000" dirty="0"/>
              <a:t>, ancak 37 </a:t>
            </a:r>
            <a:r>
              <a:rPr lang="tr-TR" sz="2000" baseline="30000" dirty="0" err="1"/>
              <a:t>o</a:t>
            </a:r>
            <a:r>
              <a:rPr lang="tr-TR" sz="2000" dirty="0" err="1"/>
              <a:t>C'de</a:t>
            </a:r>
            <a:r>
              <a:rPr lang="tr-TR" sz="2000" dirty="0"/>
              <a:t> </a:t>
            </a:r>
            <a:r>
              <a:rPr lang="tr-TR" sz="2000" b="1" dirty="0"/>
              <a:t>hareketsiz</a:t>
            </a:r>
            <a:r>
              <a:rPr lang="tr-TR" sz="2000" dirty="0" smtClean="0"/>
              <a:t>).</a:t>
            </a:r>
          </a:p>
          <a:p>
            <a:r>
              <a:rPr lang="tr-TR" sz="2000" dirty="0" smtClean="0"/>
              <a:t> </a:t>
            </a:r>
            <a:endParaRPr lang="tr-TR" sz="2000" dirty="0"/>
          </a:p>
          <a:p>
            <a:r>
              <a:rPr lang="tr-TR" sz="2000" b="1" dirty="0" err="1" smtClean="0">
                <a:solidFill>
                  <a:schemeClr val="bg1"/>
                </a:solidFill>
              </a:rPr>
              <a:t>İnkubasyon</a:t>
            </a:r>
            <a:r>
              <a:rPr lang="tr-TR" sz="2000" b="1" dirty="0" smtClean="0">
                <a:solidFill>
                  <a:schemeClr val="bg1"/>
                </a:solidFill>
              </a:rPr>
              <a:t> periyodu:</a:t>
            </a:r>
            <a:r>
              <a:rPr lang="tr-TR" sz="2000" dirty="0" smtClean="0"/>
              <a:t> 1-7 gün (1-90 gün)</a:t>
            </a:r>
          </a:p>
          <a:p>
            <a:endParaRPr lang="tr-TR" sz="2000" dirty="0" smtClean="0"/>
          </a:p>
          <a:p>
            <a:r>
              <a:rPr lang="tr-TR" sz="2000" b="1" dirty="0" smtClean="0">
                <a:solidFill>
                  <a:schemeClr val="bg1"/>
                </a:solidFill>
              </a:rPr>
              <a:t>Hastalık süresi:</a:t>
            </a:r>
            <a:r>
              <a:rPr lang="tr-TR" sz="2000" dirty="0" smtClean="0"/>
              <a:t> haftalarca</a:t>
            </a:r>
          </a:p>
          <a:p>
            <a:endParaRPr lang="tr-TR" sz="2000" dirty="0"/>
          </a:p>
          <a:p>
            <a:r>
              <a:rPr lang="tr-TR" sz="2000" b="1" dirty="0" smtClean="0">
                <a:solidFill>
                  <a:schemeClr val="bg1"/>
                </a:solidFill>
              </a:rPr>
              <a:t>Başlıca </a:t>
            </a:r>
            <a:r>
              <a:rPr lang="tr-TR" sz="2000" b="1" dirty="0">
                <a:solidFill>
                  <a:schemeClr val="bg1"/>
                </a:solidFill>
              </a:rPr>
              <a:t>gıdalar:</a:t>
            </a:r>
            <a:r>
              <a:rPr lang="tr-TR" sz="2000" dirty="0"/>
              <a:t> </a:t>
            </a:r>
            <a:r>
              <a:rPr lang="tr-TR" sz="2000" dirty="0" smtClean="0"/>
              <a:t>çiğ yetersiz pişmiş gıda çiğ sütten yapılan peynir, tüketime hazır gıda</a:t>
            </a:r>
          </a:p>
          <a:p>
            <a:r>
              <a:rPr lang="tr-TR" sz="2000" b="1" dirty="0" smtClean="0">
                <a:solidFill>
                  <a:schemeClr val="bg1"/>
                </a:solidFill>
              </a:rPr>
              <a:t>Önemli semptomlar:</a:t>
            </a:r>
            <a:r>
              <a:rPr lang="tr-TR" sz="2000" dirty="0" smtClean="0"/>
              <a:t> Erken veya ölü doğumlar, </a:t>
            </a:r>
            <a:r>
              <a:rPr lang="tr-TR" sz="2000" dirty="0" err="1" smtClean="0"/>
              <a:t>meningitis</a:t>
            </a:r>
            <a:r>
              <a:rPr lang="tr-TR" sz="2000" dirty="0" smtClean="0"/>
              <a:t>, </a:t>
            </a:r>
            <a:r>
              <a:rPr lang="tr-TR" sz="2000" dirty="0" err="1" smtClean="0"/>
              <a:t>meningoensefalitis</a:t>
            </a:r>
            <a:r>
              <a:rPr lang="tr-TR" sz="2000" dirty="0" smtClean="0"/>
              <a:t>, septisemi. Özellikle </a:t>
            </a:r>
            <a:r>
              <a:rPr lang="tr-TR" sz="2000" dirty="0" err="1" smtClean="0"/>
              <a:t>immunsüpresiflerde</a:t>
            </a:r>
            <a:endParaRPr lang="tr-TR" sz="2000" dirty="0"/>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92290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additive="base">
                                        <p:cTn id="7" dur="500" fill="hold"/>
                                        <p:tgtEl>
                                          <p:spTgt spid="129027"/>
                                        </p:tgtEl>
                                        <p:attrNameLst>
                                          <p:attrName>ppt_x</p:attrName>
                                        </p:attrNameLst>
                                      </p:cBhvr>
                                      <p:tavLst>
                                        <p:tav tm="0">
                                          <p:val>
                                            <p:strVal val="#ppt_x"/>
                                          </p:val>
                                        </p:tav>
                                        <p:tav tm="100000">
                                          <p:val>
                                            <p:strVal val="#ppt_x"/>
                                          </p:val>
                                        </p:tav>
                                      </p:tavLst>
                                    </p:anim>
                                    <p:anim calcmode="lin" valueType="num">
                                      <p:cBhvr additive="base">
                                        <p:cTn id="8" dur="500" fill="hold"/>
                                        <p:tgtEl>
                                          <p:spTgt spid="129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STAPHYLOCOC ZEHİRLENMELERİ</a:t>
            </a:r>
          </a:p>
        </p:txBody>
      </p:sp>
      <p:sp>
        <p:nvSpPr>
          <p:cNvPr id="123907" name="AutoShape 3"/>
          <p:cNvSpPr>
            <a:spLocks noChangeArrowheads="1"/>
          </p:cNvSpPr>
          <p:nvPr/>
        </p:nvSpPr>
        <p:spPr bwMode="auto">
          <a:xfrm>
            <a:off x="395288" y="1484784"/>
            <a:ext cx="8209160" cy="5112567"/>
          </a:xfrm>
          <a:prstGeom prst="plaque">
            <a:avLst>
              <a:gd name="adj" fmla="val 4764"/>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solidFill>
                  <a:schemeClr val="bg1"/>
                </a:solidFill>
              </a:rPr>
              <a:t> </a:t>
            </a:r>
            <a:r>
              <a:rPr lang="tr-TR" sz="2000" i="1" dirty="0" err="1" smtClean="0"/>
              <a:t>Staphylococcus</a:t>
            </a:r>
            <a:r>
              <a:rPr lang="tr-TR" sz="2000" i="1" dirty="0" smtClean="0"/>
              <a:t> </a:t>
            </a:r>
            <a:r>
              <a:rPr lang="tr-TR" sz="2000" i="1" dirty="0" err="1" smtClean="0"/>
              <a:t>aureus</a:t>
            </a:r>
            <a:r>
              <a:rPr lang="tr-TR" sz="2000" dirty="0" err="1" smtClean="0"/>
              <a:t>’un</a:t>
            </a:r>
            <a:r>
              <a:rPr lang="tr-TR" sz="2000" dirty="0" smtClean="0"/>
              <a:t> </a:t>
            </a:r>
            <a:r>
              <a:rPr lang="tr-TR" sz="2000" dirty="0" err="1"/>
              <a:t>enterotoksijenik</a:t>
            </a:r>
            <a:r>
              <a:rPr lang="tr-TR" sz="2000" dirty="0"/>
              <a:t> </a:t>
            </a:r>
            <a:r>
              <a:rPr lang="tr-TR" sz="2000" dirty="0" err="1"/>
              <a:t>suşları</a:t>
            </a:r>
            <a:r>
              <a:rPr lang="tr-TR" sz="2000" dirty="0"/>
              <a:t> tarafından meydana getirilir. </a:t>
            </a:r>
            <a:endParaRPr lang="tr-TR" sz="2000" dirty="0" smtClean="0"/>
          </a:p>
          <a:p>
            <a:r>
              <a:rPr lang="tr-TR" sz="2000" b="1" dirty="0" err="1">
                <a:solidFill>
                  <a:schemeClr val="bg1"/>
                </a:solidFill>
              </a:rPr>
              <a:t>İnkübasyon</a:t>
            </a:r>
            <a:r>
              <a:rPr lang="tr-TR" sz="2000" b="1" dirty="0">
                <a:solidFill>
                  <a:schemeClr val="bg1"/>
                </a:solidFill>
              </a:rPr>
              <a:t> periyodu</a:t>
            </a:r>
            <a:r>
              <a:rPr lang="tr-TR" sz="2000" dirty="0" smtClean="0"/>
              <a:t>: 2-4 saat (0.5-6 saat)</a:t>
            </a:r>
          </a:p>
          <a:p>
            <a:r>
              <a:rPr lang="tr-TR" sz="2000" b="1" dirty="0">
                <a:solidFill>
                  <a:schemeClr val="bg1"/>
                </a:solidFill>
              </a:rPr>
              <a:t>Hastalık süresi: </a:t>
            </a:r>
            <a:r>
              <a:rPr lang="tr-TR" sz="2000" dirty="0" smtClean="0"/>
              <a:t>24-48 saat</a:t>
            </a:r>
            <a:endParaRPr lang="tr-TR" sz="2000" dirty="0"/>
          </a:p>
          <a:p>
            <a:r>
              <a:rPr lang="tr-TR" sz="2000" b="1" dirty="0">
                <a:solidFill>
                  <a:schemeClr val="bg1"/>
                </a:solidFill>
              </a:rPr>
              <a:t>Bulaşma kaynağı:</a:t>
            </a:r>
            <a:r>
              <a:rPr lang="tr-TR" sz="2000" dirty="0">
                <a:solidFill>
                  <a:schemeClr val="bg1"/>
                </a:solidFill>
              </a:rPr>
              <a:t> </a:t>
            </a:r>
            <a:r>
              <a:rPr lang="tr-TR" sz="2000" dirty="0" err="1" smtClean="0"/>
              <a:t>Stafikoklar</a:t>
            </a:r>
            <a:r>
              <a:rPr lang="tr-TR" sz="2000" dirty="0" smtClean="0"/>
              <a:t>, ağızda</a:t>
            </a:r>
            <a:r>
              <a:rPr lang="tr-TR" sz="2000" dirty="0"/>
              <a:t>, burunda, tırnak aralarında, sivilcelerde, yara ve apselerde, toz ve topraklarda bolca bulunurlar</a:t>
            </a:r>
            <a:r>
              <a:rPr lang="tr-TR" sz="2000" dirty="0" smtClean="0"/>
              <a:t>.</a:t>
            </a:r>
          </a:p>
          <a:p>
            <a:r>
              <a:rPr lang="tr-TR" sz="2000" dirty="0" smtClean="0"/>
              <a:t> </a:t>
            </a:r>
            <a:endParaRPr lang="tr-TR" sz="2000" dirty="0"/>
          </a:p>
          <a:p>
            <a:r>
              <a:rPr lang="tr-TR" sz="2000" b="1" dirty="0">
                <a:solidFill>
                  <a:schemeClr val="bg1"/>
                </a:solidFill>
              </a:rPr>
              <a:t>Riskli gıdalar:</a:t>
            </a:r>
            <a:r>
              <a:rPr lang="tr-TR" sz="2000" dirty="0"/>
              <a:t> Etkenin toksin salgılaması için pişirilmeden evvel gıdalara bulaşmış olması ve de üremesi gereklidir. </a:t>
            </a:r>
            <a:r>
              <a:rPr lang="tr-TR" sz="2000" dirty="0" smtClean="0"/>
              <a:t>Et, kanatlı eti, Etli</a:t>
            </a:r>
            <a:r>
              <a:rPr lang="tr-TR" sz="2000" dirty="0"/>
              <a:t>, yumurtalı, peynirli, süt ve kremalı yiyecekler, kıymalı makarna, </a:t>
            </a:r>
            <a:r>
              <a:rPr lang="tr-TR" sz="2000" dirty="0" smtClean="0"/>
              <a:t>patates</a:t>
            </a:r>
            <a:r>
              <a:rPr lang="tr-TR" sz="2000" dirty="0"/>
              <a:t>, pastalar, kekler, börekler ve dondurmalar gibi gıdalarda kolaylıkla üreyebilmektedirler. Ayrıca %7.5’in üzerinde tuz içeren gıdalarda toksin salgılayabilirler</a:t>
            </a:r>
            <a:r>
              <a:rPr lang="tr-TR" sz="2000" dirty="0" smtClean="0"/>
              <a:t>.</a:t>
            </a:r>
          </a:p>
          <a:p>
            <a:endParaRPr lang="tr-TR" sz="2000" dirty="0" smtClean="0"/>
          </a:p>
          <a:p>
            <a:r>
              <a:rPr lang="tr-TR" sz="2000" b="1" dirty="0">
                <a:solidFill>
                  <a:schemeClr val="bg1"/>
                </a:solidFill>
              </a:rPr>
              <a:t>Önemli semptomlar:</a:t>
            </a:r>
            <a:r>
              <a:rPr lang="tr-TR" sz="2000" dirty="0" smtClean="0"/>
              <a:t> Mide bulantısı, kusma, </a:t>
            </a:r>
            <a:r>
              <a:rPr lang="tr-TR" sz="2000" dirty="0" err="1" smtClean="0"/>
              <a:t>abdominal</a:t>
            </a:r>
            <a:r>
              <a:rPr lang="tr-TR" sz="2000" dirty="0" smtClean="0"/>
              <a:t> kramp, </a:t>
            </a:r>
            <a:r>
              <a:rPr lang="tr-TR" sz="2000" dirty="0" err="1" smtClean="0"/>
              <a:t>diyare</a:t>
            </a:r>
            <a:r>
              <a:rPr lang="tr-TR" sz="2000" dirty="0" smtClean="0"/>
              <a:t>, </a:t>
            </a:r>
          </a:p>
          <a:p>
            <a:endParaRPr lang="tr-TR" sz="2000" dirty="0">
              <a:solidFill>
                <a:schemeClr val="bg1"/>
              </a:solidFill>
            </a:endParaRPr>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4081315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additive="base">
                                        <p:cTn id="7" dur="500" fill="hold"/>
                                        <p:tgtEl>
                                          <p:spTgt spid="123907"/>
                                        </p:tgtEl>
                                        <p:attrNameLst>
                                          <p:attrName>ppt_x</p:attrName>
                                        </p:attrNameLst>
                                      </p:cBhvr>
                                      <p:tavLst>
                                        <p:tav tm="0">
                                          <p:val>
                                            <p:strVal val="#ppt_x"/>
                                          </p:val>
                                        </p:tav>
                                        <p:tav tm="100000">
                                          <p:val>
                                            <p:strVal val="#ppt_x"/>
                                          </p:val>
                                        </p:tav>
                                      </p:tavLst>
                                    </p:anim>
                                    <p:anim calcmode="lin" valueType="num">
                                      <p:cBhvr additive="base">
                                        <p:cTn id="8"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484632" indent="0" fontAlgn="auto">
              <a:spcAft>
                <a:spcPts val="0"/>
              </a:spcAft>
              <a:defRPr/>
            </a:pPr>
            <a:r>
              <a:rPr lang="tr-TR" dirty="0" smtClean="0">
                <a:solidFill>
                  <a:srgbClr val="FF0000"/>
                </a:solidFill>
              </a:rPr>
              <a:t>Gıda kaynaklı hastalıklar neden artıyor?</a:t>
            </a:r>
            <a:endParaRPr lang="tr-TR" dirty="0">
              <a:solidFill>
                <a:srgbClr val="FF0000"/>
              </a:solidFill>
            </a:endParaRPr>
          </a:p>
        </p:txBody>
      </p:sp>
      <p:sp>
        <p:nvSpPr>
          <p:cNvPr id="3" name="2 İçerik Yer Tutucusu"/>
          <p:cNvSpPr>
            <a:spLocks noGrp="1"/>
          </p:cNvSpPr>
          <p:nvPr>
            <p:ph idx="1"/>
          </p:nvPr>
        </p:nvSpPr>
        <p:spPr/>
        <p:txBody>
          <a:bodyPr>
            <a:normAutofit fontScale="85000" lnSpcReduction="10000"/>
          </a:bodyPr>
          <a:lstStyle/>
          <a:p>
            <a:pPr marL="448056" indent="-384048" fontAlgn="auto">
              <a:spcAft>
                <a:spcPts val="0"/>
              </a:spcAft>
              <a:buFont typeface="Wingdings 2"/>
              <a:buChar char=""/>
              <a:defRPr/>
            </a:pPr>
            <a:r>
              <a:rPr lang="tr-TR" dirty="0" err="1" smtClean="0"/>
              <a:t>Mikrorganizmaların</a:t>
            </a:r>
            <a:r>
              <a:rPr lang="tr-TR" dirty="0" smtClean="0"/>
              <a:t> </a:t>
            </a:r>
            <a:r>
              <a:rPr lang="tr-TR" dirty="0" err="1" smtClean="0"/>
              <a:t>virulansı</a:t>
            </a:r>
            <a:r>
              <a:rPr lang="tr-TR" dirty="0" smtClean="0"/>
              <a:t>, </a:t>
            </a:r>
            <a:r>
              <a:rPr lang="tr-TR" dirty="0" err="1" smtClean="0"/>
              <a:t>patojenitesi</a:t>
            </a:r>
            <a:r>
              <a:rPr lang="tr-TR" dirty="0" smtClean="0"/>
              <a:t> değişiyor</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Önceden bilinmeyen risklerin yeni analiz teknikleri ile ortaya çıkarılması</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Çok sayıda üretimi ve uzun gıda zincirlerini kapsayan yeni üretim sistemleri</a:t>
            </a:r>
          </a:p>
          <a:p>
            <a:pPr marL="64008" indent="0" fontAlgn="auto">
              <a:spcAft>
                <a:spcPts val="0"/>
              </a:spcAft>
              <a:buNone/>
              <a:defRPr/>
            </a:pPr>
            <a:endParaRPr lang="tr-TR" dirty="0" smtClean="0"/>
          </a:p>
          <a:p>
            <a:pPr marL="448056" indent="-384048" fontAlgn="auto">
              <a:spcAft>
                <a:spcPts val="0"/>
              </a:spcAft>
              <a:buFont typeface="Wingdings 2"/>
              <a:buChar char=""/>
              <a:defRPr/>
            </a:pPr>
            <a:r>
              <a:rPr lang="tr-TR" dirty="0" smtClean="0"/>
              <a:t>İklimin ve ekolojinin değişmesi ile yeni çevresel kirleticilerin ortaya çıkması</a:t>
            </a:r>
            <a:endParaRPr lang="tr-TR" dirty="0"/>
          </a:p>
        </p:txBody>
      </p:sp>
    </p:spTree>
    <p:extLst>
      <p:ext uri="{BB962C8B-B14F-4D97-AF65-F5344CB8AC3E}">
        <p14:creationId xmlns:p14="http://schemas.microsoft.com/office/powerpoint/2010/main" val="3697147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STAPHYLOCOC ZEHİRLENMELERİ</a:t>
            </a:r>
          </a:p>
        </p:txBody>
      </p:sp>
      <p:sp>
        <p:nvSpPr>
          <p:cNvPr id="121859" name="AutoShape 3"/>
          <p:cNvSpPr>
            <a:spLocks noChangeArrowheads="1"/>
          </p:cNvSpPr>
          <p:nvPr/>
        </p:nvSpPr>
        <p:spPr bwMode="auto">
          <a:xfrm>
            <a:off x="969963" y="1701800"/>
            <a:ext cx="7562850" cy="2879725"/>
          </a:xfrm>
          <a:prstGeom prst="plaque">
            <a:avLst>
              <a:gd name="adj" fmla="val 6727"/>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err="1">
                <a:solidFill>
                  <a:schemeClr val="bg1"/>
                </a:solidFill>
              </a:rPr>
              <a:t>Enfekte</a:t>
            </a:r>
            <a:r>
              <a:rPr lang="tr-TR" sz="2000" b="1" dirty="0">
                <a:solidFill>
                  <a:schemeClr val="bg1"/>
                </a:solidFill>
              </a:rPr>
              <a:t> dozu:</a:t>
            </a:r>
            <a:r>
              <a:rPr lang="tr-TR" sz="2000" dirty="0">
                <a:solidFill>
                  <a:schemeClr val="bg1"/>
                </a:solidFill>
              </a:rPr>
              <a:t> </a:t>
            </a:r>
            <a:r>
              <a:rPr lang="tr-TR" sz="2000" dirty="0"/>
              <a:t>28-37</a:t>
            </a:r>
            <a:r>
              <a:rPr lang="tr-TR" sz="2000" baseline="30000" dirty="0"/>
              <a:t>0</a:t>
            </a:r>
            <a:r>
              <a:rPr lang="tr-TR" sz="2000" dirty="0"/>
              <a:t>C’de 4 saat kalan gıdalarda </a:t>
            </a:r>
            <a:r>
              <a:rPr lang="tr-TR" sz="2000" dirty="0" err="1"/>
              <a:t>enterotoksinler</a:t>
            </a:r>
            <a:r>
              <a:rPr lang="tr-TR" sz="2000" dirty="0"/>
              <a:t> gelişir ve bakteri </a:t>
            </a:r>
            <a:r>
              <a:rPr lang="tr-TR" sz="2000" dirty="0" err="1"/>
              <a:t>enfekte</a:t>
            </a:r>
            <a:r>
              <a:rPr lang="tr-TR" sz="2000" dirty="0"/>
              <a:t> dozu 10</a:t>
            </a:r>
            <a:r>
              <a:rPr lang="tr-TR" sz="2000" baseline="30000" dirty="0"/>
              <a:t>6</a:t>
            </a:r>
            <a:r>
              <a:rPr lang="tr-TR" sz="2000" dirty="0"/>
              <a:t>-10</a:t>
            </a:r>
            <a:r>
              <a:rPr lang="tr-TR" sz="2000" baseline="30000" dirty="0"/>
              <a:t>8</a:t>
            </a:r>
            <a:r>
              <a:rPr lang="tr-TR" sz="2000" dirty="0"/>
              <a:t>/gr-ml</a:t>
            </a:r>
            <a:r>
              <a:rPr lang="tr-TR" sz="2000" dirty="0">
                <a:solidFill>
                  <a:schemeClr val="bg1"/>
                </a:solidFill>
              </a:rPr>
              <a:t> </a:t>
            </a:r>
            <a:r>
              <a:rPr lang="tr-TR" sz="2000" dirty="0"/>
              <a:t>ulaşır.</a:t>
            </a:r>
          </a:p>
          <a:p>
            <a:r>
              <a:rPr lang="tr-TR" sz="2000" b="1" dirty="0" smtClean="0">
                <a:solidFill>
                  <a:schemeClr val="bg1"/>
                </a:solidFill>
              </a:rPr>
              <a:t>SONUÇ</a:t>
            </a:r>
            <a:endParaRPr lang="tr-TR" sz="2000" b="1" dirty="0">
              <a:solidFill>
                <a:schemeClr val="bg1"/>
              </a:solidFill>
            </a:endParaRPr>
          </a:p>
          <a:p>
            <a:r>
              <a:rPr lang="tr-TR" sz="2000" dirty="0"/>
              <a:t>Korunmak için hijyen kurallarına uymak, soğutma, çalışanların sağlıklarının kontrolü, mutfak bakımı ve temizliği şart.</a:t>
            </a:r>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3522364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ppt_x"/>
                                          </p:val>
                                        </p:tav>
                                        <p:tav tm="100000">
                                          <p:val>
                                            <p:strVal val="#ppt_x"/>
                                          </p:val>
                                        </p:tav>
                                      </p:tavLst>
                                    </p:anim>
                                    <p:anim calcmode="lin" valueType="num">
                                      <p:cBhvr additive="base">
                                        <p:cTn id="8" dur="500" fill="hold"/>
                                        <p:tgtEl>
                                          <p:spTgt spid="1218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CLOSTRİDİUM BOTULİNİUM ZEHİRLENMELERİ</a:t>
            </a:r>
          </a:p>
        </p:txBody>
      </p:sp>
      <p:sp>
        <p:nvSpPr>
          <p:cNvPr id="129027" name="AutoShape 3"/>
          <p:cNvSpPr>
            <a:spLocks noChangeArrowheads="1"/>
          </p:cNvSpPr>
          <p:nvPr/>
        </p:nvSpPr>
        <p:spPr bwMode="auto">
          <a:xfrm>
            <a:off x="969963" y="1700213"/>
            <a:ext cx="7562850" cy="41767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dirty="0"/>
              <a:t> </a:t>
            </a:r>
            <a:r>
              <a:rPr lang="tr-TR" sz="2000" i="1" dirty="0" err="1" smtClean="0"/>
              <a:t>Clostridium</a:t>
            </a:r>
            <a:r>
              <a:rPr lang="tr-TR" sz="2000" i="1" dirty="0" smtClean="0"/>
              <a:t> </a:t>
            </a:r>
            <a:r>
              <a:rPr lang="tr-TR" sz="2000" i="1" dirty="0" err="1" smtClean="0"/>
              <a:t>botulinum</a:t>
            </a:r>
            <a:r>
              <a:rPr lang="tr-TR" sz="2000" i="1" dirty="0" smtClean="0"/>
              <a:t> </a:t>
            </a:r>
            <a:r>
              <a:rPr lang="tr-TR" sz="2000" dirty="0" err="1"/>
              <a:t>nörotoksik</a:t>
            </a:r>
            <a:r>
              <a:rPr lang="tr-TR" sz="2000" dirty="0"/>
              <a:t> proteinlerinin besin maddeleriyle birlikte vücuda girmesi ile hastalık yapar. A-B-C-D-E-F gibi alt tipleri vardır. A-B çok, E az, C-D ise insanda besin zehirlenmesi yapmamaktadır. </a:t>
            </a:r>
            <a:endParaRPr lang="tr-TR" sz="2000" dirty="0" smtClean="0"/>
          </a:p>
          <a:p>
            <a:r>
              <a:rPr lang="tr-TR" sz="2000" b="1" dirty="0" err="1">
                <a:solidFill>
                  <a:schemeClr val="bg1"/>
                </a:solidFill>
              </a:rPr>
              <a:t>İnkübasyon</a:t>
            </a:r>
            <a:r>
              <a:rPr lang="tr-TR" sz="2000" b="1" dirty="0">
                <a:solidFill>
                  <a:schemeClr val="bg1"/>
                </a:solidFill>
              </a:rPr>
              <a:t> periyodu: </a:t>
            </a:r>
            <a:r>
              <a:rPr lang="tr-TR" sz="2000" dirty="0" smtClean="0"/>
              <a:t>12-36 saat (5-96 saat)</a:t>
            </a:r>
            <a:endParaRPr lang="tr-TR" sz="2000" dirty="0"/>
          </a:p>
          <a:p>
            <a:r>
              <a:rPr lang="tr-TR" sz="2000" b="1" dirty="0">
                <a:solidFill>
                  <a:schemeClr val="bg1"/>
                </a:solidFill>
              </a:rPr>
              <a:t>Bulaşma kaynağı:</a:t>
            </a:r>
            <a:r>
              <a:rPr lang="tr-TR" sz="2000" dirty="0"/>
              <a:t> Dış ortamda, sebze ve meyvelerin üzerinde, bulaşmaya maruz insan ve hayvanların gaitalarında bol miktarda bulunur ve </a:t>
            </a:r>
          </a:p>
          <a:p>
            <a:r>
              <a:rPr lang="tr-TR" sz="2000" b="1" dirty="0">
                <a:solidFill>
                  <a:schemeClr val="bg1"/>
                </a:solidFill>
              </a:rPr>
              <a:t>Riskli gıdalar:</a:t>
            </a:r>
            <a:r>
              <a:rPr lang="tr-TR" sz="2000" dirty="0"/>
              <a:t> Sebze, et konserveleri, salam, sosis, hafif haşlanmış sucuklar, tuz konsantrasyonu %5’in altında olan salamura balık ve etler. </a:t>
            </a:r>
            <a:r>
              <a:rPr lang="tr-TR" sz="2000" i="1" dirty="0" err="1"/>
              <a:t>Cl.botulinum</a:t>
            </a:r>
            <a:r>
              <a:rPr lang="tr-TR" sz="2000" dirty="0"/>
              <a:t> gıdalarda ancak üredikleri kısımlarda toksin üretirler ve bu kısımların yenilmesi ile toksinler alınmış olur.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2933005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additive="base">
                                        <p:cTn id="7" dur="500" fill="hold"/>
                                        <p:tgtEl>
                                          <p:spTgt spid="129027"/>
                                        </p:tgtEl>
                                        <p:attrNameLst>
                                          <p:attrName>ppt_x</p:attrName>
                                        </p:attrNameLst>
                                      </p:cBhvr>
                                      <p:tavLst>
                                        <p:tav tm="0">
                                          <p:val>
                                            <p:strVal val="#ppt_x"/>
                                          </p:val>
                                        </p:tav>
                                        <p:tav tm="100000">
                                          <p:val>
                                            <p:strVal val="#ppt_x"/>
                                          </p:val>
                                        </p:tav>
                                      </p:tavLst>
                                    </p:anim>
                                    <p:anim calcmode="lin" valueType="num">
                                      <p:cBhvr additive="base">
                                        <p:cTn id="8" dur="500" fill="hold"/>
                                        <p:tgtEl>
                                          <p:spTgt spid="129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CLOSTRİDİUM BOTULİNİUM ZEHİRLENMELERİ</a:t>
            </a:r>
          </a:p>
        </p:txBody>
      </p:sp>
      <p:sp>
        <p:nvSpPr>
          <p:cNvPr id="131075" name="AutoShape 3"/>
          <p:cNvSpPr>
            <a:spLocks noChangeArrowheads="1"/>
          </p:cNvSpPr>
          <p:nvPr/>
        </p:nvSpPr>
        <p:spPr bwMode="auto">
          <a:xfrm>
            <a:off x="969963" y="1700213"/>
            <a:ext cx="7562850" cy="2520950"/>
          </a:xfrm>
          <a:prstGeom prst="plaque">
            <a:avLst>
              <a:gd name="adj" fmla="val 5921"/>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smtClean="0">
                <a:solidFill>
                  <a:schemeClr val="bg1"/>
                </a:solidFill>
              </a:rPr>
              <a:t>Hastalık süresi</a:t>
            </a:r>
            <a:r>
              <a:rPr lang="tr-TR" sz="2000" b="1" dirty="0">
                <a:solidFill>
                  <a:schemeClr val="bg1"/>
                </a:solidFill>
              </a:rPr>
              <a:t>:</a:t>
            </a:r>
            <a:r>
              <a:rPr lang="tr-TR" sz="2000" dirty="0"/>
              <a:t> </a:t>
            </a:r>
            <a:r>
              <a:rPr lang="tr-TR" sz="2000" dirty="0" smtClean="0"/>
              <a:t>1-8 gün ölüm/ 6-9 ay iyileşme</a:t>
            </a:r>
          </a:p>
          <a:p>
            <a:r>
              <a:rPr lang="tr-TR" sz="2000" b="1" dirty="0" smtClean="0">
                <a:solidFill>
                  <a:schemeClr val="bg1"/>
                </a:solidFill>
              </a:rPr>
              <a:t>SONUÇ</a:t>
            </a:r>
            <a:endParaRPr lang="tr-TR" sz="2000" b="1" dirty="0">
              <a:solidFill>
                <a:schemeClr val="bg1"/>
              </a:solidFill>
            </a:endParaRPr>
          </a:p>
          <a:p>
            <a:r>
              <a:rPr lang="tr-TR" sz="2000" dirty="0"/>
              <a:t>Güvenli konserveler tercih edilmelidir. Konserveler için taze sebze ve meyveler kullanılmalıdır</a:t>
            </a:r>
            <a:r>
              <a:rPr lang="tr-TR" sz="2000" dirty="0" smtClean="0"/>
              <a:t>. Konserve </a:t>
            </a:r>
            <a:r>
              <a:rPr lang="tr-TR" sz="2000" dirty="0"/>
              <a:t>gıdalar yenilmeden önce 5 dakika </a:t>
            </a:r>
            <a:r>
              <a:rPr lang="tr-TR" sz="2000" dirty="0" smtClean="0"/>
              <a:t>kaynatılmalıdır.</a:t>
            </a:r>
            <a:endParaRPr lang="tr-TR" sz="2000" dirty="0"/>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265342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ppt_x"/>
                                          </p:val>
                                        </p:tav>
                                        <p:tav tm="100000">
                                          <p:val>
                                            <p:strVal val="#ppt_x"/>
                                          </p:val>
                                        </p:tav>
                                      </p:tavLst>
                                    </p:anim>
                                    <p:anim calcmode="lin" valueType="num">
                                      <p:cBhvr additive="base">
                                        <p:cTn id="8"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botooo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28775"/>
            <a:ext cx="51435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187450" y="404813"/>
            <a:ext cx="6480175" cy="914400"/>
          </a:xfrm>
          <a:prstGeom prst="rect">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b="1">
                <a:solidFill>
                  <a:schemeClr val="bg1"/>
                </a:solidFill>
              </a:rPr>
              <a:t>CLOSTRİDİUM BOTULİNİUM ZEHİRİNİN FAYDALI KULLANIMI</a:t>
            </a:r>
          </a:p>
        </p:txBody>
      </p:sp>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519348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fade">
                                      <p:cBhvr>
                                        <p:cTn id="7" dur="5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CLOSTRİDİUM </a:t>
            </a:r>
            <a:r>
              <a:rPr lang="tr-TR" sz="2000" b="1" dirty="0" smtClean="0">
                <a:solidFill>
                  <a:schemeClr val="bg1"/>
                </a:solidFill>
              </a:rPr>
              <a:t>PERFRİNGENS </a:t>
            </a:r>
            <a:r>
              <a:rPr lang="tr-TR" sz="2000" b="1" dirty="0">
                <a:solidFill>
                  <a:schemeClr val="bg1"/>
                </a:solidFill>
              </a:rPr>
              <a:t>ZEHİRLENMELERİ</a:t>
            </a:r>
          </a:p>
        </p:txBody>
      </p:sp>
      <p:sp>
        <p:nvSpPr>
          <p:cNvPr id="105475" name="AutoShape 3"/>
          <p:cNvSpPr>
            <a:spLocks noChangeArrowheads="1"/>
          </p:cNvSpPr>
          <p:nvPr/>
        </p:nvSpPr>
        <p:spPr bwMode="auto">
          <a:xfrm>
            <a:off x="969963" y="1700213"/>
            <a:ext cx="7562850" cy="3960812"/>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b="1" dirty="0"/>
              <a:t> </a:t>
            </a:r>
            <a:r>
              <a:rPr lang="tr-TR" sz="2000" i="1" dirty="0" err="1" smtClean="0"/>
              <a:t>Clostridium</a:t>
            </a:r>
            <a:r>
              <a:rPr lang="tr-TR" sz="2000" i="1" dirty="0" smtClean="0"/>
              <a:t> </a:t>
            </a:r>
            <a:r>
              <a:rPr lang="tr-TR" sz="2000" i="1" dirty="0" err="1" smtClean="0"/>
              <a:t>perfringens</a:t>
            </a:r>
            <a:r>
              <a:rPr lang="tr-TR" sz="2000" i="1" dirty="0" smtClean="0"/>
              <a:t> </a:t>
            </a:r>
            <a:r>
              <a:rPr lang="tr-TR" sz="2000" dirty="0"/>
              <a:t>insan ve hayvanların </a:t>
            </a:r>
            <a:r>
              <a:rPr lang="tr-TR" sz="2000" dirty="0" err="1"/>
              <a:t>barsaklarında</a:t>
            </a:r>
            <a:r>
              <a:rPr lang="tr-TR" sz="2000" dirty="0"/>
              <a:t> normal olarak bulunan bir mikroorganizmadır. </a:t>
            </a:r>
            <a:r>
              <a:rPr lang="tr-TR" sz="2000" dirty="0" smtClean="0"/>
              <a:t> Altı </a:t>
            </a:r>
            <a:r>
              <a:rPr lang="tr-TR" sz="2000" dirty="0" err="1" smtClean="0"/>
              <a:t>toksijenik</a:t>
            </a:r>
            <a:r>
              <a:rPr lang="tr-TR" sz="2000" dirty="0" smtClean="0"/>
              <a:t> </a:t>
            </a:r>
            <a:r>
              <a:rPr lang="tr-TR" sz="2000" dirty="0"/>
              <a:t>gruba ayrılır</a:t>
            </a:r>
            <a:r>
              <a:rPr lang="tr-TR" sz="2000" dirty="0" smtClean="0"/>
              <a:t>.</a:t>
            </a:r>
          </a:p>
          <a:p>
            <a:endParaRPr lang="tr-TR" sz="2000" b="1" dirty="0" smtClean="0">
              <a:solidFill>
                <a:schemeClr val="bg1"/>
              </a:solidFill>
            </a:endParaRPr>
          </a:p>
          <a:p>
            <a:r>
              <a:rPr lang="tr-TR" sz="2000" b="1" dirty="0" err="1" smtClean="0">
                <a:solidFill>
                  <a:schemeClr val="bg1"/>
                </a:solidFill>
              </a:rPr>
              <a:t>İnkübasyon</a:t>
            </a:r>
            <a:r>
              <a:rPr lang="tr-TR" sz="2000" b="1" dirty="0" smtClean="0">
                <a:solidFill>
                  <a:schemeClr val="bg1"/>
                </a:solidFill>
              </a:rPr>
              <a:t> </a:t>
            </a:r>
            <a:r>
              <a:rPr lang="tr-TR" sz="2000" b="1" dirty="0">
                <a:solidFill>
                  <a:schemeClr val="bg1"/>
                </a:solidFill>
              </a:rPr>
              <a:t>periyodu: </a:t>
            </a:r>
            <a:r>
              <a:rPr lang="tr-TR" sz="2000" dirty="0" smtClean="0"/>
              <a:t>10-12 saat (8-24 saat)</a:t>
            </a:r>
          </a:p>
          <a:p>
            <a:endParaRPr lang="tr-TR" sz="2000" dirty="0"/>
          </a:p>
          <a:p>
            <a:r>
              <a:rPr lang="tr-TR" sz="2000" b="1" dirty="0">
                <a:solidFill>
                  <a:schemeClr val="bg1"/>
                </a:solidFill>
              </a:rPr>
              <a:t>Bulaşma kaynağı: </a:t>
            </a:r>
            <a:r>
              <a:rPr lang="tr-TR" sz="2000" dirty="0"/>
              <a:t>İnsan ve hayvan gaitasında bulunan etkenle gıdalara bulaşabildiklerinden, soğukta saklanmayan etli besin </a:t>
            </a:r>
            <a:r>
              <a:rPr lang="tr-TR" sz="2000" dirty="0" smtClean="0"/>
              <a:t>maddelerinden </a:t>
            </a:r>
            <a:r>
              <a:rPr lang="tr-TR" sz="2000" dirty="0"/>
              <a:t>ileri gelen besin zehirlenmelerine daha sık rastlanır</a:t>
            </a:r>
            <a:r>
              <a:rPr lang="tr-TR" sz="2000" dirty="0" smtClean="0"/>
              <a:t>.</a:t>
            </a:r>
          </a:p>
          <a:p>
            <a:endParaRPr lang="tr-TR" sz="2000" dirty="0"/>
          </a:p>
          <a:p>
            <a:r>
              <a:rPr lang="tr-TR" sz="2000" b="1" dirty="0"/>
              <a:t> </a:t>
            </a:r>
            <a:r>
              <a:rPr lang="tr-TR" sz="2000" b="1" dirty="0">
                <a:solidFill>
                  <a:schemeClr val="bg1"/>
                </a:solidFill>
              </a:rPr>
              <a:t>Riskli gıdalar:</a:t>
            </a:r>
            <a:r>
              <a:rPr lang="tr-TR" sz="2000" b="1" dirty="0"/>
              <a:t> </a:t>
            </a:r>
            <a:r>
              <a:rPr lang="tr-TR" sz="2000" dirty="0" smtClean="0"/>
              <a:t>Et, kanatlı eti, kuru çorba ve soslar</a:t>
            </a:r>
            <a:endParaRPr lang="tr-TR" sz="2000" dirty="0"/>
          </a:p>
          <a:p>
            <a:endParaRPr lang="tr-TR" sz="2000" dirty="0"/>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96611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ppt_x"/>
                                          </p:val>
                                        </p:tav>
                                        <p:tav tm="100000">
                                          <p:val>
                                            <p:strVal val="#ppt_x"/>
                                          </p:val>
                                        </p:tav>
                                      </p:tavLst>
                                    </p:anim>
                                    <p:anim calcmode="lin" valueType="num">
                                      <p:cBhvr additive="base">
                                        <p:cTn id="8" dur="500" fill="hold"/>
                                        <p:tgtEl>
                                          <p:spTgt spid="105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CLOSTRİDİUM PERFİRİNGENS ZEHİRLENMELERİ</a:t>
            </a:r>
          </a:p>
        </p:txBody>
      </p:sp>
      <p:sp>
        <p:nvSpPr>
          <p:cNvPr id="107523" name="AutoShape 3"/>
          <p:cNvSpPr>
            <a:spLocks noChangeArrowheads="1"/>
          </p:cNvSpPr>
          <p:nvPr/>
        </p:nvSpPr>
        <p:spPr bwMode="auto">
          <a:xfrm>
            <a:off x="969963" y="1701800"/>
            <a:ext cx="7562850" cy="3240088"/>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dirty="0"/>
              <a:t>Burada olan olay  bir zehirlenmemi yoksa </a:t>
            </a:r>
            <a:r>
              <a:rPr lang="tr-TR" sz="2000" dirty="0" smtClean="0"/>
              <a:t>enfeksiyon mu </a:t>
            </a:r>
            <a:r>
              <a:rPr lang="tr-TR" sz="2000" dirty="0"/>
              <a:t>tam olarak açık değildir. Zehirlenmenin olabilmesi için besin maddeleri ile birlikte canlı basillerin de alınması gerekmektedir. Bağırsakta şekillenen </a:t>
            </a:r>
            <a:r>
              <a:rPr lang="tr-TR" sz="2000" dirty="0" err="1"/>
              <a:t>enterotoksin</a:t>
            </a:r>
            <a:r>
              <a:rPr lang="tr-TR" sz="2000" dirty="0"/>
              <a:t> sonucu zehirlenme meydana gelmektedir</a:t>
            </a:r>
            <a:r>
              <a:rPr lang="tr-TR" sz="2000" dirty="0" smtClean="0"/>
              <a:t>. Karın </a:t>
            </a:r>
            <a:r>
              <a:rPr lang="tr-TR" sz="2000" dirty="0" err="1" smtClean="0"/>
              <a:t>kramları</a:t>
            </a:r>
            <a:r>
              <a:rPr lang="tr-TR" sz="2000" dirty="0" smtClean="0"/>
              <a:t>, </a:t>
            </a:r>
            <a:r>
              <a:rPr lang="tr-TR" sz="2000" dirty="0" err="1" smtClean="0"/>
              <a:t>profuz</a:t>
            </a:r>
            <a:r>
              <a:rPr lang="tr-TR" sz="2000" dirty="0" smtClean="0"/>
              <a:t> </a:t>
            </a:r>
            <a:r>
              <a:rPr lang="tr-TR" sz="2000" dirty="0" err="1" smtClean="0"/>
              <a:t>diyare</a:t>
            </a:r>
            <a:r>
              <a:rPr lang="tr-TR" sz="2000" dirty="0" smtClean="0"/>
              <a:t> görülür. </a:t>
            </a:r>
            <a:endParaRPr lang="tr-TR" sz="2000" dirty="0">
              <a:solidFill>
                <a:schemeClr val="bg1"/>
              </a:solidFill>
            </a:endParaRPr>
          </a:p>
          <a:p>
            <a:r>
              <a:rPr lang="tr-TR" sz="2000" b="1" dirty="0" smtClean="0">
                <a:solidFill>
                  <a:schemeClr val="bg1"/>
                </a:solidFill>
              </a:rPr>
              <a:t>Hastalık </a:t>
            </a:r>
            <a:r>
              <a:rPr lang="tr-TR" sz="2000" b="1" dirty="0">
                <a:solidFill>
                  <a:schemeClr val="bg1"/>
                </a:solidFill>
              </a:rPr>
              <a:t>süresi:</a:t>
            </a:r>
            <a:r>
              <a:rPr lang="tr-TR" sz="2000" dirty="0">
                <a:solidFill>
                  <a:schemeClr val="bg1"/>
                </a:solidFill>
              </a:rPr>
              <a:t> </a:t>
            </a:r>
            <a:r>
              <a:rPr lang="tr-TR" sz="2000" dirty="0" smtClean="0"/>
              <a:t>12-24 </a:t>
            </a:r>
            <a:r>
              <a:rPr lang="tr-TR" sz="2000" dirty="0"/>
              <a:t>saat. Bu zehirlenmede nadiren kusma ve ateşin olması </a:t>
            </a:r>
            <a:r>
              <a:rPr lang="tr-TR" sz="2000" b="1" dirty="0">
                <a:solidFill>
                  <a:srgbClr val="FF0000"/>
                </a:solidFill>
              </a:rPr>
              <a:t>ÖZELDİR</a:t>
            </a:r>
            <a:r>
              <a:rPr lang="tr-TR" sz="2000" dirty="0"/>
              <a:t>. </a:t>
            </a:r>
            <a:r>
              <a:rPr lang="tr-TR" sz="2000" dirty="0" smtClean="0"/>
              <a:t>Ölüm de </a:t>
            </a:r>
            <a:r>
              <a:rPr lang="tr-TR" sz="2000" dirty="0"/>
              <a:t>görülebilir.</a:t>
            </a:r>
          </a:p>
          <a:p>
            <a:r>
              <a:rPr lang="tr-TR" sz="2000" b="1" dirty="0">
                <a:solidFill>
                  <a:schemeClr val="bg1"/>
                </a:solidFill>
              </a:rPr>
              <a:t>SONUÇ</a:t>
            </a:r>
          </a:p>
          <a:p>
            <a:r>
              <a:rPr lang="tr-TR" sz="2000" dirty="0"/>
              <a:t>Gıda hijyenine mutlak riayet.</a:t>
            </a:r>
          </a:p>
          <a:p>
            <a:endParaRPr lang="tr-TR" sz="20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45</a:t>
            </a:fld>
            <a:endParaRPr lang="tr-TR"/>
          </a:p>
        </p:txBody>
      </p:sp>
    </p:spTree>
    <p:extLst>
      <p:ext uri="{BB962C8B-B14F-4D97-AF65-F5344CB8AC3E}">
        <p14:creationId xmlns:p14="http://schemas.microsoft.com/office/powerpoint/2010/main" val="340618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additive="base">
                                        <p:cTn id="7" dur="500" fill="hold"/>
                                        <p:tgtEl>
                                          <p:spTgt spid="107523"/>
                                        </p:tgtEl>
                                        <p:attrNameLst>
                                          <p:attrName>ppt_x</p:attrName>
                                        </p:attrNameLst>
                                      </p:cBhvr>
                                      <p:tavLst>
                                        <p:tav tm="0">
                                          <p:val>
                                            <p:strVal val="#ppt_x"/>
                                          </p:val>
                                        </p:tav>
                                        <p:tav tm="100000">
                                          <p:val>
                                            <p:strVal val="#ppt_x"/>
                                          </p:val>
                                        </p:tav>
                                      </p:tavLst>
                                    </p:anim>
                                    <p:anim calcmode="lin" valueType="num">
                                      <p:cBhvr additive="base">
                                        <p:cTn id="8" dur="500" fill="hold"/>
                                        <p:tgtEl>
                                          <p:spTgt spid="107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BACİLLUS CEREUS ZEHİRLENMELERİ</a:t>
            </a:r>
          </a:p>
        </p:txBody>
      </p:sp>
      <p:sp>
        <p:nvSpPr>
          <p:cNvPr id="109571" name="AutoShape 3"/>
          <p:cNvSpPr>
            <a:spLocks noChangeArrowheads="1"/>
          </p:cNvSpPr>
          <p:nvPr/>
        </p:nvSpPr>
        <p:spPr bwMode="auto">
          <a:xfrm>
            <a:off x="969963" y="1628775"/>
            <a:ext cx="7562850" cy="4752975"/>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smtClean="0"/>
              <a:t>Bacillus</a:t>
            </a:r>
            <a:r>
              <a:rPr lang="tr-TR" sz="2000" i="1" dirty="0" smtClean="0"/>
              <a:t> </a:t>
            </a:r>
            <a:r>
              <a:rPr lang="tr-TR" sz="2000" i="1" dirty="0" err="1" smtClean="0"/>
              <a:t>cereus</a:t>
            </a:r>
            <a:endParaRPr lang="tr-TR" sz="2000" i="1" dirty="0"/>
          </a:p>
          <a:p>
            <a:r>
              <a:rPr lang="tr-TR" sz="2000" b="1" dirty="0">
                <a:solidFill>
                  <a:schemeClr val="bg1"/>
                </a:solidFill>
              </a:rPr>
              <a:t>Bulaşma kaynağı:</a:t>
            </a:r>
            <a:r>
              <a:rPr lang="tr-TR" sz="2000" b="1" dirty="0"/>
              <a:t> </a:t>
            </a:r>
            <a:r>
              <a:rPr lang="tr-TR" sz="2000" dirty="0"/>
              <a:t>Çevrede bolca bulunur, özellikle hububatlarda ve diğer besin kaynaklarında</a:t>
            </a:r>
          </a:p>
          <a:p>
            <a:r>
              <a:rPr lang="tr-TR" sz="2000" b="1" dirty="0">
                <a:solidFill>
                  <a:schemeClr val="bg1"/>
                </a:solidFill>
              </a:rPr>
              <a:t>Riskli gıdalar:</a:t>
            </a:r>
            <a:r>
              <a:rPr lang="tr-TR" sz="2000" b="1" dirty="0"/>
              <a:t> </a:t>
            </a:r>
            <a:r>
              <a:rPr lang="tr-TR" sz="2000" dirty="0"/>
              <a:t>Hububat ürünleri, soslar, su ve yumurta ile yapılmış kremler, sütlü tatlılar ve pirinçli yemekler. Sulu pişmiş proteinli besinlerin yetersiz soğutulması mikroorganizmanın gelişmesini sağlamada esas faktördür.</a:t>
            </a:r>
          </a:p>
          <a:p>
            <a:r>
              <a:rPr lang="tr-TR" sz="2000" b="1" dirty="0">
                <a:solidFill>
                  <a:schemeClr val="bg1"/>
                </a:solidFill>
              </a:rPr>
              <a:t>Kuluçka süresi: </a:t>
            </a:r>
            <a:r>
              <a:rPr lang="tr-TR" sz="2000" dirty="0"/>
              <a:t>İki farklı süre vardır. Birincisi 8-16 saat olan ve 12-24 saat boyunca devam eden zehirlenme, diğeri ise 1-5 saat kuluçka süresinden sonra 6-24 saat süren zehirlenmedir.</a:t>
            </a:r>
          </a:p>
          <a:p>
            <a:r>
              <a:rPr lang="tr-TR" sz="2000" b="1" dirty="0">
                <a:solidFill>
                  <a:schemeClr val="bg1"/>
                </a:solidFill>
              </a:rPr>
              <a:t>Önemli semptomlar: </a:t>
            </a:r>
            <a:r>
              <a:rPr lang="tr-TR" sz="2000" dirty="0" smtClean="0"/>
              <a:t>karın ağrısı, </a:t>
            </a:r>
            <a:r>
              <a:rPr lang="tr-TR" sz="2000" dirty="0" err="1" smtClean="0"/>
              <a:t>diyare</a:t>
            </a:r>
            <a:r>
              <a:rPr lang="tr-TR" sz="2000" dirty="0" smtClean="0"/>
              <a:t> (</a:t>
            </a:r>
            <a:r>
              <a:rPr lang="tr-TR" sz="2000" dirty="0" err="1" smtClean="0"/>
              <a:t>diyarel</a:t>
            </a:r>
            <a:r>
              <a:rPr lang="tr-TR" sz="2000" dirty="0" smtClean="0"/>
              <a:t> sendrom); bulantı, kusma (</a:t>
            </a:r>
            <a:r>
              <a:rPr lang="tr-TR" sz="2000" dirty="0" err="1" smtClean="0"/>
              <a:t>emetik</a:t>
            </a:r>
            <a:r>
              <a:rPr lang="tr-TR" sz="2000" dirty="0" smtClean="0"/>
              <a:t> sendrom)</a:t>
            </a:r>
            <a:endParaRPr lang="tr-TR" sz="2000" dirty="0"/>
          </a:p>
          <a:p>
            <a:r>
              <a:rPr lang="tr-TR" sz="2000" dirty="0" err="1">
                <a:solidFill>
                  <a:schemeClr val="bg1"/>
                </a:solidFill>
              </a:rPr>
              <a:t>SONUÇ:</a:t>
            </a:r>
            <a:r>
              <a:rPr lang="tr-TR" sz="2000" dirty="0" err="1"/>
              <a:t>Pişirme</a:t>
            </a:r>
            <a:r>
              <a:rPr lang="tr-TR" sz="2000" dirty="0"/>
              <a:t> ile yenilme arasındaki sürenin uzun tutulmaması, bu devrede sıcak bulundurulmaması, hemen soğutularak muhafaza edilmesi gerekmektedir.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46</a:t>
            </a:fld>
            <a:endParaRPr lang="tr-TR"/>
          </a:p>
        </p:txBody>
      </p:sp>
    </p:spTree>
    <p:extLst>
      <p:ext uri="{BB962C8B-B14F-4D97-AF65-F5344CB8AC3E}">
        <p14:creationId xmlns:p14="http://schemas.microsoft.com/office/powerpoint/2010/main" val="3184244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ENTEROCOC GIDA ZEHİRLENMELERİ</a:t>
            </a:r>
          </a:p>
        </p:txBody>
      </p:sp>
      <p:sp>
        <p:nvSpPr>
          <p:cNvPr id="95235" name="AutoShape 3"/>
          <p:cNvSpPr>
            <a:spLocks noChangeArrowheads="1"/>
          </p:cNvSpPr>
          <p:nvPr/>
        </p:nvSpPr>
        <p:spPr bwMode="auto">
          <a:xfrm>
            <a:off x="969963" y="1700213"/>
            <a:ext cx="7562850" cy="4321175"/>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a:solidFill>
                  <a:schemeClr val="bg1"/>
                </a:solidFill>
              </a:rPr>
              <a:t>Etken: </a:t>
            </a:r>
            <a:r>
              <a:rPr lang="tr-TR" sz="2000"/>
              <a:t>Fekal streptococlar</a:t>
            </a:r>
          </a:p>
          <a:p>
            <a:r>
              <a:rPr lang="tr-TR" sz="2000" b="1">
                <a:solidFill>
                  <a:schemeClr val="bg1"/>
                </a:solidFill>
              </a:rPr>
              <a:t>Bulaşma kaynağı: </a:t>
            </a:r>
            <a:r>
              <a:rPr lang="tr-TR" sz="2000"/>
              <a:t>Süt, et ve et ürünleri</a:t>
            </a:r>
          </a:p>
          <a:p>
            <a:r>
              <a:rPr lang="tr-TR" sz="2000" b="1">
                <a:solidFill>
                  <a:schemeClr val="bg1"/>
                </a:solidFill>
              </a:rPr>
              <a:t>Riskli gıdalar: </a:t>
            </a:r>
            <a:r>
              <a:rPr lang="tr-TR" sz="2000"/>
              <a:t>Peynir (fekal streptococlar sıcaklığa dayanıklı oluşları yanında bilhassa tuz toleranslarının yüksek oluşu nedeni ile).</a:t>
            </a:r>
          </a:p>
          <a:p>
            <a:r>
              <a:rPr lang="tr-TR" sz="2000" b="1">
                <a:solidFill>
                  <a:schemeClr val="bg1"/>
                </a:solidFill>
              </a:rPr>
              <a:t>Kuluçka süresi: </a:t>
            </a:r>
            <a:r>
              <a:rPr lang="tr-TR" sz="2000"/>
              <a:t>2-24 saat</a:t>
            </a:r>
          </a:p>
          <a:p>
            <a:r>
              <a:rPr lang="tr-TR" sz="2000" b="1">
                <a:solidFill>
                  <a:schemeClr val="bg1"/>
                </a:solidFill>
              </a:rPr>
              <a:t>Enterococların gıdadaki bulunma miktarı: </a:t>
            </a:r>
            <a:r>
              <a:rPr lang="tr-TR" sz="2000"/>
              <a:t>Gıdanın gramında 106-108’ e kadar</a:t>
            </a:r>
          </a:p>
          <a:p>
            <a:r>
              <a:rPr lang="tr-TR" sz="2000" b="1">
                <a:solidFill>
                  <a:schemeClr val="bg1"/>
                </a:solidFill>
              </a:rPr>
              <a:t>Koruyucu  Tedbirler: </a:t>
            </a:r>
            <a:r>
              <a:rPr lang="tr-TR" sz="2000"/>
              <a:t>Riskli gıdalar inkubasyon dereceleri olan 15-450C dışında muhafaza edilmelidir.</a:t>
            </a:r>
            <a:r>
              <a:rPr lang="tr-TR" sz="2000" b="1"/>
              <a:t>  </a:t>
            </a:r>
            <a:endParaRPr lang="tr-TR" sz="2000" b="1">
              <a:solidFill>
                <a:schemeClr val="bg1"/>
              </a:solidFill>
            </a:endParaRPr>
          </a:p>
          <a:p>
            <a:r>
              <a:rPr lang="tr-TR" sz="2000">
                <a:solidFill>
                  <a:schemeClr val="bg1"/>
                </a:solidFill>
              </a:rPr>
              <a:t>SONUÇ:</a:t>
            </a:r>
            <a:r>
              <a:rPr lang="tr-TR" sz="2000"/>
              <a:t>Gastrointestinal bulgular zayıf olup en çok 30 saat içerisinde bulgular kaybolur.</a:t>
            </a:r>
          </a:p>
          <a:p>
            <a:endParaRPr lang="tr-TR" sz="2000"/>
          </a:p>
        </p:txBody>
      </p:sp>
      <p:sp>
        <p:nvSpPr>
          <p:cNvPr id="2" name="Slayt Numarası Yer Tutucusu 1"/>
          <p:cNvSpPr>
            <a:spLocks noGrp="1"/>
          </p:cNvSpPr>
          <p:nvPr>
            <p:ph type="sldNum" sz="quarter" idx="12"/>
          </p:nvPr>
        </p:nvSpPr>
        <p:spPr/>
        <p:txBody>
          <a:bodyPr/>
          <a:lstStyle/>
          <a:p>
            <a:fld id="{F302176B-0E47-46AC-8F43-DAB4B8A37D06}" type="slidenum">
              <a:rPr lang="tr-TR" smtClean="0"/>
              <a:t>47</a:t>
            </a:fld>
            <a:endParaRPr lang="tr-TR"/>
          </a:p>
        </p:txBody>
      </p:sp>
    </p:spTree>
    <p:extLst>
      <p:ext uri="{BB962C8B-B14F-4D97-AF65-F5344CB8AC3E}">
        <p14:creationId xmlns:p14="http://schemas.microsoft.com/office/powerpoint/2010/main" val="388728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ppt_x"/>
                                          </p:val>
                                        </p:tav>
                                        <p:tav tm="100000">
                                          <p:val>
                                            <p:strVal val="#ppt_x"/>
                                          </p:val>
                                        </p:tav>
                                      </p:tavLst>
                                    </p:anim>
                                    <p:anim calcmode="lin" valueType="num">
                                      <p:cBhvr additive="base">
                                        <p:cTn id="8" dur="500" fill="hold"/>
                                        <p:tgtEl>
                                          <p:spTgt spid="95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PROTEUS ZEHİRLENMELERİ</a:t>
            </a:r>
          </a:p>
        </p:txBody>
      </p:sp>
      <p:sp>
        <p:nvSpPr>
          <p:cNvPr id="101379" name="AutoShape 3"/>
          <p:cNvSpPr>
            <a:spLocks noChangeArrowheads="1"/>
          </p:cNvSpPr>
          <p:nvPr/>
        </p:nvSpPr>
        <p:spPr bwMode="auto">
          <a:xfrm>
            <a:off x="969963" y="1700213"/>
            <a:ext cx="7562850" cy="4105275"/>
          </a:xfrm>
          <a:prstGeom prst="plaque">
            <a:avLst>
              <a:gd name="adj" fmla="val 3981"/>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 </a:t>
            </a:r>
            <a:r>
              <a:rPr lang="tr-TR" sz="2000" i="1" dirty="0" err="1" smtClean="0"/>
              <a:t>Proteus</a:t>
            </a:r>
            <a:r>
              <a:rPr lang="tr-TR" sz="2000" dirty="0" smtClean="0"/>
              <a:t> </a:t>
            </a:r>
            <a:r>
              <a:rPr lang="tr-TR" sz="2000" dirty="0" err="1" smtClean="0"/>
              <a:t>spp.ler</a:t>
            </a:r>
            <a:endParaRPr lang="tr-TR" sz="2000" dirty="0"/>
          </a:p>
          <a:p>
            <a:r>
              <a:rPr lang="tr-TR" sz="2000" b="1" dirty="0">
                <a:solidFill>
                  <a:schemeClr val="bg1"/>
                </a:solidFill>
              </a:rPr>
              <a:t>Bulaşma kaynağı: </a:t>
            </a:r>
            <a:r>
              <a:rPr lang="tr-TR" sz="2000" dirty="0"/>
              <a:t>İnsan ve hayvanların gaitalarında her zaman bulunan bu </a:t>
            </a:r>
            <a:r>
              <a:rPr lang="tr-TR" sz="2000" dirty="0" err="1"/>
              <a:t>mo’lar</a:t>
            </a:r>
            <a:r>
              <a:rPr lang="tr-TR" sz="2000" dirty="0"/>
              <a:t> ile besinlerin bulaşması çok kolaydır.</a:t>
            </a:r>
          </a:p>
          <a:p>
            <a:r>
              <a:rPr lang="tr-TR" sz="2000" b="1" dirty="0">
                <a:solidFill>
                  <a:schemeClr val="bg1"/>
                </a:solidFill>
              </a:rPr>
              <a:t>Riskli gıdalar: </a:t>
            </a:r>
            <a:r>
              <a:rPr lang="tr-TR" sz="2000" dirty="0"/>
              <a:t>Etli, patatesli, yumurtalı gıdalara kolayca bulaşır ve ürer. Ürettikleri </a:t>
            </a:r>
            <a:r>
              <a:rPr lang="tr-TR" sz="2000" dirty="0" err="1"/>
              <a:t>termo-labil</a:t>
            </a:r>
            <a:r>
              <a:rPr lang="tr-TR" sz="2000" dirty="0"/>
              <a:t> (ısı karşısında kararsız ) toksinler vasıtası ile besin zehirlenmelerine neden olabilir.</a:t>
            </a:r>
          </a:p>
          <a:p>
            <a:r>
              <a:rPr lang="tr-TR" sz="2000" b="1" dirty="0">
                <a:solidFill>
                  <a:schemeClr val="bg1"/>
                </a:solidFill>
              </a:rPr>
              <a:t>Kuluçka süresi:</a:t>
            </a:r>
            <a:r>
              <a:rPr lang="tr-TR" sz="2000" b="1" dirty="0"/>
              <a:t> </a:t>
            </a:r>
            <a:r>
              <a:rPr lang="tr-TR" sz="2000" dirty="0"/>
              <a:t>5-18 saat. En genç 4 gün içinde hastalık belirtileri ortadan kalkar.</a:t>
            </a:r>
            <a:endParaRPr lang="tr-TR" sz="2000" dirty="0">
              <a:solidFill>
                <a:schemeClr val="bg1"/>
              </a:solidFill>
            </a:endParaRPr>
          </a:p>
          <a:p>
            <a:r>
              <a:rPr lang="tr-TR" sz="2000" b="1" dirty="0">
                <a:solidFill>
                  <a:schemeClr val="bg1"/>
                </a:solidFill>
              </a:rPr>
              <a:t>SONUÇ</a:t>
            </a:r>
          </a:p>
          <a:p>
            <a:r>
              <a:rPr lang="tr-TR" sz="2000" dirty="0"/>
              <a:t>Gıda hijyenine mutlak riayet.</a:t>
            </a:r>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48</a:t>
            </a:fld>
            <a:endParaRPr lang="tr-TR"/>
          </a:p>
        </p:txBody>
      </p:sp>
    </p:spTree>
    <p:extLst>
      <p:ext uri="{BB962C8B-B14F-4D97-AF65-F5344CB8AC3E}">
        <p14:creationId xmlns:p14="http://schemas.microsoft.com/office/powerpoint/2010/main" val="2416172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ppt_x"/>
                                          </p:val>
                                        </p:tav>
                                        <p:tav tm="100000">
                                          <p:val>
                                            <p:strVal val="#ppt_x"/>
                                          </p:val>
                                        </p:tav>
                                      </p:tavLst>
                                    </p:anim>
                                    <p:anim calcmode="lin" valueType="num">
                                      <p:cBhvr additive="base">
                                        <p:cTn id="8" dur="500" fill="hold"/>
                                        <p:tgtEl>
                                          <p:spTgt spid="101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PSEUDOMONAS AEROGİNOSA ZEHİRLENMELERİ</a:t>
            </a:r>
          </a:p>
        </p:txBody>
      </p:sp>
      <p:sp>
        <p:nvSpPr>
          <p:cNvPr id="97283" name="AutoShape 3"/>
          <p:cNvSpPr>
            <a:spLocks noChangeArrowheads="1"/>
          </p:cNvSpPr>
          <p:nvPr/>
        </p:nvSpPr>
        <p:spPr bwMode="auto">
          <a:xfrm>
            <a:off x="969963" y="1700213"/>
            <a:ext cx="7562850" cy="2881312"/>
          </a:xfrm>
          <a:prstGeom prst="plaque">
            <a:avLst>
              <a:gd name="adj" fmla="val 5565"/>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dirty="0">
                <a:solidFill>
                  <a:schemeClr val="bg1"/>
                </a:solidFill>
              </a:rPr>
              <a:t>Etken:</a:t>
            </a:r>
            <a:r>
              <a:rPr lang="tr-TR" sz="2000" b="1" dirty="0"/>
              <a:t> </a:t>
            </a:r>
            <a:r>
              <a:rPr lang="tr-TR" sz="2000" dirty="0"/>
              <a:t>Kanlı </a:t>
            </a:r>
            <a:r>
              <a:rPr lang="tr-TR" sz="2000" dirty="0" err="1" smtClean="0"/>
              <a:t>agarda</a:t>
            </a:r>
            <a:r>
              <a:rPr lang="tr-TR" sz="2000" dirty="0" smtClean="0"/>
              <a:t> </a:t>
            </a:r>
            <a:r>
              <a:rPr lang="tr-TR" sz="2000" dirty="0" err="1"/>
              <a:t>hemoliz</a:t>
            </a:r>
            <a:r>
              <a:rPr lang="tr-TR" sz="2000" dirty="0"/>
              <a:t> yapan, </a:t>
            </a:r>
            <a:r>
              <a:rPr lang="tr-TR" sz="2000" dirty="0" smtClean="0"/>
              <a:t>çok haraketli </a:t>
            </a:r>
            <a:r>
              <a:rPr lang="tr-TR" sz="2000" dirty="0" err="1"/>
              <a:t>çubukçuklardır</a:t>
            </a:r>
            <a:r>
              <a:rPr lang="tr-TR" sz="2000" dirty="0"/>
              <a:t>.</a:t>
            </a:r>
          </a:p>
          <a:p>
            <a:r>
              <a:rPr lang="tr-TR" sz="2000" b="1" dirty="0">
                <a:solidFill>
                  <a:schemeClr val="bg1"/>
                </a:solidFill>
              </a:rPr>
              <a:t>Riskli gıdalar:</a:t>
            </a:r>
            <a:r>
              <a:rPr lang="tr-TR" sz="2000" b="1" dirty="0"/>
              <a:t> </a:t>
            </a:r>
            <a:r>
              <a:rPr lang="tr-TR" sz="2000" dirty="0"/>
              <a:t>Besinlere bulaşıp orada bol miktarda ürerlerse besin zehirlenmelerine neden olabilir.</a:t>
            </a:r>
          </a:p>
          <a:p>
            <a:r>
              <a:rPr lang="tr-TR" sz="2000" b="1" dirty="0">
                <a:solidFill>
                  <a:schemeClr val="bg1"/>
                </a:solidFill>
              </a:rPr>
              <a:t>Özellikle:</a:t>
            </a:r>
            <a:r>
              <a:rPr lang="tr-TR" sz="2000" b="1" dirty="0"/>
              <a:t> </a:t>
            </a:r>
            <a:r>
              <a:rPr lang="tr-TR" sz="2000" dirty="0"/>
              <a:t>Bulaşık besin maddelerini bilhassa çocuklar tüketirlerse besin zehirlenmeleri şekillenebilir.</a:t>
            </a:r>
          </a:p>
          <a:p>
            <a:r>
              <a:rPr lang="tr-TR" sz="2000" b="1" dirty="0">
                <a:solidFill>
                  <a:schemeClr val="bg1"/>
                </a:solidFill>
              </a:rPr>
              <a:t>SONUÇ</a:t>
            </a:r>
          </a:p>
          <a:p>
            <a:r>
              <a:rPr lang="tr-TR" sz="2000" dirty="0"/>
              <a:t>Gıda hijyenine mutlak riayet.</a:t>
            </a:r>
          </a:p>
          <a:p>
            <a:endParaRPr lang="tr-TR" sz="20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49</a:t>
            </a:fld>
            <a:endParaRPr lang="tr-TR"/>
          </a:p>
        </p:txBody>
      </p:sp>
    </p:spTree>
    <p:extLst>
      <p:ext uri="{BB962C8B-B14F-4D97-AF65-F5344CB8AC3E}">
        <p14:creationId xmlns:p14="http://schemas.microsoft.com/office/powerpoint/2010/main" val="3803458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additive="base">
                                        <p:cTn id="7" dur="500" fill="hold"/>
                                        <p:tgtEl>
                                          <p:spTgt spid="97283"/>
                                        </p:tgtEl>
                                        <p:attrNameLst>
                                          <p:attrName>ppt_x</p:attrName>
                                        </p:attrNameLst>
                                      </p:cBhvr>
                                      <p:tavLst>
                                        <p:tav tm="0">
                                          <p:val>
                                            <p:strVal val="#ppt_x"/>
                                          </p:val>
                                        </p:tav>
                                        <p:tav tm="100000">
                                          <p:val>
                                            <p:strVal val="#ppt_x"/>
                                          </p:val>
                                        </p:tav>
                                      </p:tavLst>
                                    </p:anim>
                                    <p:anim calcmode="lin" valueType="num">
                                      <p:cBhvr additive="base">
                                        <p:cTn id="8" dur="500" fill="hold"/>
                                        <p:tgtEl>
                                          <p:spTgt spid="97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484632" indent="0" fontAlgn="auto">
              <a:spcAft>
                <a:spcPts val="0"/>
              </a:spcAft>
              <a:defRPr/>
            </a:pPr>
            <a:r>
              <a:rPr lang="tr-TR" dirty="0" smtClean="0">
                <a:solidFill>
                  <a:srgbClr val="FF0000"/>
                </a:solidFill>
              </a:rPr>
              <a:t>Gıda kaynaklı hastalıklar neden artıyor?</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pPr marL="448056" indent="-384048" fontAlgn="auto">
              <a:spcAft>
                <a:spcPts val="0"/>
              </a:spcAft>
              <a:buFont typeface="Wingdings 2"/>
              <a:buChar char=""/>
              <a:defRPr/>
            </a:pPr>
            <a:r>
              <a:rPr lang="tr-TR" dirty="0" smtClean="0"/>
              <a:t>Yeni gıda ürünleri; yeni üretim süreçleri, yani katkı maddeleri, paketleme teknikleri</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Sosyal şartların değişmesi, yoksulluk ve kirlenmenin artması</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Sağlık durumunda değişiklikler</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Beslenme alışkanlıklarının değişmesi</a:t>
            </a:r>
          </a:p>
          <a:p>
            <a:pPr marL="64008" indent="0" fontAlgn="auto">
              <a:spcAft>
                <a:spcPts val="0"/>
              </a:spcAft>
              <a:buNone/>
              <a:defRPr/>
            </a:pPr>
            <a:endParaRPr lang="tr-TR" dirty="0" smtClean="0"/>
          </a:p>
          <a:p>
            <a:pPr marL="448056" indent="-384048" fontAlgn="auto">
              <a:spcAft>
                <a:spcPts val="0"/>
              </a:spcAft>
              <a:buFont typeface="Wingdings 2"/>
              <a:buChar char=""/>
              <a:defRPr/>
            </a:pPr>
            <a:r>
              <a:rPr lang="tr-TR" dirty="0" smtClean="0"/>
              <a:t>İnsanların daha sık yer değiştirmesi</a:t>
            </a:r>
          </a:p>
          <a:p>
            <a:pPr marL="448056" indent="-384048" fontAlgn="auto">
              <a:spcAft>
                <a:spcPts val="0"/>
              </a:spcAft>
              <a:buFont typeface="Wingdings 2"/>
              <a:buChar char=""/>
              <a:defRPr/>
            </a:pPr>
            <a:endParaRPr lang="tr-TR" dirty="0" smtClean="0"/>
          </a:p>
          <a:p>
            <a:pPr marL="448056" indent="-384048" fontAlgn="auto">
              <a:spcAft>
                <a:spcPts val="0"/>
              </a:spcAft>
              <a:buFont typeface="Wingdings 2"/>
              <a:buChar char=""/>
              <a:defRPr/>
            </a:pPr>
            <a:r>
              <a:rPr lang="tr-TR" dirty="0" smtClean="0"/>
              <a:t>Gıda ve yem ticaretinin artması</a:t>
            </a:r>
          </a:p>
          <a:p>
            <a:pPr marL="448056" indent="-384048" fontAlgn="auto">
              <a:spcAft>
                <a:spcPts val="0"/>
              </a:spcAft>
              <a:buFont typeface="Wingdings 2"/>
              <a:buChar char=""/>
              <a:defRPr/>
            </a:pPr>
            <a:endParaRPr lang="tr-TR" dirty="0" smtClean="0"/>
          </a:p>
        </p:txBody>
      </p:sp>
    </p:spTree>
    <p:extLst>
      <p:ext uri="{BB962C8B-B14F-4D97-AF65-F5344CB8AC3E}">
        <p14:creationId xmlns:p14="http://schemas.microsoft.com/office/powerpoint/2010/main" val="31125139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dirty="0">
                <a:solidFill>
                  <a:schemeClr val="bg1"/>
                </a:solidFill>
              </a:rPr>
              <a:t>BACİLLUS </a:t>
            </a:r>
            <a:r>
              <a:rPr lang="tr-TR" sz="2000" b="1" dirty="0" smtClean="0">
                <a:solidFill>
                  <a:schemeClr val="bg1"/>
                </a:solidFill>
              </a:rPr>
              <a:t>SUBTİLİS </a:t>
            </a:r>
            <a:r>
              <a:rPr lang="tr-TR" sz="2000" b="1" dirty="0">
                <a:solidFill>
                  <a:schemeClr val="bg1"/>
                </a:solidFill>
              </a:rPr>
              <a:t>ZEHİRLENMELERİ</a:t>
            </a:r>
          </a:p>
        </p:txBody>
      </p:sp>
      <p:sp>
        <p:nvSpPr>
          <p:cNvPr id="113667" name="AutoShape 3"/>
          <p:cNvSpPr>
            <a:spLocks noChangeArrowheads="1"/>
          </p:cNvSpPr>
          <p:nvPr/>
        </p:nvSpPr>
        <p:spPr bwMode="auto">
          <a:xfrm>
            <a:off x="969963" y="1701800"/>
            <a:ext cx="7562850" cy="3887788"/>
          </a:xfrm>
          <a:prstGeom prst="plaque">
            <a:avLst>
              <a:gd name="adj" fmla="val 3676"/>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a:solidFill>
                  <a:schemeClr val="bg1"/>
                </a:solidFill>
              </a:rPr>
              <a:t>Etken:</a:t>
            </a:r>
            <a:r>
              <a:rPr lang="tr-TR" sz="2000"/>
              <a:t> Aeorobik, fakültatif anaerobik olan etken 20-30</a:t>
            </a:r>
            <a:r>
              <a:rPr lang="tr-TR" sz="2000" baseline="30000"/>
              <a:t>0</a:t>
            </a:r>
            <a:r>
              <a:rPr lang="tr-TR" sz="2000"/>
              <a:t>C’de ürer ve vejetatif şekilleri dayanıksız olup sporları bazen kaynama derecelerinde birkaç saat dayanabilirler.</a:t>
            </a:r>
          </a:p>
          <a:p>
            <a:r>
              <a:rPr lang="tr-TR" sz="2000" b="1">
                <a:solidFill>
                  <a:schemeClr val="bg1"/>
                </a:solidFill>
              </a:rPr>
              <a:t>Bulaşma kaynağı:</a:t>
            </a:r>
            <a:r>
              <a:rPr lang="tr-TR" sz="2000"/>
              <a:t> Toz, toprak, ve su ve heryerde bulunduklarından besin maddelerine kolaylıkla bulaşırlar.</a:t>
            </a:r>
          </a:p>
          <a:p>
            <a:r>
              <a:rPr lang="tr-TR" sz="2000"/>
              <a:t>Özellikle sütte çoğaldıkları zaman kazeini parçalayarak zehirli maddeler açığa çıkarırlar. Diğer besin maddelerinde üredikleri zaman toksin oluştururlar.</a:t>
            </a:r>
          </a:p>
          <a:p>
            <a:r>
              <a:rPr lang="tr-TR" sz="2000" b="1">
                <a:solidFill>
                  <a:schemeClr val="bg1"/>
                </a:solidFill>
              </a:rPr>
              <a:t>Kuluçka süresi:</a:t>
            </a:r>
            <a:r>
              <a:rPr lang="tr-TR" sz="2000"/>
              <a:t> 2-18 saat .</a:t>
            </a:r>
          </a:p>
          <a:p>
            <a:r>
              <a:rPr lang="tr-TR" sz="2000" b="1">
                <a:solidFill>
                  <a:schemeClr val="bg1"/>
                </a:solidFill>
              </a:rPr>
              <a:t>SONUÇ</a:t>
            </a:r>
          </a:p>
          <a:p>
            <a:r>
              <a:rPr lang="tr-TR" sz="2000"/>
              <a:t>Gıda hijyenine mutlak riayet.</a:t>
            </a:r>
          </a:p>
        </p:txBody>
      </p:sp>
      <p:sp>
        <p:nvSpPr>
          <p:cNvPr id="2" name="Slayt Numarası Yer Tutucusu 1"/>
          <p:cNvSpPr>
            <a:spLocks noGrp="1"/>
          </p:cNvSpPr>
          <p:nvPr>
            <p:ph type="sldNum" sz="quarter" idx="12"/>
          </p:nvPr>
        </p:nvSpPr>
        <p:spPr/>
        <p:txBody>
          <a:bodyPr/>
          <a:lstStyle/>
          <a:p>
            <a:fld id="{F302176B-0E47-46AC-8F43-DAB4B8A37D06}" type="slidenum">
              <a:rPr lang="tr-TR" smtClean="0"/>
              <a:t>50</a:t>
            </a:fld>
            <a:endParaRPr lang="tr-TR"/>
          </a:p>
        </p:txBody>
      </p:sp>
    </p:spTree>
    <p:extLst>
      <p:ext uri="{BB962C8B-B14F-4D97-AF65-F5344CB8AC3E}">
        <p14:creationId xmlns:p14="http://schemas.microsoft.com/office/powerpoint/2010/main" val="3890169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500" fill="hold"/>
                                        <p:tgtEl>
                                          <p:spTgt spid="113667"/>
                                        </p:tgtEl>
                                        <p:attrNameLst>
                                          <p:attrName>ppt_x</p:attrName>
                                        </p:attrNameLst>
                                      </p:cBhvr>
                                      <p:tavLst>
                                        <p:tav tm="0">
                                          <p:val>
                                            <p:strVal val="#ppt_x"/>
                                          </p:val>
                                        </p:tav>
                                        <p:tav tm="100000">
                                          <p:val>
                                            <p:strVal val="#ppt_x"/>
                                          </p:val>
                                        </p:tav>
                                      </p:tavLst>
                                    </p:anim>
                                    <p:anim calcmode="lin" valueType="num">
                                      <p:cBhvr additive="base">
                                        <p:cTn id="8"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395288" y="188913"/>
            <a:ext cx="8424862" cy="1079500"/>
          </a:xfrm>
          <a:prstGeom prst="ribbon2">
            <a:avLst>
              <a:gd name="adj1" fmla="val 19116"/>
              <a:gd name="adj2" fmla="val 70806"/>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BACİLLUS LİCHENİFORMİS ZEHİRLENMELERİ</a:t>
            </a:r>
          </a:p>
        </p:txBody>
      </p:sp>
      <p:sp>
        <p:nvSpPr>
          <p:cNvPr id="115715" name="AutoShape 3"/>
          <p:cNvSpPr>
            <a:spLocks noChangeArrowheads="1"/>
          </p:cNvSpPr>
          <p:nvPr/>
        </p:nvSpPr>
        <p:spPr bwMode="auto">
          <a:xfrm>
            <a:off x="971550" y="1700213"/>
            <a:ext cx="7562850" cy="2520950"/>
          </a:xfrm>
          <a:prstGeom prst="plaque">
            <a:avLst>
              <a:gd name="adj" fmla="val 5792"/>
            </a:avLst>
          </a:prstGeom>
          <a:solidFill>
            <a:srgbClr val="00CCFF"/>
          </a:solidFill>
          <a:ln w="9525" algn="ctr">
            <a:solidFill>
              <a:srgbClr val="1111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sz="2000" b="1">
                <a:solidFill>
                  <a:schemeClr val="bg1"/>
                </a:solidFill>
              </a:rPr>
              <a:t>Etken:</a:t>
            </a:r>
            <a:r>
              <a:rPr lang="tr-TR" sz="2000">
                <a:solidFill>
                  <a:schemeClr val="bg1"/>
                </a:solidFill>
              </a:rPr>
              <a:t> </a:t>
            </a:r>
            <a:r>
              <a:rPr lang="tr-TR" sz="2000"/>
              <a:t>Anerobik, sporlu ve 15-55</a:t>
            </a:r>
            <a:r>
              <a:rPr lang="tr-TR" sz="2000" baseline="30000"/>
              <a:t>0</a:t>
            </a:r>
            <a:r>
              <a:rPr lang="tr-TR" sz="2000"/>
              <a:t>C kolaylıkla çoğalabilir.</a:t>
            </a:r>
          </a:p>
          <a:p>
            <a:r>
              <a:rPr lang="tr-TR" sz="2000" b="1">
                <a:solidFill>
                  <a:schemeClr val="bg1"/>
                </a:solidFill>
              </a:rPr>
              <a:t>Bulaşma kaynağı:</a:t>
            </a:r>
            <a:r>
              <a:rPr lang="tr-TR" sz="2000"/>
              <a:t> Toz toprak bol miktarda bulunur ve bu yolla gıdalara bulaşır.</a:t>
            </a:r>
          </a:p>
          <a:p>
            <a:r>
              <a:rPr lang="tr-TR" sz="2000" b="1">
                <a:solidFill>
                  <a:schemeClr val="bg1"/>
                </a:solidFill>
              </a:rPr>
              <a:t>Kuluçka süresi:</a:t>
            </a:r>
            <a:r>
              <a:rPr lang="tr-TR" sz="2000">
                <a:solidFill>
                  <a:schemeClr val="bg1"/>
                </a:solidFill>
              </a:rPr>
              <a:t> </a:t>
            </a:r>
            <a:r>
              <a:rPr lang="tr-TR" sz="2000"/>
              <a:t>4-8 saat</a:t>
            </a:r>
          </a:p>
          <a:p>
            <a:r>
              <a:rPr lang="tr-TR" sz="2000" b="1">
                <a:solidFill>
                  <a:schemeClr val="bg1"/>
                </a:solidFill>
              </a:rPr>
              <a:t>SONUÇ</a:t>
            </a:r>
          </a:p>
          <a:p>
            <a:r>
              <a:rPr lang="tr-TR" sz="2000"/>
              <a:t>Gıda hijyenine mutlak riayet.</a:t>
            </a:r>
          </a:p>
          <a:p>
            <a:endParaRPr lang="tr-TR" sz="2000"/>
          </a:p>
          <a:p>
            <a:endParaRPr lang="tr-TR" b="1"/>
          </a:p>
        </p:txBody>
      </p:sp>
      <p:sp>
        <p:nvSpPr>
          <p:cNvPr id="2" name="Slayt Numarası Yer Tutucusu 1"/>
          <p:cNvSpPr>
            <a:spLocks noGrp="1"/>
          </p:cNvSpPr>
          <p:nvPr>
            <p:ph type="sldNum" sz="quarter" idx="12"/>
          </p:nvPr>
        </p:nvSpPr>
        <p:spPr/>
        <p:txBody>
          <a:bodyPr/>
          <a:lstStyle/>
          <a:p>
            <a:fld id="{F302176B-0E47-46AC-8F43-DAB4B8A37D06}" type="slidenum">
              <a:rPr lang="tr-TR" smtClean="0"/>
              <a:t>51</a:t>
            </a:fld>
            <a:endParaRPr lang="tr-TR"/>
          </a:p>
        </p:txBody>
      </p:sp>
    </p:spTree>
    <p:extLst>
      <p:ext uri="{BB962C8B-B14F-4D97-AF65-F5344CB8AC3E}">
        <p14:creationId xmlns:p14="http://schemas.microsoft.com/office/powerpoint/2010/main" val="300866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ppt_x"/>
                                          </p:val>
                                        </p:tav>
                                        <p:tav tm="100000">
                                          <p:val>
                                            <p:strVal val="#ppt_x"/>
                                          </p:val>
                                        </p:tav>
                                      </p:tavLst>
                                    </p:anim>
                                    <p:anim calcmode="lin" valueType="num">
                                      <p:cBhvr additive="base">
                                        <p:cTn id="8"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140200" y="2492375"/>
            <a:ext cx="4572000" cy="119062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	</a:t>
            </a:r>
          </a:p>
          <a:p>
            <a:r>
              <a:rPr lang="en-US"/>
              <a:t>	</a:t>
            </a:r>
            <a:r>
              <a:rPr lang="en-US" b="1"/>
              <a:t>	</a:t>
            </a:r>
          </a:p>
          <a:p>
            <a:r>
              <a:rPr lang="en-US" b="1"/>
              <a:t>	</a:t>
            </a:r>
          </a:p>
          <a:p>
            <a:r>
              <a:rPr lang="en-US" b="1"/>
              <a:t>	</a:t>
            </a:r>
          </a:p>
        </p:txBody>
      </p:sp>
      <p:sp>
        <p:nvSpPr>
          <p:cNvPr id="39941" name="AutoShape 5"/>
          <p:cNvSpPr>
            <a:spLocks noChangeArrowheads="1"/>
          </p:cNvSpPr>
          <p:nvPr/>
        </p:nvSpPr>
        <p:spPr bwMode="auto">
          <a:xfrm>
            <a:off x="2339975" y="2276475"/>
            <a:ext cx="2519363" cy="1439863"/>
          </a:xfrm>
          <a:prstGeom prst="homePlate">
            <a:avLst>
              <a:gd name="adj" fmla="val 43743"/>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a:solidFill>
                  <a:schemeClr val="bg1"/>
                </a:solidFill>
              </a:rPr>
              <a:t>&lt; 1</a:t>
            </a:r>
            <a:r>
              <a:rPr lang="tr-TR" sz="2000" b="1">
                <a:solidFill>
                  <a:schemeClr val="bg1"/>
                </a:solidFill>
              </a:rPr>
              <a:t> saat</a:t>
            </a:r>
          </a:p>
          <a:p>
            <a:pPr algn="ctr"/>
            <a:r>
              <a:rPr lang="tr-TR" sz="2000" b="1">
                <a:solidFill>
                  <a:schemeClr val="bg1"/>
                </a:solidFill>
              </a:rPr>
              <a:t>kimyasal zehirlenme</a:t>
            </a:r>
            <a:endParaRPr lang="tr-TR" sz="2000">
              <a:solidFill>
                <a:schemeClr val="bg1"/>
              </a:solidFill>
            </a:endParaRPr>
          </a:p>
        </p:txBody>
      </p:sp>
      <p:sp>
        <p:nvSpPr>
          <p:cNvPr id="39942" name="AutoShape 6"/>
          <p:cNvSpPr>
            <a:spLocks noChangeArrowheads="1"/>
          </p:cNvSpPr>
          <p:nvPr/>
        </p:nvSpPr>
        <p:spPr bwMode="auto">
          <a:xfrm>
            <a:off x="2339975" y="4076700"/>
            <a:ext cx="2519363" cy="1439863"/>
          </a:xfrm>
          <a:prstGeom prst="homePlate">
            <a:avLst>
              <a:gd name="adj" fmla="val 43743"/>
            </a:avLst>
          </a:prstGeom>
          <a:solidFill>
            <a:srgbClr val="CC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a:solidFill>
                  <a:schemeClr val="bg1"/>
                </a:solidFill>
              </a:rPr>
              <a:t>8 – 14 </a:t>
            </a:r>
            <a:r>
              <a:rPr lang="tr-TR" sz="2000" b="1">
                <a:solidFill>
                  <a:schemeClr val="bg1"/>
                </a:solidFill>
              </a:rPr>
              <a:t>saat</a:t>
            </a:r>
            <a:r>
              <a:rPr lang="en-US" sz="2000" b="1">
                <a:solidFill>
                  <a:schemeClr val="bg1"/>
                </a:solidFill>
              </a:rPr>
              <a:t> </a:t>
            </a:r>
            <a:r>
              <a:rPr lang="en-US" sz="2000" b="1" i="1">
                <a:solidFill>
                  <a:schemeClr val="bg1"/>
                </a:solidFill>
              </a:rPr>
              <a:t>Clostridium perfringens</a:t>
            </a:r>
            <a:endParaRPr lang="tr-TR" sz="2000" b="1">
              <a:solidFill>
                <a:schemeClr val="bg1"/>
              </a:solidFill>
            </a:endParaRPr>
          </a:p>
        </p:txBody>
      </p:sp>
      <p:sp>
        <p:nvSpPr>
          <p:cNvPr id="39944" name="AutoShape 8"/>
          <p:cNvSpPr>
            <a:spLocks noChangeArrowheads="1"/>
          </p:cNvSpPr>
          <p:nvPr/>
        </p:nvSpPr>
        <p:spPr bwMode="auto">
          <a:xfrm rot="10800000">
            <a:off x="4427538" y="5013325"/>
            <a:ext cx="2519362" cy="1439863"/>
          </a:xfrm>
          <a:prstGeom prst="homePlate">
            <a:avLst>
              <a:gd name="adj" fmla="val 43743"/>
            </a:avLst>
          </a:prstGeom>
          <a:solidFill>
            <a:srgbClr val="00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p>
            <a:pPr algn="ctr"/>
            <a:r>
              <a:rPr lang="en-US" sz="2000" b="1">
                <a:solidFill>
                  <a:schemeClr val="bg1"/>
                </a:solidFill>
              </a:rPr>
              <a:t>&gt; 14 </a:t>
            </a:r>
            <a:r>
              <a:rPr lang="tr-TR" sz="2000" b="1">
                <a:solidFill>
                  <a:schemeClr val="bg1"/>
                </a:solidFill>
              </a:rPr>
              <a:t>saat diğer enfeksiyöz/toksik ajanlar</a:t>
            </a:r>
            <a:endParaRPr lang="tr-TR" sz="2000" b="1"/>
          </a:p>
        </p:txBody>
      </p:sp>
      <p:sp>
        <p:nvSpPr>
          <p:cNvPr id="39945" name="AutoShape 9"/>
          <p:cNvSpPr>
            <a:spLocks noChangeArrowheads="1"/>
          </p:cNvSpPr>
          <p:nvPr/>
        </p:nvSpPr>
        <p:spPr bwMode="auto">
          <a:xfrm rot="10800000">
            <a:off x="4500563" y="3213100"/>
            <a:ext cx="2519362" cy="1439863"/>
          </a:xfrm>
          <a:prstGeom prst="homePlate">
            <a:avLst>
              <a:gd name="adj" fmla="val 43743"/>
            </a:avLst>
          </a:prstGeom>
          <a:solidFill>
            <a:srgbClr val="00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lstStyle/>
          <a:p>
            <a:pPr algn="ctr"/>
            <a:r>
              <a:rPr lang="en-US" sz="2000" b="1">
                <a:solidFill>
                  <a:schemeClr val="bg1"/>
                </a:solidFill>
              </a:rPr>
              <a:t>1 – 7 </a:t>
            </a:r>
            <a:r>
              <a:rPr lang="tr-TR" sz="2000" b="1">
                <a:solidFill>
                  <a:schemeClr val="bg1"/>
                </a:solidFill>
              </a:rPr>
              <a:t>saat</a:t>
            </a:r>
            <a:r>
              <a:rPr lang="en-US" sz="2000" b="1">
                <a:solidFill>
                  <a:schemeClr val="bg1"/>
                </a:solidFill>
              </a:rPr>
              <a:t> </a:t>
            </a:r>
            <a:r>
              <a:rPr lang="en-US" sz="2000" b="1" i="1">
                <a:solidFill>
                  <a:schemeClr val="bg1"/>
                </a:solidFill>
              </a:rPr>
              <a:t>Staphylococcus aureus</a:t>
            </a:r>
            <a:endParaRPr lang="tr-TR" sz="2000">
              <a:solidFill>
                <a:schemeClr val="bg1"/>
              </a:solidFill>
            </a:endParaRPr>
          </a:p>
        </p:txBody>
      </p:sp>
      <p:sp>
        <p:nvSpPr>
          <p:cNvPr id="39946" name="Rectangle 10"/>
          <p:cNvSpPr>
            <a:spLocks noChangeArrowheads="1"/>
          </p:cNvSpPr>
          <p:nvPr/>
        </p:nvSpPr>
        <p:spPr bwMode="auto">
          <a:xfrm>
            <a:off x="1908175" y="333375"/>
            <a:ext cx="4968875" cy="64770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000" b="1">
                <a:solidFill>
                  <a:schemeClr val="bg1"/>
                </a:solidFill>
              </a:rPr>
              <a:t>OLASI ZEHİRLENME ÇEŞİTLERİ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t>52</a:t>
            </a:fld>
            <a:endParaRPr lang="tr-TR"/>
          </a:p>
        </p:txBody>
      </p:sp>
    </p:spTree>
    <p:extLst>
      <p:ext uri="{BB962C8B-B14F-4D97-AF65-F5344CB8AC3E}">
        <p14:creationId xmlns:p14="http://schemas.microsoft.com/office/powerpoint/2010/main" val="645431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additive="base">
                                        <p:cTn id="12" dur="500" fill="hold"/>
                                        <p:tgtEl>
                                          <p:spTgt spid="39945"/>
                                        </p:tgtEl>
                                        <p:attrNameLst>
                                          <p:attrName>ppt_x</p:attrName>
                                        </p:attrNameLst>
                                      </p:cBhvr>
                                      <p:tavLst>
                                        <p:tav tm="0">
                                          <p:val>
                                            <p:strVal val="1+#ppt_w/2"/>
                                          </p:val>
                                        </p:tav>
                                        <p:tav tm="100000">
                                          <p:val>
                                            <p:strVal val="#ppt_x"/>
                                          </p:val>
                                        </p:tav>
                                      </p:tavLst>
                                    </p:anim>
                                    <p:anim calcmode="lin" valueType="num">
                                      <p:cBhvr additive="base">
                                        <p:cTn id="13" dur="500" fill="hold"/>
                                        <p:tgtEl>
                                          <p:spTgt spid="3994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additive="base">
                                        <p:cTn id="17" dur="500" fill="hold"/>
                                        <p:tgtEl>
                                          <p:spTgt spid="39942"/>
                                        </p:tgtEl>
                                        <p:attrNameLst>
                                          <p:attrName>ppt_x</p:attrName>
                                        </p:attrNameLst>
                                      </p:cBhvr>
                                      <p:tavLst>
                                        <p:tav tm="0">
                                          <p:val>
                                            <p:strVal val="0-#ppt_w/2"/>
                                          </p:val>
                                        </p:tav>
                                        <p:tav tm="100000">
                                          <p:val>
                                            <p:strVal val="#ppt_x"/>
                                          </p:val>
                                        </p:tav>
                                      </p:tavLst>
                                    </p:anim>
                                    <p:anim calcmode="lin" valueType="num">
                                      <p:cBhvr additive="base">
                                        <p:cTn id="18" dur="500" fill="hold"/>
                                        <p:tgtEl>
                                          <p:spTgt spid="3994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9944"/>
                                        </p:tgtEl>
                                        <p:attrNameLst>
                                          <p:attrName>style.visibility</p:attrName>
                                        </p:attrNameLst>
                                      </p:cBhvr>
                                      <p:to>
                                        <p:strVal val="visible"/>
                                      </p:to>
                                    </p:set>
                                    <p:anim calcmode="lin" valueType="num">
                                      <p:cBhvr additive="base">
                                        <p:cTn id="22" dur="500" fill="hold"/>
                                        <p:tgtEl>
                                          <p:spTgt spid="39944"/>
                                        </p:tgtEl>
                                        <p:attrNameLst>
                                          <p:attrName>ppt_x</p:attrName>
                                        </p:attrNameLst>
                                      </p:cBhvr>
                                      <p:tavLst>
                                        <p:tav tm="0">
                                          <p:val>
                                            <p:strVal val="1+#ppt_w/2"/>
                                          </p:val>
                                        </p:tav>
                                        <p:tav tm="100000">
                                          <p:val>
                                            <p:strVal val="#ppt_x"/>
                                          </p:val>
                                        </p:tav>
                                      </p:tavLst>
                                    </p:anim>
                                    <p:anim calcmode="lin" valueType="num">
                                      <p:cBhvr additive="base">
                                        <p:cTn id="23" dur="500" fill="hold"/>
                                        <p:tgtEl>
                                          <p:spTgt spid="3994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9946"/>
                                        </p:tgtEl>
                                        <p:attrNameLst>
                                          <p:attrName>style.visibility</p:attrName>
                                        </p:attrNameLst>
                                      </p:cBhvr>
                                      <p:to>
                                        <p:strVal val="visible"/>
                                      </p:to>
                                    </p:set>
                                    <p:animEffect transition="in" filter="fade">
                                      <p:cBhvr>
                                        <p:cTn id="27"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39944" grpId="0" animBg="1"/>
      <p:bldP spid="39945" grpId="0" animBg="1"/>
      <p:bldP spid="399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Cj0135833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71488" y="1595438"/>
            <a:ext cx="2909887" cy="471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3" name="Picture 9" descr="DER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1557338"/>
            <a:ext cx="31130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53</a:t>
            </a:fld>
            <a:endParaRPr lang="tr-TR"/>
          </a:p>
        </p:txBody>
      </p:sp>
    </p:spTree>
    <p:extLst>
      <p:ext uri="{BB962C8B-B14F-4D97-AF65-F5344CB8AC3E}">
        <p14:creationId xmlns:p14="http://schemas.microsoft.com/office/powerpoint/2010/main" val="600534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fade">
                                      <p:cBhvr>
                                        <p:cTn id="11" dur="1000"/>
                                        <p:tgtEl>
                                          <p:spTgt spid="11273"/>
                                        </p:tgtEl>
                                      </p:cBhvr>
                                    </p:animEffect>
                                    <p:anim calcmode="lin" valueType="num">
                                      <p:cBhvr>
                                        <p:cTn id="12" dur="1000" fill="hold"/>
                                        <p:tgtEl>
                                          <p:spTgt spid="11273"/>
                                        </p:tgtEl>
                                        <p:attrNameLst>
                                          <p:attrName>ppt_x</p:attrName>
                                        </p:attrNameLst>
                                      </p:cBhvr>
                                      <p:tavLst>
                                        <p:tav tm="0">
                                          <p:val>
                                            <p:strVal val="#ppt_x"/>
                                          </p:val>
                                        </p:tav>
                                        <p:tav tm="100000">
                                          <p:val>
                                            <p:strVal val="#ppt_x"/>
                                          </p:val>
                                        </p:tav>
                                      </p:tavLst>
                                    </p:anim>
                                    <p:anim calcmode="lin" valueType="num">
                                      <p:cBhvr>
                                        <p:cTn id="13" dur="900" decel="100000" fill="hold"/>
                                        <p:tgtEl>
                                          <p:spTgt spid="1127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2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54162"/>
          </a:xfrm>
        </p:spPr>
        <p:txBody>
          <a:bodyPr>
            <a:normAutofit fontScale="90000"/>
          </a:bodyPr>
          <a:lstStyle/>
          <a:p>
            <a:pPr>
              <a:defRPr/>
            </a:pPr>
            <a:r>
              <a:rPr lang="tr-TR" sz="1800" b="1" dirty="0" smtClean="0">
                <a:solidFill>
                  <a:srgbClr val="FF0000"/>
                </a:solidFill>
              </a:rPr>
              <a:t>Gıda muhafazasında kritik dereceler: </a:t>
            </a:r>
            <a:r>
              <a:rPr lang="tr-TR" sz="1800" b="1" dirty="0">
                <a:solidFill>
                  <a:srgbClr val="FF0000"/>
                </a:solidFill>
              </a:rPr>
              <a:t>-18 ile 5 aralığı bakteriyel üremenin </a:t>
            </a:r>
            <a:r>
              <a:rPr lang="tr-TR" sz="1800" b="1" dirty="0" smtClean="0">
                <a:solidFill>
                  <a:srgbClr val="FF0000"/>
                </a:solidFill>
              </a:rPr>
              <a:t>görülmediği, </a:t>
            </a:r>
            <a:r>
              <a:rPr lang="tr-TR" sz="1800" b="1" dirty="0">
                <a:solidFill>
                  <a:srgbClr val="FF0000"/>
                </a:solidFill>
              </a:rPr>
              <a:t>5-8 aralığı bakterilerin çok yavaş üredikleri, </a:t>
            </a:r>
            <a:r>
              <a:rPr lang="tr-TR" sz="1800" b="1" dirty="0" smtClean="0">
                <a:solidFill>
                  <a:srgbClr val="FF0000"/>
                </a:solidFill>
              </a:rPr>
              <a:t>8-63 derece arası bakterilerin üreyebileceği tehlike aralığı olarak, 63-75 aralığı bakterilerin saniyeler içinde öldükleri, 75-100 aralığı ise bakterilerin canlılıklarını yitirdikleri aralık olarak  bilinmektedir.</a:t>
            </a:r>
            <a:endParaRPr lang="tr-TR" sz="1800" b="1" dirty="0">
              <a:solidFill>
                <a:srgbClr val="FF0000"/>
              </a:solidFill>
            </a:endParaRPr>
          </a:p>
        </p:txBody>
      </p:sp>
      <p:pic>
        <p:nvPicPr>
          <p:cNvPr id="34819"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63613" y="1641475"/>
            <a:ext cx="7216775" cy="4454525"/>
          </a:xfr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112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b="1" dirty="0">
                <a:solidFill>
                  <a:srgbClr val="FF0000"/>
                </a:solidFill>
              </a:rPr>
              <a:t>Gıda Kaynaklı </a:t>
            </a:r>
            <a:r>
              <a:rPr lang="tr-TR" b="1" dirty="0" smtClean="0">
                <a:solidFill>
                  <a:srgbClr val="FF0000"/>
                </a:solidFill>
              </a:rPr>
              <a:t>Virüsler</a:t>
            </a:r>
            <a:endParaRPr lang="tr-TR" dirty="0">
              <a:solidFill>
                <a:srgbClr val="FF0000"/>
              </a:solidFill>
            </a:endParaRPr>
          </a:p>
        </p:txBody>
      </p:sp>
      <p:sp>
        <p:nvSpPr>
          <p:cNvPr id="3" name="İçerik Yer Tutucusu 2"/>
          <p:cNvSpPr>
            <a:spLocks noGrp="1"/>
          </p:cNvSpPr>
          <p:nvPr>
            <p:ph idx="1"/>
          </p:nvPr>
        </p:nvSpPr>
        <p:spPr>
          <a:xfrm>
            <a:off x="457200" y="1268760"/>
            <a:ext cx="8229600" cy="5256584"/>
          </a:xfrm>
        </p:spPr>
        <p:txBody>
          <a:bodyPr>
            <a:normAutofit fontScale="85000" lnSpcReduction="20000"/>
          </a:bodyPr>
          <a:lstStyle/>
          <a:p>
            <a:r>
              <a:rPr lang="tr-TR" dirty="0" smtClean="0"/>
              <a:t>Virüs </a:t>
            </a:r>
            <a:r>
              <a:rPr lang="tr-TR" dirty="0"/>
              <a:t>protein tabakası içerisinde bulunan nükleik asitten oluşan biyolojik bir yapıdır. </a:t>
            </a:r>
            <a:endParaRPr lang="tr-TR" dirty="0" smtClean="0"/>
          </a:p>
          <a:p>
            <a:r>
              <a:rPr lang="tr-TR" dirty="0" smtClean="0"/>
              <a:t>Virüslerin </a:t>
            </a:r>
            <a:r>
              <a:rPr lang="tr-TR" dirty="0"/>
              <a:t>büyüklükleri 100 ile 200 </a:t>
            </a:r>
            <a:r>
              <a:rPr lang="tr-TR" dirty="0" err="1"/>
              <a:t>angstroms</a:t>
            </a:r>
            <a:r>
              <a:rPr lang="tr-TR" dirty="0"/>
              <a:t> arasında değişir (</a:t>
            </a:r>
            <a:r>
              <a:rPr lang="tr-TR" dirty="0" err="1"/>
              <a:t>angstrom</a:t>
            </a:r>
            <a:r>
              <a:rPr lang="tr-TR" dirty="0"/>
              <a:t> bir uzunluk birimidir ve 1 </a:t>
            </a:r>
            <a:r>
              <a:rPr lang="tr-TR" dirty="0" err="1"/>
              <a:t>angstorm</a:t>
            </a:r>
            <a:r>
              <a:rPr lang="tr-TR" dirty="0"/>
              <a:t> = 10</a:t>
            </a:r>
            <a:r>
              <a:rPr lang="tr-TR" baseline="30000" dirty="0"/>
              <a:t>-10</a:t>
            </a:r>
            <a:r>
              <a:rPr lang="tr-TR" dirty="0"/>
              <a:t> metre veya 0.0000000001 m' </a:t>
            </a:r>
            <a:r>
              <a:rPr lang="tr-TR" dirty="0" err="1"/>
              <a:t>dir</a:t>
            </a:r>
            <a:r>
              <a:rPr lang="tr-TR" dirty="0"/>
              <a:t>). </a:t>
            </a:r>
            <a:endParaRPr lang="tr-TR" dirty="0" smtClean="0"/>
          </a:p>
          <a:p>
            <a:r>
              <a:rPr lang="tr-TR" dirty="0" smtClean="0"/>
              <a:t>Virüsler </a:t>
            </a:r>
            <a:r>
              <a:rPr lang="tr-TR" dirty="0"/>
              <a:t>sadece elektron mikroskopu ile görülebilir. Onlar serbest ve bulaşıcı oldukları zaman ve kendilerini yenileme safhaları esnasında normal bir canlının gerçekleştirdiği solunum ve büyüme gibi genel işlevleri yerine getiremezler. </a:t>
            </a:r>
            <a:endParaRPr lang="tr-TR" dirty="0" smtClean="0"/>
          </a:p>
          <a:p>
            <a:r>
              <a:rPr lang="tr-TR" dirty="0" smtClean="0"/>
              <a:t>Fakat </a:t>
            </a:r>
            <a:r>
              <a:rPr lang="tr-TR" dirty="0"/>
              <a:t>canlı bir bitkinin, hayvanın veya bakterinin hücresine girdikleri zaman girdikleri hücrenin kimyasal enerjisini kullanarak protein ve nükleik asit sentezleme suretiyle kendi kendilerini yenileyebilirler.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55</a:t>
            </a:fld>
            <a:endParaRPr lang="tr-TR"/>
          </a:p>
        </p:txBody>
      </p:sp>
    </p:spTree>
    <p:extLst>
      <p:ext uri="{BB962C8B-B14F-4D97-AF65-F5344CB8AC3E}">
        <p14:creationId xmlns:p14="http://schemas.microsoft.com/office/powerpoint/2010/main" val="285495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b="1" dirty="0">
                <a:solidFill>
                  <a:srgbClr val="FF0000"/>
                </a:solidFill>
              </a:rPr>
              <a:t>Gıda Kaynaklı </a:t>
            </a:r>
            <a:r>
              <a:rPr lang="tr-TR" b="1" dirty="0" smtClean="0">
                <a:solidFill>
                  <a:srgbClr val="FF0000"/>
                </a:solidFill>
              </a:rPr>
              <a:t>Virüsler</a:t>
            </a:r>
            <a:endParaRPr lang="tr-TR" dirty="0">
              <a:solidFill>
                <a:srgbClr val="FF0000"/>
              </a:solidFill>
            </a:endParaRPr>
          </a:p>
        </p:txBody>
      </p:sp>
      <p:sp>
        <p:nvSpPr>
          <p:cNvPr id="3" name="İçerik Yer Tutucusu 2"/>
          <p:cNvSpPr>
            <a:spLocks noGrp="1"/>
          </p:cNvSpPr>
          <p:nvPr>
            <p:ph idx="1"/>
          </p:nvPr>
        </p:nvSpPr>
        <p:spPr>
          <a:xfrm>
            <a:off x="457200" y="1268760"/>
            <a:ext cx="8229600" cy="5256584"/>
          </a:xfrm>
        </p:spPr>
        <p:txBody>
          <a:bodyPr>
            <a:normAutofit fontScale="70000" lnSpcReduction="20000"/>
          </a:bodyPr>
          <a:lstStyle/>
          <a:p>
            <a:r>
              <a:rPr lang="tr-TR" dirty="0" smtClean="0"/>
              <a:t>Virüs </a:t>
            </a:r>
            <a:r>
              <a:rPr lang="tr-TR" dirty="0"/>
              <a:t>bileşenlerini bulaştıkları hücreyi kullanarak sentezledikten sonra, her bir yeni oluşan virüs serbest kalır ve genellikle ev sahibi hücre yok olur. </a:t>
            </a:r>
            <a:endParaRPr lang="tr-TR" dirty="0" smtClean="0"/>
          </a:p>
          <a:p>
            <a:r>
              <a:rPr lang="tr-TR" dirty="0" smtClean="0"/>
              <a:t>Bazı </a:t>
            </a:r>
            <a:r>
              <a:rPr lang="tr-TR" dirty="0"/>
              <a:t>virüsler bulaştıkları hücreyi yok etmeyip onları kanserli hale dönüştürürler, bazıları hastalıklara neden olur ve sonra kaybolur, bazıları ise gizli kalır ve daha sonra daha şiddetli bir hastalığa neden olabilir. </a:t>
            </a:r>
            <a:endParaRPr lang="tr-TR" dirty="0" smtClean="0"/>
          </a:p>
          <a:p>
            <a:r>
              <a:rPr lang="tr-TR" dirty="0" smtClean="0"/>
              <a:t>Virüsler </a:t>
            </a:r>
            <a:r>
              <a:rPr lang="tr-TR" dirty="0"/>
              <a:t>kızamık, kabakulak, sarıhumma, çocuk felci, grip gibi hastalıklara neden olabilirler.</a:t>
            </a:r>
          </a:p>
          <a:p>
            <a:r>
              <a:rPr lang="tr-TR" dirty="0"/>
              <a:t>Çok az virüs çeşidi gıda kaynaklı ve gıdalardan kaynaklanan hastalıklara neden olur. </a:t>
            </a:r>
            <a:endParaRPr lang="tr-TR" dirty="0" smtClean="0"/>
          </a:p>
          <a:p>
            <a:r>
              <a:rPr lang="tr-TR" dirty="0" smtClean="0"/>
              <a:t>En </a:t>
            </a:r>
            <a:r>
              <a:rPr lang="tr-TR" dirty="0"/>
              <a:t>önemli olanları aşağıda belirtilmiştir.</a:t>
            </a:r>
          </a:p>
          <a:p>
            <a:r>
              <a:rPr lang="tr-TR" b="1" dirty="0" smtClean="0"/>
              <a:t>Sık </a:t>
            </a:r>
            <a:r>
              <a:rPr lang="tr-TR" b="1" dirty="0"/>
              <a:t>görülen gıda kaynaklı virüsler </a:t>
            </a:r>
            <a:r>
              <a:rPr lang="tr-TR" dirty="0"/>
              <a:t>:</a:t>
            </a:r>
          </a:p>
          <a:p>
            <a:r>
              <a:rPr lang="tr-TR" dirty="0">
                <a:hlinkClick r:id="rId2"/>
              </a:rPr>
              <a:t>Hepatit A virüsü</a:t>
            </a:r>
            <a:endParaRPr lang="tr-TR" dirty="0"/>
          </a:p>
          <a:p>
            <a:r>
              <a:rPr lang="tr-TR" dirty="0">
                <a:hlinkClick r:id="rId3"/>
              </a:rPr>
              <a:t>Hepatit E virüsü</a:t>
            </a:r>
            <a:endParaRPr lang="tr-TR" dirty="0"/>
          </a:p>
          <a:p>
            <a:r>
              <a:rPr lang="tr-TR" dirty="0" err="1">
                <a:hlinkClick r:id="rId4"/>
              </a:rPr>
              <a:t>Norwalk</a:t>
            </a:r>
            <a:r>
              <a:rPr lang="tr-TR" dirty="0">
                <a:hlinkClick r:id="rId4"/>
              </a:rPr>
              <a:t> virüsü</a:t>
            </a:r>
            <a:endParaRPr lang="tr-TR" dirty="0"/>
          </a:p>
          <a:p>
            <a:r>
              <a:rPr lang="tr-TR" dirty="0" err="1" smtClean="0">
                <a:hlinkClick r:id="rId5"/>
              </a:rPr>
              <a:t>Rotavirus</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56</a:t>
            </a:fld>
            <a:endParaRPr lang="tr-TR"/>
          </a:p>
        </p:txBody>
      </p:sp>
    </p:spTree>
    <p:extLst>
      <p:ext uri="{BB962C8B-B14F-4D97-AF65-F5344CB8AC3E}">
        <p14:creationId xmlns:p14="http://schemas.microsoft.com/office/powerpoint/2010/main" val="3770645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FF0000"/>
                </a:solidFill>
              </a:rPr>
              <a:t>Hepatitit</a:t>
            </a:r>
            <a:r>
              <a:rPr lang="tr-TR" b="1" dirty="0">
                <a:solidFill>
                  <a:srgbClr val="FF0000"/>
                </a:solidFill>
              </a:rPr>
              <a:t> A </a:t>
            </a:r>
            <a:r>
              <a:rPr lang="tr-TR" b="1" dirty="0" smtClean="0">
                <a:solidFill>
                  <a:srgbClr val="FF0000"/>
                </a:solidFill>
              </a:rPr>
              <a:t>virüsü</a:t>
            </a:r>
            <a:r>
              <a:rPr lang="tr-TR" dirty="0">
                <a:solidFill>
                  <a:srgbClr val="FF0000"/>
                </a:solidFill>
              </a:rPr>
              <a:t> </a:t>
            </a:r>
          </a:p>
        </p:txBody>
      </p:sp>
      <p:sp>
        <p:nvSpPr>
          <p:cNvPr id="3" name="İçerik Yer Tutucusu 2"/>
          <p:cNvSpPr>
            <a:spLocks noGrp="1"/>
          </p:cNvSpPr>
          <p:nvPr>
            <p:ph idx="1"/>
          </p:nvPr>
        </p:nvSpPr>
        <p:spPr/>
        <p:txBody>
          <a:bodyPr>
            <a:normAutofit fontScale="77500" lnSpcReduction="20000"/>
          </a:bodyPr>
          <a:lstStyle/>
          <a:p>
            <a:r>
              <a:rPr lang="tr-TR" b="1" dirty="0" err="1" smtClean="0">
                <a:solidFill>
                  <a:srgbClr val="FF0000"/>
                </a:solidFill>
              </a:rPr>
              <a:t>Enfeksiyöz</a:t>
            </a:r>
            <a:r>
              <a:rPr lang="tr-TR" b="1" dirty="0" smtClean="0">
                <a:solidFill>
                  <a:srgbClr val="FF0000"/>
                </a:solidFill>
              </a:rPr>
              <a:t> </a:t>
            </a:r>
            <a:r>
              <a:rPr lang="tr-TR" b="1" dirty="0" err="1">
                <a:solidFill>
                  <a:srgbClr val="FF0000"/>
                </a:solidFill>
              </a:rPr>
              <a:t>Hepatitis</a:t>
            </a:r>
            <a:r>
              <a:rPr lang="tr-TR" b="1" dirty="0">
                <a:solidFill>
                  <a:srgbClr val="FF0000"/>
                </a:solidFill>
              </a:rPr>
              <a:t>: </a:t>
            </a:r>
            <a:r>
              <a:rPr lang="tr-TR" dirty="0"/>
              <a:t>(HAV) </a:t>
            </a:r>
            <a:r>
              <a:rPr lang="tr-TR" dirty="0" err="1"/>
              <a:t>Picornaviridae</a:t>
            </a:r>
            <a:r>
              <a:rPr lang="tr-TR" dirty="0"/>
              <a:t> familyasının </a:t>
            </a:r>
            <a:r>
              <a:rPr lang="tr-TR" dirty="0" err="1"/>
              <a:t>enterovirus</a:t>
            </a:r>
            <a:r>
              <a:rPr lang="tr-TR" dirty="0"/>
              <a:t> grubu ile sınıflandırılmıştır. </a:t>
            </a:r>
            <a:endParaRPr lang="tr-TR" dirty="0" smtClean="0"/>
          </a:p>
          <a:p>
            <a:r>
              <a:rPr lang="tr-TR" dirty="0" err="1" smtClean="0"/>
              <a:t>Kontamine</a:t>
            </a:r>
            <a:r>
              <a:rPr lang="tr-TR" dirty="0" smtClean="0"/>
              <a:t> </a:t>
            </a:r>
            <a:r>
              <a:rPr lang="tr-TR" dirty="0"/>
              <a:t>su ve gıdalar ile insanlara nakledilir. </a:t>
            </a:r>
            <a:endParaRPr lang="tr-TR" dirty="0" smtClean="0"/>
          </a:p>
          <a:p>
            <a:r>
              <a:rPr lang="tr-TR" dirty="0" smtClean="0"/>
              <a:t>Başlıca </a:t>
            </a:r>
            <a:r>
              <a:rPr lang="tr-TR" dirty="0"/>
              <a:t>çiğ kabuklu deniz ürünlerinde bulunurken; süt ürünleri, et, salata, meyve gibi gıdaların hazırlanması sırasında </a:t>
            </a:r>
            <a:r>
              <a:rPr lang="tr-TR" dirty="0" err="1"/>
              <a:t>enfekte</a:t>
            </a:r>
            <a:r>
              <a:rPr lang="tr-TR" dirty="0"/>
              <a:t> kişilerin elleri ile veya </a:t>
            </a:r>
            <a:r>
              <a:rPr lang="tr-TR" dirty="0" err="1"/>
              <a:t>enfekte</a:t>
            </a:r>
            <a:r>
              <a:rPr lang="tr-TR" dirty="0"/>
              <a:t> yüzey ile temas sonucu bulaşma gerçekleşir. </a:t>
            </a:r>
            <a:endParaRPr lang="tr-TR" dirty="0" smtClean="0"/>
          </a:p>
          <a:p>
            <a:r>
              <a:rPr lang="tr-TR" dirty="0" smtClean="0"/>
              <a:t>Hepatit </a:t>
            </a:r>
            <a:r>
              <a:rPr lang="tr-TR" dirty="0"/>
              <a:t>A virüsü alındıktan sonra kuluçka süresi, tüketilen </a:t>
            </a:r>
            <a:r>
              <a:rPr lang="tr-TR" dirty="0" err="1"/>
              <a:t>enfekte</a:t>
            </a:r>
            <a:r>
              <a:rPr lang="tr-TR" dirty="0"/>
              <a:t> virüs sayısına bağlı olarak değişmekle beraber, 10 ile 50 gün (ortalama 30 gün) arasında değişir. </a:t>
            </a:r>
            <a:endParaRPr lang="tr-TR" dirty="0" smtClean="0"/>
          </a:p>
          <a:p>
            <a:r>
              <a:rPr lang="tr-TR" dirty="0" smtClean="0"/>
              <a:t>Az </a:t>
            </a:r>
            <a:r>
              <a:rPr lang="tr-TR" dirty="0"/>
              <a:t>sayıda virüs ile oluşan enfeksiyonlar uzun kuluçka sürelerine sahiptirler.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57</a:t>
            </a:fld>
            <a:endParaRPr lang="tr-TR"/>
          </a:p>
        </p:txBody>
      </p:sp>
    </p:spTree>
    <p:extLst>
      <p:ext uri="{BB962C8B-B14F-4D97-AF65-F5344CB8AC3E}">
        <p14:creationId xmlns:p14="http://schemas.microsoft.com/office/powerpoint/2010/main" val="1525338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lstStyle/>
          <a:p>
            <a:r>
              <a:rPr lang="tr-TR" b="1" dirty="0" err="1">
                <a:solidFill>
                  <a:srgbClr val="FF0000"/>
                </a:solidFill>
              </a:rPr>
              <a:t>Hepatitit</a:t>
            </a:r>
            <a:r>
              <a:rPr lang="tr-TR" b="1" dirty="0">
                <a:solidFill>
                  <a:srgbClr val="FF0000"/>
                </a:solidFill>
              </a:rPr>
              <a:t> A </a:t>
            </a:r>
            <a:r>
              <a:rPr lang="tr-TR" b="1" dirty="0" smtClean="0">
                <a:solidFill>
                  <a:srgbClr val="FF0000"/>
                </a:solidFill>
              </a:rPr>
              <a:t>virüsü</a:t>
            </a:r>
            <a:r>
              <a:rPr lang="tr-TR" dirty="0">
                <a:solidFill>
                  <a:srgbClr val="FF0000"/>
                </a:solidFill>
              </a:rPr>
              <a:t> </a:t>
            </a:r>
          </a:p>
        </p:txBody>
      </p:sp>
      <p:sp>
        <p:nvSpPr>
          <p:cNvPr id="3" name="İçerik Yer Tutucusu 2"/>
          <p:cNvSpPr>
            <a:spLocks noGrp="1"/>
          </p:cNvSpPr>
          <p:nvPr>
            <p:ph idx="1"/>
          </p:nvPr>
        </p:nvSpPr>
        <p:spPr>
          <a:xfrm>
            <a:off x="457200" y="908720"/>
            <a:ext cx="8229600" cy="5217443"/>
          </a:xfrm>
        </p:spPr>
        <p:txBody>
          <a:bodyPr>
            <a:normAutofit fontScale="92500"/>
          </a:bodyPr>
          <a:lstStyle/>
          <a:p>
            <a:r>
              <a:rPr lang="tr-TR" dirty="0" smtClean="0"/>
              <a:t>Bulaşma zamanı</a:t>
            </a:r>
            <a:r>
              <a:rPr lang="tr-TR" dirty="0"/>
              <a:t>, kuluçka süresinin başlarından, sarılık gelişiminin bir hafta sonrasına kadar uzanır. </a:t>
            </a:r>
            <a:endParaRPr lang="tr-TR" dirty="0" smtClean="0"/>
          </a:p>
          <a:p>
            <a:r>
              <a:rPr lang="tr-TR" dirty="0" smtClean="0"/>
              <a:t>HAV </a:t>
            </a:r>
            <a:r>
              <a:rPr lang="tr-TR" dirty="0"/>
              <a:t>ile ilgili birçok enfeksiyon özellikle çocuklarda klinik hastalıklarla sonuçlanmamaktadır. </a:t>
            </a:r>
            <a:endParaRPr lang="tr-TR" dirty="0" smtClean="0"/>
          </a:p>
          <a:p>
            <a:r>
              <a:rPr lang="tr-TR" dirty="0" smtClean="0"/>
              <a:t>Hastalık </a:t>
            </a:r>
            <a:r>
              <a:rPr lang="tr-TR" dirty="0"/>
              <a:t>meydana geldiğinde, genelde hafiftir ve iyileşme süresi 1-2 hafta içinde tamamlanır. </a:t>
            </a:r>
            <a:endParaRPr lang="tr-TR" dirty="0" smtClean="0"/>
          </a:p>
          <a:p>
            <a:r>
              <a:rPr lang="tr-TR" dirty="0" smtClean="0"/>
              <a:t>Zaman </a:t>
            </a:r>
            <a:r>
              <a:rPr lang="tr-TR" dirty="0"/>
              <a:t>zaman, belirtileri ciddi olabilmekte ve iyileşme dönemi birkaç ay alabilmektedir. </a:t>
            </a:r>
            <a:endParaRPr lang="tr-TR" dirty="0" smtClean="0"/>
          </a:p>
          <a:p>
            <a:r>
              <a:rPr lang="tr-TR" dirty="0" smtClean="0"/>
              <a:t>Böyle </a:t>
            </a:r>
            <a:r>
              <a:rPr lang="tr-TR" dirty="0"/>
              <a:t>durumlarda ilk dört hafta grip benzeri semptomlar görülür.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58</a:t>
            </a:fld>
            <a:endParaRPr lang="tr-TR"/>
          </a:p>
        </p:txBody>
      </p:sp>
    </p:spTree>
    <p:extLst>
      <p:ext uri="{BB962C8B-B14F-4D97-AF65-F5344CB8AC3E}">
        <p14:creationId xmlns:p14="http://schemas.microsoft.com/office/powerpoint/2010/main" val="3050844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lstStyle/>
          <a:p>
            <a:r>
              <a:rPr lang="tr-TR" b="1" dirty="0" err="1">
                <a:solidFill>
                  <a:srgbClr val="FF0000"/>
                </a:solidFill>
              </a:rPr>
              <a:t>Hepatitit</a:t>
            </a:r>
            <a:r>
              <a:rPr lang="tr-TR" b="1" dirty="0">
                <a:solidFill>
                  <a:srgbClr val="FF0000"/>
                </a:solidFill>
              </a:rPr>
              <a:t> A </a:t>
            </a:r>
            <a:r>
              <a:rPr lang="tr-TR" b="1" dirty="0" smtClean="0">
                <a:solidFill>
                  <a:srgbClr val="FF0000"/>
                </a:solidFill>
              </a:rPr>
              <a:t>virüsü</a:t>
            </a:r>
            <a:r>
              <a:rPr lang="tr-TR" dirty="0">
                <a:solidFill>
                  <a:srgbClr val="FF0000"/>
                </a:solidFill>
              </a:rPr>
              <a:t> </a:t>
            </a:r>
          </a:p>
        </p:txBody>
      </p:sp>
      <p:sp>
        <p:nvSpPr>
          <p:cNvPr id="3" name="İçerik Yer Tutucusu 2"/>
          <p:cNvSpPr>
            <a:spLocks noGrp="1"/>
          </p:cNvSpPr>
          <p:nvPr>
            <p:ph idx="1"/>
          </p:nvPr>
        </p:nvSpPr>
        <p:spPr>
          <a:xfrm>
            <a:off x="457200" y="908720"/>
            <a:ext cx="8229600" cy="5217443"/>
          </a:xfrm>
        </p:spPr>
        <p:txBody>
          <a:bodyPr>
            <a:normAutofit/>
          </a:bodyPr>
          <a:lstStyle/>
          <a:p>
            <a:r>
              <a:rPr lang="tr-TR" dirty="0" smtClean="0"/>
              <a:t>Halsizlik</a:t>
            </a:r>
            <a:r>
              <a:rPr lang="tr-TR" dirty="0"/>
              <a:t>, bulantı, kusma, karaciğer ağrısı ve ateş vardır. </a:t>
            </a:r>
            <a:endParaRPr lang="tr-TR" dirty="0" smtClean="0"/>
          </a:p>
          <a:p>
            <a:r>
              <a:rPr lang="tr-TR" dirty="0" smtClean="0"/>
              <a:t>İdrar </a:t>
            </a:r>
            <a:r>
              <a:rPr lang="tr-TR" dirty="0"/>
              <a:t>koyu, dışkı açık renklidir. </a:t>
            </a:r>
            <a:endParaRPr lang="tr-TR" dirty="0" smtClean="0"/>
          </a:p>
          <a:p>
            <a:r>
              <a:rPr lang="tr-TR" dirty="0" smtClean="0"/>
              <a:t>Sarılık </a:t>
            </a:r>
            <a:r>
              <a:rPr lang="tr-TR" dirty="0"/>
              <a:t>görülür. </a:t>
            </a:r>
            <a:endParaRPr lang="tr-TR" dirty="0" smtClean="0"/>
          </a:p>
          <a:p>
            <a:r>
              <a:rPr lang="tr-TR" dirty="0" smtClean="0"/>
              <a:t>Hastalar </a:t>
            </a:r>
            <a:r>
              <a:rPr lang="tr-TR" dirty="0"/>
              <a:t>altı ay içinde iyileşirler. </a:t>
            </a:r>
            <a:endParaRPr lang="tr-TR" dirty="0" smtClean="0"/>
          </a:p>
          <a:p>
            <a:r>
              <a:rPr lang="tr-TR" dirty="0" err="1" smtClean="0"/>
              <a:t>Enfekte</a:t>
            </a:r>
            <a:r>
              <a:rPr lang="tr-TR" dirty="0" smtClean="0"/>
              <a:t> </a:t>
            </a:r>
            <a:r>
              <a:rPr lang="tr-TR" dirty="0"/>
              <a:t>kişilerin dışkısı yüksek oranda virüs içerir. </a:t>
            </a:r>
            <a:endParaRPr lang="tr-TR" dirty="0" smtClean="0"/>
          </a:p>
          <a:p>
            <a:r>
              <a:rPr lang="tr-TR" dirty="0" smtClean="0"/>
              <a:t>Ölüm</a:t>
            </a:r>
            <a:r>
              <a:rPr lang="tr-TR" dirty="0"/>
              <a:t>, nadir olarak ve genellikle yaşlılarda meydana gelir.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59</a:t>
            </a:fld>
            <a:endParaRPr lang="tr-TR"/>
          </a:p>
        </p:txBody>
      </p:sp>
    </p:spTree>
    <p:extLst>
      <p:ext uri="{BB962C8B-B14F-4D97-AF65-F5344CB8AC3E}">
        <p14:creationId xmlns:p14="http://schemas.microsoft.com/office/powerpoint/2010/main" val="282786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a:solidFill>
                  <a:srgbClr val="FF0000"/>
                </a:solidFill>
              </a:rPr>
              <a:t>Biyolojik tehlikeler</a:t>
            </a:r>
            <a:endParaRPr lang="tr-TR" dirty="0"/>
          </a:p>
        </p:txBody>
      </p:sp>
      <p:sp>
        <p:nvSpPr>
          <p:cNvPr id="3" name="İçerik Yer Tutucusu 2"/>
          <p:cNvSpPr>
            <a:spLocks noGrp="1"/>
          </p:cNvSpPr>
          <p:nvPr>
            <p:ph idx="1"/>
          </p:nvPr>
        </p:nvSpPr>
        <p:spPr>
          <a:xfrm>
            <a:off x="179512" y="908720"/>
            <a:ext cx="8856984" cy="5544616"/>
          </a:xfrm>
        </p:spPr>
        <p:txBody>
          <a:bodyPr>
            <a:normAutofit fontScale="77500" lnSpcReduction="20000"/>
          </a:bodyPr>
          <a:lstStyle/>
          <a:p>
            <a:r>
              <a:rPr lang="tr-TR" dirty="0" smtClean="0"/>
              <a:t>Gıdaları </a:t>
            </a:r>
            <a:r>
              <a:rPr lang="tr-TR" dirty="0" err="1"/>
              <a:t>kontamine</a:t>
            </a:r>
            <a:r>
              <a:rPr lang="tr-TR" dirty="0"/>
              <a:t> edebilen </a:t>
            </a:r>
            <a:r>
              <a:rPr lang="tr-TR" dirty="0" smtClean="0"/>
              <a:t>biyolojik kaynaklı </a:t>
            </a:r>
            <a:r>
              <a:rPr lang="tr-TR" dirty="0"/>
              <a:t>diğer olası tehlikeler </a:t>
            </a:r>
            <a:r>
              <a:rPr lang="tr-TR" dirty="0">
                <a:solidFill>
                  <a:srgbClr val="FF0000"/>
                </a:solidFill>
              </a:rPr>
              <a:t>algler, virüsler, parazitler</a:t>
            </a:r>
            <a:r>
              <a:rPr lang="tr-TR" dirty="0" smtClean="0"/>
              <a:t>, </a:t>
            </a:r>
            <a:r>
              <a:rPr lang="tr-TR" dirty="0" smtClean="0">
                <a:solidFill>
                  <a:srgbClr val="0070C0"/>
                </a:solidFill>
              </a:rPr>
              <a:t>böcekler</a:t>
            </a:r>
            <a:r>
              <a:rPr lang="tr-TR" dirty="0">
                <a:solidFill>
                  <a:srgbClr val="0070C0"/>
                </a:solidFill>
              </a:rPr>
              <a:t>, kemirgenler ve diğer haşaratlar</a:t>
            </a:r>
            <a:r>
              <a:rPr lang="tr-TR" dirty="0"/>
              <a:t>dır. </a:t>
            </a:r>
            <a:endParaRPr lang="tr-TR" dirty="0" smtClean="0"/>
          </a:p>
          <a:p>
            <a:r>
              <a:rPr lang="tr-TR" dirty="0" smtClean="0"/>
              <a:t>Gıda</a:t>
            </a:r>
            <a:r>
              <a:rPr lang="tr-TR" dirty="0"/>
              <a:t>, </a:t>
            </a:r>
            <a:r>
              <a:rPr lang="tr-TR" dirty="0" smtClean="0"/>
              <a:t>zincirinin tüm </a:t>
            </a:r>
            <a:r>
              <a:rPr lang="tr-TR" dirty="0"/>
              <a:t>aşamalarında </a:t>
            </a:r>
            <a:r>
              <a:rPr lang="tr-TR" dirty="0" err="1"/>
              <a:t>toksik</a:t>
            </a:r>
            <a:r>
              <a:rPr lang="tr-TR" dirty="0"/>
              <a:t> </a:t>
            </a:r>
            <a:r>
              <a:rPr lang="tr-TR" dirty="0" err="1"/>
              <a:t>patojenik</a:t>
            </a:r>
            <a:r>
              <a:rPr lang="tr-TR" dirty="0"/>
              <a:t> veya enfeksiyon </a:t>
            </a:r>
            <a:r>
              <a:rPr lang="tr-TR" dirty="0" smtClean="0"/>
              <a:t>yapıcı </a:t>
            </a:r>
            <a:r>
              <a:rPr lang="tr-TR" dirty="0" err="1" smtClean="0">
                <a:solidFill>
                  <a:srgbClr val="0070C0"/>
                </a:solidFill>
              </a:rPr>
              <a:t>patojenik</a:t>
            </a:r>
            <a:r>
              <a:rPr lang="tr-TR" dirty="0" smtClean="0">
                <a:solidFill>
                  <a:srgbClr val="0070C0"/>
                </a:solidFill>
              </a:rPr>
              <a:t> </a:t>
            </a:r>
            <a:r>
              <a:rPr lang="tr-TR" dirty="0">
                <a:solidFill>
                  <a:srgbClr val="0070C0"/>
                </a:solidFill>
              </a:rPr>
              <a:t>mikroorganizmalar </a:t>
            </a:r>
            <a:r>
              <a:rPr lang="tr-TR" dirty="0"/>
              <a:t>ile </a:t>
            </a:r>
            <a:r>
              <a:rPr lang="tr-TR" dirty="0" err="1"/>
              <a:t>enfekte</a:t>
            </a:r>
            <a:r>
              <a:rPr lang="tr-TR" dirty="0"/>
              <a:t> </a:t>
            </a:r>
            <a:r>
              <a:rPr lang="tr-TR" dirty="0" smtClean="0"/>
              <a:t>olabilir.</a:t>
            </a:r>
          </a:p>
          <a:p>
            <a:r>
              <a:rPr lang="tr-TR" dirty="0" smtClean="0"/>
              <a:t>Mikroorganizma </a:t>
            </a:r>
            <a:r>
              <a:rPr lang="tr-TR" dirty="0" err="1" smtClean="0"/>
              <a:t>kontaminasyonunun</a:t>
            </a:r>
            <a:r>
              <a:rPr lang="tr-TR" dirty="0" smtClean="0"/>
              <a:t> </a:t>
            </a:r>
            <a:r>
              <a:rPr lang="tr-TR" dirty="0"/>
              <a:t>tehlikeli hâle gelip </a:t>
            </a:r>
            <a:r>
              <a:rPr lang="tr-TR" dirty="0" smtClean="0"/>
              <a:t>gelmeyeceği ürünün/materyalin </a:t>
            </a:r>
            <a:r>
              <a:rPr lang="tr-TR" dirty="0"/>
              <a:t>üretimi sırasındaki çeşitli </a:t>
            </a:r>
            <a:r>
              <a:rPr lang="tr-TR" dirty="0" smtClean="0"/>
              <a:t>koşullara bağlıdır</a:t>
            </a:r>
            <a:r>
              <a:rPr lang="tr-TR" dirty="0"/>
              <a:t>. </a:t>
            </a:r>
            <a:endParaRPr lang="tr-TR" dirty="0" smtClean="0"/>
          </a:p>
          <a:p>
            <a:pPr marL="0" indent="0">
              <a:buNone/>
            </a:pPr>
            <a:endParaRPr lang="tr-TR" dirty="0" smtClean="0"/>
          </a:p>
          <a:p>
            <a:pPr marL="0" indent="0">
              <a:buNone/>
            </a:pPr>
            <a:r>
              <a:rPr lang="tr-TR" dirty="0" smtClean="0"/>
              <a:t>Bu </a:t>
            </a:r>
            <a:r>
              <a:rPr lang="tr-TR" dirty="0"/>
              <a:t>koşullar aşağıdakilerle ilgilidir:</a:t>
            </a:r>
          </a:p>
          <a:p>
            <a:pPr marL="0" indent="0">
              <a:buNone/>
            </a:pPr>
            <a:r>
              <a:rPr lang="tr-TR" dirty="0"/>
              <a:t>»</a:t>
            </a:r>
            <a:r>
              <a:rPr lang="tr-TR" b="1" dirty="0"/>
              <a:t>» </a:t>
            </a:r>
            <a:r>
              <a:rPr lang="tr-TR" dirty="0"/>
              <a:t>Üretim sırasındaki hijyen koşulları,</a:t>
            </a:r>
          </a:p>
          <a:p>
            <a:pPr marL="0" indent="0">
              <a:buNone/>
            </a:pPr>
            <a:r>
              <a:rPr lang="tr-TR" dirty="0"/>
              <a:t>»</a:t>
            </a:r>
            <a:r>
              <a:rPr lang="tr-TR" b="1" dirty="0"/>
              <a:t>» </a:t>
            </a:r>
            <a:r>
              <a:rPr lang="tr-TR" dirty="0"/>
              <a:t>Üretim sırasında öldürme basamağının bulunması,</a:t>
            </a:r>
          </a:p>
          <a:p>
            <a:pPr marL="0" indent="0">
              <a:buNone/>
            </a:pPr>
            <a:r>
              <a:rPr lang="tr-TR" dirty="0"/>
              <a:t>»</a:t>
            </a:r>
            <a:r>
              <a:rPr lang="tr-TR" b="1" dirty="0"/>
              <a:t>» </a:t>
            </a:r>
            <a:r>
              <a:rPr lang="tr-TR" dirty="0"/>
              <a:t>Olası mikrobiyolojik gelişme bakımından </a:t>
            </a:r>
            <a:r>
              <a:rPr lang="tr-TR" dirty="0" smtClean="0"/>
              <a:t>üründeki/materyaldeki </a:t>
            </a:r>
            <a:r>
              <a:rPr lang="tr-TR" dirty="0"/>
              <a:t>şartlar.</a:t>
            </a:r>
          </a:p>
        </p:txBody>
      </p:sp>
      <p:sp>
        <p:nvSpPr>
          <p:cNvPr id="4" name="Slayt Numarası Yer Tutucusu 3"/>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887665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60</a:t>
            </a:fld>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057275"/>
            <a:ext cx="48863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535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smtClean="0">
                <a:solidFill>
                  <a:srgbClr val="FF0000"/>
                </a:solidFill>
              </a:rPr>
              <a:t>Rotavirüs</a:t>
            </a:r>
            <a:endParaRPr lang="tr-TR" dirty="0">
              <a:solidFill>
                <a:srgbClr val="FF0000"/>
              </a:solidFill>
            </a:endParaRPr>
          </a:p>
        </p:txBody>
      </p:sp>
      <p:sp>
        <p:nvSpPr>
          <p:cNvPr id="3" name="İçerik Yer Tutucusu 2"/>
          <p:cNvSpPr>
            <a:spLocks noGrp="1"/>
          </p:cNvSpPr>
          <p:nvPr>
            <p:ph idx="1"/>
          </p:nvPr>
        </p:nvSpPr>
        <p:spPr>
          <a:xfrm>
            <a:off x="457200" y="908720"/>
            <a:ext cx="8229600" cy="5217443"/>
          </a:xfrm>
        </p:spPr>
        <p:txBody>
          <a:bodyPr>
            <a:normAutofit/>
          </a:bodyPr>
          <a:lstStyle/>
          <a:p>
            <a:pPr fontAlgn="base"/>
            <a:r>
              <a:rPr lang="tr-TR" dirty="0" err="1" smtClean="0"/>
              <a:t>Reoviridae</a:t>
            </a:r>
            <a:r>
              <a:rPr lang="tr-TR" dirty="0" smtClean="0"/>
              <a:t> </a:t>
            </a:r>
            <a:r>
              <a:rPr lang="tr-TR" dirty="0"/>
              <a:t>familyası içinde yer alırlar. </a:t>
            </a:r>
            <a:endParaRPr lang="tr-TR" dirty="0" smtClean="0"/>
          </a:p>
          <a:p>
            <a:pPr fontAlgn="base"/>
            <a:r>
              <a:rPr lang="tr-TR" dirty="0" err="1" smtClean="0"/>
              <a:t>Rotavirüsler</a:t>
            </a:r>
            <a:r>
              <a:rPr lang="tr-TR" dirty="0" smtClean="0"/>
              <a:t> </a:t>
            </a:r>
            <a:r>
              <a:rPr lang="tr-TR" dirty="0"/>
              <a:t>akut </a:t>
            </a:r>
            <a:r>
              <a:rPr lang="tr-TR" dirty="0" err="1"/>
              <a:t>gastroenteritin</a:t>
            </a:r>
            <a:r>
              <a:rPr lang="tr-TR" dirty="0"/>
              <a:t> sebebidir. </a:t>
            </a:r>
            <a:endParaRPr lang="tr-TR" dirty="0" smtClean="0"/>
          </a:p>
          <a:p>
            <a:pPr fontAlgn="base"/>
            <a:r>
              <a:rPr lang="tr-TR" dirty="0" smtClean="0"/>
              <a:t>Altı </a:t>
            </a:r>
            <a:r>
              <a:rPr lang="tr-TR" dirty="0" err="1"/>
              <a:t>serolojik</a:t>
            </a:r>
            <a:r>
              <a:rPr lang="tr-TR" dirty="0"/>
              <a:t> grup tanımlanmıştır, bunlardan üç tanesi (grup A, B ve C) hastalık yaparlar. </a:t>
            </a:r>
            <a:endParaRPr lang="tr-TR" dirty="0" smtClean="0"/>
          </a:p>
          <a:p>
            <a:pPr fontAlgn="base"/>
            <a:r>
              <a:rPr lang="tr-TR" dirty="0" smtClean="0"/>
              <a:t>Grup </a:t>
            </a:r>
            <a:r>
              <a:rPr lang="tr-TR" dirty="0"/>
              <a:t>A </a:t>
            </a:r>
            <a:r>
              <a:rPr lang="tr-TR" dirty="0" err="1"/>
              <a:t>rotavirüsler</a:t>
            </a:r>
            <a:r>
              <a:rPr lang="tr-TR" dirty="0"/>
              <a:t> dünya genelinde mevcuttur. </a:t>
            </a:r>
            <a:endParaRPr lang="tr-TR" dirty="0" smtClean="0"/>
          </a:p>
          <a:p>
            <a:pPr fontAlgn="base"/>
            <a:r>
              <a:rPr lang="tr-TR" dirty="0" smtClean="0"/>
              <a:t>Bu </a:t>
            </a:r>
            <a:r>
              <a:rPr lang="tr-TR" dirty="0"/>
              <a:t>grup, çocuklarda ve bebeklerde şiddetli </a:t>
            </a:r>
            <a:r>
              <a:rPr lang="tr-TR" dirty="0" err="1"/>
              <a:t>diyareye</a:t>
            </a:r>
            <a:r>
              <a:rPr lang="tr-TR" dirty="0"/>
              <a:t> sebep olurlar, ve neredeyse vakaların yarısı tıbbi müdahaleye ihtiyaç duyar.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61</a:t>
            </a:fld>
            <a:endParaRPr lang="tr-TR"/>
          </a:p>
        </p:txBody>
      </p:sp>
    </p:spTree>
    <p:extLst>
      <p:ext uri="{BB962C8B-B14F-4D97-AF65-F5344CB8AC3E}">
        <p14:creationId xmlns:p14="http://schemas.microsoft.com/office/powerpoint/2010/main" val="1511826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62</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000125"/>
            <a:ext cx="48291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57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smtClean="0">
                <a:solidFill>
                  <a:srgbClr val="FF0000"/>
                </a:solidFill>
              </a:rPr>
              <a:t>Rotavirüs</a:t>
            </a:r>
            <a:endParaRPr lang="tr-TR" dirty="0">
              <a:solidFill>
                <a:srgbClr val="FF0000"/>
              </a:solidFill>
            </a:endParaRPr>
          </a:p>
        </p:txBody>
      </p:sp>
      <p:sp>
        <p:nvSpPr>
          <p:cNvPr id="3" name="İçerik Yer Tutucusu 2"/>
          <p:cNvSpPr>
            <a:spLocks noGrp="1"/>
          </p:cNvSpPr>
          <p:nvPr>
            <p:ph idx="1"/>
          </p:nvPr>
        </p:nvSpPr>
        <p:spPr>
          <a:xfrm>
            <a:off x="457200" y="908720"/>
            <a:ext cx="8229600" cy="5217443"/>
          </a:xfrm>
        </p:spPr>
        <p:txBody>
          <a:bodyPr>
            <a:normAutofit fontScale="92500" lnSpcReduction="10000"/>
          </a:bodyPr>
          <a:lstStyle/>
          <a:p>
            <a:pPr fontAlgn="base"/>
            <a:r>
              <a:rPr lang="tr-TR" dirty="0" smtClean="0"/>
              <a:t>Grup </a:t>
            </a:r>
            <a:r>
              <a:rPr lang="tr-TR" dirty="0"/>
              <a:t>B </a:t>
            </a:r>
            <a:r>
              <a:rPr lang="tr-TR" dirty="0" err="1"/>
              <a:t>rotavirüsler</a:t>
            </a:r>
            <a:r>
              <a:rPr lang="tr-TR" dirty="0"/>
              <a:t>, diğer adıyla yetişkin </a:t>
            </a:r>
            <a:r>
              <a:rPr lang="tr-TR" dirty="0" err="1"/>
              <a:t>diyare</a:t>
            </a:r>
            <a:r>
              <a:rPr lang="tr-TR" dirty="0"/>
              <a:t> </a:t>
            </a:r>
            <a:r>
              <a:rPr lang="tr-TR" dirty="0" err="1"/>
              <a:t>rotavirüsü</a:t>
            </a:r>
            <a:r>
              <a:rPr lang="tr-TR" dirty="0"/>
              <a:t> ya da ADRV, Çin'deki her yaş grubundaki insanların geçirdiği şiddetli </a:t>
            </a:r>
            <a:r>
              <a:rPr lang="tr-TR" dirty="0" err="1"/>
              <a:t>diyarenin</a:t>
            </a:r>
            <a:r>
              <a:rPr lang="tr-TR" dirty="0"/>
              <a:t> baş etmenidir. </a:t>
            </a:r>
            <a:endParaRPr lang="tr-TR" dirty="0" smtClean="0"/>
          </a:p>
          <a:p>
            <a:pPr fontAlgn="base"/>
            <a:r>
              <a:rPr lang="tr-TR" dirty="0" smtClean="0"/>
              <a:t>Grup </a:t>
            </a:r>
            <a:r>
              <a:rPr lang="tr-TR" dirty="0"/>
              <a:t>C </a:t>
            </a:r>
            <a:r>
              <a:rPr lang="tr-TR" dirty="0" err="1"/>
              <a:t>rotavirüs</a:t>
            </a:r>
            <a:r>
              <a:rPr lang="tr-TR" dirty="0"/>
              <a:t>, bir çok ülkedeki çocukların ara sıra ve seyrek geçirdiği </a:t>
            </a:r>
            <a:r>
              <a:rPr lang="tr-TR" dirty="0" err="1"/>
              <a:t>diyare</a:t>
            </a:r>
            <a:r>
              <a:rPr lang="tr-TR" dirty="0"/>
              <a:t> ile ilişkilidir. </a:t>
            </a:r>
          </a:p>
          <a:p>
            <a:pPr fontAlgn="base"/>
            <a:r>
              <a:rPr lang="tr-TR" dirty="0" smtClean="0"/>
              <a:t>Her </a:t>
            </a:r>
            <a:r>
              <a:rPr lang="tr-TR" dirty="0"/>
              <a:t>yaştaki insan grubu </a:t>
            </a:r>
            <a:r>
              <a:rPr lang="tr-TR" dirty="0" err="1"/>
              <a:t>rotavirüsler</a:t>
            </a:r>
            <a:r>
              <a:rPr lang="tr-TR" dirty="0"/>
              <a:t> tarafından enfeksiyona açıktır. 6 aylık ile 2 yaş arası çocuklar, </a:t>
            </a:r>
            <a:r>
              <a:rPr lang="tr-TR" dirty="0" err="1"/>
              <a:t>premature</a:t>
            </a:r>
            <a:r>
              <a:rPr lang="tr-TR" dirty="0"/>
              <a:t> bebekler, yaşlılar, bağışıklık sistemi zayıf insanlar grup A </a:t>
            </a:r>
            <a:r>
              <a:rPr lang="tr-TR" dirty="0" err="1"/>
              <a:t>rotavirüslerden</a:t>
            </a:r>
            <a:r>
              <a:rPr lang="tr-TR" dirty="0"/>
              <a:t> kaynaklanan enfeksiyonlar için yüksek risk grubunu </a:t>
            </a:r>
            <a:r>
              <a:rPr lang="tr-TR" dirty="0" smtClean="0"/>
              <a:t>oluştururlar.</a:t>
            </a:r>
          </a:p>
        </p:txBody>
      </p:sp>
      <p:sp>
        <p:nvSpPr>
          <p:cNvPr id="4" name="Slayt Numarası Yer Tutucusu 3"/>
          <p:cNvSpPr>
            <a:spLocks noGrp="1"/>
          </p:cNvSpPr>
          <p:nvPr>
            <p:ph type="sldNum" sz="quarter" idx="12"/>
          </p:nvPr>
        </p:nvSpPr>
        <p:spPr/>
        <p:txBody>
          <a:bodyPr/>
          <a:lstStyle/>
          <a:p>
            <a:fld id="{F302176B-0E47-46AC-8F43-DAB4B8A37D06}" type="slidenum">
              <a:rPr lang="tr-TR" smtClean="0"/>
              <a:t>63</a:t>
            </a:fld>
            <a:endParaRPr lang="tr-TR"/>
          </a:p>
        </p:txBody>
      </p:sp>
    </p:spTree>
    <p:extLst>
      <p:ext uri="{BB962C8B-B14F-4D97-AF65-F5344CB8AC3E}">
        <p14:creationId xmlns:p14="http://schemas.microsoft.com/office/powerpoint/2010/main" val="4021812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smtClean="0">
                <a:solidFill>
                  <a:srgbClr val="FF0000"/>
                </a:solidFill>
              </a:rPr>
              <a:t>Rotavirüs</a:t>
            </a:r>
            <a:endParaRPr lang="tr-TR" dirty="0">
              <a:solidFill>
                <a:srgbClr val="FF0000"/>
              </a:solidFill>
            </a:endParaRPr>
          </a:p>
        </p:txBody>
      </p:sp>
      <p:sp>
        <p:nvSpPr>
          <p:cNvPr id="3" name="İçerik Yer Tutucusu 2"/>
          <p:cNvSpPr>
            <a:spLocks noGrp="1"/>
          </p:cNvSpPr>
          <p:nvPr>
            <p:ph idx="1"/>
          </p:nvPr>
        </p:nvSpPr>
        <p:spPr>
          <a:xfrm>
            <a:off x="457200" y="908720"/>
            <a:ext cx="8229600" cy="5217443"/>
          </a:xfrm>
        </p:spPr>
        <p:txBody>
          <a:bodyPr>
            <a:normAutofit fontScale="77500" lnSpcReduction="20000"/>
          </a:bodyPr>
          <a:lstStyle/>
          <a:p>
            <a:pPr fontAlgn="base"/>
            <a:r>
              <a:rPr lang="tr-TR" dirty="0" err="1" smtClean="0"/>
              <a:t>Rotavirüsler</a:t>
            </a:r>
            <a:r>
              <a:rPr lang="tr-TR" dirty="0" smtClean="0"/>
              <a:t> </a:t>
            </a:r>
            <a:r>
              <a:rPr lang="tr-TR" dirty="0"/>
              <a:t>dışkı-ağız yoluyla veya </a:t>
            </a:r>
            <a:r>
              <a:rPr lang="tr-TR" dirty="0" err="1"/>
              <a:t>enfekte</a:t>
            </a:r>
            <a:r>
              <a:rPr lang="tr-TR" dirty="0"/>
              <a:t> olmuş gıda çalışanlarının; salata, meyve gibi daha sonra pişirilmeyecek ve elle temas edilecek türden gıdalara dokunmasıyla bulaşırlar. </a:t>
            </a:r>
            <a:endParaRPr lang="tr-TR" dirty="0" smtClean="0"/>
          </a:p>
          <a:p>
            <a:pPr fontAlgn="base"/>
            <a:r>
              <a:rPr lang="tr-TR" dirty="0" smtClean="0"/>
              <a:t>İnsandan </a:t>
            </a:r>
            <a:r>
              <a:rPr lang="tr-TR" dirty="0"/>
              <a:t>insana bulaşması genellikle </a:t>
            </a:r>
            <a:r>
              <a:rPr lang="tr-TR" dirty="0" err="1"/>
              <a:t>kontamine</a:t>
            </a:r>
            <a:r>
              <a:rPr lang="tr-TR" dirty="0"/>
              <a:t> olmuş ellerle gerçekleşir ve </a:t>
            </a:r>
            <a:r>
              <a:rPr lang="tr-TR" dirty="0" err="1"/>
              <a:t>rotavirüsler</a:t>
            </a:r>
            <a:r>
              <a:rPr lang="tr-TR" dirty="0"/>
              <a:t> genellikle çocuk bakım evleri, yaşlı bakım evleri gibi umumi yerlerde bulaşırlar. </a:t>
            </a:r>
            <a:endParaRPr lang="tr-TR" dirty="0" smtClean="0"/>
          </a:p>
          <a:p>
            <a:pPr fontAlgn="base"/>
            <a:r>
              <a:rPr lang="tr-TR" dirty="0" smtClean="0"/>
              <a:t>Kuluçka </a:t>
            </a:r>
            <a:r>
              <a:rPr lang="tr-TR" dirty="0"/>
              <a:t>süresi 1 ila 3 gün arasıdır. </a:t>
            </a:r>
            <a:endParaRPr lang="tr-TR" dirty="0" smtClean="0"/>
          </a:p>
          <a:p>
            <a:pPr fontAlgn="base"/>
            <a:r>
              <a:rPr lang="tr-TR" dirty="0" smtClean="0"/>
              <a:t>Semptomları </a:t>
            </a:r>
            <a:r>
              <a:rPr lang="tr-TR" dirty="0"/>
              <a:t>kusma ile başlar ve bunu izleyen 4 ile 8 gün sonra </a:t>
            </a:r>
            <a:r>
              <a:rPr lang="tr-TR" dirty="0" err="1"/>
              <a:t>diyare</a:t>
            </a:r>
            <a:r>
              <a:rPr lang="tr-TR" dirty="0"/>
              <a:t> görülür. </a:t>
            </a:r>
            <a:endParaRPr lang="tr-TR" dirty="0" smtClean="0"/>
          </a:p>
          <a:p>
            <a:pPr fontAlgn="base"/>
            <a:r>
              <a:rPr lang="tr-TR" dirty="0" smtClean="0"/>
              <a:t>Geçici </a:t>
            </a:r>
            <a:r>
              <a:rPr lang="tr-TR" dirty="0"/>
              <a:t>laktoz </a:t>
            </a:r>
            <a:r>
              <a:rPr lang="tr-TR" dirty="0" err="1"/>
              <a:t>intoleransı</a:t>
            </a:r>
            <a:r>
              <a:rPr lang="tr-TR" dirty="0"/>
              <a:t> görülür. </a:t>
            </a:r>
            <a:endParaRPr lang="tr-TR" dirty="0" smtClean="0"/>
          </a:p>
          <a:p>
            <a:pPr fontAlgn="base"/>
            <a:r>
              <a:rPr lang="tr-TR" dirty="0" smtClean="0"/>
              <a:t>Kalıcı </a:t>
            </a:r>
            <a:r>
              <a:rPr lang="tr-TR" dirty="0"/>
              <a:t>hasar bırakmaz. </a:t>
            </a:r>
            <a:endParaRPr lang="tr-TR" dirty="0" smtClean="0"/>
          </a:p>
          <a:p>
            <a:pPr fontAlgn="base"/>
            <a:r>
              <a:rPr lang="tr-TR" dirty="0" smtClean="0"/>
              <a:t>Fakat </a:t>
            </a:r>
            <a:r>
              <a:rPr lang="tr-TR" dirty="0"/>
              <a:t>elektrolit ve sıvı kaybı telafi edilmezse şiddetli </a:t>
            </a:r>
            <a:r>
              <a:rPr lang="tr-TR" dirty="0" err="1"/>
              <a:t>diyare</a:t>
            </a:r>
            <a:r>
              <a:rPr lang="tr-TR" dirty="0"/>
              <a:t> ve ölümle sonuçlanabilir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64</a:t>
            </a:fld>
            <a:endParaRPr lang="tr-TR"/>
          </a:p>
        </p:txBody>
      </p:sp>
    </p:spTree>
    <p:extLst>
      <p:ext uri="{BB962C8B-B14F-4D97-AF65-F5344CB8AC3E}">
        <p14:creationId xmlns:p14="http://schemas.microsoft.com/office/powerpoint/2010/main" val="3379679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a:solidFill>
                  <a:srgbClr val="FF0000"/>
                </a:solidFill>
              </a:rPr>
              <a:t>Norwalk</a:t>
            </a:r>
            <a:r>
              <a:rPr lang="tr-TR" b="1" dirty="0">
                <a:solidFill>
                  <a:srgbClr val="FF0000"/>
                </a:solidFill>
              </a:rPr>
              <a:t> </a:t>
            </a:r>
            <a:r>
              <a:rPr lang="tr-TR" b="1" dirty="0" smtClean="0">
                <a:solidFill>
                  <a:srgbClr val="FF0000"/>
                </a:solidFill>
              </a:rPr>
              <a:t>Virüsü</a:t>
            </a:r>
            <a:endParaRPr lang="tr-TR" dirty="0">
              <a:solidFill>
                <a:srgbClr val="FF0000"/>
              </a:solidFill>
            </a:endParaRPr>
          </a:p>
        </p:txBody>
      </p:sp>
      <p:sp>
        <p:nvSpPr>
          <p:cNvPr id="3" name="İçerik Yer Tutucusu 2"/>
          <p:cNvSpPr>
            <a:spLocks noGrp="1"/>
          </p:cNvSpPr>
          <p:nvPr>
            <p:ph idx="1"/>
          </p:nvPr>
        </p:nvSpPr>
        <p:spPr>
          <a:xfrm>
            <a:off x="457200" y="1124744"/>
            <a:ext cx="8229600" cy="5001419"/>
          </a:xfrm>
        </p:spPr>
        <p:txBody>
          <a:bodyPr>
            <a:normAutofit fontScale="77500" lnSpcReduction="20000"/>
          </a:bodyPr>
          <a:lstStyle/>
          <a:p>
            <a:r>
              <a:rPr lang="tr-TR" dirty="0"/>
              <a:t>S</a:t>
            </a:r>
            <a:r>
              <a:rPr lang="tr-TR" dirty="0" smtClean="0"/>
              <a:t>ınıflandırılamayan</a:t>
            </a:r>
            <a:r>
              <a:rPr lang="tr-TR" dirty="0"/>
              <a:t>, küçük, yuvarlak yapılı </a:t>
            </a:r>
            <a:r>
              <a:rPr lang="tr-TR" dirty="0" err="1"/>
              <a:t>calicivirüs'ler</a:t>
            </a:r>
            <a:r>
              <a:rPr lang="tr-TR" dirty="0"/>
              <a:t> ile ilişkili olan bir familyanın prototipleridir. </a:t>
            </a:r>
            <a:endParaRPr lang="tr-TR" dirty="0" smtClean="0"/>
          </a:p>
          <a:p>
            <a:r>
              <a:rPr lang="tr-TR" dirty="0" smtClean="0"/>
              <a:t>Bu </a:t>
            </a:r>
            <a:r>
              <a:rPr lang="tr-TR" dirty="0"/>
              <a:t>familya </a:t>
            </a:r>
            <a:r>
              <a:rPr lang="tr-TR" dirty="0" err="1"/>
              <a:t>serolojik</a:t>
            </a:r>
            <a:r>
              <a:rPr lang="tr-TR" dirty="0"/>
              <a:t> farklılıklar gösteren birçok virüs çeşidi </a:t>
            </a:r>
            <a:r>
              <a:rPr lang="tr-TR" dirty="0" smtClean="0"/>
              <a:t>içermektedir.</a:t>
            </a:r>
          </a:p>
          <a:p>
            <a:r>
              <a:rPr lang="tr-TR" dirty="0" err="1" smtClean="0"/>
              <a:t>Norwalk</a:t>
            </a:r>
            <a:r>
              <a:rPr lang="tr-TR" dirty="0" smtClean="0"/>
              <a:t> </a:t>
            </a:r>
            <a:r>
              <a:rPr lang="tr-TR" dirty="0"/>
              <a:t>virüsü veya </a:t>
            </a:r>
            <a:r>
              <a:rPr lang="tr-TR" dirty="0" err="1"/>
              <a:t>Norwalk'a</a:t>
            </a:r>
            <a:r>
              <a:rPr lang="tr-TR" dirty="0"/>
              <a:t> benzer diğer virüslerin neden olduğu yaygın hastalıklar; </a:t>
            </a:r>
            <a:r>
              <a:rPr lang="tr-TR" dirty="0" err="1"/>
              <a:t>gastroenterit</a:t>
            </a:r>
            <a:r>
              <a:rPr lang="tr-TR" dirty="0"/>
              <a:t> rahatsızlıklar, akut bakteriyel olmayan </a:t>
            </a:r>
            <a:r>
              <a:rPr lang="tr-TR" dirty="0" err="1"/>
              <a:t>gastroenterit</a:t>
            </a:r>
            <a:r>
              <a:rPr lang="tr-TR" dirty="0"/>
              <a:t> rahatsızlıklar, gıda zehirlenmeleri ve gıda enfeksiyonlarıdır. </a:t>
            </a:r>
            <a:endParaRPr lang="tr-TR" dirty="0" smtClean="0"/>
          </a:p>
          <a:p>
            <a:r>
              <a:rPr lang="tr-TR" dirty="0" smtClean="0"/>
              <a:t>Bu </a:t>
            </a:r>
            <a:r>
              <a:rPr lang="tr-TR" dirty="0"/>
              <a:t>hastalık kendi halinde hafif bir hastalıktır ve bulantı, kusma, karın ağrısı gibi bazı etkileri vardır bununla birlikte baş ağrısı ve düşük derecelerde ateşlenmeler de görülebilir. </a:t>
            </a:r>
            <a:endParaRPr lang="tr-TR" dirty="0" smtClean="0"/>
          </a:p>
          <a:p>
            <a:r>
              <a:rPr lang="tr-TR" dirty="0" smtClean="0"/>
              <a:t>Hastalık </a:t>
            </a:r>
            <a:r>
              <a:rPr lang="tr-TR" dirty="0"/>
              <a:t>yapıcı dozu bilinmemekte fakat düşük olduğu tahmin edilmektedir.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65</a:t>
            </a:fld>
            <a:endParaRPr lang="tr-TR"/>
          </a:p>
        </p:txBody>
      </p:sp>
    </p:spTree>
    <p:extLst>
      <p:ext uri="{BB962C8B-B14F-4D97-AF65-F5344CB8AC3E}">
        <p14:creationId xmlns:p14="http://schemas.microsoft.com/office/powerpoint/2010/main" val="2845982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66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21431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26895"/>
            <a:ext cx="5333545" cy="373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8469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a:solidFill>
                  <a:srgbClr val="FF0000"/>
                </a:solidFill>
              </a:rPr>
              <a:t>Norwalk</a:t>
            </a:r>
            <a:r>
              <a:rPr lang="tr-TR" b="1" dirty="0">
                <a:solidFill>
                  <a:srgbClr val="FF0000"/>
                </a:solidFill>
              </a:rPr>
              <a:t> </a:t>
            </a:r>
            <a:r>
              <a:rPr lang="tr-TR" b="1" dirty="0" smtClean="0">
                <a:solidFill>
                  <a:srgbClr val="FF0000"/>
                </a:solidFill>
              </a:rPr>
              <a:t>Virüsü</a:t>
            </a:r>
            <a:endParaRPr lang="tr-TR" dirty="0">
              <a:solidFill>
                <a:srgbClr val="FF0000"/>
              </a:solidFill>
            </a:endParaRPr>
          </a:p>
        </p:txBody>
      </p:sp>
      <p:sp>
        <p:nvSpPr>
          <p:cNvPr id="3" name="İçerik Yer Tutucusu 2"/>
          <p:cNvSpPr>
            <a:spLocks noGrp="1"/>
          </p:cNvSpPr>
          <p:nvPr>
            <p:ph idx="1"/>
          </p:nvPr>
        </p:nvSpPr>
        <p:spPr>
          <a:xfrm>
            <a:off x="457200" y="1124744"/>
            <a:ext cx="8229600" cy="5001419"/>
          </a:xfrm>
        </p:spPr>
        <p:txBody>
          <a:bodyPr>
            <a:normAutofit fontScale="77500" lnSpcReduction="20000"/>
          </a:bodyPr>
          <a:lstStyle/>
          <a:p>
            <a:r>
              <a:rPr lang="tr-TR" dirty="0" smtClean="0"/>
              <a:t>Bu </a:t>
            </a:r>
            <a:r>
              <a:rPr lang="tr-TR" dirty="0"/>
              <a:t>virüsü bünyesine almış olan tüm insanlar eğer bu virüs veya bu virüsün benzeriyle </a:t>
            </a:r>
            <a:r>
              <a:rPr lang="tr-TR" dirty="0" err="1"/>
              <a:t>enfekte</a:t>
            </a:r>
            <a:r>
              <a:rPr lang="tr-TR" dirty="0"/>
              <a:t> olmamışlar (son 24 ay içerisinde) ise bu hastalığa yakalanabilir ve </a:t>
            </a:r>
            <a:r>
              <a:rPr lang="tr-TR" dirty="0" err="1"/>
              <a:t>gastroenterit</a:t>
            </a:r>
            <a:r>
              <a:rPr lang="tr-TR" dirty="0"/>
              <a:t> semptomlar gösterebilirler. </a:t>
            </a:r>
            <a:endParaRPr lang="tr-TR" dirty="0" smtClean="0"/>
          </a:p>
          <a:p>
            <a:r>
              <a:rPr lang="tr-TR" dirty="0" smtClean="0"/>
              <a:t>Bu </a:t>
            </a:r>
            <a:r>
              <a:rPr lang="tr-TR" dirty="0"/>
              <a:t>hastalığa yetişkinlerde ve ileri yaştaki çocuklarda gençlerden daha sık </a:t>
            </a:r>
            <a:r>
              <a:rPr lang="tr-TR" dirty="0" smtClean="0"/>
              <a:t>rastlanmaktadır.</a:t>
            </a:r>
            <a:endParaRPr lang="tr-TR" dirty="0"/>
          </a:p>
          <a:p>
            <a:r>
              <a:rPr lang="tr-TR" dirty="0" err="1" smtClean="0"/>
              <a:t>Norwalk</a:t>
            </a:r>
            <a:r>
              <a:rPr lang="tr-TR" dirty="0" smtClean="0"/>
              <a:t> </a:t>
            </a:r>
            <a:r>
              <a:rPr lang="tr-TR" dirty="0" err="1"/>
              <a:t>gastroenterit</a:t>
            </a:r>
            <a:r>
              <a:rPr lang="tr-TR" dirty="0"/>
              <a:t> dışkı-ağız yolu ile </a:t>
            </a:r>
            <a:r>
              <a:rPr lang="tr-TR" dirty="0" err="1"/>
              <a:t>kontamine</a:t>
            </a:r>
            <a:r>
              <a:rPr lang="tr-TR" dirty="0"/>
              <a:t> olmuş gıdalardan veya sulardan </a:t>
            </a:r>
            <a:r>
              <a:rPr lang="tr-TR" dirty="0" smtClean="0"/>
              <a:t>geçmektedir. </a:t>
            </a:r>
          </a:p>
          <a:p>
            <a:r>
              <a:rPr lang="tr-TR" dirty="0" smtClean="0"/>
              <a:t>İnsandan </a:t>
            </a:r>
            <a:r>
              <a:rPr lang="tr-TR" dirty="0"/>
              <a:t>insana bulaştığı da kanıtlanmıştır. Fakat bu oldukça nadir rastlanan bir durumdur. </a:t>
            </a:r>
            <a:endParaRPr lang="tr-TR" dirty="0" smtClean="0"/>
          </a:p>
          <a:p>
            <a:r>
              <a:rPr lang="tr-TR" dirty="0"/>
              <a:t>H</a:t>
            </a:r>
            <a:r>
              <a:rPr lang="tr-TR" dirty="0" smtClean="0"/>
              <a:t>astalığın </a:t>
            </a:r>
            <a:r>
              <a:rPr lang="tr-TR" dirty="0"/>
              <a:t>nedeni olan kaynakların en başında su gelir; </a:t>
            </a:r>
            <a:r>
              <a:rPr lang="tr-TR" dirty="0" smtClean="0"/>
              <a:t>musluk suları</a:t>
            </a:r>
            <a:r>
              <a:rPr lang="tr-TR" dirty="0"/>
              <a:t>, kuyu suları, yüzme havuzları, ve gemilerde bulunan su depoları </a:t>
            </a:r>
            <a:r>
              <a:rPr lang="tr-TR" dirty="0" err="1"/>
              <a:t>kontaminasyonun</a:t>
            </a:r>
            <a:r>
              <a:rPr lang="tr-TR" dirty="0"/>
              <a:t> olabileceği başlıca su kaynaklarıdır.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67</a:t>
            </a:fld>
            <a:endParaRPr lang="tr-TR"/>
          </a:p>
        </p:txBody>
      </p:sp>
    </p:spTree>
    <p:extLst>
      <p:ext uri="{BB962C8B-B14F-4D97-AF65-F5344CB8AC3E}">
        <p14:creationId xmlns:p14="http://schemas.microsoft.com/office/powerpoint/2010/main" val="1049060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a:solidFill>
                  <a:srgbClr val="FF0000"/>
                </a:solidFill>
              </a:rPr>
              <a:t>Norwalk</a:t>
            </a:r>
            <a:r>
              <a:rPr lang="tr-TR" b="1" dirty="0">
                <a:solidFill>
                  <a:srgbClr val="FF0000"/>
                </a:solidFill>
              </a:rPr>
              <a:t> </a:t>
            </a:r>
            <a:r>
              <a:rPr lang="tr-TR" b="1" dirty="0" smtClean="0">
                <a:solidFill>
                  <a:srgbClr val="FF0000"/>
                </a:solidFill>
              </a:rPr>
              <a:t>Virüsü</a:t>
            </a:r>
            <a:endParaRPr lang="tr-TR" dirty="0">
              <a:solidFill>
                <a:srgbClr val="FF0000"/>
              </a:solidFill>
            </a:endParaRPr>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r>
              <a:rPr lang="tr-TR" dirty="0" smtClean="0"/>
              <a:t>Kabuklu </a:t>
            </a:r>
            <a:r>
              <a:rPr lang="tr-TR" dirty="0"/>
              <a:t>deniz mahsulleri, salata sosları </a:t>
            </a:r>
            <a:r>
              <a:rPr lang="tr-TR" dirty="0" err="1"/>
              <a:t>Norwalk</a:t>
            </a:r>
            <a:r>
              <a:rPr lang="tr-TR" dirty="0"/>
              <a:t> '</a:t>
            </a:r>
            <a:r>
              <a:rPr lang="tr-TR" dirty="0" err="1"/>
              <a:t>ın</a:t>
            </a:r>
            <a:r>
              <a:rPr lang="tr-TR" dirty="0"/>
              <a:t> ortaya çıkmasında en sık etkili olan gıdalardır. </a:t>
            </a:r>
            <a:endParaRPr lang="tr-TR" dirty="0" smtClean="0"/>
          </a:p>
          <a:p>
            <a:r>
              <a:rPr lang="tr-TR" dirty="0" smtClean="0"/>
              <a:t>Çiğ </a:t>
            </a:r>
            <a:r>
              <a:rPr lang="tr-TR" dirty="0"/>
              <a:t>veya iyi pişirilmemiş istiridye ve çeşitlerinin tüketilmesi ile </a:t>
            </a:r>
            <a:r>
              <a:rPr lang="tr-TR" dirty="0" err="1"/>
              <a:t>Norwalk</a:t>
            </a:r>
            <a:r>
              <a:rPr lang="tr-TR" dirty="0"/>
              <a:t> virüsünün bulaşma riski oldukça artmaktadır. </a:t>
            </a:r>
            <a:endParaRPr lang="tr-TR" dirty="0" smtClean="0"/>
          </a:p>
          <a:p>
            <a:r>
              <a:rPr lang="tr-TR" dirty="0" smtClean="0"/>
              <a:t>Kabuklu </a:t>
            </a:r>
            <a:r>
              <a:rPr lang="tr-TR" dirty="0"/>
              <a:t>deniz ürünlerinden başka, gıdalarla temas halinde olan kişilerin hasta olması da bu rahatsızlığın ortaya çıkmasına neden olur. </a:t>
            </a:r>
            <a:endParaRPr lang="tr-TR" dirty="0" smtClean="0"/>
          </a:p>
          <a:p>
            <a:r>
              <a:rPr lang="tr-TR" dirty="0" smtClean="0"/>
              <a:t>Hafif </a:t>
            </a:r>
            <a:r>
              <a:rPr lang="tr-TR" dirty="0"/>
              <a:t>ve kısa süren bir hastalıktır, genellikle </a:t>
            </a:r>
            <a:r>
              <a:rPr lang="tr-TR" dirty="0" err="1"/>
              <a:t>kontamine</a:t>
            </a:r>
            <a:r>
              <a:rPr lang="tr-TR" dirty="0"/>
              <a:t> olmuş gıdaların veya suların tüketilmesinden 24-48 saat sonra kendisini gösterir ve 24 ile 60 saat içerisinde sonlanır. Bu rahatsızlığın şiddetli veya hastanelik bir etki göstermesi çok nadirdir.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68</a:t>
            </a:fld>
            <a:endParaRPr lang="tr-TR"/>
          </a:p>
        </p:txBody>
      </p:sp>
    </p:spTree>
    <p:extLst>
      <p:ext uri="{BB962C8B-B14F-4D97-AF65-F5344CB8AC3E}">
        <p14:creationId xmlns:p14="http://schemas.microsoft.com/office/powerpoint/2010/main" val="779807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64704"/>
          </a:xfrm>
        </p:spPr>
        <p:txBody>
          <a:bodyPr/>
          <a:lstStyle/>
          <a:p>
            <a:r>
              <a:rPr lang="tr-TR" b="1" dirty="0" err="1" smtClean="0">
                <a:solidFill>
                  <a:srgbClr val="FF0000"/>
                </a:solidFill>
              </a:rPr>
              <a:t>Poliovirüs</a:t>
            </a:r>
            <a:endParaRPr lang="tr-TR" dirty="0">
              <a:solidFill>
                <a:srgbClr val="FF0000"/>
              </a:solidFill>
            </a:endParaRPr>
          </a:p>
        </p:txBody>
      </p:sp>
      <p:sp>
        <p:nvSpPr>
          <p:cNvPr id="3" name="İçerik Yer Tutucusu 2"/>
          <p:cNvSpPr>
            <a:spLocks noGrp="1"/>
          </p:cNvSpPr>
          <p:nvPr>
            <p:ph idx="1"/>
          </p:nvPr>
        </p:nvSpPr>
        <p:spPr>
          <a:xfrm>
            <a:off x="107504" y="692696"/>
            <a:ext cx="8856984" cy="5688632"/>
          </a:xfrm>
        </p:spPr>
        <p:txBody>
          <a:bodyPr>
            <a:normAutofit fontScale="77500" lnSpcReduction="20000"/>
          </a:bodyPr>
          <a:lstStyle/>
          <a:p>
            <a:r>
              <a:rPr lang="tr-TR" dirty="0" err="1" smtClean="0"/>
              <a:t>Poliomyelit</a:t>
            </a:r>
            <a:r>
              <a:rPr lang="tr-TR" dirty="0" smtClean="0"/>
              <a:t> </a:t>
            </a:r>
            <a:r>
              <a:rPr lang="tr-TR" dirty="0"/>
              <a:t>(çocuk felci) enfeksiyonuna yol açar. </a:t>
            </a:r>
            <a:endParaRPr lang="tr-TR" dirty="0" smtClean="0"/>
          </a:p>
          <a:p>
            <a:r>
              <a:rPr lang="tr-TR" dirty="0" smtClean="0"/>
              <a:t>Sık </a:t>
            </a:r>
            <a:r>
              <a:rPr lang="tr-TR" dirty="0"/>
              <a:t>rastlanan üç tip </a:t>
            </a:r>
            <a:r>
              <a:rPr lang="tr-TR" dirty="0" err="1"/>
              <a:t>poliovirüs</a:t>
            </a:r>
            <a:r>
              <a:rPr lang="tr-TR" dirty="0"/>
              <a:t> vardır, üçü de </a:t>
            </a:r>
            <a:r>
              <a:rPr lang="tr-TR" dirty="0" err="1"/>
              <a:t>enterovirüs</a:t>
            </a:r>
            <a:r>
              <a:rPr lang="tr-TR" dirty="0"/>
              <a:t> cinsinin </a:t>
            </a:r>
            <a:r>
              <a:rPr lang="tr-TR" dirty="0" smtClean="0"/>
              <a:t>türevleridir.</a:t>
            </a:r>
          </a:p>
          <a:p>
            <a:r>
              <a:rPr lang="tr-TR" dirty="0" smtClean="0"/>
              <a:t>Virüsü </a:t>
            </a:r>
            <a:r>
              <a:rPr lang="tr-TR" dirty="0"/>
              <a:t>içeren dışkının ellere ya da besinlere bulaşması, daha sonra da bu kirli eler ve besinler ile temas sonucu etken vücuda alınır. </a:t>
            </a:r>
            <a:endParaRPr lang="tr-TR" dirty="0" smtClean="0"/>
          </a:p>
          <a:p>
            <a:r>
              <a:rPr lang="tr-TR" dirty="0" err="1" smtClean="0"/>
              <a:t>Enfekte</a:t>
            </a:r>
            <a:r>
              <a:rPr lang="tr-TR" dirty="0" smtClean="0"/>
              <a:t> </a:t>
            </a:r>
            <a:r>
              <a:rPr lang="tr-TR" dirty="0"/>
              <a:t>kişilerin konuşması, bağırması, şarkı söylemesi </a:t>
            </a:r>
            <a:r>
              <a:rPr lang="tr-TR" dirty="0" err="1"/>
              <a:t>vs</a:t>
            </a:r>
            <a:r>
              <a:rPr lang="tr-TR" dirty="0"/>
              <a:t> gibi eylemler ile de virüs insanlara bulaşır. </a:t>
            </a:r>
            <a:endParaRPr lang="tr-TR" dirty="0" smtClean="0"/>
          </a:p>
          <a:p>
            <a:r>
              <a:rPr lang="tr-TR" dirty="0" smtClean="0"/>
              <a:t>Virüs </a:t>
            </a:r>
            <a:r>
              <a:rPr lang="tr-TR" dirty="0"/>
              <a:t>sindirim kanalına girdikten sonra önce geniz ve/veya incebağırsak </a:t>
            </a:r>
            <a:r>
              <a:rPr lang="tr-TR" dirty="0" err="1"/>
              <a:t>epitel</a:t>
            </a:r>
            <a:r>
              <a:rPr lang="tr-TR" dirty="0"/>
              <a:t> hücreleri içinde çoğalır ve buradan da kana karışır. </a:t>
            </a:r>
            <a:endParaRPr lang="tr-TR" dirty="0" smtClean="0"/>
          </a:p>
          <a:p>
            <a:r>
              <a:rPr lang="tr-TR" dirty="0" smtClean="0"/>
              <a:t>Kana </a:t>
            </a:r>
            <a:r>
              <a:rPr lang="tr-TR" dirty="0"/>
              <a:t>karışan virüslere karşı vücudun bağışıklık sistemi tarafından antikorlar hazırlanır. </a:t>
            </a:r>
            <a:endParaRPr lang="tr-TR" dirty="0" smtClean="0"/>
          </a:p>
          <a:p>
            <a:r>
              <a:rPr lang="tr-TR" dirty="0" smtClean="0"/>
              <a:t>Virüs </a:t>
            </a:r>
            <a:r>
              <a:rPr lang="tr-TR" dirty="0"/>
              <a:t>vücuda girdikten sonra 3-35 günlük bir kuluçka devri geçirir. </a:t>
            </a:r>
            <a:endParaRPr lang="tr-TR" dirty="0" smtClean="0"/>
          </a:p>
          <a:p>
            <a:r>
              <a:rPr lang="tr-TR" dirty="0" smtClean="0"/>
              <a:t>Kuluçka </a:t>
            </a:r>
            <a:r>
              <a:rPr lang="tr-TR" dirty="0"/>
              <a:t>devri % 80 vakada 8-20 gün sürmektedir.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69</a:t>
            </a:fld>
            <a:endParaRPr lang="tr-TR"/>
          </a:p>
        </p:txBody>
      </p:sp>
    </p:spTree>
    <p:extLst>
      <p:ext uri="{BB962C8B-B14F-4D97-AF65-F5344CB8AC3E}">
        <p14:creationId xmlns:p14="http://schemas.microsoft.com/office/powerpoint/2010/main" val="223048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a:solidFill>
                  <a:srgbClr val="FF0000"/>
                </a:solidFill>
              </a:rPr>
              <a:t>Biyolojik tehlikeler</a:t>
            </a:r>
            <a:endParaRPr lang="tr-TR" dirty="0"/>
          </a:p>
        </p:txBody>
      </p:sp>
      <p:sp>
        <p:nvSpPr>
          <p:cNvPr id="3" name="İçerik Yer Tutucusu 2"/>
          <p:cNvSpPr>
            <a:spLocks noGrp="1"/>
          </p:cNvSpPr>
          <p:nvPr>
            <p:ph idx="1"/>
          </p:nvPr>
        </p:nvSpPr>
        <p:spPr>
          <a:xfrm>
            <a:off x="457200" y="980728"/>
            <a:ext cx="8229600" cy="5688632"/>
          </a:xfrm>
        </p:spPr>
        <p:txBody>
          <a:bodyPr>
            <a:normAutofit fontScale="92500" lnSpcReduction="20000"/>
          </a:bodyPr>
          <a:lstStyle/>
          <a:p>
            <a:r>
              <a:rPr lang="tr-TR" dirty="0"/>
              <a:t>Gıda güvenliği </a:t>
            </a:r>
            <a:r>
              <a:rPr lang="tr-TR" dirty="0" smtClean="0"/>
              <a:t>açısından </a:t>
            </a:r>
            <a:r>
              <a:rPr lang="tr-TR" dirty="0"/>
              <a:t>bizi ilgilendiren biyolojik </a:t>
            </a:r>
            <a:r>
              <a:rPr lang="tr-TR" dirty="0" smtClean="0"/>
              <a:t>tehlike unsurları </a:t>
            </a:r>
            <a:r>
              <a:rPr lang="tr-TR" b="1" dirty="0">
                <a:solidFill>
                  <a:srgbClr val="FF0000"/>
                </a:solidFill>
              </a:rPr>
              <a:t>makro</a:t>
            </a:r>
            <a:r>
              <a:rPr lang="tr-TR" dirty="0">
                <a:solidFill>
                  <a:srgbClr val="FF0000"/>
                </a:solidFill>
              </a:rPr>
              <a:t> </a:t>
            </a:r>
            <a:r>
              <a:rPr lang="tr-TR" dirty="0"/>
              <a:t>ve </a:t>
            </a:r>
            <a:r>
              <a:rPr lang="tr-TR" b="1" dirty="0">
                <a:solidFill>
                  <a:srgbClr val="FF0000"/>
                </a:solidFill>
              </a:rPr>
              <a:t>mikro</a:t>
            </a:r>
            <a:r>
              <a:rPr lang="tr-TR" dirty="0">
                <a:solidFill>
                  <a:srgbClr val="FF0000"/>
                </a:solidFill>
              </a:rPr>
              <a:t> </a:t>
            </a:r>
            <a:r>
              <a:rPr lang="tr-TR" dirty="0"/>
              <a:t>düzeyde incelenebilir. </a:t>
            </a:r>
            <a:endParaRPr lang="tr-TR" dirty="0" smtClean="0"/>
          </a:p>
          <a:p>
            <a:r>
              <a:rPr lang="tr-TR" dirty="0" smtClean="0">
                <a:solidFill>
                  <a:srgbClr val="0070C0"/>
                </a:solidFill>
              </a:rPr>
              <a:t>Makro </a:t>
            </a:r>
            <a:r>
              <a:rPr lang="tr-TR" dirty="0" smtClean="0"/>
              <a:t>düzeyde ele </a:t>
            </a:r>
            <a:r>
              <a:rPr lang="tr-TR" dirty="0"/>
              <a:t>alınan tehlike unsurları gözle görülen </a:t>
            </a:r>
            <a:r>
              <a:rPr lang="tr-TR" dirty="0" smtClean="0">
                <a:solidFill>
                  <a:srgbClr val="0070C0"/>
                </a:solidFill>
              </a:rPr>
              <a:t>kemiriciler, sinek</a:t>
            </a:r>
            <a:r>
              <a:rPr lang="tr-TR" dirty="0">
                <a:solidFill>
                  <a:srgbClr val="0070C0"/>
                </a:solidFill>
              </a:rPr>
              <a:t>, </a:t>
            </a:r>
            <a:r>
              <a:rPr lang="tr-TR" dirty="0" smtClean="0">
                <a:solidFill>
                  <a:srgbClr val="0070C0"/>
                </a:solidFill>
              </a:rPr>
              <a:t>böcek </a:t>
            </a:r>
            <a:r>
              <a:rPr lang="tr-TR" dirty="0" smtClean="0"/>
              <a:t>gibi </a:t>
            </a:r>
            <a:r>
              <a:rPr lang="tr-TR" dirty="0"/>
              <a:t>etkenlerdir. </a:t>
            </a:r>
            <a:endParaRPr lang="tr-TR" dirty="0" smtClean="0"/>
          </a:p>
          <a:p>
            <a:r>
              <a:rPr lang="tr-TR" dirty="0" smtClean="0"/>
              <a:t>Diğer </a:t>
            </a:r>
            <a:r>
              <a:rPr lang="tr-TR" dirty="0"/>
              <a:t>etkenler ise gözle </a:t>
            </a:r>
            <a:r>
              <a:rPr lang="tr-TR" dirty="0" smtClean="0"/>
              <a:t>görülmeyen seviyede </a:t>
            </a:r>
            <a:r>
              <a:rPr lang="tr-TR" dirty="0"/>
              <a:t>olan </a:t>
            </a:r>
            <a:r>
              <a:rPr lang="tr-TR" dirty="0">
                <a:solidFill>
                  <a:srgbClr val="FF0000"/>
                </a:solidFill>
              </a:rPr>
              <a:t>mikrobiyolojik</a:t>
            </a:r>
            <a:r>
              <a:rPr lang="tr-TR" dirty="0"/>
              <a:t> tehlike faktörleridir. </a:t>
            </a:r>
            <a:endParaRPr lang="tr-TR" dirty="0" smtClean="0"/>
          </a:p>
          <a:p>
            <a:r>
              <a:rPr lang="tr-TR" dirty="0" smtClean="0">
                <a:solidFill>
                  <a:srgbClr val="FF0000"/>
                </a:solidFill>
              </a:rPr>
              <a:t>Bakteriler</a:t>
            </a:r>
            <a:r>
              <a:rPr lang="tr-TR" dirty="0" smtClean="0"/>
              <a:t>e bağlı </a:t>
            </a:r>
            <a:r>
              <a:rPr lang="tr-TR" dirty="0"/>
              <a:t>olarak şekillenen bulaşma unsurları kimyasal </a:t>
            </a:r>
            <a:r>
              <a:rPr lang="tr-TR" dirty="0" smtClean="0"/>
              <a:t>ve fiziksel </a:t>
            </a:r>
            <a:r>
              <a:rPr lang="tr-TR" dirty="0"/>
              <a:t>unsurlar da dâhil olmak üzere tüm bulaşma </a:t>
            </a:r>
            <a:r>
              <a:rPr lang="tr-TR" dirty="0" smtClean="0"/>
              <a:t>faktörlerinin % </a:t>
            </a:r>
            <a:r>
              <a:rPr lang="tr-TR" dirty="0"/>
              <a:t>90’ını oluşturmaktadır. </a:t>
            </a:r>
            <a:endParaRPr lang="tr-TR" dirty="0" smtClean="0"/>
          </a:p>
          <a:p>
            <a:r>
              <a:rPr lang="tr-TR" dirty="0" smtClean="0"/>
              <a:t>Bu </a:t>
            </a:r>
            <a:r>
              <a:rPr lang="tr-TR" dirty="0"/>
              <a:t>açıdan </a:t>
            </a:r>
            <a:r>
              <a:rPr lang="tr-TR" dirty="0">
                <a:solidFill>
                  <a:srgbClr val="FF0000"/>
                </a:solidFill>
              </a:rPr>
              <a:t>bakteriler, </a:t>
            </a:r>
            <a:r>
              <a:rPr lang="tr-TR" dirty="0" smtClean="0">
                <a:solidFill>
                  <a:srgbClr val="FF0000"/>
                </a:solidFill>
              </a:rPr>
              <a:t>gıdalardaki tehlike </a:t>
            </a:r>
            <a:r>
              <a:rPr lang="tr-TR" dirty="0">
                <a:solidFill>
                  <a:srgbClr val="FF0000"/>
                </a:solidFill>
              </a:rPr>
              <a:t>unsurları içinde birinci sırada yer almaktadır</a:t>
            </a:r>
            <a:r>
              <a:rPr lang="tr-TR" dirty="0" smtClean="0">
                <a:solidFill>
                  <a:srgbClr val="FF0000"/>
                </a:solidFill>
              </a:rPr>
              <a:t>.</a:t>
            </a:r>
            <a:endParaRPr lang="tr-TR" dirty="0">
              <a:solidFill>
                <a:srgbClr val="FF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10243122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70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26" y="980729"/>
            <a:ext cx="5970688" cy="440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37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err="1" smtClean="0">
                <a:solidFill>
                  <a:srgbClr val="FF0000"/>
                </a:solidFill>
              </a:rPr>
              <a:t>Poliovirüs</a:t>
            </a:r>
            <a:endParaRPr lang="tr-TR" dirty="0">
              <a:solidFill>
                <a:srgbClr val="FF0000"/>
              </a:solidFill>
            </a:endParaRPr>
          </a:p>
        </p:txBody>
      </p:sp>
      <p:sp>
        <p:nvSpPr>
          <p:cNvPr id="3" name="İçerik Yer Tutucusu 2"/>
          <p:cNvSpPr>
            <a:spLocks noGrp="1"/>
          </p:cNvSpPr>
          <p:nvPr>
            <p:ph idx="1"/>
          </p:nvPr>
        </p:nvSpPr>
        <p:spPr>
          <a:xfrm>
            <a:off x="107504" y="908720"/>
            <a:ext cx="8856984" cy="5217443"/>
          </a:xfrm>
        </p:spPr>
        <p:txBody>
          <a:bodyPr>
            <a:normAutofit fontScale="92500" lnSpcReduction="10000"/>
          </a:bodyPr>
          <a:lstStyle/>
          <a:p>
            <a:r>
              <a:rPr lang="tr-TR" dirty="0" err="1" smtClean="0"/>
              <a:t>Poliomiyelit</a:t>
            </a:r>
            <a:r>
              <a:rPr lang="tr-TR" dirty="0" smtClean="0"/>
              <a:t> </a:t>
            </a:r>
            <a:r>
              <a:rPr lang="tr-TR" dirty="0" err="1"/>
              <a:t>infeksiyonu</a:t>
            </a:r>
            <a:r>
              <a:rPr lang="tr-TR" dirty="0"/>
              <a:t> başlıca 4 ayrı klinik biçiminden birini gösterir. </a:t>
            </a:r>
            <a:endParaRPr lang="tr-TR" dirty="0" smtClean="0"/>
          </a:p>
          <a:p>
            <a:r>
              <a:rPr lang="tr-TR" dirty="0" smtClean="0"/>
              <a:t>Bunlar </a:t>
            </a:r>
            <a:r>
              <a:rPr lang="tr-TR" dirty="0"/>
              <a:t>en hafifinden en ağırına doğru şöyle sıralanırlar</a:t>
            </a:r>
            <a:r>
              <a:rPr lang="tr-TR" dirty="0" smtClean="0"/>
              <a:t>:</a:t>
            </a:r>
            <a:r>
              <a:rPr lang="tr-TR" dirty="0"/>
              <a:t/>
            </a:r>
            <a:br>
              <a:rPr lang="tr-TR" dirty="0"/>
            </a:br>
            <a:r>
              <a:rPr lang="tr-TR" dirty="0"/>
              <a:t>1) Belirtisiz </a:t>
            </a:r>
            <a:r>
              <a:rPr lang="tr-TR" dirty="0" err="1"/>
              <a:t>infeksiyon</a:t>
            </a:r>
            <a:r>
              <a:rPr lang="tr-TR" dirty="0"/>
              <a:t/>
            </a:r>
            <a:br>
              <a:rPr lang="tr-TR" dirty="0"/>
            </a:br>
            <a:r>
              <a:rPr lang="tr-TR" dirty="0"/>
              <a:t>2) Hafif hastalık </a:t>
            </a:r>
            <a:br>
              <a:rPr lang="tr-TR" dirty="0"/>
            </a:br>
            <a:r>
              <a:rPr lang="tr-TR" dirty="0"/>
              <a:t>3) Felçsiz </a:t>
            </a:r>
            <a:r>
              <a:rPr lang="tr-TR" dirty="0" err="1"/>
              <a:t>poliomiyelit</a:t>
            </a:r>
            <a:r>
              <a:rPr lang="tr-TR" dirty="0"/>
              <a:t> </a:t>
            </a:r>
            <a:br>
              <a:rPr lang="tr-TR" dirty="0"/>
            </a:br>
            <a:r>
              <a:rPr lang="tr-TR" dirty="0"/>
              <a:t>4) Felçli </a:t>
            </a:r>
            <a:r>
              <a:rPr lang="tr-TR" dirty="0" err="1"/>
              <a:t>poliomiyelit</a:t>
            </a:r>
            <a:r>
              <a:rPr lang="tr-TR" dirty="0"/>
              <a:t>. </a:t>
            </a:r>
            <a:endParaRPr lang="tr-TR" dirty="0" smtClean="0"/>
          </a:p>
          <a:p>
            <a:r>
              <a:rPr lang="tr-TR" dirty="0" err="1" smtClean="0"/>
              <a:t>Poliovirüsün</a:t>
            </a:r>
            <a:r>
              <a:rPr lang="tr-TR" dirty="0" smtClean="0"/>
              <a:t> </a:t>
            </a:r>
            <a:r>
              <a:rPr lang="tr-TR" dirty="0"/>
              <a:t>üç tipinden hangisi vücuda girmişse, yüksek tansiyon, </a:t>
            </a:r>
            <a:r>
              <a:rPr lang="tr-TR" dirty="0" err="1"/>
              <a:t>miyokardit</a:t>
            </a:r>
            <a:r>
              <a:rPr lang="tr-TR" dirty="0"/>
              <a:t>, akciğer ödemi ve şok gelişebilir</a:t>
            </a:r>
            <a:r>
              <a:rPr lang="tr-TR" dirty="0" smtClean="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71</a:t>
            </a:fld>
            <a:endParaRPr lang="tr-TR"/>
          </a:p>
        </p:txBody>
      </p:sp>
    </p:spTree>
    <p:extLst>
      <p:ext uri="{BB962C8B-B14F-4D97-AF65-F5344CB8AC3E}">
        <p14:creationId xmlns:p14="http://schemas.microsoft.com/office/powerpoint/2010/main" val="1418786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692696"/>
          </a:xfrm>
        </p:spPr>
        <p:txBody>
          <a:bodyPr>
            <a:normAutofit fontScale="90000"/>
          </a:bodyPr>
          <a:lstStyle/>
          <a:p>
            <a:r>
              <a:rPr lang="tr-TR" b="1" dirty="0" err="1" smtClean="0">
                <a:solidFill>
                  <a:srgbClr val="FF0000"/>
                </a:solidFill>
              </a:rPr>
              <a:t>Poliovirüs</a:t>
            </a:r>
            <a:endParaRPr lang="tr-TR" dirty="0">
              <a:solidFill>
                <a:srgbClr val="FF0000"/>
              </a:solidFill>
            </a:endParaRPr>
          </a:p>
        </p:txBody>
      </p:sp>
      <p:sp>
        <p:nvSpPr>
          <p:cNvPr id="3" name="İçerik Yer Tutucusu 2"/>
          <p:cNvSpPr>
            <a:spLocks noGrp="1"/>
          </p:cNvSpPr>
          <p:nvPr>
            <p:ph idx="1"/>
          </p:nvPr>
        </p:nvSpPr>
        <p:spPr>
          <a:xfrm>
            <a:off x="107504" y="620688"/>
            <a:ext cx="8856984" cy="6048672"/>
          </a:xfrm>
        </p:spPr>
        <p:txBody>
          <a:bodyPr>
            <a:normAutofit/>
          </a:bodyPr>
          <a:lstStyle/>
          <a:p>
            <a:r>
              <a:rPr lang="tr-TR" dirty="0" smtClean="0"/>
              <a:t>Hastalığın </a:t>
            </a:r>
            <a:r>
              <a:rPr lang="tr-TR" dirty="0"/>
              <a:t>özel bir tedavisi yoktur. </a:t>
            </a:r>
            <a:endParaRPr lang="tr-TR" dirty="0" smtClean="0"/>
          </a:p>
          <a:p>
            <a:r>
              <a:rPr lang="tr-TR" dirty="0" smtClean="0"/>
              <a:t>Tedavi</a:t>
            </a:r>
            <a:r>
              <a:rPr lang="tr-TR" dirty="0"/>
              <a:t>, daha çok gelişen belirtilere yöneliktir. </a:t>
            </a:r>
            <a:endParaRPr lang="tr-TR" dirty="0" smtClean="0"/>
          </a:p>
          <a:p>
            <a:r>
              <a:rPr lang="tr-TR" dirty="0" err="1" smtClean="0"/>
              <a:t>Poliovirüsün</a:t>
            </a:r>
            <a:r>
              <a:rPr lang="tr-TR" dirty="0" smtClean="0"/>
              <a:t> </a:t>
            </a:r>
            <a:r>
              <a:rPr lang="tr-TR" dirty="0"/>
              <a:t>üç tipinden hangisi vücuda girmişse, o tipe karşı bağışıklık gelişir. </a:t>
            </a:r>
            <a:endParaRPr lang="tr-TR" dirty="0" smtClean="0"/>
          </a:p>
          <a:p>
            <a:r>
              <a:rPr lang="tr-TR" dirty="0" smtClean="0"/>
              <a:t>İnsanlarda </a:t>
            </a:r>
            <a:r>
              <a:rPr lang="tr-TR" dirty="0"/>
              <a:t>aktif olarak bağışıklık oluşturmak için </a:t>
            </a:r>
            <a:r>
              <a:rPr lang="tr-TR" dirty="0" err="1"/>
              <a:t>polio</a:t>
            </a:r>
            <a:r>
              <a:rPr lang="tr-TR" dirty="0"/>
              <a:t> aşıları </a:t>
            </a:r>
            <a:r>
              <a:rPr lang="tr-TR" dirty="0" smtClean="0"/>
              <a:t>kullanılır.</a:t>
            </a:r>
          </a:p>
          <a:p>
            <a:r>
              <a:rPr lang="tr-TR" dirty="0" smtClean="0"/>
              <a:t>Gıda </a:t>
            </a:r>
            <a:r>
              <a:rPr lang="tr-TR" dirty="0"/>
              <a:t>kaynaklı </a:t>
            </a:r>
            <a:r>
              <a:rPr lang="tr-TR" dirty="0" err="1"/>
              <a:t>viral</a:t>
            </a:r>
            <a:r>
              <a:rPr lang="tr-TR" dirty="0"/>
              <a:t> enfeksiyon oluşturan diğer patojenler arasında </a:t>
            </a:r>
            <a:r>
              <a:rPr lang="tr-TR" b="1" dirty="0" err="1" smtClean="0"/>
              <a:t>Adenovirüs</a:t>
            </a:r>
            <a:r>
              <a:rPr lang="tr-TR" b="1" dirty="0"/>
              <a:t>, </a:t>
            </a:r>
            <a:r>
              <a:rPr lang="tr-TR" b="1" dirty="0" err="1"/>
              <a:t>Coronavirüs</a:t>
            </a:r>
            <a:r>
              <a:rPr lang="tr-TR" b="1" dirty="0"/>
              <a:t> ve </a:t>
            </a:r>
            <a:r>
              <a:rPr lang="tr-TR" b="1" dirty="0" err="1"/>
              <a:t>Parvovirüs</a:t>
            </a:r>
            <a:r>
              <a:rPr lang="tr-TR" dirty="0"/>
              <a:t> de sayılabilir</a:t>
            </a:r>
            <a:r>
              <a:rPr lang="tr-TR" dirty="0" smtClean="0"/>
              <a:t>.</a:t>
            </a:r>
          </a:p>
        </p:txBody>
      </p:sp>
      <p:sp>
        <p:nvSpPr>
          <p:cNvPr id="4" name="Slayt Numarası Yer Tutucusu 3"/>
          <p:cNvSpPr>
            <a:spLocks noGrp="1"/>
          </p:cNvSpPr>
          <p:nvPr>
            <p:ph type="sldNum" sz="quarter" idx="12"/>
          </p:nvPr>
        </p:nvSpPr>
        <p:spPr/>
        <p:txBody>
          <a:bodyPr/>
          <a:lstStyle/>
          <a:p>
            <a:fld id="{F302176B-0E47-46AC-8F43-DAB4B8A37D06}" type="slidenum">
              <a:rPr lang="tr-TR" smtClean="0"/>
              <a:t>72</a:t>
            </a:fld>
            <a:endParaRPr lang="tr-TR"/>
          </a:p>
        </p:txBody>
      </p:sp>
    </p:spTree>
    <p:extLst>
      <p:ext uri="{BB962C8B-B14F-4D97-AF65-F5344CB8AC3E}">
        <p14:creationId xmlns:p14="http://schemas.microsoft.com/office/powerpoint/2010/main" val="1949548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692696"/>
          </a:xfrm>
        </p:spPr>
        <p:txBody>
          <a:bodyPr>
            <a:normAutofit fontScale="90000"/>
          </a:bodyPr>
          <a:lstStyle/>
          <a:p>
            <a:r>
              <a:rPr lang="tr-TR" b="1" dirty="0" err="1" smtClean="0">
                <a:solidFill>
                  <a:srgbClr val="FF0000"/>
                </a:solidFill>
              </a:rPr>
              <a:t>Poliovirüs</a:t>
            </a:r>
            <a:endParaRPr lang="tr-TR" dirty="0">
              <a:solidFill>
                <a:srgbClr val="FF0000"/>
              </a:solidFill>
            </a:endParaRPr>
          </a:p>
        </p:txBody>
      </p:sp>
      <p:sp>
        <p:nvSpPr>
          <p:cNvPr id="3" name="İçerik Yer Tutucusu 2"/>
          <p:cNvSpPr>
            <a:spLocks noGrp="1"/>
          </p:cNvSpPr>
          <p:nvPr>
            <p:ph idx="1"/>
          </p:nvPr>
        </p:nvSpPr>
        <p:spPr>
          <a:xfrm>
            <a:off x="107504" y="620688"/>
            <a:ext cx="8856984" cy="6048672"/>
          </a:xfrm>
        </p:spPr>
        <p:txBody>
          <a:bodyPr>
            <a:normAutofit fontScale="92500" lnSpcReduction="20000"/>
          </a:bodyPr>
          <a:lstStyle/>
          <a:p>
            <a:r>
              <a:rPr lang="tr-TR" dirty="0" smtClean="0"/>
              <a:t>Gıda </a:t>
            </a:r>
            <a:r>
              <a:rPr lang="tr-TR" dirty="0"/>
              <a:t>orijinli </a:t>
            </a:r>
            <a:r>
              <a:rPr lang="tr-TR" dirty="0" err="1"/>
              <a:t>viral</a:t>
            </a:r>
            <a:r>
              <a:rPr lang="tr-TR" dirty="0"/>
              <a:t> enfeksiyonların kontrolü, hijyen uygulamalarında gösterilen özen ile ilişkilidir. </a:t>
            </a:r>
            <a:endParaRPr lang="tr-TR" dirty="0" smtClean="0"/>
          </a:p>
          <a:p>
            <a:r>
              <a:rPr lang="tr-TR" dirty="0" smtClean="0"/>
              <a:t>Personel </a:t>
            </a:r>
            <a:r>
              <a:rPr lang="tr-TR" dirty="0"/>
              <a:t>hijyeni, çiğ-pişmiş gıdaların ayrımı, işleme yüzeylerinin dezenfeksiyonu, suyun dezenfeksiyonu gibi konulara azami dikkat gösterilmelidir. </a:t>
            </a:r>
            <a:endParaRPr lang="tr-TR" dirty="0" smtClean="0"/>
          </a:p>
          <a:p>
            <a:r>
              <a:rPr lang="tr-TR" dirty="0" smtClean="0"/>
              <a:t>Kabuklu </a:t>
            </a:r>
            <a:r>
              <a:rPr lang="tr-TR" dirty="0"/>
              <a:t>su ürünlerinin temiz sulardan elde edilmesi de hastalık riskini azaltıcı bir faktördür. </a:t>
            </a:r>
            <a:endParaRPr lang="tr-TR" dirty="0" smtClean="0"/>
          </a:p>
          <a:p>
            <a:r>
              <a:rPr lang="tr-TR" dirty="0" smtClean="0"/>
              <a:t>Dondurma</a:t>
            </a:r>
            <a:r>
              <a:rPr lang="tr-TR" dirty="0"/>
              <a:t>, soğutma ve ışınlama (gamma) işlemlerine dirençlidirler. </a:t>
            </a:r>
            <a:endParaRPr lang="tr-TR" dirty="0" smtClean="0"/>
          </a:p>
          <a:p>
            <a:r>
              <a:rPr lang="tr-TR" dirty="0" smtClean="0"/>
              <a:t>Virüslerden </a:t>
            </a:r>
            <a:r>
              <a:rPr lang="tr-TR" dirty="0"/>
              <a:t>korunmak </a:t>
            </a:r>
            <a:r>
              <a:rPr lang="tr-TR" dirty="0" err="1"/>
              <a:t>fermentasyon</a:t>
            </a:r>
            <a:r>
              <a:rPr lang="tr-TR" dirty="0"/>
              <a:t>, </a:t>
            </a:r>
            <a:r>
              <a:rPr lang="tr-TR" dirty="0" err="1"/>
              <a:t>konservasyon</a:t>
            </a:r>
            <a:r>
              <a:rPr lang="tr-TR" dirty="0"/>
              <a:t>, pastörizasyon, UV ışınlama, çeşitli kimyasal maddeler ve kuvvetli oksitleyici ajanlar yardımıyla mümkün olabilirken, 80°C ve üzeri ısı uygulamaları korunmada en iyi yoldur</a:t>
            </a:r>
            <a:r>
              <a:rPr lang="tr-TR" dirty="0" smtClean="0"/>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73</a:t>
            </a:fld>
            <a:endParaRPr lang="tr-TR"/>
          </a:p>
        </p:txBody>
      </p:sp>
    </p:spTree>
    <p:extLst>
      <p:ext uri="{BB962C8B-B14F-4D97-AF65-F5344CB8AC3E}">
        <p14:creationId xmlns:p14="http://schemas.microsoft.com/office/powerpoint/2010/main" val="27483334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57200" y="1196752"/>
            <a:ext cx="8229600" cy="5256584"/>
          </a:xfrm>
        </p:spPr>
        <p:txBody>
          <a:bodyPr>
            <a:normAutofit fontScale="85000" lnSpcReduction="10000"/>
          </a:bodyPr>
          <a:lstStyle/>
          <a:p>
            <a:pPr fontAlgn="base"/>
            <a:r>
              <a:rPr lang="tr-TR" dirty="0"/>
              <a:t>Parazitler küçük tek hücreli mikroskobik organizmalardan (</a:t>
            </a:r>
            <a:r>
              <a:rPr lang="tr-TR" dirty="0" err="1"/>
              <a:t>protozoa</a:t>
            </a:r>
            <a:r>
              <a:rPr lang="tr-TR" dirty="0"/>
              <a:t>), çıplak gözle görülebilen çok hücreli solucanlara (</a:t>
            </a:r>
            <a:r>
              <a:rPr lang="tr-TR" dirty="0" err="1"/>
              <a:t>helmintler</a:t>
            </a:r>
            <a:r>
              <a:rPr lang="tr-TR" dirty="0"/>
              <a:t>/kancalı kurt, tenya </a:t>
            </a:r>
            <a:r>
              <a:rPr lang="tr-TR" dirty="0" err="1"/>
              <a:t>vb</a:t>
            </a:r>
            <a:r>
              <a:rPr lang="tr-TR" dirty="0"/>
              <a:t>) kadar, gıda kaynaklı hastalıklara sıklıkla neden olabilen canlılardır. </a:t>
            </a:r>
            <a:endParaRPr lang="tr-TR" dirty="0" smtClean="0"/>
          </a:p>
          <a:p>
            <a:pPr fontAlgn="base"/>
            <a:r>
              <a:rPr lang="tr-TR" dirty="0" smtClean="0"/>
              <a:t>Enfeksiyona </a:t>
            </a:r>
            <a:r>
              <a:rPr lang="tr-TR" dirty="0"/>
              <a:t>sebep olan parazitler gıda veya suda bulunabilirken, meydana getirdikleri enfeksiyonlar halsizlik veren küçük rahatsızlıklardan ölümle sonuçlanabilecek vakalara kadar çeşitli şekillerde sonuçlanabilir</a:t>
            </a:r>
            <a:r>
              <a:rPr lang="tr-TR" dirty="0" smtClean="0"/>
              <a:t>. </a:t>
            </a:r>
          </a:p>
          <a:p>
            <a:pPr fontAlgn="base"/>
            <a:r>
              <a:rPr lang="tr-TR" dirty="0" smtClean="0"/>
              <a:t>Parazitler</a:t>
            </a:r>
            <a:r>
              <a:rPr lang="tr-TR" dirty="0"/>
              <a:t>, gıdasını ve korunmasını konakçı denilen diğer canlı organizmalardan sağlayan canlı varlıklardır.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74</a:t>
            </a:fld>
            <a:endParaRPr lang="tr-TR"/>
          </a:p>
        </p:txBody>
      </p:sp>
    </p:spTree>
    <p:extLst>
      <p:ext uri="{BB962C8B-B14F-4D97-AF65-F5344CB8AC3E}">
        <p14:creationId xmlns:p14="http://schemas.microsoft.com/office/powerpoint/2010/main" val="1166858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57200" y="1196752"/>
            <a:ext cx="8229600" cy="5256584"/>
          </a:xfrm>
        </p:spPr>
        <p:txBody>
          <a:bodyPr>
            <a:normAutofit fontScale="92500" lnSpcReduction="20000"/>
          </a:bodyPr>
          <a:lstStyle/>
          <a:p>
            <a:pPr fontAlgn="base"/>
            <a:r>
              <a:rPr lang="tr-TR" dirty="0" smtClean="0"/>
              <a:t>Hayvanlardan </a:t>
            </a:r>
            <a:r>
              <a:rPr lang="tr-TR" dirty="0"/>
              <a:t>insana, insandan insana veya insandan hayvana </a:t>
            </a:r>
            <a:r>
              <a:rPr lang="tr-TR" dirty="0" smtClean="0"/>
              <a:t>geçebilirler.</a:t>
            </a:r>
          </a:p>
          <a:p>
            <a:pPr fontAlgn="base"/>
            <a:r>
              <a:rPr lang="tr-TR" dirty="0" smtClean="0"/>
              <a:t>Çoğu </a:t>
            </a:r>
            <a:r>
              <a:rPr lang="tr-TR" dirty="0"/>
              <a:t>parazit gıda ve su kaynaklı hastalıkların önemli nedenleri olarak ortaya </a:t>
            </a:r>
            <a:r>
              <a:rPr lang="tr-TR" dirty="0" smtClean="0"/>
              <a:t>çıkmaktadır.</a:t>
            </a:r>
          </a:p>
          <a:p>
            <a:pPr fontAlgn="base"/>
            <a:r>
              <a:rPr lang="tr-TR" dirty="0" smtClean="0"/>
              <a:t>Parazitler</a:t>
            </a:r>
            <a:r>
              <a:rPr lang="tr-TR" dirty="0"/>
              <a:t>, bulaşmış insanlar ve taşıyıcı hayvanların doku ve organlarında yaşar ve çoğalır. Çoğunlukla dışkı ile atılır. </a:t>
            </a:r>
          </a:p>
          <a:p>
            <a:pPr fontAlgn="base"/>
            <a:r>
              <a:rPr lang="tr-TR" dirty="0"/>
              <a:t>Bulaşma 3 şekilde görülür:</a:t>
            </a:r>
          </a:p>
          <a:p>
            <a:pPr marL="0" indent="0" fontAlgn="base">
              <a:buNone/>
            </a:pPr>
            <a:r>
              <a:rPr lang="tr-TR" dirty="0" smtClean="0"/>
              <a:t>· </a:t>
            </a:r>
            <a:r>
              <a:rPr lang="tr-TR" dirty="0"/>
              <a:t>taşıyıcıdan taşıyıcıya</a:t>
            </a:r>
            <a:br>
              <a:rPr lang="tr-TR" dirty="0"/>
            </a:br>
            <a:r>
              <a:rPr lang="tr-TR" dirty="0"/>
              <a:t>· bulaşmış gıda veya suyun tüketilmesi yoluyla</a:t>
            </a:r>
            <a:br>
              <a:rPr lang="tr-TR" dirty="0"/>
            </a:br>
            <a:r>
              <a:rPr lang="tr-TR" dirty="0"/>
              <a:t>· </a:t>
            </a:r>
            <a:r>
              <a:rPr lang="tr-TR" dirty="0" err="1"/>
              <a:t>infekte</a:t>
            </a:r>
            <a:r>
              <a:rPr lang="tr-TR" dirty="0"/>
              <a:t> olmuş insan veya hayvanın dışkısının bulaştığı materyallerin tüketilmesi </a:t>
            </a:r>
            <a:r>
              <a:rPr lang="tr-TR" dirty="0" smtClean="0"/>
              <a:t>yoluyla</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75</a:t>
            </a:fld>
            <a:endParaRPr lang="tr-TR"/>
          </a:p>
        </p:txBody>
      </p:sp>
    </p:spTree>
    <p:extLst>
      <p:ext uri="{BB962C8B-B14F-4D97-AF65-F5344CB8AC3E}">
        <p14:creationId xmlns:p14="http://schemas.microsoft.com/office/powerpoint/2010/main" val="1196095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fontAlgn="base"/>
            <a:r>
              <a:rPr lang="tr-TR" b="1" dirty="0"/>
              <a:t>Parazitlerin sık görülen çeşitleri</a:t>
            </a:r>
            <a:r>
              <a:rPr lang="tr-TR" b="1" dirty="0" smtClean="0"/>
              <a:t>:</a:t>
            </a:r>
            <a:endParaRPr lang="tr-TR" dirty="0"/>
          </a:p>
          <a:p>
            <a:pPr fontAlgn="base"/>
            <a:r>
              <a:rPr lang="tr-TR" dirty="0"/>
              <a:t>Özellikle ülkelerarası yolculuk yapanlar, sportif aktivite </a:t>
            </a:r>
            <a:r>
              <a:rPr lang="tr-TR" dirty="0" err="1"/>
              <a:t>vb</a:t>
            </a:r>
            <a:r>
              <a:rPr lang="tr-TR" dirty="0"/>
              <a:t> sebeplerle işlenmemiş su kaynakları ile temas edenler ve HIV/AIDS hastaları gibi bağışıklık sistemi zayıf, organ nakli geçirmiş veya kemoterapi görmekte olan bireylerin yüksek risk grubu oluşturduğu, su ve gıda kaynaklı </a:t>
            </a:r>
            <a:r>
              <a:rPr lang="tr-TR" dirty="0" err="1"/>
              <a:t>paraziter</a:t>
            </a:r>
            <a:r>
              <a:rPr lang="tr-TR" dirty="0"/>
              <a:t> hastalıkların en sık tespit edilen </a:t>
            </a:r>
            <a:r>
              <a:rPr lang="tr-TR" dirty="0" smtClean="0"/>
              <a:t>etkenleri:</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76</a:t>
            </a:fld>
            <a:endParaRPr lang="tr-TR"/>
          </a:p>
        </p:txBody>
      </p:sp>
    </p:spTree>
    <p:extLst>
      <p:ext uri="{BB962C8B-B14F-4D97-AF65-F5344CB8AC3E}">
        <p14:creationId xmlns:p14="http://schemas.microsoft.com/office/powerpoint/2010/main" val="15194775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57200" y="1412776"/>
            <a:ext cx="8229600" cy="5184576"/>
          </a:xfrm>
        </p:spPr>
        <p:txBody>
          <a:bodyPr>
            <a:normAutofit fontScale="70000" lnSpcReduction="20000"/>
          </a:bodyPr>
          <a:lstStyle/>
          <a:p>
            <a:pPr fontAlgn="base"/>
            <a:r>
              <a:rPr lang="tr-TR" b="1" i="1" dirty="0" err="1" smtClean="0"/>
              <a:t>Giardia</a:t>
            </a:r>
            <a:r>
              <a:rPr lang="tr-TR" b="1" i="1" dirty="0" smtClean="0"/>
              <a:t> </a:t>
            </a:r>
            <a:r>
              <a:rPr lang="tr-TR" b="1" i="1" dirty="0" err="1"/>
              <a:t>duodenalis</a:t>
            </a:r>
            <a:r>
              <a:rPr lang="tr-TR" b="1" dirty="0"/>
              <a:t>:</a:t>
            </a:r>
            <a:r>
              <a:rPr lang="tr-TR" dirty="0"/>
              <a:t> Eski terminolojide adı </a:t>
            </a:r>
            <a:r>
              <a:rPr lang="tr-TR" b="1" i="1" dirty="0"/>
              <a:t>G. </a:t>
            </a:r>
            <a:r>
              <a:rPr lang="tr-TR" b="1" i="1" dirty="0" err="1"/>
              <a:t>lamblia</a:t>
            </a:r>
            <a:r>
              <a:rPr lang="tr-TR" b="1" i="1" dirty="0"/>
              <a:t> </a:t>
            </a:r>
            <a:r>
              <a:rPr lang="tr-TR" dirty="0"/>
              <a:t>olarak bilinir. </a:t>
            </a:r>
            <a:endParaRPr lang="tr-TR" dirty="0" smtClean="0"/>
          </a:p>
          <a:p>
            <a:pPr fontAlgn="base"/>
            <a:r>
              <a:rPr lang="tr-TR" dirty="0" err="1" smtClean="0"/>
              <a:t>Giardiasis’e</a:t>
            </a:r>
            <a:r>
              <a:rPr lang="tr-TR" dirty="0" smtClean="0"/>
              <a:t> </a:t>
            </a:r>
            <a:r>
              <a:rPr lang="tr-TR" dirty="0"/>
              <a:t>neden olan tek hücreli, insan ve hayvanların bağırsaklarında yaşayabilen mikroskobik parazittir. </a:t>
            </a:r>
            <a:endParaRPr lang="tr-TR" dirty="0" smtClean="0"/>
          </a:p>
          <a:p>
            <a:pPr fontAlgn="base"/>
            <a:r>
              <a:rPr lang="tr-TR" dirty="0" smtClean="0"/>
              <a:t>Dünya </a:t>
            </a:r>
            <a:r>
              <a:rPr lang="tr-TR" dirty="0"/>
              <a:t>genelinde her bölgede bulunmaktadır ve su kaynaklı (bazen de gıda kaynaklı) hastalıkların en çok rastlanan etkenlerindendir. </a:t>
            </a:r>
            <a:endParaRPr lang="tr-TR" dirty="0" smtClean="0"/>
          </a:p>
          <a:p>
            <a:pPr fontAlgn="base"/>
            <a:r>
              <a:rPr lang="tr-TR" b="1" dirty="0" smtClean="0">
                <a:solidFill>
                  <a:srgbClr val="FF0000"/>
                </a:solidFill>
              </a:rPr>
              <a:t>Yolculuk </a:t>
            </a:r>
            <a:r>
              <a:rPr lang="tr-TR" b="1" dirty="0">
                <a:solidFill>
                  <a:srgbClr val="FF0000"/>
                </a:solidFill>
              </a:rPr>
              <a:t>ishali </a:t>
            </a:r>
            <a:r>
              <a:rPr lang="tr-TR" dirty="0"/>
              <a:t>olarak da adlandırılan hastalığın etkeni de bu parazittir</a:t>
            </a:r>
            <a:r>
              <a:rPr lang="tr-TR" dirty="0" smtClean="0"/>
              <a:t>. </a:t>
            </a:r>
          </a:p>
          <a:p>
            <a:pPr fontAlgn="base"/>
            <a:r>
              <a:rPr lang="tr-TR" dirty="0" smtClean="0"/>
              <a:t>Etkenin </a:t>
            </a:r>
            <a:r>
              <a:rPr lang="tr-TR" dirty="0"/>
              <a:t>bulaşması, </a:t>
            </a:r>
            <a:r>
              <a:rPr lang="tr-TR" b="1" i="1" dirty="0" err="1"/>
              <a:t>G.duodenalis</a:t>
            </a:r>
            <a:r>
              <a:rPr lang="tr-TR" dirty="0" err="1"/>
              <a:t>’in</a:t>
            </a:r>
            <a:r>
              <a:rPr lang="tr-TR" dirty="0"/>
              <a:t> kistleri (organizmanın bulaşıcı şekli) ile bulaşmış su veya gıdanın tüketilmesi veya </a:t>
            </a:r>
            <a:r>
              <a:rPr lang="tr-TR" dirty="0" err="1"/>
              <a:t>Giardiazis</a:t>
            </a:r>
            <a:r>
              <a:rPr lang="tr-TR" dirty="0"/>
              <a:t> rahatsızlığı olan insan veya hayvanların dışkıları ile bulaşmış herhangi bir materyalin ağız ile teması yoluyla olmaktadır. </a:t>
            </a:r>
            <a:endParaRPr lang="tr-TR" dirty="0" smtClean="0"/>
          </a:p>
          <a:p>
            <a:pPr fontAlgn="base"/>
            <a:r>
              <a:rPr lang="tr-TR" dirty="0" smtClean="0"/>
              <a:t>Karın </a:t>
            </a:r>
            <a:r>
              <a:rPr lang="tr-TR" dirty="0"/>
              <a:t>krampları, ishal ve mide bulantısı genel belirtiler olup, bazen belirti görülmeyebilir. </a:t>
            </a:r>
            <a:endParaRPr lang="tr-TR" dirty="0" smtClean="0"/>
          </a:p>
          <a:p>
            <a:pPr fontAlgn="base"/>
            <a:r>
              <a:rPr lang="tr-TR" dirty="0" smtClean="0"/>
              <a:t>Belirtiler </a:t>
            </a:r>
            <a:r>
              <a:rPr lang="tr-TR" dirty="0"/>
              <a:t>kistlerin alınmasından sonra 1-2 hafta içinde ortaya çıkar ve genellikle 4-6 hafta içinde iyileşme görülür. Kronik vakalar da rapor edilmiştir.</a:t>
            </a:r>
          </a:p>
          <a:p>
            <a:pPr fontAlgn="base"/>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77</a:t>
            </a:fld>
            <a:endParaRPr lang="tr-TR"/>
          </a:p>
        </p:txBody>
      </p:sp>
    </p:spTree>
    <p:extLst>
      <p:ext uri="{BB962C8B-B14F-4D97-AF65-F5344CB8AC3E}">
        <p14:creationId xmlns:p14="http://schemas.microsoft.com/office/powerpoint/2010/main" val="2567001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Giardia</a:t>
            </a:r>
            <a:r>
              <a:rPr lang="tr-TR" b="1" i="1" dirty="0">
                <a:solidFill>
                  <a:srgbClr val="FF0000"/>
                </a:solidFill>
              </a:rPr>
              <a:t> </a:t>
            </a:r>
            <a:r>
              <a:rPr lang="tr-TR" b="1" i="1" dirty="0" err="1">
                <a:solidFill>
                  <a:srgbClr val="FF0000"/>
                </a:solidFill>
              </a:rPr>
              <a:t>duodenalis</a:t>
            </a:r>
            <a:endParaRPr lang="tr-TR" i="1" dirty="0">
              <a:solidFill>
                <a:srgbClr val="FF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78</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35337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820" y="1531659"/>
            <a:ext cx="4571628" cy="442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530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fontAlgn="base"/>
            <a:r>
              <a:rPr lang="tr-TR" b="1" dirty="0" err="1"/>
              <a:t>Cryptosporidium</a:t>
            </a:r>
            <a:r>
              <a:rPr lang="tr-TR" b="1" dirty="0"/>
              <a:t> </a:t>
            </a:r>
            <a:r>
              <a:rPr lang="tr-TR" b="1" dirty="0" err="1"/>
              <a:t>parvum</a:t>
            </a:r>
            <a:r>
              <a:rPr lang="tr-TR" b="1" dirty="0"/>
              <a:t>: </a:t>
            </a:r>
            <a:r>
              <a:rPr lang="tr-TR" dirty="0" err="1">
                <a:solidFill>
                  <a:srgbClr val="FF0000"/>
                </a:solidFill>
              </a:rPr>
              <a:t>Cryptosporidiosis’</a:t>
            </a:r>
            <a:r>
              <a:rPr lang="tr-TR" dirty="0" err="1"/>
              <a:t>e</a:t>
            </a:r>
            <a:r>
              <a:rPr lang="tr-TR" dirty="0"/>
              <a:t> neden olan tek hücreli, mikroskobik bir parazittir. </a:t>
            </a:r>
            <a:endParaRPr lang="tr-TR" dirty="0" smtClean="0"/>
          </a:p>
          <a:p>
            <a:pPr fontAlgn="base"/>
            <a:r>
              <a:rPr lang="tr-TR" dirty="0" smtClean="0"/>
              <a:t>Dünya </a:t>
            </a:r>
            <a:r>
              <a:rPr lang="tr-TR" dirty="0"/>
              <a:t>genelinde su kaynaklı hastalıkların önemli nedenlerindedir. Erişkin formu sürü halinde yaşayan koyun, inek </a:t>
            </a:r>
            <a:r>
              <a:rPr lang="tr-TR" dirty="0" err="1"/>
              <a:t>vb</a:t>
            </a:r>
            <a:r>
              <a:rPr lang="tr-TR" dirty="0"/>
              <a:t> hayvanların bağırsaklarında bulunurken, </a:t>
            </a:r>
            <a:r>
              <a:rPr lang="tr-TR" b="1" dirty="0" err="1">
                <a:solidFill>
                  <a:srgbClr val="FF0000"/>
                </a:solidFill>
              </a:rPr>
              <a:t>ookistleri</a:t>
            </a:r>
            <a:r>
              <a:rPr lang="tr-TR" b="1" dirty="0">
                <a:solidFill>
                  <a:srgbClr val="FF0000"/>
                </a:solidFill>
              </a:rPr>
              <a:t> </a:t>
            </a:r>
            <a:r>
              <a:rPr lang="tr-TR" dirty="0"/>
              <a:t>dışkı yoluyla dışarı atılır</a:t>
            </a:r>
            <a:r>
              <a:rPr lang="tr-TR" dirty="0" smtClean="0"/>
              <a:t>.</a:t>
            </a:r>
          </a:p>
          <a:p>
            <a:pPr fontAlgn="base"/>
            <a:r>
              <a:rPr lang="tr-TR" dirty="0"/>
              <a:t>Bulaşma </a:t>
            </a:r>
            <a:r>
              <a:rPr lang="tr-TR" b="1" i="1" dirty="0"/>
              <a:t>C</a:t>
            </a:r>
            <a:r>
              <a:rPr lang="tr-TR" b="1" i="1" dirty="0" smtClean="0"/>
              <a:t>. </a:t>
            </a:r>
            <a:r>
              <a:rPr lang="tr-TR" b="1" i="1" dirty="0" err="1" smtClean="0"/>
              <a:t>parvum</a:t>
            </a:r>
            <a:r>
              <a:rPr lang="tr-TR" dirty="0" smtClean="0"/>
              <a:t> </a:t>
            </a:r>
            <a:r>
              <a:rPr lang="tr-TR" dirty="0" err="1"/>
              <a:t>ookistleri</a:t>
            </a:r>
            <a:r>
              <a:rPr lang="tr-TR" dirty="0"/>
              <a:t> (parazitin bulaşıcı şekli) ile bulaşmış gıda veya suyun tüketilmesi ile veya </a:t>
            </a:r>
            <a:r>
              <a:rPr lang="tr-TR" dirty="0" err="1"/>
              <a:t>Cryptosporidiosis</a:t>
            </a:r>
            <a:r>
              <a:rPr lang="tr-TR" dirty="0"/>
              <a:t> rahatsızlığı olan insan veya hayvanların dışkıları ile bulaşmış herhangi bir materyalin ağız ile teması ile olmaktadır. </a:t>
            </a:r>
            <a:endParaRPr lang="tr-TR" dirty="0" smtClean="0"/>
          </a:p>
          <a:p>
            <a:pPr fontAlgn="base"/>
            <a:r>
              <a:rPr lang="tr-TR" dirty="0" smtClean="0"/>
              <a:t>Genel </a:t>
            </a:r>
            <a:r>
              <a:rPr lang="tr-TR" dirty="0"/>
              <a:t>belirtiler </a:t>
            </a:r>
            <a:r>
              <a:rPr lang="tr-TR" dirty="0" err="1"/>
              <a:t>ookistler</a:t>
            </a:r>
            <a:r>
              <a:rPr lang="tr-TR" dirty="0"/>
              <a:t> alındıktan 2-10 gün sonra ortaya çıkan sulu ishal, karın krampları, mide bozulması, hafif ateştir. </a:t>
            </a:r>
            <a:endParaRPr lang="tr-TR" dirty="0" smtClean="0"/>
          </a:p>
          <a:p>
            <a:pPr fontAlgn="base"/>
            <a:r>
              <a:rPr lang="tr-TR" dirty="0" smtClean="0"/>
              <a:t>Bazı </a:t>
            </a:r>
            <a:r>
              <a:rPr lang="tr-TR" dirty="0"/>
              <a:t>durumlarda belirtiler ortaya çıkmayabilir. </a:t>
            </a:r>
            <a:endParaRPr lang="tr-TR" dirty="0" smtClean="0"/>
          </a:p>
          <a:p>
            <a:pPr fontAlgn="base"/>
            <a:r>
              <a:rPr lang="tr-TR" dirty="0" smtClean="0"/>
              <a:t>Hastalık </a:t>
            </a:r>
            <a:r>
              <a:rPr lang="tr-TR" dirty="0"/>
              <a:t>3-4 gün içinde </a:t>
            </a:r>
            <a:r>
              <a:rPr lang="tr-TR" dirty="0" err="1"/>
              <a:t>kendilliğinden</a:t>
            </a:r>
            <a:r>
              <a:rPr lang="tr-TR" dirty="0"/>
              <a:t> ortadan kaybolmaktadır, fakat okul, kreş </a:t>
            </a:r>
            <a:r>
              <a:rPr lang="tr-TR" dirty="0" err="1"/>
              <a:t>vb</a:t>
            </a:r>
            <a:r>
              <a:rPr lang="tr-TR" dirty="0"/>
              <a:t> kalabalık ortamlarda ishal salgınlarına neden olabilir.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79</a:t>
            </a:fld>
            <a:endParaRPr lang="tr-TR"/>
          </a:p>
        </p:txBody>
      </p:sp>
    </p:spTree>
    <p:extLst>
      <p:ext uri="{BB962C8B-B14F-4D97-AF65-F5344CB8AC3E}">
        <p14:creationId xmlns:p14="http://schemas.microsoft.com/office/powerpoint/2010/main" val="246354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lstStyle/>
          <a:p>
            <a:r>
              <a:rPr lang="tr-TR" b="1" dirty="0">
                <a:solidFill>
                  <a:srgbClr val="FF0000"/>
                </a:solidFill>
              </a:rPr>
              <a:t>Biyolojik tehlikeler</a:t>
            </a:r>
            <a:endParaRPr lang="tr-TR" dirty="0"/>
          </a:p>
        </p:txBody>
      </p:sp>
      <p:sp>
        <p:nvSpPr>
          <p:cNvPr id="3" name="İçerik Yer Tutucusu 2"/>
          <p:cNvSpPr>
            <a:spLocks noGrp="1"/>
          </p:cNvSpPr>
          <p:nvPr>
            <p:ph idx="1"/>
          </p:nvPr>
        </p:nvSpPr>
        <p:spPr>
          <a:xfrm>
            <a:off x="179512" y="1268760"/>
            <a:ext cx="8784976" cy="5184576"/>
          </a:xfrm>
        </p:spPr>
        <p:txBody>
          <a:bodyPr>
            <a:normAutofit fontScale="85000" lnSpcReduction="20000"/>
          </a:bodyPr>
          <a:lstStyle/>
          <a:p>
            <a:r>
              <a:rPr lang="tr-TR" dirty="0"/>
              <a:t>Gıdalarda mikroorganizmalara bağlı olarak ortaya </a:t>
            </a:r>
            <a:r>
              <a:rPr lang="tr-TR" dirty="0" smtClean="0"/>
              <a:t>çıkan hastalık </a:t>
            </a:r>
            <a:r>
              <a:rPr lang="tr-TR" dirty="0"/>
              <a:t>belirtileri genellikle </a:t>
            </a:r>
            <a:r>
              <a:rPr lang="tr-TR" b="1" i="1" u="sng" dirty="0">
                <a:solidFill>
                  <a:srgbClr val="FF0000"/>
                </a:solidFill>
                <a:effectLst>
                  <a:outerShdw blurRad="38100" dist="38100" dir="2700000" algn="tl">
                    <a:srgbClr val="000000">
                      <a:alpha val="43137"/>
                    </a:srgbClr>
                  </a:outerShdw>
                </a:effectLst>
              </a:rPr>
              <a:t>bulantı, kusma, karın </a:t>
            </a:r>
            <a:r>
              <a:rPr lang="tr-TR" b="1" i="1" u="sng" dirty="0" smtClean="0">
                <a:solidFill>
                  <a:srgbClr val="FF0000"/>
                </a:solidFill>
                <a:effectLst>
                  <a:outerShdw blurRad="38100" dist="38100" dir="2700000" algn="tl">
                    <a:srgbClr val="000000">
                      <a:alpha val="43137"/>
                    </a:srgbClr>
                  </a:outerShdw>
                </a:effectLst>
              </a:rPr>
              <a:t>ağrısı, ishal</a:t>
            </a:r>
            <a:r>
              <a:rPr lang="tr-TR" b="1" i="1" u="sng" dirty="0">
                <a:solidFill>
                  <a:srgbClr val="FF0000"/>
                </a:solidFill>
                <a:effectLst>
                  <a:outerShdw blurRad="38100" dist="38100" dir="2700000" algn="tl">
                    <a:srgbClr val="000000">
                      <a:alpha val="43137"/>
                    </a:srgbClr>
                  </a:outerShdw>
                </a:effectLst>
              </a:rPr>
              <a:t>, </a:t>
            </a:r>
            <a:r>
              <a:rPr lang="tr-TR" b="1" i="1" u="sng" dirty="0" err="1">
                <a:solidFill>
                  <a:srgbClr val="FF0000"/>
                </a:solidFill>
                <a:effectLst>
                  <a:outerShdw blurRad="38100" dist="38100" dir="2700000" algn="tl">
                    <a:srgbClr val="000000">
                      <a:alpha val="43137"/>
                    </a:srgbClr>
                  </a:outerShdw>
                </a:effectLst>
              </a:rPr>
              <a:t>dehidrasyon</a:t>
            </a:r>
            <a:r>
              <a:rPr lang="tr-TR" b="1" i="1" u="sng" dirty="0">
                <a:solidFill>
                  <a:srgbClr val="FF0000"/>
                </a:solidFill>
                <a:effectLst>
                  <a:outerShdw blurRad="38100" dist="38100" dir="2700000" algn="tl">
                    <a:srgbClr val="000000">
                      <a:alpha val="43137"/>
                    </a:srgbClr>
                  </a:outerShdw>
                </a:effectLst>
              </a:rPr>
              <a:t>, ateş, baş ağrısı, baş dönmesi ve </a:t>
            </a:r>
            <a:r>
              <a:rPr lang="tr-TR" b="1" i="1" u="sng" dirty="0" smtClean="0">
                <a:solidFill>
                  <a:srgbClr val="FF0000"/>
                </a:solidFill>
                <a:effectLst>
                  <a:outerShdw blurRad="38100" dist="38100" dir="2700000" algn="tl">
                    <a:srgbClr val="000000">
                      <a:alpha val="43137"/>
                    </a:srgbClr>
                  </a:outerShdw>
                </a:effectLst>
              </a:rPr>
              <a:t>bazen de </a:t>
            </a:r>
            <a:r>
              <a:rPr lang="tr-TR" b="1" i="1" u="sng" dirty="0">
                <a:solidFill>
                  <a:srgbClr val="FF0000"/>
                </a:solidFill>
                <a:effectLst>
                  <a:outerShdw blurRad="38100" dist="38100" dir="2700000" algn="tl">
                    <a:srgbClr val="000000">
                      <a:alpha val="43137"/>
                    </a:srgbClr>
                  </a:outerShdw>
                </a:effectLst>
              </a:rPr>
              <a:t>sinirsel bozukluklarla</a:t>
            </a:r>
            <a:r>
              <a:rPr lang="tr-TR" dirty="0"/>
              <a:t> kendini </a:t>
            </a:r>
            <a:r>
              <a:rPr lang="tr-TR" dirty="0" smtClean="0"/>
              <a:t>göstermektedir.</a:t>
            </a:r>
          </a:p>
          <a:p>
            <a:r>
              <a:rPr lang="tr-TR" dirty="0" smtClean="0"/>
              <a:t>Bu semptomlar vakaların </a:t>
            </a:r>
            <a:r>
              <a:rPr lang="tr-TR" dirty="0"/>
              <a:t>çoğunda kendiliğinden iyileşme ile </a:t>
            </a:r>
            <a:r>
              <a:rPr lang="tr-TR" dirty="0" smtClean="0"/>
              <a:t>sonuçlanmakta ancak </a:t>
            </a:r>
            <a:r>
              <a:rPr lang="tr-TR" b="1" i="1" u="sng" dirty="0">
                <a:solidFill>
                  <a:srgbClr val="0070C0"/>
                </a:solidFill>
                <a:effectLst>
                  <a:outerShdw blurRad="38100" dist="38100" dir="2700000" algn="tl">
                    <a:srgbClr val="000000">
                      <a:alpha val="43137"/>
                    </a:srgbClr>
                  </a:outerShdw>
                </a:effectLst>
              </a:rPr>
              <a:t>hamile bayanlar, yaşlılar, bebekler ve </a:t>
            </a:r>
            <a:r>
              <a:rPr lang="tr-TR" b="1" i="1" u="sng" dirty="0" smtClean="0">
                <a:solidFill>
                  <a:srgbClr val="0070C0"/>
                </a:solidFill>
                <a:effectLst>
                  <a:outerShdw blurRad="38100" dist="38100" dir="2700000" algn="tl">
                    <a:srgbClr val="000000">
                      <a:alpha val="43137"/>
                    </a:srgbClr>
                  </a:outerShdw>
                </a:effectLst>
              </a:rPr>
              <a:t>küçük çocuklar </a:t>
            </a:r>
            <a:r>
              <a:rPr lang="tr-TR" b="1" i="1" u="sng" dirty="0">
                <a:solidFill>
                  <a:srgbClr val="0070C0"/>
                </a:solidFill>
                <a:effectLst>
                  <a:outerShdw blurRad="38100" dist="38100" dir="2700000" algn="tl">
                    <a:srgbClr val="000000">
                      <a:alpha val="43137"/>
                    </a:srgbClr>
                  </a:outerShdw>
                </a:effectLst>
              </a:rPr>
              <a:t>ile kanser, AIDS ve diyabet vb. </a:t>
            </a:r>
            <a:r>
              <a:rPr lang="tr-TR" b="1" i="1" u="sng" dirty="0" smtClean="0">
                <a:solidFill>
                  <a:srgbClr val="0070C0"/>
                </a:solidFill>
                <a:effectLst>
                  <a:outerShdw blurRad="38100" dist="38100" dir="2700000" algn="tl">
                    <a:srgbClr val="000000">
                      <a:alpha val="43137"/>
                    </a:srgbClr>
                  </a:outerShdw>
                </a:effectLst>
              </a:rPr>
              <a:t>hastalıklara bağlı </a:t>
            </a:r>
            <a:r>
              <a:rPr lang="tr-TR" b="1" i="1" u="sng" dirty="0">
                <a:solidFill>
                  <a:srgbClr val="0070C0"/>
                </a:solidFill>
                <a:effectLst>
                  <a:outerShdw blurRad="38100" dist="38100" dir="2700000" algn="tl">
                    <a:srgbClr val="000000">
                      <a:alpha val="43137"/>
                    </a:srgbClr>
                  </a:outerShdw>
                </a:effectLst>
              </a:rPr>
              <a:t>olarak </a:t>
            </a:r>
            <a:r>
              <a:rPr lang="tr-TR" b="1" i="1" u="sng" dirty="0" err="1">
                <a:solidFill>
                  <a:srgbClr val="0070C0"/>
                </a:solidFill>
                <a:effectLst>
                  <a:outerShdw blurRad="38100" dist="38100" dir="2700000" algn="tl">
                    <a:srgbClr val="000000">
                      <a:alpha val="43137"/>
                    </a:srgbClr>
                  </a:outerShdw>
                </a:effectLst>
              </a:rPr>
              <a:t>immun</a:t>
            </a:r>
            <a:r>
              <a:rPr lang="tr-TR" b="1" i="1" u="sng" dirty="0">
                <a:solidFill>
                  <a:srgbClr val="0070C0"/>
                </a:solidFill>
                <a:effectLst>
                  <a:outerShdw blurRad="38100" dist="38100" dir="2700000" algn="tl">
                    <a:srgbClr val="000000">
                      <a:alpha val="43137"/>
                    </a:srgbClr>
                  </a:outerShdw>
                </a:effectLst>
              </a:rPr>
              <a:t> sistemleri zayıflamış </a:t>
            </a:r>
            <a:r>
              <a:rPr lang="tr-TR" b="1" i="1" u="sng" dirty="0">
                <a:solidFill>
                  <a:srgbClr val="0070C0"/>
                </a:solidFill>
              </a:rPr>
              <a:t>olanlar gibi </a:t>
            </a:r>
            <a:r>
              <a:rPr lang="tr-TR" b="1" i="1" u="sng" dirty="0" smtClean="0">
                <a:solidFill>
                  <a:srgbClr val="0070C0"/>
                </a:solidFill>
                <a:effectLst>
                  <a:outerShdw blurRad="38100" dist="38100" dir="2700000" algn="tl">
                    <a:srgbClr val="000000">
                      <a:alpha val="43137"/>
                    </a:srgbClr>
                  </a:outerShdw>
                </a:effectLst>
              </a:rPr>
              <a:t>hastalıklara </a:t>
            </a:r>
            <a:r>
              <a:rPr lang="nb-NO" b="1" i="1" u="sng" dirty="0" smtClean="0">
                <a:solidFill>
                  <a:srgbClr val="0070C0"/>
                </a:solidFill>
                <a:effectLst>
                  <a:outerShdw blurRad="38100" dist="38100" dir="2700000" algn="tl">
                    <a:srgbClr val="000000">
                      <a:alpha val="43137"/>
                    </a:srgbClr>
                  </a:outerShdw>
                </a:effectLst>
              </a:rPr>
              <a:t>karşı </a:t>
            </a:r>
            <a:r>
              <a:rPr lang="nb-NO" b="1" i="1" u="sng" dirty="0">
                <a:solidFill>
                  <a:srgbClr val="0070C0"/>
                </a:solidFill>
                <a:effectLst>
                  <a:outerShdw blurRad="38100" dist="38100" dir="2700000" algn="tl">
                    <a:srgbClr val="000000">
                      <a:alpha val="43137"/>
                    </a:srgbClr>
                  </a:outerShdw>
                </a:effectLst>
              </a:rPr>
              <a:t>daha duyarlı olan </a:t>
            </a:r>
            <a:r>
              <a:rPr lang="nb-NO" b="1" i="1" u="sng" dirty="0" smtClean="0">
                <a:solidFill>
                  <a:srgbClr val="0070C0"/>
                </a:solidFill>
                <a:effectLst>
                  <a:outerShdw blurRad="38100" dist="38100" dir="2700000" algn="tl">
                    <a:srgbClr val="000000">
                      <a:alpha val="43137"/>
                    </a:srgbClr>
                  </a:outerShdw>
                </a:effectLst>
              </a:rPr>
              <a:t>kimseler</a:t>
            </a:r>
            <a:r>
              <a:rPr lang="tr-TR" b="1" i="1" u="sng" dirty="0" smtClean="0">
                <a:solidFill>
                  <a:srgbClr val="0070C0"/>
                </a:solidFill>
                <a:effectLst>
                  <a:outerShdw blurRad="38100" dist="38100" dir="2700000" algn="tl">
                    <a:srgbClr val="000000">
                      <a:alpha val="43137"/>
                    </a:srgbClr>
                  </a:outerShdw>
                </a:effectLst>
              </a:rPr>
              <a:t> </a:t>
            </a:r>
            <a:r>
              <a:rPr lang="nb-NO" b="1" i="1" u="sng" dirty="0" smtClean="0">
                <a:solidFill>
                  <a:srgbClr val="0070C0"/>
                </a:solidFill>
                <a:effectLst>
                  <a:outerShdw blurRad="38100" dist="38100" dir="2700000" algn="tl">
                    <a:srgbClr val="000000">
                      <a:alpha val="43137"/>
                    </a:srgbClr>
                  </a:outerShdw>
                </a:effectLst>
              </a:rPr>
              <a:t>de </a:t>
            </a:r>
            <a:r>
              <a:rPr lang="tr-TR" b="1" i="1" u="sng" dirty="0" smtClean="0">
                <a:solidFill>
                  <a:srgbClr val="FF0000"/>
                </a:solidFill>
                <a:effectLst>
                  <a:outerShdw blurRad="38100" dist="38100" dir="2700000" algn="tl">
                    <a:srgbClr val="000000">
                      <a:alpha val="43137"/>
                    </a:srgbClr>
                  </a:outerShdw>
                </a:effectLst>
              </a:rPr>
              <a:t>(risk grubu)</a:t>
            </a:r>
            <a:r>
              <a:rPr lang="tr-TR" dirty="0" smtClean="0"/>
              <a:t> </a:t>
            </a:r>
            <a:r>
              <a:rPr lang="nb-NO" dirty="0" smtClean="0"/>
              <a:t>bazen </a:t>
            </a:r>
            <a:r>
              <a:rPr lang="nb-NO" dirty="0"/>
              <a:t>etkenin </a:t>
            </a:r>
            <a:r>
              <a:rPr lang="nb-NO" dirty="0" smtClean="0"/>
              <a:t>ti</a:t>
            </a:r>
            <a:r>
              <a:rPr lang="tr-TR" dirty="0" err="1" smtClean="0"/>
              <a:t>pine</a:t>
            </a:r>
            <a:r>
              <a:rPr lang="tr-TR" dirty="0" smtClean="0"/>
              <a:t> </a:t>
            </a:r>
            <a:r>
              <a:rPr lang="tr-TR" dirty="0"/>
              <a:t>ve tüketici kitlesine göre ölümlere kadar varabilen </a:t>
            </a:r>
            <a:r>
              <a:rPr lang="tr-TR" dirty="0" smtClean="0"/>
              <a:t>sonuçlar oluşabilmektedir.</a:t>
            </a:r>
          </a:p>
          <a:p>
            <a:r>
              <a:rPr lang="tr-TR" dirty="0" smtClean="0"/>
              <a:t>Özellikle </a:t>
            </a:r>
            <a:r>
              <a:rPr lang="tr-TR" i="1" dirty="0" err="1"/>
              <a:t>Clostridium</a:t>
            </a:r>
            <a:r>
              <a:rPr lang="tr-TR" i="1" dirty="0"/>
              <a:t> </a:t>
            </a:r>
            <a:r>
              <a:rPr lang="tr-TR" i="1" dirty="0" err="1"/>
              <a:t>botulinum</a:t>
            </a:r>
            <a:r>
              <a:rPr lang="tr-TR" i="1" dirty="0" smtClean="0"/>
              <a:t>, </a:t>
            </a:r>
            <a:r>
              <a:rPr lang="nb-NO" i="1" dirty="0" smtClean="0"/>
              <a:t>Listeria </a:t>
            </a:r>
            <a:r>
              <a:rPr lang="nb-NO" i="1" dirty="0"/>
              <a:t>monocytogenes </a:t>
            </a:r>
            <a:r>
              <a:rPr lang="nb-NO" dirty="0"/>
              <a:t>ve tavuk vebası gibi etkenlere </a:t>
            </a:r>
            <a:r>
              <a:rPr lang="nb-NO" dirty="0" smtClean="0"/>
              <a:t>bağlı</a:t>
            </a:r>
            <a:r>
              <a:rPr lang="tr-TR" dirty="0" smtClean="0"/>
              <a:t> şekillenen </a:t>
            </a:r>
            <a:r>
              <a:rPr lang="tr-TR" dirty="0"/>
              <a:t>hastalık ve zehirlenmelerde ölüm oranları yüksektir.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30024295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Cryptosporidium</a:t>
            </a:r>
            <a:r>
              <a:rPr lang="tr-TR" b="1" i="1" dirty="0">
                <a:solidFill>
                  <a:srgbClr val="FF0000"/>
                </a:solidFill>
              </a:rPr>
              <a:t> </a:t>
            </a:r>
            <a:r>
              <a:rPr lang="tr-TR" b="1" i="1" dirty="0" err="1">
                <a:solidFill>
                  <a:srgbClr val="FF0000"/>
                </a:solidFill>
              </a:rPr>
              <a:t>parvum</a:t>
            </a:r>
            <a:endParaRPr lang="tr-TR" i="1" dirty="0">
              <a:solidFill>
                <a:srgbClr val="FF0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80</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3"/>
            <a:ext cx="394868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37528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7497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67544" y="1412776"/>
            <a:ext cx="8229600" cy="4968552"/>
          </a:xfrm>
        </p:spPr>
        <p:txBody>
          <a:bodyPr>
            <a:normAutofit fontScale="70000" lnSpcReduction="20000"/>
          </a:bodyPr>
          <a:lstStyle/>
          <a:p>
            <a:pPr fontAlgn="base"/>
            <a:r>
              <a:rPr lang="tr-TR" b="1" dirty="0" err="1"/>
              <a:t>Cyclospora</a:t>
            </a:r>
            <a:r>
              <a:rPr lang="tr-TR" b="1" dirty="0"/>
              <a:t> </a:t>
            </a:r>
            <a:r>
              <a:rPr lang="tr-TR" b="1" dirty="0" err="1"/>
              <a:t>cayetanensis</a:t>
            </a:r>
            <a:r>
              <a:rPr lang="tr-TR" b="1" dirty="0"/>
              <a:t>:</a:t>
            </a:r>
            <a:r>
              <a:rPr lang="tr-TR" dirty="0"/>
              <a:t> </a:t>
            </a:r>
            <a:r>
              <a:rPr lang="tr-TR" dirty="0" err="1">
                <a:solidFill>
                  <a:srgbClr val="FF0000"/>
                </a:solidFill>
              </a:rPr>
              <a:t>Cyclosporiasis</a:t>
            </a:r>
            <a:r>
              <a:rPr lang="tr-TR" dirty="0"/>
              <a:t> denilen rahatsızlığa yol açan tek hücreli, mikroskobik bir parazittir. </a:t>
            </a:r>
            <a:endParaRPr lang="tr-TR" dirty="0" smtClean="0"/>
          </a:p>
          <a:p>
            <a:pPr fontAlgn="base"/>
            <a:r>
              <a:rPr lang="tr-TR" dirty="0" smtClean="0"/>
              <a:t>Az </a:t>
            </a:r>
            <a:r>
              <a:rPr lang="tr-TR" dirty="0"/>
              <a:t>bilinen bir parazit olmasına karşın son zamanlarda çeşitli ülkelerde sıklıkla ortaya çıkmaktadır</a:t>
            </a:r>
            <a:r>
              <a:rPr lang="tr-TR" dirty="0" smtClean="0"/>
              <a:t>.</a:t>
            </a:r>
          </a:p>
          <a:p>
            <a:pPr fontAlgn="base"/>
            <a:r>
              <a:rPr lang="tr-TR" dirty="0"/>
              <a:t>Bulaşma</a:t>
            </a:r>
            <a:r>
              <a:rPr lang="tr-TR" b="1" i="1" dirty="0">
                <a:solidFill>
                  <a:srgbClr val="FF0000"/>
                </a:solidFill>
              </a:rPr>
              <a:t> C</a:t>
            </a:r>
            <a:r>
              <a:rPr lang="tr-TR" b="1" i="1" dirty="0" smtClean="0">
                <a:solidFill>
                  <a:srgbClr val="FF0000"/>
                </a:solidFill>
              </a:rPr>
              <a:t>. </a:t>
            </a:r>
            <a:r>
              <a:rPr lang="tr-TR" b="1" i="1" dirty="0" err="1" smtClean="0">
                <a:solidFill>
                  <a:srgbClr val="FF0000"/>
                </a:solidFill>
              </a:rPr>
              <a:t>cayetanensis</a:t>
            </a:r>
            <a:r>
              <a:rPr lang="tr-TR" b="1" i="1" dirty="0" smtClean="0">
                <a:solidFill>
                  <a:srgbClr val="FF0000"/>
                </a:solidFill>
              </a:rPr>
              <a:t> </a:t>
            </a:r>
            <a:r>
              <a:rPr lang="tr-TR" dirty="0" err="1"/>
              <a:t>ookistleri</a:t>
            </a:r>
            <a:r>
              <a:rPr lang="tr-TR" dirty="0"/>
              <a:t> (parazitin bulaşıcı şekli) ile bulaşmış gıda veya suyun tüketilmesi veya </a:t>
            </a:r>
            <a:r>
              <a:rPr lang="tr-TR" dirty="0" err="1"/>
              <a:t>Cyclosporiasis</a:t>
            </a:r>
            <a:r>
              <a:rPr lang="tr-TR" dirty="0"/>
              <a:t> rahatsızlığı olan insan veya hayvanların dışkıları ile bulaşmış herhangi bir materyalin ağız ile teması yoluyla olmaktadır. </a:t>
            </a:r>
            <a:endParaRPr lang="tr-TR" dirty="0" smtClean="0"/>
          </a:p>
          <a:p>
            <a:pPr fontAlgn="base"/>
            <a:r>
              <a:rPr lang="tr-TR" i="1" dirty="0" smtClean="0"/>
              <a:t>C</a:t>
            </a:r>
            <a:r>
              <a:rPr lang="tr-TR" i="1" dirty="0"/>
              <a:t>. </a:t>
            </a:r>
            <a:r>
              <a:rPr lang="tr-TR" i="1" dirty="0" err="1"/>
              <a:t>cayetanensis</a:t>
            </a:r>
            <a:r>
              <a:rPr lang="tr-TR" i="1" dirty="0"/>
              <a:t> </a:t>
            </a:r>
            <a:r>
              <a:rPr lang="tr-TR" dirty="0" err="1"/>
              <a:t>ookistlerinin</a:t>
            </a:r>
            <a:r>
              <a:rPr lang="tr-TR" dirty="0"/>
              <a:t> ağız yolu ile vücuda alınmasından 1 hafta sonra sulu ishal, karın krampları, kusma, bulantı, kas ağrıları, düşük ateş, yorgunluk belirtileri ortaya çıkar. </a:t>
            </a:r>
            <a:endParaRPr lang="tr-TR" dirty="0" smtClean="0"/>
          </a:p>
          <a:p>
            <a:pPr fontAlgn="base"/>
            <a:r>
              <a:rPr lang="tr-TR" dirty="0" smtClean="0"/>
              <a:t>Belirtilerin </a:t>
            </a:r>
            <a:r>
              <a:rPr lang="tr-TR" dirty="0"/>
              <a:t>görülmemesi de mümkündür. </a:t>
            </a:r>
            <a:endParaRPr lang="tr-TR" dirty="0" smtClean="0"/>
          </a:p>
          <a:p>
            <a:pPr fontAlgn="base"/>
            <a:r>
              <a:rPr lang="tr-TR" dirty="0" err="1" smtClean="0"/>
              <a:t>İmmun</a:t>
            </a:r>
            <a:r>
              <a:rPr lang="tr-TR" dirty="0" smtClean="0"/>
              <a:t> </a:t>
            </a:r>
            <a:r>
              <a:rPr lang="tr-TR" dirty="0"/>
              <a:t>sistemi zayıf bireylerde belirtiler daha şiddetli görülür. Eğer müdahale edilmezse bir </a:t>
            </a:r>
            <a:r>
              <a:rPr lang="tr-TR" dirty="0" err="1"/>
              <a:t>haftadadan</a:t>
            </a:r>
            <a:r>
              <a:rPr lang="tr-TR" dirty="0"/>
              <a:t> bir aya kadar sürebilen belirtiler izlenir; iyileştikten bir süre sonra belirtiler tekrar ortaya çıkabilir.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81</a:t>
            </a:fld>
            <a:endParaRPr lang="tr-TR"/>
          </a:p>
        </p:txBody>
      </p:sp>
    </p:spTree>
    <p:extLst>
      <p:ext uri="{BB962C8B-B14F-4D97-AF65-F5344CB8AC3E}">
        <p14:creationId xmlns:p14="http://schemas.microsoft.com/office/powerpoint/2010/main" val="3689692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179512" y="1196752"/>
            <a:ext cx="8784976" cy="5328592"/>
          </a:xfrm>
        </p:spPr>
        <p:txBody>
          <a:bodyPr>
            <a:normAutofit fontScale="70000" lnSpcReduction="20000"/>
          </a:bodyPr>
          <a:lstStyle/>
          <a:p>
            <a:pPr fontAlgn="base"/>
            <a:r>
              <a:rPr lang="tr-TR" b="1" u="sng" dirty="0" smtClean="0">
                <a:solidFill>
                  <a:srgbClr val="FF0000"/>
                </a:solidFill>
              </a:rPr>
              <a:t>Korunma yolları</a:t>
            </a:r>
            <a:endParaRPr lang="tr-TR" b="1" dirty="0">
              <a:solidFill>
                <a:srgbClr val="FF0000"/>
              </a:solidFill>
            </a:endParaRPr>
          </a:p>
          <a:p>
            <a:pPr fontAlgn="base"/>
            <a:r>
              <a:rPr lang="tr-TR" dirty="0" smtClean="0"/>
              <a:t>Gıdaları </a:t>
            </a:r>
            <a:r>
              <a:rPr lang="tr-TR" dirty="0"/>
              <a:t>hazırlamadan ve yemeden önce, tuvaletten sonra, bebek bezi değiştirdikten sonra, hayvanlarla temastan sonra ellerin sıcak su ve sabunla iyice </a:t>
            </a:r>
            <a:r>
              <a:rPr lang="tr-TR" dirty="0" smtClean="0"/>
              <a:t>yıkanması</a:t>
            </a:r>
          </a:p>
          <a:p>
            <a:pPr fontAlgn="base"/>
            <a:r>
              <a:rPr lang="tr-TR" dirty="0" smtClean="0"/>
              <a:t>Taşıyıcılığı </a:t>
            </a:r>
            <a:r>
              <a:rPr lang="tr-TR" dirty="0"/>
              <a:t>bilinen kişilerde yayılmayı önlemek için ellerin </a:t>
            </a:r>
            <a:r>
              <a:rPr lang="tr-TR" dirty="0" smtClean="0"/>
              <a:t>sık ve </a:t>
            </a:r>
            <a:r>
              <a:rPr lang="tr-TR" dirty="0"/>
              <a:t>düzenli olarak </a:t>
            </a:r>
            <a:r>
              <a:rPr lang="tr-TR" dirty="0" smtClean="0"/>
              <a:t>yıkanması</a:t>
            </a:r>
            <a:endParaRPr lang="tr-TR" dirty="0"/>
          </a:p>
          <a:p>
            <a:pPr fontAlgn="base"/>
            <a:r>
              <a:rPr lang="tr-TR" dirty="0" smtClean="0"/>
              <a:t>Evlerde </a:t>
            </a:r>
            <a:r>
              <a:rPr lang="tr-TR" dirty="0"/>
              <a:t>şehir şebeke sularının </a:t>
            </a:r>
            <a:r>
              <a:rPr lang="tr-TR" dirty="0" smtClean="0"/>
              <a:t>kullanımı</a:t>
            </a:r>
          </a:p>
          <a:p>
            <a:pPr fontAlgn="base"/>
            <a:r>
              <a:rPr lang="tr-TR" dirty="0" smtClean="0"/>
              <a:t>Uzun </a:t>
            </a:r>
            <a:r>
              <a:rPr lang="tr-TR" dirty="0"/>
              <a:t>yürüyüşlerde, kamp yaparken veya su kaynaklarının güvenli olmadığı bölgelere seyahat esnasında su içmekten kaçınılması, suyun kaynatılarak tüketilmesi veya şişelenmiş su </a:t>
            </a:r>
            <a:r>
              <a:rPr lang="tr-TR" dirty="0" smtClean="0"/>
              <a:t>tüketilmesi</a:t>
            </a:r>
          </a:p>
          <a:p>
            <a:pPr fontAlgn="base"/>
            <a:r>
              <a:rPr lang="tr-TR" dirty="0" smtClean="0"/>
              <a:t>Sadece </a:t>
            </a:r>
            <a:r>
              <a:rPr lang="tr-TR" dirty="0"/>
              <a:t>pastörize süt ve meyve suyu çeşitlerinin </a:t>
            </a:r>
            <a:r>
              <a:rPr lang="tr-TR" dirty="0" smtClean="0"/>
              <a:t>tüketilmesi</a:t>
            </a:r>
            <a:endParaRPr lang="tr-TR" dirty="0"/>
          </a:p>
          <a:p>
            <a:pPr fontAlgn="base"/>
            <a:r>
              <a:rPr lang="tr-TR" dirty="0" smtClean="0"/>
              <a:t>Çiğ </a:t>
            </a:r>
            <a:r>
              <a:rPr lang="tr-TR" dirty="0"/>
              <a:t>meyve ve sebzeleri yemeden önce yıkamak, soymak veya </a:t>
            </a:r>
            <a:r>
              <a:rPr lang="tr-TR" dirty="0" smtClean="0"/>
              <a:t>pişirmek</a:t>
            </a:r>
            <a:endParaRPr lang="tr-TR" dirty="0"/>
          </a:p>
          <a:p>
            <a:pPr fontAlgn="base"/>
            <a:r>
              <a:rPr lang="tr-TR" dirty="0" smtClean="0"/>
              <a:t>İşlenmemiş </a:t>
            </a:r>
            <a:r>
              <a:rPr lang="tr-TR" dirty="0"/>
              <a:t>hayvan gübresi ile gübrelenmiş meyve ve sebzelerin </a:t>
            </a:r>
            <a:r>
              <a:rPr lang="tr-TR" dirty="0" smtClean="0"/>
              <a:t>tüketilmemesi</a:t>
            </a:r>
            <a:endParaRPr lang="tr-TR" dirty="0"/>
          </a:p>
          <a:p>
            <a:pPr fontAlgn="base"/>
            <a:r>
              <a:rPr lang="tr-TR" dirty="0" err="1" smtClean="0"/>
              <a:t>İnfekte</a:t>
            </a:r>
            <a:r>
              <a:rPr lang="tr-TR" dirty="0" smtClean="0"/>
              <a:t> </a:t>
            </a:r>
            <a:r>
              <a:rPr lang="tr-TR" dirty="0"/>
              <a:t>bireylerin toplu yüzme havuzlarına gitmemesi</a:t>
            </a:r>
          </a:p>
        </p:txBody>
      </p:sp>
      <p:sp>
        <p:nvSpPr>
          <p:cNvPr id="4" name="Slayt Numarası Yer Tutucusu 3"/>
          <p:cNvSpPr>
            <a:spLocks noGrp="1"/>
          </p:cNvSpPr>
          <p:nvPr>
            <p:ph type="sldNum" sz="quarter" idx="12"/>
          </p:nvPr>
        </p:nvSpPr>
        <p:spPr/>
        <p:txBody>
          <a:bodyPr/>
          <a:lstStyle/>
          <a:p>
            <a:fld id="{F302176B-0E47-46AC-8F43-DAB4B8A37D06}" type="slidenum">
              <a:rPr lang="tr-TR" smtClean="0"/>
              <a:t>82</a:t>
            </a:fld>
            <a:endParaRPr lang="tr-TR"/>
          </a:p>
        </p:txBody>
      </p:sp>
    </p:spTree>
    <p:extLst>
      <p:ext uri="{BB962C8B-B14F-4D97-AF65-F5344CB8AC3E}">
        <p14:creationId xmlns:p14="http://schemas.microsoft.com/office/powerpoint/2010/main" val="2250272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57200" y="1600200"/>
            <a:ext cx="8507288" cy="4997152"/>
          </a:xfrm>
        </p:spPr>
        <p:txBody>
          <a:bodyPr>
            <a:normAutofit fontScale="77500" lnSpcReduction="20000"/>
          </a:bodyPr>
          <a:lstStyle/>
          <a:p>
            <a:pPr fontAlgn="base"/>
            <a:r>
              <a:rPr lang="tr-TR" b="1" i="1" dirty="0" err="1" smtClean="0">
                <a:solidFill>
                  <a:srgbClr val="FF0000"/>
                </a:solidFill>
              </a:rPr>
              <a:t>Toxoplasma</a:t>
            </a:r>
            <a:r>
              <a:rPr lang="tr-TR" b="1" i="1" dirty="0" smtClean="0">
                <a:solidFill>
                  <a:srgbClr val="FF0000"/>
                </a:solidFill>
              </a:rPr>
              <a:t> </a:t>
            </a:r>
            <a:r>
              <a:rPr lang="tr-TR" b="1" i="1" dirty="0" err="1">
                <a:solidFill>
                  <a:srgbClr val="FF0000"/>
                </a:solidFill>
              </a:rPr>
              <a:t>gondii</a:t>
            </a:r>
            <a:r>
              <a:rPr lang="tr-TR" b="1" i="1" dirty="0">
                <a:solidFill>
                  <a:srgbClr val="FF0000"/>
                </a:solidFill>
              </a:rPr>
              <a:t>:</a:t>
            </a:r>
            <a:r>
              <a:rPr lang="tr-TR" dirty="0">
                <a:solidFill>
                  <a:srgbClr val="FF0000"/>
                </a:solidFill>
              </a:rPr>
              <a:t> </a:t>
            </a:r>
            <a:r>
              <a:rPr lang="tr-TR" dirty="0" err="1"/>
              <a:t>Toksoplasmozis’e</a:t>
            </a:r>
            <a:r>
              <a:rPr lang="tr-TR" dirty="0"/>
              <a:t> yol açan tek hücreli, mikroskobik parazittir. </a:t>
            </a:r>
            <a:endParaRPr lang="tr-TR" dirty="0" smtClean="0"/>
          </a:p>
          <a:p>
            <a:pPr fontAlgn="base"/>
            <a:r>
              <a:rPr lang="tr-TR" dirty="0" smtClean="0"/>
              <a:t>Bu </a:t>
            </a:r>
            <a:r>
              <a:rPr lang="tr-TR" dirty="0"/>
              <a:t>parazitler </a:t>
            </a:r>
            <a:r>
              <a:rPr lang="tr-TR" dirty="0" err="1"/>
              <a:t>kedigillerde</a:t>
            </a:r>
            <a:r>
              <a:rPr lang="tr-TR" dirty="0"/>
              <a:t> üreme zincirini sürdürürler. </a:t>
            </a:r>
            <a:endParaRPr lang="tr-TR" dirty="0" smtClean="0"/>
          </a:p>
          <a:p>
            <a:pPr fontAlgn="base"/>
            <a:r>
              <a:rPr lang="tr-TR" dirty="0" smtClean="0"/>
              <a:t>Parazit-taşıyıcı </a:t>
            </a:r>
            <a:r>
              <a:rPr lang="tr-TR" dirty="0"/>
              <a:t>ilişkisinde kedi son taşıyıcıdır. </a:t>
            </a:r>
            <a:endParaRPr lang="tr-TR" dirty="0" smtClean="0"/>
          </a:p>
          <a:p>
            <a:pPr fontAlgn="base"/>
            <a:r>
              <a:rPr lang="tr-TR" dirty="0" smtClean="0"/>
              <a:t>Bulaşıcı </a:t>
            </a:r>
            <a:r>
              <a:rPr lang="tr-TR" dirty="0"/>
              <a:t>evresinde (</a:t>
            </a:r>
            <a:r>
              <a:rPr lang="tr-TR" dirty="0" err="1"/>
              <a:t>ookist</a:t>
            </a:r>
            <a:r>
              <a:rPr lang="tr-TR" dirty="0"/>
              <a:t>) kedilerin sindirim sistemlerinde gelişirler. Daha sonra kedi dışkısı yolu ile çevreye dağılırlar</a:t>
            </a:r>
            <a:r>
              <a:rPr lang="tr-TR" dirty="0" smtClean="0"/>
              <a:t>.</a:t>
            </a:r>
          </a:p>
          <a:p>
            <a:pPr fontAlgn="base"/>
            <a:r>
              <a:rPr lang="tr-TR" b="1" dirty="0">
                <a:solidFill>
                  <a:srgbClr val="FF0000"/>
                </a:solidFill>
              </a:rPr>
              <a:t>Bulaşma</a:t>
            </a:r>
            <a:r>
              <a:rPr lang="tr-TR" dirty="0"/>
              <a:t> özellikle çiğ ve az pişmiş olarak tüketilen etler, domuz, kuzu ve vahşi hayvan etleriyle veya işlenmemiş, parazit içerme ihtimali olan suların tüketilmesi yolu ile; </a:t>
            </a:r>
            <a:r>
              <a:rPr lang="tr-TR" dirty="0" err="1"/>
              <a:t>fekal</a:t>
            </a:r>
            <a:r>
              <a:rPr lang="tr-TR" dirty="0"/>
              <a:t>-oral yolla, yani toprakla temastan sonra, kedilerle temastan sonra, kedi kumu temizliğinden sonra ellerin ağız ile teması ile; anneden </a:t>
            </a:r>
            <a:r>
              <a:rPr lang="tr-TR" dirty="0" err="1"/>
              <a:t>fetusa</a:t>
            </a:r>
            <a:r>
              <a:rPr lang="tr-TR" dirty="0"/>
              <a:t> geçiş (Anne adayının </a:t>
            </a:r>
            <a:r>
              <a:rPr lang="tr-TR" i="1" dirty="0" err="1"/>
              <a:t>T.gondii</a:t>
            </a:r>
            <a:r>
              <a:rPr lang="tr-TR" dirty="0"/>
              <a:t> ile </a:t>
            </a:r>
            <a:r>
              <a:rPr lang="tr-TR" dirty="0" err="1"/>
              <a:t>infekte</a:t>
            </a:r>
            <a:r>
              <a:rPr lang="tr-TR" dirty="0"/>
              <a:t> olması neticesinde) ile ve nadiren organ transplantasyonu veya kan verilen hastalarda gerçekleşebilir.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83</a:t>
            </a:fld>
            <a:endParaRPr lang="tr-TR"/>
          </a:p>
        </p:txBody>
      </p:sp>
    </p:spTree>
    <p:extLst>
      <p:ext uri="{BB962C8B-B14F-4D97-AF65-F5344CB8AC3E}">
        <p14:creationId xmlns:p14="http://schemas.microsoft.com/office/powerpoint/2010/main" val="924734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Toxoplasma</a:t>
            </a:r>
            <a:r>
              <a:rPr lang="tr-TR" b="1" i="1" dirty="0">
                <a:solidFill>
                  <a:srgbClr val="FF0000"/>
                </a:solidFill>
              </a:rPr>
              <a:t> </a:t>
            </a:r>
            <a:r>
              <a:rPr lang="tr-TR" b="1" i="1" dirty="0" err="1">
                <a:solidFill>
                  <a:srgbClr val="FF0000"/>
                </a:solidFill>
              </a:rPr>
              <a:t>gondii</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84</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46005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46" y="2060849"/>
            <a:ext cx="3426326" cy="269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972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0297"/>
            <a:ext cx="8229600" cy="1143000"/>
          </a:xfrm>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179512" y="1124744"/>
            <a:ext cx="8784976" cy="5001419"/>
          </a:xfrm>
        </p:spPr>
        <p:txBody>
          <a:bodyPr>
            <a:normAutofit fontScale="92500" lnSpcReduction="10000"/>
          </a:bodyPr>
          <a:lstStyle/>
          <a:p>
            <a:pPr fontAlgn="base"/>
            <a:r>
              <a:rPr lang="tr-TR" dirty="0" err="1" smtClean="0"/>
              <a:t>Toksoplazmozisin</a:t>
            </a:r>
            <a:r>
              <a:rPr lang="tr-TR" dirty="0" smtClean="0"/>
              <a:t> belirtileri </a:t>
            </a:r>
            <a:r>
              <a:rPr lang="tr-TR" dirty="0"/>
              <a:t>kişiden kişiye değişiklik </a:t>
            </a:r>
            <a:r>
              <a:rPr lang="tr-TR" dirty="0" smtClean="0"/>
              <a:t>gösterebilir.</a:t>
            </a:r>
          </a:p>
          <a:p>
            <a:pPr fontAlgn="base"/>
            <a:r>
              <a:rPr lang="tr-TR" dirty="0" smtClean="0"/>
              <a:t>Bazı </a:t>
            </a:r>
            <a:r>
              <a:rPr lang="tr-TR" dirty="0"/>
              <a:t>kişilerde nezle benzeri lenf bezlerinin şişmesi, kas ağrıları şeklinde ortaya çıkar. </a:t>
            </a:r>
            <a:endParaRPr lang="tr-TR" dirty="0" smtClean="0"/>
          </a:p>
          <a:p>
            <a:pPr fontAlgn="base"/>
            <a:r>
              <a:rPr lang="tr-TR" dirty="0" smtClean="0"/>
              <a:t>Sağlıklı </a:t>
            </a:r>
            <a:r>
              <a:rPr lang="tr-TR" dirty="0"/>
              <a:t>bireylerde zayıf etki gösterir ve sağlık müdahalesine gerek görülmeden kaybolur. </a:t>
            </a:r>
            <a:endParaRPr lang="tr-TR" dirty="0" smtClean="0"/>
          </a:p>
          <a:p>
            <a:pPr fontAlgn="base"/>
            <a:r>
              <a:rPr lang="tr-TR" dirty="0" smtClean="0"/>
              <a:t>Bazı </a:t>
            </a:r>
            <a:r>
              <a:rPr lang="tr-TR" dirty="0"/>
              <a:t>durumlarda ise </a:t>
            </a:r>
            <a:r>
              <a:rPr lang="tr-TR" dirty="0" err="1"/>
              <a:t>infekte</a:t>
            </a:r>
            <a:r>
              <a:rPr lang="tr-TR" dirty="0"/>
              <a:t> olmuş kişi parazitin uyku halindeki şeklini hayat boyu taşıyabilir. </a:t>
            </a:r>
            <a:endParaRPr lang="tr-TR" dirty="0" smtClean="0"/>
          </a:p>
          <a:p>
            <a:pPr fontAlgn="base"/>
            <a:r>
              <a:rPr lang="tr-TR" dirty="0" smtClean="0"/>
              <a:t>Belirtiler </a:t>
            </a:r>
            <a:r>
              <a:rPr lang="tr-TR" dirty="0"/>
              <a:t>genelde, parazitin alımından itibaren 1 hafta ile 1 ay arasında ortaya çıkmaktadır.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85</a:t>
            </a:fld>
            <a:endParaRPr lang="tr-TR"/>
          </a:p>
        </p:txBody>
      </p:sp>
    </p:spTree>
    <p:extLst>
      <p:ext uri="{BB962C8B-B14F-4D97-AF65-F5344CB8AC3E}">
        <p14:creationId xmlns:p14="http://schemas.microsoft.com/office/powerpoint/2010/main" val="17316629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0297"/>
            <a:ext cx="8229600" cy="1143000"/>
          </a:xfrm>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179512" y="1124744"/>
            <a:ext cx="8784976" cy="5001419"/>
          </a:xfrm>
        </p:spPr>
        <p:txBody>
          <a:bodyPr>
            <a:normAutofit fontScale="92500" lnSpcReduction="20000"/>
          </a:bodyPr>
          <a:lstStyle/>
          <a:p>
            <a:pPr fontAlgn="base"/>
            <a:r>
              <a:rPr lang="tr-TR" dirty="0" smtClean="0"/>
              <a:t>Hastalık </a:t>
            </a:r>
            <a:r>
              <a:rPr lang="tr-TR" dirty="0"/>
              <a:t>süresi taşıyıcının sağlık ve bağışıklık durumuna bağlıdır. </a:t>
            </a:r>
            <a:endParaRPr lang="tr-TR" dirty="0" smtClean="0"/>
          </a:p>
          <a:p>
            <a:pPr fontAlgn="base"/>
            <a:r>
              <a:rPr lang="tr-TR" dirty="0" smtClean="0"/>
              <a:t>Zayıf </a:t>
            </a:r>
            <a:r>
              <a:rPr lang="tr-TR" dirty="0"/>
              <a:t>bağışıklık sistemi olan insanlarda sonu ölümle biten uzun bir hastalık süreci görülebilmektedir. </a:t>
            </a:r>
            <a:endParaRPr lang="tr-TR" dirty="0" smtClean="0"/>
          </a:p>
          <a:p>
            <a:pPr fontAlgn="base"/>
            <a:r>
              <a:rPr lang="tr-TR" dirty="0" smtClean="0"/>
              <a:t>HIV/AIDS </a:t>
            </a:r>
            <a:r>
              <a:rPr lang="tr-TR" dirty="0"/>
              <a:t>hastaları, organ transferi olmuş kişiler, kemoterapi tedavisi devam edenler gibi zayıf bağışıklık sistemi olan kişiler, bebekler ciddi </a:t>
            </a:r>
            <a:r>
              <a:rPr lang="tr-TR" dirty="0" err="1"/>
              <a:t>toksoplasmozis</a:t>
            </a:r>
            <a:r>
              <a:rPr lang="tr-TR" dirty="0"/>
              <a:t> rahatsızlıkları ile karşılaşabilirler. </a:t>
            </a:r>
            <a:endParaRPr lang="tr-TR" dirty="0" smtClean="0"/>
          </a:p>
          <a:p>
            <a:pPr fontAlgn="base"/>
            <a:r>
              <a:rPr lang="tr-TR" dirty="0" smtClean="0"/>
              <a:t>Ciddi </a:t>
            </a:r>
            <a:r>
              <a:rPr lang="tr-TR" dirty="0" err="1"/>
              <a:t>toksoplasmozis</a:t>
            </a:r>
            <a:r>
              <a:rPr lang="tr-TR" dirty="0"/>
              <a:t> rahatsızlıkları gözler ve beyinde hasara yol açabilir. Doğumdan önce </a:t>
            </a:r>
            <a:r>
              <a:rPr lang="tr-TR" dirty="0" err="1"/>
              <a:t>infekte</a:t>
            </a:r>
            <a:r>
              <a:rPr lang="tr-TR" dirty="0"/>
              <a:t> olan bebekler zeka özürlü veya diğer </a:t>
            </a:r>
            <a:r>
              <a:rPr lang="tr-TR" dirty="0" err="1"/>
              <a:t>mental</a:t>
            </a:r>
            <a:r>
              <a:rPr lang="tr-TR" dirty="0"/>
              <a:t> veya fiziksel problemlerle doğabilirler. </a:t>
            </a:r>
          </a:p>
        </p:txBody>
      </p:sp>
      <p:sp>
        <p:nvSpPr>
          <p:cNvPr id="4" name="Slayt Numarası Yer Tutucusu 3"/>
          <p:cNvSpPr>
            <a:spLocks noGrp="1"/>
          </p:cNvSpPr>
          <p:nvPr>
            <p:ph type="sldNum" sz="quarter" idx="12"/>
          </p:nvPr>
        </p:nvSpPr>
        <p:spPr/>
        <p:txBody>
          <a:bodyPr/>
          <a:lstStyle/>
          <a:p>
            <a:fld id="{F302176B-0E47-46AC-8F43-DAB4B8A37D06}" type="slidenum">
              <a:rPr lang="tr-TR" smtClean="0"/>
              <a:t>86</a:t>
            </a:fld>
            <a:endParaRPr lang="tr-TR"/>
          </a:p>
        </p:txBody>
      </p:sp>
    </p:spTree>
    <p:extLst>
      <p:ext uri="{BB962C8B-B14F-4D97-AF65-F5344CB8AC3E}">
        <p14:creationId xmlns:p14="http://schemas.microsoft.com/office/powerpoint/2010/main" val="3300391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457200" y="1600200"/>
            <a:ext cx="8229600" cy="4781128"/>
          </a:xfrm>
        </p:spPr>
        <p:txBody>
          <a:bodyPr>
            <a:normAutofit fontScale="70000" lnSpcReduction="20000"/>
          </a:bodyPr>
          <a:lstStyle/>
          <a:p>
            <a:pPr fontAlgn="base"/>
            <a:r>
              <a:rPr lang="tr-TR" b="1" u="sng" dirty="0" err="1">
                <a:solidFill>
                  <a:srgbClr val="FF0000"/>
                </a:solidFill>
              </a:rPr>
              <a:t>Toksoplasmozis’ten</a:t>
            </a:r>
            <a:r>
              <a:rPr lang="tr-TR" b="1" u="sng" dirty="0">
                <a:solidFill>
                  <a:srgbClr val="FF0000"/>
                </a:solidFill>
              </a:rPr>
              <a:t> korunma yolları:</a:t>
            </a:r>
            <a:r>
              <a:rPr lang="tr-TR" dirty="0"/>
              <a:t/>
            </a:r>
            <a:br>
              <a:rPr lang="tr-TR" dirty="0"/>
            </a:br>
            <a:r>
              <a:rPr lang="tr-TR" dirty="0"/>
              <a:t>· Bütün etleri en az 71 santigrat dereceye (iç sıcaklığı) kadar pişirmek</a:t>
            </a:r>
            <a:br>
              <a:rPr lang="tr-TR" dirty="0"/>
            </a:br>
            <a:r>
              <a:rPr lang="tr-TR" dirty="0"/>
              <a:t>· Çiğ etleri işledikten sonra elleri, kesme tahtalarını ve diğer mutfak ekipmanlarını sıcak sabunlu su ile yıkamak</a:t>
            </a:r>
            <a:br>
              <a:rPr lang="tr-TR" dirty="0"/>
            </a:br>
            <a:r>
              <a:rPr lang="tr-TR" dirty="0"/>
              <a:t>· Evde kedi kumlarını günlük olarak boşaltmak. Bir günden fazla kaldığında parazitler erginleşmektedir</a:t>
            </a:r>
            <a:br>
              <a:rPr lang="tr-TR" dirty="0"/>
            </a:br>
            <a:r>
              <a:rPr lang="tr-TR" dirty="0"/>
              <a:t>· Kedilerle temastan sonra, kedi kumu boşalttıktan sonra elleri sıcak sabunlu su ile yıkamak</a:t>
            </a:r>
            <a:br>
              <a:rPr lang="tr-TR" dirty="0"/>
            </a:br>
            <a:r>
              <a:rPr lang="tr-TR" dirty="0"/>
              <a:t>· Bahçe işlerinde veya toprakla temas etmeden önce eldiven giymek</a:t>
            </a:r>
            <a:br>
              <a:rPr lang="tr-TR" dirty="0"/>
            </a:br>
            <a:r>
              <a:rPr lang="tr-TR" dirty="0"/>
              <a:t>· Evcil kedileri </a:t>
            </a:r>
            <a:r>
              <a:rPr lang="tr-TR" dirty="0" err="1"/>
              <a:t>T.gondii</a:t>
            </a:r>
            <a:r>
              <a:rPr lang="tr-TR" dirty="0"/>
              <a:t> ile </a:t>
            </a:r>
            <a:r>
              <a:rPr lang="tr-TR" dirty="0" err="1"/>
              <a:t>infekte</a:t>
            </a:r>
            <a:r>
              <a:rPr lang="tr-TR" dirty="0"/>
              <a:t> olmaması için avlanmalarını veya çöplükte dolaşmalarını engellemek, parazit ilaçlarını düzenli ve sürekli uygulamak/uygulatmak</a:t>
            </a:r>
            <a:br>
              <a:rPr lang="tr-TR" dirty="0"/>
            </a:br>
            <a:r>
              <a:rPr lang="tr-TR" dirty="0"/>
              <a:t>· Evcil kedileri çiğ et, veya sakatat ile değil kedi maması veya pişmiş gıdalarla beslemek</a:t>
            </a:r>
          </a:p>
        </p:txBody>
      </p:sp>
      <p:sp>
        <p:nvSpPr>
          <p:cNvPr id="4" name="Slayt Numarası Yer Tutucusu 3"/>
          <p:cNvSpPr>
            <a:spLocks noGrp="1"/>
          </p:cNvSpPr>
          <p:nvPr>
            <p:ph type="sldNum" sz="quarter" idx="12"/>
          </p:nvPr>
        </p:nvSpPr>
        <p:spPr/>
        <p:txBody>
          <a:bodyPr/>
          <a:lstStyle/>
          <a:p>
            <a:fld id="{F302176B-0E47-46AC-8F43-DAB4B8A37D06}" type="slidenum">
              <a:rPr lang="tr-TR" smtClean="0"/>
              <a:t>87</a:t>
            </a:fld>
            <a:endParaRPr lang="tr-TR"/>
          </a:p>
        </p:txBody>
      </p:sp>
    </p:spTree>
    <p:extLst>
      <p:ext uri="{BB962C8B-B14F-4D97-AF65-F5344CB8AC3E}">
        <p14:creationId xmlns:p14="http://schemas.microsoft.com/office/powerpoint/2010/main" val="7986908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a:bodyPr>
          <a:lstStyle/>
          <a:p>
            <a:pPr fontAlgn="base"/>
            <a:r>
              <a:rPr lang="tr-TR" b="1" i="1" dirty="0" err="1">
                <a:solidFill>
                  <a:srgbClr val="FF0000"/>
                </a:solidFill>
              </a:rPr>
              <a:t>Trichinella</a:t>
            </a:r>
            <a:r>
              <a:rPr lang="tr-TR" b="1" i="1" dirty="0">
                <a:solidFill>
                  <a:srgbClr val="FF0000"/>
                </a:solidFill>
              </a:rPr>
              <a:t> </a:t>
            </a:r>
            <a:r>
              <a:rPr lang="tr-TR" b="1" i="1" dirty="0" err="1">
                <a:solidFill>
                  <a:srgbClr val="FF0000"/>
                </a:solidFill>
              </a:rPr>
              <a:t>spiralis</a:t>
            </a:r>
            <a:r>
              <a:rPr lang="tr-TR" b="1" dirty="0"/>
              <a:t>:</a:t>
            </a:r>
            <a:r>
              <a:rPr lang="tr-TR" dirty="0"/>
              <a:t> </a:t>
            </a:r>
            <a:r>
              <a:rPr lang="tr-TR" dirty="0" err="1"/>
              <a:t>Trichinellosis’e</a:t>
            </a:r>
            <a:r>
              <a:rPr lang="tr-TR" dirty="0"/>
              <a:t> sebep olan yuvarlak bağırsak solucanıdır. Larvaları sindirim sisteminden geçerek vücutta çeşitli kaslarda yerleşir ve kist oluşturur. Yaygın olarak domuz veya vahşi av hayvanlarının çiğ veya az pişmiş olarak tüketildiği yerlerde rastlanır. </a:t>
            </a:r>
            <a:r>
              <a:rPr lang="tr-TR" dirty="0" err="1"/>
              <a:t>Trichinella</a:t>
            </a:r>
            <a:r>
              <a:rPr lang="tr-TR" dirty="0"/>
              <a:t> larvalarını içeren çiğ veya az pişmiş hayvan etlerinin tüketmesi ile insana bulaşır.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t>88</a:t>
            </a:fld>
            <a:endParaRPr lang="tr-TR"/>
          </a:p>
        </p:txBody>
      </p:sp>
    </p:spTree>
    <p:extLst>
      <p:ext uri="{BB962C8B-B14F-4D97-AF65-F5344CB8AC3E}">
        <p14:creationId xmlns:p14="http://schemas.microsoft.com/office/powerpoint/2010/main" val="16672657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t>89</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4285506" cy="375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36712"/>
            <a:ext cx="40767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4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lstStyle/>
          <a:p>
            <a:r>
              <a:rPr lang="tr-TR" b="1" dirty="0">
                <a:solidFill>
                  <a:srgbClr val="FF0000"/>
                </a:solidFill>
              </a:rPr>
              <a:t>Biyolojik tehlikeler</a:t>
            </a:r>
            <a:endParaRPr lang="tr-TR" dirty="0"/>
          </a:p>
        </p:txBody>
      </p:sp>
      <p:sp>
        <p:nvSpPr>
          <p:cNvPr id="3" name="İçerik Yer Tutucusu 2"/>
          <p:cNvSpPr>
            <a:spLocks noGrp="1"/>
          </p:cNvSpPr>
          <p:nvPr>
            <p:ph idx="1"/>
          </p:nvPr>
        </p:nvSpPr>
        <p:spPr>
          <a:xfrm>
            <a:off x="179512" y="1268760"/>
            <a:ext cx="8784976" cy="5184576"/>
          </a:xfrm>
        </p:spPr>
        <p:txBody>
          <a:bodyPr>
            <a:normAutofit fontScale="92500" lnSpcReduction="20000"/>
          </a:bodyPr>
          <a:lstStyle/>
          <a:p>
            <a:r>
              <a:rPr lang="tr-TR" dirty="0"/>
              <a:t>Mikroorganizmalar gıda maddesinde ürediklerinde </a:t>
            </a:r>
            <a:r>
              <a:rPr lang="tr-TR" b="1" dirty="0">
                <a:solidFill>
                  <a:srgbClr val="0070C0"/>
                </a:solidFill>
              </a:rPr>
              <a:t>tat</a:t>
            </a:r>
            <a:r>
              <a:rPr lang="tr-TR" b="1" dirty="0" smtClean="0">
                <a:solidFill>
                  <a:srgbClr val="0070C0"/>
                </a:solidFill>
              </a:rPr>
              <a:t>, görünüm </a:t>
            </a:r>
            <a:r>
              <a:rPr lang="tr-TR" b="1" dirty="0">
                <a:solidFill>
                  <a:srgbClr val="0070C0"/>
                </a:solidFill>
              </a:rPr>
              <a:t>ve koku</a:t>
            </a:r>
            <a:r>
              <a:rPr lang="tr-TR" dirty="0"/>
              <a:t> gibi duyusal niteliklerinde herhangi </a:t>
            </a:r>
            <a:r>
              <a:rPr lang="tr-TR" dirty="0" smtClean="0"/>
              <a:t>bir değişiklik </a:t>
            </a:r>
            <a:r>
              <a:rPr lang="tr-TR" dirty="0"/>
              <a:t>şekillenmeyebilir. </a:t>
            </a:r>
            <a:endParaRPr lang="tr-TR" dirty="0" smtClean="0"/>
          </a:p>
          <a:p>
            <a:r>
              <a:rPr lang="tr-TR" dirty="0" smtClean="0"/>
              <a:t>Toplum </a:t>
            </a:r>
            <a:r>
              <a:rPr lang="tr-TR" dirty="0"/>
              <a:t>sağlığı açısından </a:t>
            </a:r>
            <a:r>
              <a:rPr lang="tr-TR" dirty="0" smtClean="0"/>
              <a:t>tehlikeli birçok </a:t>
            </a:r>
            <a:r>
              <a:rPr lang="tr-TR" dirty="0"/>
              <a:t>bakteri genellikle </a:t>
            </a:r>
            <a:r>
              <a:rPr lang="tr-TR" u="sng" dirty="0"/>
              <a:t>yiyeceklerin yapısını </a:t>
            </a:r>
            <a:r>
              <a:rPr lang="tr-TR" u="sng" dirty="0" smtClean="0"/>
              <a:t>değiştirmeksizin </a:t>
            </a:r>
            <a:r>
              <a:rPr lang="tr-TR" dirty="0" smtClean="0"/>
              <a:t>üreyebilmektedir.</a:t>
            </a:r>
          </a:p>
          <a:p>
            <a:r>
              <a:rPr lang="tr-TR" b="1" i="1" u="sng" dirty="0" smtClean="0">
                <a:solidFill>
                  <a:srgbClr val="FF0000"/>
                </a:solidFill>
                <a:effectLst>
                  <a:outerShdw blurRad="38100" dist="38100" dir="2700000" algn="tl">
                    <a:srgbClr val="000000">
                      <a:alpha val="43137"/>
                    </a:srgbClr>
                  </a:outerShdw>
                </a:effectLst>
              </a:rPr>
              <a:t>«Genel </a:t>
            </a:r>
            <a:r>
              <a:rPr lang="tr-TR" b="1" i="1" u="sng" dirty="0">
                <a:solidFill>
                  <a:srgbClr val="FF0000"/>
                </a:solidFill>
                <a:effectLst>
                  <a:outerShdw blurRad="38100" dist="38100" dir="2700000" algn="tl">
                    <a:srgbClr val="000000">
                      <a:alpha val="43137"/>
                    </a:srgbClr>
                  </a:outerShdw>
                </a:effectLst>
              </a:rPr>
              <a:t>kural olarak </a:t>
            </a:r>
            <a:r>
              <a:rPr lang="tr-TR" b="1" i="1" u="sng" dirty="0" smtClean="0">
                <a:solidFill>
                  <a:srgbClr val="FF0000"/>
                </a:solidFill>
                <a:effectLst>
                  <a:outerShdw blurRad="38100" dist="38100" dir="2700000" algn="tl">
                    <a:srgbClr val="000000">
                      <a:alpha val="43137"/>
                    </a:srgbClr>
                  </a:outerShdw>
                </a:effectLst>
              </a:rPr>
              <a:t>içerisinde </a:t>
            </a:r>
            <a:r>
              <a:rPr lang="es-ES" b="1" i="1" u="sng" dirty="0" smtClean="0">
                <a:solidFill>
                  <a:srgbClr val="FF0000"/>
                </a:solidFill>
                <a:effectLst>
                  <a:outerShdw blurRad="38100" dist="38100" dir="2700000" algn="tl">
                    <a:srgbClr val="000000">
                      <a:alpha val="43137"/>
                    </a:srgbClr>
                  </a:outerShdw>
                </a:effectLst>
              </a:rPr>
              <a:t>yeteri </a:t>
            </a:r>
            <a:r>
              <a:rPr lang="es-ES" b="1" i="1" u="sng" dirty="0">
                <a:solidFill>
                  <a:srgbClr val="FF0000"/>
                </a:solidFill>
                <a:effectLst>
                  <a:outerShdw blurRad="38100" dist="38100" dir="2700000" algn="tl">
                    <a:srgbClr val="000000">
                      <a:alpha val="43137"/>
                    </a:srgbClr>
                  </a:outerShdw>
                </a:effectLst>
              </a:rPr>
              <a:t>derecede su içeren ve dondurulmadan saklanan </a:t>
            </a:r>
            <a:r>
              <a:rPr lang="es-ES" b="1" i="1" u="sng" dirty="0" smtClean="0">
                <a:solidFill>
                  <a:srgbClr val="FF0000"/>
                </a:solidFill>
                <a:effectLst>
                  <a:outerShdw blurRad="38100" dist="38100" dir="2700000" algn="tl">
                    <a:srgbClr val="000000">
                      <a:alpha val="43137"/>
                    </a:srgbClr>
                  </a:outerShdw>
                </a:effectLst>
              </a:rPr>
              <a:t>tüm</a:t>
            </a:r>
            <a:r>
              <a:rPr lang="tr-TR" b="1" i="1" u="sng" dirty="0" smtClean="0">
                <a:solidFill>
                  <a:srgbClr val="FF0000"/>
                </a:solidFill>
                <a:effectLst>
                  <a:outerShdw blurRad="38100" dist="38100" dir="2700000" algn="tl">
                    <a:srgbClr val="000000">
                      <a:alpha val="43137"/>
                    </a:srgbClr>
                  </a:outerShdw>
                </a:effectLst>
              </a:rPr>
              <a:t> yiyecekler </a:t>
            </a:r>
            <a:r>
              <a:rPr lang="tr-TR" b="1" i="1" u="sng" dirty="0">
                <a:solidFill>
                  <a:srgbClr val="FF0000"/>
                </a:solidFill>
                <a:effectLst>
                  <a:outerShdw blurRad="38100" dist="38100" dir="2700000" algn="tl">
                    <a:srgbClr val="000000">
                      <a:alpha val="43137"/>
                    </a:srgbClr>
                  </a:outerShdw>
                </a:effectLst>
              </a:rPr>
              <a:t>bozulabilir yiyecekler olarak nitelendirilmektedir</a:t>
            </a:r>
            <a:r>
              <a:rPr lang="tr-TR" b="1" i="1" u="sng" dirty="0" smtClean="0">
                <a:solidFill>
                  <a:srgbClr val="FF0000"/>
                </a:solidFill>
                <a:effectLst>
                  <a:outerShdw blurRad="38100" dist="38100" dir="2700000" algn="tl">
                    <a:srgbClr val="000000">
                      <a:alpha val="43137"/>
                    </a:srgbClr>
                  </a:outerShdw>
                </a:effectLst>
              </a:rPr>
              <a:t>.»</a:t>
            </a:r>
            <a:endParaRPr lang="tr-TR" b="1" i="1" u="sng" dirty="0">
              <a:solidFill>
                <a:srgbClr val="FF0000"/>
              </a:solidFill>
              <a:effectLst>
                <a:outerShdw blurRad="38100" dist="38100" dir="2700000" algn="tl">
                  <a:srgbClr val="000000">
                    <a:alpha val="43137"/>
                  </a:srgbClr>
                </a:outerShdw>
              </a:effectLst>
            </a:endParaRPr>
          </a:p>
          <a:p>
            <a:r>
              <a:rPr lang="nn-NO" dirty="0"/>
              <a:t>Gıdalarda üreyen mikroorganizmalar o besinin </a:t>
            </a:r>
            <a:r>
              <a:rPr lang="nn-NO" u="sng" dirty="0" smtClean="0">
                <a:solidFill>
                  <a:srgbClr val="FF0000"/>
                </a:solidFill>
              </a:rPr>
              <a:t>normal</a:t>
            </a:r>
            <a:r>
              <a:rPr lang="tr-TR" u="sng" dirty="0" smtClean="0">
                <a:solidFill>
                  <a:srgbClr val="FF0000"/>
                </a:solidFill>
              </a:rPr>
              <a:t> florasında </a:t>
            </a:r>
            <a:r>
              <a:rPr lang="tr-TR" dirty="0"/>
              <a:t>olabildiği gibi, </a:t>
            </a:r>
            <a:r>
              <a:rPr lang="tr-TR" u="sng" dirty="0">
                <a:solidFill>
                  <a:srgbClr val="FF0000"/>
                </a:solidFill>
              </a:rPr>
              <a:t>gıdaların hazırlanması, </a:t>
            </a:r>
            <a:r>
              <a:rPr lang="tr-TR" u="sng" dirty="0" smtClean="0">
                <a:solidFill>
                  <a:srgbClr val="FF0000"/>
                </a:solidFill>
              </a:rPr>
              <a:t>işlenmesi, taşınması</a:t>
            </a:r>
            <a:r>
              <a:rPr lang="tr-TR" u="sng" dirty="0">
                <a:solidFill>
                  <a:srgbClr val="FF0000"/>
                </a:solidFill>
              </a:rPr>
              <a:t>, depolanması, hazırlanması ve sunulması </a:t>
            </a:r>
            <a:r>
              <a:rPr lang="tr-TR" u="sng" dirty="0" smtClean="0">
                <a:solidFill>
                  <a:srgbClr val="FF0000"/>
                </a:solidFill>
              </a:rPr>
              <a:t>sırasında da </a:t>
            </a:r>
            <a:r>
              <a:rPr lang="tr-TR" u="sng" dirty="0">
                <a:solidFill>
                  <a:srgbClr val="FF0000"/>
                </a:solidFill>
              </a:rPr>
              <a:t>karışabilirler.</a:t>
            </a:r>
          </a:p>
        </p:txBody>
      </p:sp>
      <p:sp>
        <p:nvSpPr>
          <p:cNvPr id="4" name="Slayt Numarası Yer Tutucusu 3"/>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6952893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pPr fontAlgn="base"/>
            <a:r>
              <a:rPr lang="tr-TR" dirty="0"/>
              <a:t>İnsandan insana direkt olarak geçmez. </a:t>
            </a:r>
            <a:endParaRPr lang="tr-TR" dirty="0" smtClean="0"/>
          </a:p>
          <a:p>
            <a:pPr fontAlgn="base"/>
            <a:r>
              <a:rPr lang="tr-TR" dirty="0" smtClean="0"/>
              <a:t>Bulaşmış </a:t>
            </a:r>
            <a:r>
              <a:rPr lang="tr-TR" dirty="0"/>
              <a:t>gıdanın tüketilmesinden sonra 1-2 gün içinde ilk belirtiler ortaya çıkar. </a:t>
            </a:r>
            <a:endParaRPr lang="tr-TR" dirty="0" smtClean="0"/>
          </a:p>
          <a:p>
            <a:pPr fontAlgn="base"/>
            <a:r>
              <a:rPr lang="tr-TR" dirty="0" smtClean="0"/>
              <a:t>Sonraki </a:t>
            </a:r>
            <a:r>
              <a:rPr lang="tr-TR" dirty="0"/>
              <a:t>belirtiler 2-8 hafta sonra oluşur. </a:t>
            </a:r>
            <a:endParaRPr lang="tr-TR" dirty="0" smtClean="0"/>
          </a:p>
          <a:p>
            <a:pPr fontAlgn="base"/>
            <a:r>
              <a:rPr lang="tr-TR" dirty="0" smtClean="0"/>
              <a:t>İlk </a:t>
            </a:r>
            <a:r>
              <a:rPr lang="tr-TR" dirty="0"/>
              <a:t>belirtiler kusma, ishal, bulantı, ateş ve karın ağrısıdır. </a:t>
            </a:r>
            <a:endParaRPr lang="tr-TR" dirty="0" smtClean="0"/>
          </a:p>
          <a:p>
            <a:pPr fontAlgn="base"/>
            <a:r>
              <a:rPr lang="tr-TR" dirty="0" smtClean="0"/>
              <a:t>Daha </a:t>
            </a:r>
            <a:r>
              <a:rPr lang="tr-TR" dirty="0"/>
              <a:t>sonra baş ağrısı, gözlerin şişmesi, eklem ve kas ağrıları, zayıflık, deri kaşıntısı ortaya çıkar. </a:t>
            </a:r>
            <a:endParaRPr lang="tr-TR" dirty="0" smtClean="0"/>
          </a:p>
          <a:p>
            <a:pPr fontAlgn="base"/>
            <a:r>
              <a:rPr lang="tr-TR" dirty="0" smtClean="0"/>
              <a:t>Şiddetli </a:t>
            </a:r>
            <a:r>
              <a:rPr lang="tr-TR" dirty="0" err="1"/>
              <a:t>infeksiyonlarda</a:t>
            </a:r>
            <a:r>
              <a:rPr lang="tr-TR" dirty="0"/>
              <a:t> insanlarda koordinasyon zorluğu, kalp ve solunum yolları rahatsızlıklarına neden olur.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90</a:t>
            </a:fld>
            <a:endParaRPr lang="tr-TR"/>
          </a:p>
        </p:txBody>
      </p:sp>
    </p:spTree>
    <p:extLst>
      <p:ext uri="{BB962C8B-B14F-4D97-AF65-F5344CB8AC3E}">
        <p14:creationId xmlns:p14="http://schemas.microsoft.com/office/powerpoint/2010/main" val="2299134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10000"/>
          </a:bodyPr>
          <a:lstStyle/>
          <a:p>
            <a:pPr fontAlgn="base"/>
            <a:r>
              <a:rPr lang="tr-TR" dirty="0" smtClean="0"/>
              <a:t>Bazı </a:t>
            </a:r>
            <a:r>
              <a:rPr lang="tr-TR" dirty="0"/>
              <a:t>durumlarda </a:t>
            </a:r>
            <a:r>
              <a:rPr lang="tr-TR" b="1" dirty="0">
                <a:solidFill>
                  <a:srgbClr val="FF0000"/>
                </a:solidFill>
              </a:rPr>
              <a:t>ölüm</a:t>
            </a:r>
            <a:r>
              <a:rPr lang="tr-TR" dirty="0"/>
              <a:t> görülebilir. </a:t>
            </a:r>
            <a:endParaRPr lang="tr-TR" dirty="0" smtClean="0"/>
          </a:p>
          <a:p>
            <a:pPr fontAlgn="base"/>
            <a:r>
              <a:rPr lang="tr-TR" dirty="0" smtClean="0"/>
              <a:t>Zayıf </a:t>
            </a:r>
            <a:r>
              <a:rPr lang="tr-TR" dirty="0"/>
              <a:t>geçirilen rahatsızlıklarda ise nezle ile karıştırılabilir. </a:t>
            </a:r>
            <a:endParaRPr lang="tr-TR" dirty="0" smtClean="0"/>
          </a:p>
          <a:p>
            <a:pPr fontAlgn="base"/>
            <a:r>
              <a:rPr lang="tr-TR" dirty="0" smtClean="0"/>
              <a:t>Çiğ </a:t>
            </a:r>
            <a:r>
              <a:rPr lang="tr-TR" dirty="0"/>
              <a:t>veya az pişmiş domuz eti veya av hayvanı eti tüketenler ile HIV/AIDS hastaları, organ transferi olmuş kişiler, kemoterapi tedavisi devam edenler gibi zayıf bağışıklık sistemi olan kişiler yüksek risk grubunu oluştururlar</a:t>
            </a:r>
            <a:r>
              <a:rPr lang="tr-TR" dirty="0" smtClean="0"/>
              <a:t>.</a:t>
            </a:r>
          </a:p>
          <a:p>
            <a:pPr fontAlgn="base"/>
            <a:r>
              <a:rPr lang="tr-TR" b="1" u="sng" dirty="0" err="1">
                <a:solidFill>
                  <a:srgbClr val="FF0000"/>
                </a:solidFill>
              </a:rPr>
              <a:t>Trişinozis’ten</a:t>
            </a:r>
            <a:r>
              <a:rPr lang="tr-TR" b="1" u="sng" dirty="0">
                <a:solidFill>
                  <a:srgbClr val="FF0000"/>
                </a:solidFill>
              </a:rPr>
              <a:t> korunma yolları:</a:t>
            </a:r>
            <a:r>
              <a:rPr lang="tr-TR" dirty="0"/>
              <a:t/>
            </a:r>
            <a:br>
              <a:rPr lang="tr-TR" dirty="0"/>
            </a:br>
            <a:r>
              <a:rPr lang="tr-TR" dirty="0"/>
              <a:t>Gıdalarda bulunabilecek larvalar, gıdanın merkez sıcaklığı en az 71°C’ye ulaşacak şekilde pişirme ile yok edilebilir.</a:t>
            </a:r>
          </a:p>
        </p:txBody>
      </p:sp>
      <p:sp>
        <p:nvSpPr>
          <p:cNvPr id="4" name="Slayt Numarası Yer Tutucusu 3"/>
          <p:cNvSpPr>
            <a:spLocks noGrp="1"/>
          </p:cNvSpPr>
          <p:nvPr>
            <p:ph type="sldNum" sz="quarter" idx="12"/>
          </p:nvPr>
        </p:nvSpPr>
        <p:spPr/>
        <p:txBody>
          <a:bodyPr/>
          <a:lstStyle/>
          <a:p>
            <a:fld id="{F302176B-0E47-46AC-8F43-DAB4B8A37D06}" type="slidenum">
              <a:rPr lang="tr-TR" smtClean="0"/>
              <a:t>91</a:t>
            </a:fld>
            <a:endParaRPr lang="tr-TR"/>
          </a:p>
        </p:txBody>
      </p:sp>
    </p:spTree>
    <p:extLst>
      <p:ext uri="{BB962C8B-B14F-4D97-AF65-F5344CB8AC3E}">
        <p14:creationId xmlns:p14="http://schemas.microsoft.com/office/powerpoint/2010/main" val="2452611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a:xfrm>
            <a:off x="251520" y="1600200"/>
            <a:ext cx="8712968" cy="4525963"/>
          </a:xfrm>
        </p:spPr>
        <p:txBody>
          <a:bodyPr>
            <a:normAutofit fontScale="92500"/>
          </a:bodyPr>
          <a:lstStyle/>
          <a:p>
            <a:pPr fontAlgn="base"/>
            <a:r>
              <a:rPr lang="tr-TR" b="1" i="1" dirty="0" err="1" smtClean="0">
                <a:solidFill>
                  <a:srgbClr val="FF0000"/>
                </a:solidFill>
              </a:rPr>
              <a:t>Taenia</a:t>
            </a:r>
            <a:r>
              <a:rPr lang="tr-TR" b="1" i="1" dirty="0" smtClean="0">
                <a:solidFill>
                  <a:srgbClr val="FF0000"/>
                </a:solidFill>
              </a:rPr>
              <a:t> </a:t>
            </a:r>
            <a:r>
              <a:rPr lang="tr-TR" b="1" i="1" dirty="0" err="1">
                <a:solidFill>
                  <a:srgbClr val="FF0000"/>
                </a:solidFill>
              </a:rPr>
              <a:t>saginata</a:t>
            </a:r>
            <a:r>
              <a:rPr lang="tr-TR" b="1" i="1" dirty="0">
                <a:solidFill>
                  <a:srgbClr val="FF0000"/>
                </a:solidFill>
              </a:rPr>
              <a:t> </a:t>
            </a:r>
            <a:r>
              <a:rPr lang="tr-TR" b="1" dirty="0">
                <a:solidFill>
                  <a:srgbClr val="FF0000"/>
                </a:solidFill>
              </a:rPr>
              <a:t>ve </a:t>
            </a:r>
            <a:r>
              <a:rPr lang="tr-TR" b="1" i="1" dirty="0" err="1">
                <a:solidFill>
                  <a:srgbClr val="FF0000"/>
                </a:solidFill>
              </a:rPr>
              <a:t>Taenia</a:t>
            </a:r>
            <a:r>
              <a:rPr lang="tr-TR" b="1" i="1" dirty="0">
                <a:solidFill>
                  <a:srgbClr val="FF0000"/>
                </a:solidFill>
              </a:rPr>
              <a:t> </a:t>
            </a:r>
            <a:r>
              <a:rPr lang="tr-TR" b="1" i="1" dirty="0" err="1">
                <a:solidFill>
                  <a:srgbClr val="FF0000"/>
                </a:solidFill>
              </a:rPr>
              <a:t>solium</a:t>
            </a:r>
            <a:r>
              <a:rPr lang="tr-TR" b="1" dirty="0">
                <a:solidFill>
                  <a:srgbClr val="FF0000"/>
                </a:solidFill>
              </a:rPr>
              <a:t>:</a:t>
            </a:r>
            <a:r>
              <a:rPr lang="tr-TR" b="1" dirty="0"/>
              <a:t> </a:t>
            </a:r>
            <a:r>
              <a:rPr lang="tr-TR" i="1" dirty="0" err="1"/>
              <a:t>Taenia</a:t>
            </a:r>
            <a:r>
              <a:rPr lang="tr-TR" i="1" dirty="0"/>
              <a:t> </a:t>
            </a:r>
            <a:r>
              <a:rPr lang="tr-TR" i="1" dirty="0" err="1"/>
              <a:t>saginata</a:t>
            </a:r>
            <a:r>
              <a:rPr lang="tr-TR" i="1" dirty="0"/>
              <a:t> </a:t>
            </a:r>
            <a:r>
              <a:rPr lang="tr-TR" dirty="0"/>
              <a:t>(sığır tenyası) ve </a:t>
            </a:r>
            <a:r>
              <a:rPr lang="tr-TR" i="1" dirty="0" err="1"/>
              <a:t>Taenia</a:t>
            </a:r>
            <a:r>
              <a:rPr lang="tr-TR" i="1" dirty="0"/>
              <a:t> </a:t>
            </a:r>
            <a:r>
              <a:rPr lang="tr-TR" i="1" dirty="0" err="1"/>
              <a:t>solium</a:t>
            </a:r>
            <a:r>
              <a:rPr lang="tr-TR" i="1" dirty="0"/>
              <a:t> </a:t>
            </a:r>
            <a:r>
              <a:rPr lang="tr-TR" dirty="0"/>
              <a:t>(domuz tenyası) </a:t>
            </a:r>
            <a:r>
              <a:rPr lang="tr-TR" dirty="0" err="1"/>
              <a:t>parazitik</a:t>
            </a:r>
            <a:r>
              <a:rPr lang="tr-TR" dirty="0"/>
              <a:t> solucanlardır (</a:t>
            </a:r>
            <a:r>
              <a:rPr lang="tr-TR" dirty="0" err="1"/>
              <a:t>helmint</a:t>
            </a:r>
            <a:r>
              <a:rPr lang="tr-TR" dirty="0"/>
              <a:t>). </a:t>
            </a:r>
            <a:endParaRPr lang="tr-TR" dirty="0" smtClean="0"/>
          </a:p>
          <a:p>
            <a:pPr fontAlgn="base"/>
            <a:r>
              <a:rPr lang="tr-TR" dirty="0" err="1" smtClean="0"/>
              <a:t>Taeniasis</a:t>
            </a:r>
            <a:r>
              <a:rPr lang="tr-TR" dirty="0" smtClean="0"/>
              <a:t> </a:t>
            </a:r>
            <a:r>
              <a:rPr lang="tr-TR" dirty="0"/>
              <a:t>yetişkin tenyaların hayvan bağırsaklarında bulunması ile ortaya çıkar. </a:t>
            </a:r>
            <a:endParaRPr lang="tr-TR" dirty="0" smtClean="0"/>
          </a:p>
          <a:p>
            <a:pPr fontAlgn="base"/>
            <a:r>
              <a:rPr lang="tr-TR" dirty="0" err="1" smtClean="0"/>
              <a:t>Cysticercosis</a:t>
            </a:r>
            <a:r>
              <a:rPr lang="tr-TR" dirty="0"/>
              <a:t>, larva evresindeki domuz tenyasının bağırsaklardan farklı olarak dokularda bulunmasıdır.  </a:t>
            </a:r>
            <a:endParaRPr lang="tr-TR" dirty="0" smtClean="0"/>
          </a:p>
          <a:p>
            <a:pPr fontAlgn="base"/>
            <a:r>
              <a:rPr lang="tr-TR" dirty="0" smtClean="0"/>
              <a:t>İnsanlar </a:t>
            </a:r>
            <a:r>
              <a:rPr lang="tr-TR" dirty="0"/>
              <a:t>bu iki parazit türü için de üreme işleminin gerçekleştiği taşıyıcılardır. </a:t>
            </a:r>
            <a:endParaRPr lang="tr-TR" dirty="0" smtClean="0"/>
          </a:p>
        </p:txBody>
      </p:sp>
      <p:sp>
        <p:nvSpPr>
          <p:cNvPr id="4" name="Slayt Numarası Yer Tutucusu 3"/>
          <p:cNvSpPr>
            <a:spLocks noGrp="1"/>
          </p:cNvSpPr>
          <p:nvPr>
            <p:ph type="sldNum" sz="quarter" idx="12"/>
          </p:nvPr>
        </p:nvSpPr>
        <p:spPr/>
        <p:txBody>
          <a:bodyPr/>
          <a:lstStyle/>
          <a:p>
            <a:fld id="{F302176B-0E47-46AC-8F43-DAB4B8A37D06}" type="slidenum">
              <a:rPr lang="tr-TR" smtClean="0"/>
              <a:t>92</a:t>
            </a:fld>
            <a:endParaRPr lang="tr-TR"/>
          </a:p>
        </p:txBody>
      </p:sp>
    </p:spTree>
    <p:extLst>
      <p:ext uri="{BB962C8B-B14F-4D97-AF65-F5344CB8AC3E}">
        <p14:creationId xmlns:p14="http://schemas.microsoft.com/office/powerpoint/2010/main" val="27862529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err="1">
                <a:solidFill>
                  <a:srgbClr val="FF0000"/>
                </a:solidFill>
              </a:rPr>
              <a:t>Taenia</a:t>
            </a:r>
            <a:r>
              <a:rPr lang="tr-TR" b="1" i="1" dirty="0">
                <a:solidFill>
                  <a:srgbClr val="FF0000"/>
                </a:solidFill>
              </a:rPr>
              <a:t> </a:t>
            </a:r>
            <a:r>
              <a:rPr lang="tr-TR" b="1" i="1" dirty="0" err="1">
                <a:solidFill>
                  <a:srgbClr val="FF0000"/>
                </a:solidFill>
              </a:rPr>
              <a:t>saginata</a:t>
            </a:r>
            <a:r>
              <a:rPr lang="tr-TR" b="1" i="1" dirty="0">
                <a:solidFill>
                  <a:srgbClr val="FF0000"/>
                </a:solidFill>
              </a:rPr>
              <a:t> </a:t>
            </a:r>
            <a:r>
              <a:rPr lang="tr-TR" b="1" dirty="0">
                <a:solidFill>
                  <a:srgbClr val="FF0000"/>
                </a:solidFill>
              </a:rPr>
              <a:t>ve </a:t>
            </a:r>
            <a:r>
              <a:rPr lang="tr-TR" b="1" i="1" dirty="0" err="1">
                <a:solidFill>
                  <a:srgbClr val="FF0000"/>
                </a:solidFill>
              </a:rPr>
              <a:t>Taenia</a:t>
            </a:r>
            <a:r>
              <a:rPr lang="tr-TR" b="1" i="1" dirty="0">
                <a:solidFill>
                  <a:srgbClr val="FF0000"/>
                </a:solidFill>
              </a:rPr>
              <a:t> </a:t>
            </a:r>
            <a:r>
              <a:rPr lang="tr-TR" b="1" i="1" dirty="0" err="1">
                <a:solidFill>
                  <a:srgbClr val="FF0000"/>
                </a:solidFill>
              </a:rPr>
              <a:t>solium</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93</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051192"/>
            <a:ext cx="3960439" cy="261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438" y="1124744"/>
            <a:ext cx="5183118" cy="339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7085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92500"/>
          </a:bodyPr>
          <a:lstStyle/>
          <a:p>
            <a:pPr fontAlgn="base"/>
            <a:r>
              <a:rPr lang="tr-TR" dirty="0" smtClean="0"/>
              <a:t>Bu </a:t>
            </a:r>
            <a:r>
              <a:rPr lang="tr-TR" dirty="0"/>
              <a:t>parazitlerin üreme çemberleri yani yumurta üretimi sadece insanlarda gerçekleşmektedir. </a:t>
            </a:r>
            <a:endParaRPr lang="tr-TR" dirty="0" smtClean="0"/>
          </a:p>
          <a:p>
            <a:pPr fontAlgn="base"/>
            <a:r>
              <a:rPr lang="tr-TR" dirty="0" smtClean="0"/>
              <a:t>Tenyalar </a:t>
            </a:r>
            <a:r>
              <a:rPr lang="tr-TR" dirty="0"/>
              <a:t>bağırsaklarda kaldığı sürece, yumurtalar insan dışkısı ile çevreye yayılır. </a:t>
            </a:r>
            <a:endParaRPr lang="tr-TR" dirty="0" smtClean="0"/>
          </a:p>
          <a:p>
            <a:pPr fontAlgn="base"/>
            <a:r>
              <a:rPr lang="tr-TR" dirty="0" smtClean="0"/>
              <a:t>Yumurtalar </a:t>
            </a:r>
            <a:r>
              <a:rPr lang="tr-TR" dirty="0"/>
              <a:t>çevrede aylarca canlılığını sürdürebilirler. </a:t>
            </a:r>
            <a:endParaRPr lang="tr-TR" dirty="0" smtClean="0"/>
          </a:p>
          <a:p>
            <a:pPr fontAlgn="base"/>
            <a:r>
              <a:rPr lang="tr-TR" dirty="0" smtClean="0"/>
              <a:t>Parazitlerin </a:t>
            </a:r>
            <a:r>
              <a:rPr lang="tr-TR" dirty="0"/>
              <a:t>insanlara geçişi çiğ veya az pişmiş sığır veya domuz eti tüketimi yoluyla olmaktadır.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t>94</a:t>
            </a:fld>
            <a:endParaRPr lang="tr-TR"/>
          </a:p>
        </p:txBody>
      </p:sp>
    </p:spTree>
    <p:extLst>
      <p:ext uri="{BB962C8B-B14F-4D97-AF65-F5344CB8AC3E}">
        <p14:creationId xmlns:p14="http://schemas.microsoft.com/office/powerpoint/2010/main" val="6337870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70000" lnSpcReduction="20000"/>
          </a:bodyPr>
          <a:lstStyle/>
          <a:p>
            <a:pPr fontAlgn="base"/>
            <a:r>
              <a:rPr lang="tr-TR" dirty="0"/>
              <a:t>Bu hastalıklar domuz ve sığır eti tüketiminin fazla olduğu fakat sanitasyon standartlarının yeterli olmadığı az gelişmiş ülkelerde daha sık görülmektedir. </a:t>
            </a:r>
            <a:endParaRPr lang="tr-TR" dirty="0" smtClean="0"/>
          </a:p>
          <a:p>
            <a:pPr fontAlgn="base"/>
            <a:r>
              <a:rPr lang="tr-TR" dirty="0" smtClean="0"/>
              <a:t>Bu </a:t>
            </a:r>
            <a:r>
              <a:rPr lang="tr-TR" dirty="0"/>
              <a:t>ülkelerde seyahat edenler de bu rahatsızlıklara yakalanma riski altındadır. </a:t>
            </a:r>
            <a:endParaRPr lang="tr-TR" dirty="0" smtClean="0"/>
          </a:p>
          <a:p>
            <a:pPr fontAlgn="base"/>
            <a:r>
              <a:rPr lang="tr-TR" i="1" dirty="0" smtClean="0">
                <a:solidFill>
                  <a:srgbClr val="FF0000"/>
                </a:solidFill>
              </a:rPr>
              <a:t>T</a:t>
            </a:r>
            <a:r>
              <a:rPr lang="tr-TR" i="1" dirty="0">
                <a:solidFill>
                  <a:srgbClr val="FF0000"/>
                </a:solidFill>
              </a:rPr>
              <a:t>. </a:t>
            </a:r>
            <a:r>
              <a:rPr lang="tr-TR" i="1" dirty="0" err="1">
                <a:solidFill>
                  <a:srgbClr val="FF0000"/>
                </a:solidFill>
              </a:rPr>
              <a:t>saginata</a:t>
            </a:r>
            <a:r>
              <a:rPr lang="tr-TR" i="1" dirty="0">
                <a:solidFill>
                  <a:srgbClr val="FF0000"/>
                </a:solidFill>
              </a:rPr>
              <a:t> </a:t>
            </a:r>
            <a:r>
              <a:rPr lang="tr-TR" dirty="0"/>
              <a:t>10-14 hafta, </a:t>
            </a:r>
            <a:r>
              <a:rPr lang="tr-TR" i="1" dirty="0">
                <a:solidFill>
                  <a:srgbClr val="FF0000"/>
                </a:solidFill>
              </a:rPr>
              <a:t>T. </a:t>
            </a:r>
            <a:r>
              <a:rPr lang="tr-TR" i="1" dirty="0" err="1">
                <a:solidFill>
                  <a:srgbClr val="FF0000"/>
                </a:solidFill>
              </a:rPr>
              <a:t>s</a:t>
            </a:r>
            <a:r>
              <a:rPr lang="tr-TR" i="1" dirty="0" err="1" smtClean="0">
                <a:solidFill>
                  <a:srgbClr val="FF0000"/>
                </a:solidFill>
              </a:rPr>
              <a:t>olium</a:t>
            </a:r>
            <a:r>
              <a:rPr lang="tr-TR" i="1" dirty="0" smtClean="0">
                <a:solidFill>
                  <a:srgbClr val="FF0000"/>
                </a:solidFill>
              </a:rPr>
              <a:t> </a:t>
            </a:r>
            <a:r>
              <a:rPr lang="tr-TR" dirty="0"/>
              <a:t>8-12 hafta arasında </a:t>
            </a:r>
            <a:r>
              <a:rPr lang="tr-TR" dirty="0" smtClean="0"/>
              <a:t>oluşabilir.</a:t>
            </a:r>
          </a:p>
          <a:p>
            <a:pPr fontAlgn="base"/>
            <a:r>
              <a:rPr lang="tr-TR" dirty="0" smtClean="0"/>
              <a:t>Çoğu </a:t>
            </a:r>
            <a:r>
              <a:rPr lang="tr-TR" dirty="0"/>
              <a:t>durumda erişkin tenyalar herhangi bir belirti göstermez. </a:t>
            </a:r>
            <a:endParaRPr lang="tr-TR" dirty="0" smtClean="0"/>
          </a:p>
          <a:p>
            <a:pPr fontAlgn="base"/>
            <a:r>
              <a:rPr lang="tr-TR" dirty="0" smtClean="0"/>
              <a:t>Bazen </a:t>
            </a:r>
            <a:r>
              <a:rPr lang="tr-TR" dirty="0"/>
              <a:t>karın ağrıları, kilo kaybı, sindirim bozuklukları, bağırsak tıkanmaları, peri-anal alanda tahriş oluşabilir. </a:t>
            </a:r>
            <a:endParaRPr lang="tr-TR" dirty="0" smtClean="0"/>
          </a:p>
          <a:p>
            <a:pPr fontAlgn="base"/>
            <a:r>
              <a:rPr lang="tr-TR" dirty="0" smtClean="0"/>
              <a:t>Tıbbi </a:t>
            </a:r>
            <a:r>
              <a:rPr lang="tr-TR" dirty="0"/>
              <a:t>müdahale olmadan tenyalar yıllarca bağırsaklarda varlığını sürdürebilir (30 yıla kadar</a:t>
            </a:r>
            <a:r>
              <a:rPr lang="tr-TR" dirty="0" smtClean="0"/>
              <a:t>).</a:t>
            </a:r>
            <a:r>
              <a:rPr lang="tr-TR" dirty="0"/>
              <a:t> </a:t>
            </a:r>
          </a:p>
          <a:p>
            <a:pPr fontAlgn="base"/>
            <a:r>
              <a:rPr lang="tr-TR" dirty="0" err="1"/>
              <a:t>İnfekte</a:t>
            </a:r>
            <a:r>
              <a:rPr lang="tr-TR" dirty="0"/>
              <a:t> sığır veya domuz eti tüketenler ile HIV/AIDS hastaları, organ transferi olmuş kişiler, kemoterapi tedavisi devam edenler gibi zayıf bağışıklık sistemi olan kişiler yüksek risk grubundadır</a:t>
            </a:r>
            <a:r>
              <a:rPr lang="tr-TR" dirty="0" smtClean="0"/>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95</a:t>
            </a:fld>
            <a:endParaRPr lang="tr-TR"/>
          </a:p>
        </p:txBody>
      </p:sp>
    </p:spTree>
    <p:extLst>
      <p:ext uri="{BB962C8B-B14F-4D97-AF65-F5344CB8AC3E}">
        <p14:creationId xmlns:p14="http://schemas.microsoft.com/office/powerpoint/2010/main" val="37539121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85000" lnSpcReduction="20000"/>
          </a:bodyPr>
          <a:lstStyle/>
          <a:p>
            <a:pPr fontAlgn="base"/>
            <a:r>
              <a:rPr lang="tr-TR" u="sng" dirty="0" err="1">
                <a:solidFill>
                  <a:srgbClr val="FF0000"/>
                </a:solidFill>
              </a:rPr>
              <a:t>Taeniasis’den</a:t>
            </a:r>
            <a:r>
              <a:rPr lang="tr-TR" u="sng" dirty="0">
                <a:solidFill>
                  <a:srgbClr val="FF0000"/>
                </a:solidFill>
              </a:rPr>
              <a:t> korunma yolları:</a:t>
            </a:r>
            <a:r>
              <a:rPr lang="tr-TR" dirty="0"/>
              <a:t/>
            </a:r>
            <a:br>
              <a:rPr lang="tr-TR" dirty="0"/>
            </a:br>
            <a:r>
              <a:rPr lang="tr-TR" dirty="0"/>
              <a:t>Tenya larva kapsüllerinin öldürülebilmesi için et pişirilirken merkezi sıcaklığı en az 71°C’ye ulaşmalıdır.</a:t>
            </a:r>
            <a:br>
              <a:rPr lang="tr-TR" dirty="0"/>
            </a:br>
            <a:r>
              <a:rPr lang="tr-TR" dirty="0"/>
              <a:t/>
            </a:r>
            <a:br>
              <a:rPr lang="tr-TR" dirty="0"/>
            </a:br>
            <a:r>
              <a:rPr lang="tr-TR" u="sng" dirty="0" err="1">
                <a:solidFill>
                  <a:srgbClr val="FF0000"/>
                </a:solidFill>
              </a:rPr>
              <a:t>Cysticercosis’in</a:t>
            </a:r>
            <a:r>
              <a:rPr lang="tr-TR" u="sng" dirty="0">
                <a:solidFill>
                  <a:srgbClr val="FF0000"/>
                </a:solidFill>
              </a:rPr>
              <a:t> bulaşma yolları ise: </a:t>
            </a:r>
            <a:endParaRPr lang="tr-TR" dirty="0"/>
          </a:p>
          <a:p>
            <a:pPr fontAlgn="base"/>
            <a:r>
              <a:rPr lang="tr-TR" b="1" i="1" dirty="0" err="1" smtClean="0"/>
              <a:t>T.solium</a:t>
            </a:r>
            <a:r>
              <a:rPr lang="tr-TR" dirty="0" smtClean="0"/>
              <a:t> </a:t>
            </a:r>
            <a:r>
              <a:rPr lang="tr-TR" dirty="0"/>
              <a:t>(domuz tenyası) yumurtaları ile bulaşmış gıdaların tüketilmesi </a:t>
            </a:r>
            <a:r>
              <a:rPr lang="tr-TR" dirty="0" smtClean="0"/>
              <a:t>sonucu tenya </a:t>
            </a:r>
            <a:r>
              <a:rPr lang="tr-TR" dirty="0"/>
              <a:t>yumurtaları kuluçkadan çıkarak larva haline dönüşür ve vücudun çeşitli bölümlerinde </a:t>
            </a:r>
            <a:r>
              <a:rPr lang="tr-TR" b="1" i="1" dirty="0" err="1">
                <a:solidFill>
                  <a:srgbClr val="FF0000"/>
                </a:solidFill>
              </a:rPr>
              <a:t>cysticerci</a:t>
            </a:r>
            <a:r>
              <a:rPr lang="tr-TR" dirty="0"/>
              <a:t> olarak adlandırılan kistler oluştururlar. </a:t>
            </a:r>
            <a:endParaRPr lang="tr-TR" dirty="0" smtClean="0"/>
          </a:p>
          <a:p>
            <a:pPr fontAlgn="base"/>
            <a:r>
              <a:rPr lang="tr-TR" dirty="0" smtClean="0"/>
              <a:t>Bu </a:t>
            </a:r>
            <a:r>
              <a:rPr lang="tr-TR" dirty="0"/>
              <a:t>kistlerin merkezi sinir sitemi, kalp ve beyin gibi organlarda oluşması ölümcüldür. </a:t>
            </a:r>
          </a:p>
        </p:txBody>
      </p:sp>
      <p:sp>
        <p:nvSpPr>
          <p:cNvPr id="4" name="Slayt Numarası Yer Tutucusu 3"/>
          <p:cNvSpPr>
            <a:spLocks noGrp="1"/>
          </p:cNvSpPr>
          <p:nvPr>
            <p:ph type="sldNum" sz="quarter" idx="12"/>
          </p:nvPr>
        </p:nvSpPr>
        <p:spPr/>
        <p:txBody>
          <a:bodyPr/>
          <a:lstStyle/>
          <a:p>
            <a:fld id="{F302176B-0E47-46AC-8F43-DAB4B8A37D06}" type="slidenum">
              <a:rPr lang="tr-TR" smtClean="0"/>
              <a:t>96</a:t>
            </a:fld>
            <a:endParaRPr lang="tr-TR"/>
          </a:p>
        </p:txBody>
      </p:sp>
    </p:spTree>
    <p:extLst>
      <p:ext uri="{BB962C8B-B14F-4D97-AF65-F5344CB8AC3E}">
        <p14:creationId xmlns:p14="http://schemas.microsoft.com/office/powerpoint/2010/main" val="33266438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62500" lnSpcReduction="20000"/>
          </a:bodyPr>
          <a:lstStyle/>
          <a:p>
            <a:pPr fontAlgn="base"/>
            <a:r>
              <a:rPr lang="tr-TR" dirty="0" smtClean="0"/>
              <a:t>Kişisel </a:t>
            </a:r>
            <a:r>
              <a:rPr lang="tr-TR" dirty="0"/>
              <a:t>hijyenine dikkat etmeyen ve bağırsaklarında tenya taşıyan kişiler kendi dışkılarında bulunan yumurtaları kendilerine bulaştırarak </a:t>
            </a:r>
            <a:r>
              <a:rPr lang="tr-TR" dirty="0" err="1"/>
              <a:t>Cysticercosis’e</a:t>
            </a:r>
            <a:r>
              <a:rPr lang="tr-TR" dirty="0"/>
              <a:t> (</a:t>
            </a:r>
            <a:r>
              <a:rPr lang="tr-TR" dirty="0" err="1"/>
              <a:t>sistiserkoz</a:t>
            </a:r>
            <a:r>
              <a:rPr lang="tr-TR" dirty="0"/>
              <a:t>) neden olabilir</a:t>
            </a:r>
            <a:r>
              <a:rPr lang="tr-TR" dirty="0" smtClean="0"/>
              <a:t>.</a:t>
            </a:r>
            <a:endParaRPr lang="tr-TR" dirty="0"/>
          </a:p>
          <a:p>
            <a:r>
              <a:rPr lang="tr-TR" b="1" i="1" dirty="0" err="1" smtClean="0">
                <a:solidFill>
                  <a:srgbClr val="FF0000"/>
                </a:solidFill>
              </a:rPr>
              <a:t>T.solium</a:t>
            </a:r>
            <a:r>
              <a:rPr lang="tr-TR" dirty="0" smtClean="0"/>
              <a:t> </a:t>
            </a:r>
            <a:r>
              <a:rPr lang="tr-TR" dirty="0"/>
              <a:t>taşıyan insanların dışkıları ile temas eden herhangi bir maddenin ağza </a:t>
            </a:r>
            <a:r>
              <a:rPr lang="tr-TR" dirty="0" smtClean="0"/>
              <a:t>konulması</a:t>
            </a:r>
          </a:p>
          <a:p>
            <a:r>
              <a:rPr lang="tr-TR" b="1" i="1" dirty="0" err="1" smtClean="0"/>
              <a:t>T.solium</a:t>
            </a:r>
            <a:r>
              <a:rPr lang="tr-TR" dirty="0" smtClean="0"/>
              <a:t> </a:t>
            </a:r>
            <a:r>
              <a:rPr lang="tr-TR" dirty="0"/>
              <a:t>tenyalarının yumurtaları ile </a:t>
            </a:r>
            <a:r>
              <a:rPr lang="tr-TR" dirty="0" err="1"/>
              <a:t>infekte</a:t>
            </a:r>
            <a:r>
              <a:rPr lang="tr-TR" dirty="0"/>
              <a:t> olunduktan sonra hastalık belirtilerinin ortaya çıkması haftalarca hatta yıllarca sonra olabilir. </a:t>
            </a:r>
            <a:endParaRPr lang="tr-TR" dirty="0" smtClean="0"/>
          </a:p>
          <a:p>
            <a:r>
              <a:rPr lang="tr-TR" dirty="0" smtClean="0"/>
              <a:t>Tıbbi </a:t>
            </a:r>
            <a:r>
              <a:rPr lang="tr-TR" dirty="0"/>
              <a:t>müdahale olmazsa belirtilerin yok olması yıllarca sürebilir. </a:t>
            </a:r>
            <a:endParaRPr lang="tr-TR" dirty="0" smtClean="0"/>
          </a:p>
          <a:p>
            <a:r>
              <a:rPr lang="tr-TR" dirty="0" smtClean="0"/>
              <a:t>Belirtiler </a:t>
            </a:r>
            <a:r>
              <a:rPr lang="tr-TR" dirty="0"/>
              <a:t>bulaştığı organ ve organ sistemlerine göre değişiklik gösterir</a:t>
            </a:r>
            <a:r>
              <a:rPr lang="tr-TR" dirty="0" smtClean="0"/>
              <a:t>.</a:t>
            </a:r>
          </a:p>
          <a:p>
            <a:r>
              <a:rPr lang="tr-TR" dirty="0" smtClean="0"/>
              <a:t>Örneğin</a:t>
            </a:r>
            <a:r>
              <a:rPr lang="tr-TR" dirty="0"/>
              <a:t>, merkezi sinir sistemine bulaşması (</a:t>
            </a:r>
            <a:r>
              <a:rPr lang="tr-TR" dirty="0" err="1"/>
              <a:t>neurocysticercosis</a:t>
            </a:r>
            <a:r>
              <a:rPr lang="tr-TR" dirty="0"/>
              <a:t>) psikiyatrik problemler veya sara krizleri gibi belirti göstermektedir. </a:t>
            </a:r>
            <a:endParaRPr lang="tr-TR" dirty="0" smtClean="0"/>
          </a:p>
          <a:p>
            <a:r>
              <a:rPr lang="tr-TR" b="1" dirty="0" smtClean="0">
                <a:solidFill>
                  <a:srgbClr val="FF0000"/>
                </a:solidFill>
              </a:rPr>
              <a:t>Ölüm</a:t>
            </a:r>
            <a:r>
              <a:rPr lang="tr-TR" dirty="0" smtClean="0"/>
              <a:t> </a:t>
            </a:r>
            <a:r>
              <a:rPr lang="tr-TR" dirty="0"/>
              <a:t>yaygındır. </a:t>
            </a:r>
            <a:endParaRPr lang="tr-TR" dirty="0" smtClean="0"/>
          </a:p>
          <a:p>
            <a:r>
              <a:rPr lang="tr-TR" dirty="0" smtClean="0"/>
              <a:t>Su </a:t>
            </a:r>
            <a:r>
              <a:rPr lang="tr-TR" dirty="0"/>
              <a:t>kaynaklarının güvenli olmadığı veya sanitasyon standartlarının yeterli olmadığı yerlere seyahat edenler ile HIV/AIDS hastaları, organ transferi olmuş kişiler, kemoterapi tedavisi devam edenler gibi zayıf bağışıklık sistemi olan kişiler yüksek risk grubundadır</a:t>
            </a:r>
            <a:r>
              <a:rPr lang="tr-TR" dirty="0" smtClean="0"/>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97</a:t>
            </a:fld>
            <a:endParaRPr lang="tr-TR"/>
          </a:p>
        </p:txBody>
      </p:sp>
    </p:spTree>
    <p:extLst>
      <p:ext uri="{BB962C8B-B14F-4D97-AF65-F5344CB8AC3E}">
        <p14:creationId xmlns:p14="http://schemas.microsoft.com/office/powerpoint/2010/main" val="2913775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bulaşan </a:t>
            </a:r>
            <a:r>
              <a:rPr lang="tr-TR" b="1" dirty="0" err="1" smtClean="0">
                <a:solidFill>
                  <a:srgbClr val="FF0000"/>
                </a:solidFill>
              </a:rPr>
              <a:t>paraziter</a:t>
            </a:r>
            <a:r>
              <a:rPr lang="tr-TR" b="1" dirty="0" smtClean="0">
                <a:solidFill>
                  <a:srgbClr val="FF0000"/>
                </a:solidFill>
              </a:rPr>
              <a:t> hastalıklar</a:t>
            </a:r>
            <a:endParaRPr lang="tr-TR" b="1"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fontAlgn="base"/>
            <a:r>
              <a:rPr lang="tr-TR" b="1" u="sng" dirty="0" err="1">
                <a:solidFill>
                  <a:srgbClr val="FF0000"/>
                </a:solidFill>
              </a:rPr>
              <a:t>Cysticecosis'ten</a:t>
            </a:r>
            <a:r>
              <a:rPr lang="tr-TR" b="1" u="sng" dirty="0">
                <a:solidFill>
                  <a:srgbClr val="FF0000"/>
                </a:solidFill>
              </a:rPr>
              <a:t> Korunma </a:t>
            </a:r>
            <a:r>
              <a:rPr lang="tr-TR" b="1" u="sng" dirty="0" smtClean="0">
                <a:solidFill>
                  <a:srgbClr val="FF0000"/>
                </a:solidFill>
              </a:rPr>
              <a:t>yolları:</a:t>
            </a:r>
            <a:endParaRPr lang="tr-TR" dirty="0"/>
          </a:p>
          <a:p>
            <a:pPr fontAlgn="base"/>
            <a:r>
              <a:rPr lang="tr-TR" dirty="0" smtClean="0"/>
              <a:t>Sadece </a:t>
            </a:r>
            <a:r>
              <a:rPr lang="tr-TR" dirty="0"/>
              <a:t>işlenmiş şebeke suyunu </a:t>
            </a:r>
            <a:r>
              <a:rPr lang="tr-TR" dirty="0" smtClean="0"/>
              <a:t>kullanmak</a:t>
            </a:r>
            <a:endParaRPr lang="tr-TR" dirty="0"/>
          </a:p>
          <a:p>
            <a:pPr fontAlgn="base"/>
            <a:r>
              <a:rPr lang="tr-TR" dirty="0" smtClean="0"/>
              <a:t>Su </a:t>
            </a:r>
            <a:r>
              <a:rPr lang="tr-TR" dirty="0"/>
              <a:t>kaynaklarının güvenli olmadığı yerlere seyahat edildiğinde su tüketilmekten kaçınmak veya parazit yumurtalarını yok etmek için suyu kaynatarak tüketmek. </a:t>
            </a:r>
            <a:endParaRPr lang="tr-TR" dirty="0" smtClean="0"/>
          </a:p>
          <a:p>
            <a:pPr fontAlgn="base"/>
            <a:r>
              <a:rPr lang="tr-TR" dirty="0" smtClean="0"/>
              <a:t>Sıcak </a:t>
            </a:r>
            <a:r>
              <a:rPr lang="tr-TR" dirty="0"/>
              <a:t>çay, kahve veya şişe suyu </a:t>
            </a:r>
            <a:r>
              <a:rPr lang="tr-TR" dirty="0" smtClean="0"/>
              <a:t>tüketmek</a:t>
            </a:r>
          </a:p>
          <a:p>
            <a:pPr fontAlgn="base"/>
            <a:r>
              <a:rPr lang="tr-TR" dirty="0" smtClean="0"/>
              <a:t>Yüzerken </a:t>
            </a:r>
            <a:r>
              <a:rPr lang="tr-TR" dirty="0"/>
              <a:t>su </a:t>
            </a:r>
            <a:r>
              <a:rPr lang="tr-TR" dirty="0" smtClean="0"/>
              <a:t>yutmamak</a:t>
            </a:r>
            <a:endParaRPr lang="tr-TR" dirty="0"/>
          </a:p>
          <a:p>
            <a:pPr fontAlgn="base"/>
            <a:r>
              <a:rPr lang="tr-TR" dirty="0" err="1" smtClean="0"/>
              <a:t>İnfeksiyonun</a:t>
            </a:r>
            <a:r>
              <a:rPr lang="tr-TR" dirty="0" smtClean="0"/>
              <a:t> </a:t>
            </a:r>
            <a:r>
              <a:rPr lang="tr-TR" dirty="0"/>
              <a:t>diğer kişilere yayılamaması için </a:t>
            </a:r>
            <a:r>
              <a:rPr lang="tr-TR" dirty="0" err="1"/>
              <a:t>infekte</a:t>
            </a:r>
            <a:r>
              <a:rPr lang="tr-TR" dirty="0"/>
              <a:t> bireylerin ellerini sıklıkla </a:t>
            </a:r>
            <a:r>
              <a:rPr lang="tr-TR" dirty="0" smtClean="0"/>
              <a:t>yıkaması</a:t>
            </a:r>
            <a:endParaRPr lang="tr-TR" dirty="0"/>
          </a:p>
          <a:p>
            <a:pPr fontAlgn="base"/>
            <a:r>
              <a:rPr lang="tr-TR" dirty="0" smtClean="0"/>
              <a:t>Çiğ </a:t>
            </a:r>
            <a:r>
              <a:rPr lang="tr-TR" dirty="0"/>
              <a:t>meyve ve sebzenin tüketilmeden önce yıkanması, soyulması veya </a:t>
            </a:r>
            <a:r>
              <a:rPr lang="tr-TR" dirty="0" smtClean="0"/>
              <a:t>pişirilmesi</a:t>
            </a:r>
            <a:endParaRPr lang="tr-TR" dirty="0"/>
          </a:p>
          <a:p>
            <a:pPr fontAlgn="base"/>
            <a:r>
              <a:rPr lang="tr-TR" dirty="0" err="1" smtClean="0"/>
              <a:t>İnfekte</a:t>
            </a:r>
            <a:r>
              <a:rPr lang="tr-TR" dirty="0" smtClean="0"/>
              <a:t> </a:t>
            </a:r>
            <a:r>
              <a:rPr lang="tr-TR" dirty="0"/>
              <a:t>bireylerin toplu yüzme havuzlarına gitmemesi</a:t>
            </a:r>
          </a:p>
          <a:p>
            <a:pPr fontAlgn="base"/>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98</a:t>
            </a:fld>
            <a:endParaRPr lang="tr-TR"/>
          </a:p>
        </p:txBody>
      </p:sp>
    </p:spTree>
    <p:extLst>
      <p:ext uri="{BB962C8B-B14F-4D97-AF65-F5344CB8AC3E}">
        <p14:creationId xmlns:p14="http://schemas.microsoft.com/office/powerpoint/2010/main" val="470397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Gıda yoluyla </a:t>
            </a:r>
            <a:r>
              <a:rPr lang="tr-TR" b="1" smtClean="0">
                <a:solidFill>
                  <a:srgbClr val="FF0000"/>
                </a:solidFill>
              </a:rPr>
              <a:t>bulaşan mantar hastalıkları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fontAlgn="base">
              <a:buNone/>
            </a:pPr>
            <a:r>
              <a:rPr lang="tr-TR" altLang="tr-TR" b="1" dirty="0" smtClean="0">
                <a:solidFill>
                  <a:schemeClr val="hlink"/>
                </a:solidFill>
              </a:rPr>
              <a:t>Gıdalarda bulunan mantarlar </a:t>
            </a:r>
            <a:r>
              <a:rPr lang="tr-TR" altLang="tr-TR" b="1" dirty="0">
                <a:solidFill>
                  <a:schemeClr val="hlink"/>
                </a:solidFill>
              </a:rPr>
              <a:t>başlıca üç kaynaktan gelirler;</a:t>
            </a:r>
            <a:r>
              <a:rPr lang="tr-TR" altLang="tr-TR" sz="3600" dirty="0"/>
              <a:t> </a:t>
            </a:r>
            <a:endParaRPr lang="tr-TR" altLang="tr-TR" sz="3600" dirty="0" smtClean="0"/>
          </a:p>
          <a:p>
            <a:pPr>
              <a:buFont typeface="Wingdings" panose="05000000000000000000" pitchFamily="2" charset="2"/>
              <a:buNone/>
            </a:pPr>
            <a:r>
              <a:rPr lang="tr-TR" altLang="tr-TR" dirty="0">
                <a:solidFill>
                  <a:srgbClr val="FF0000"/>
                </a:solidFill>
              </a:rPr>
              <a:t> </a:t>
            </a:r>
            <a:r>
              <a:rPr lang="en-US" altLang="tr-TR" dirty="0" err="1">
                <a:solidFill>
                  <a:srgbClr val="FF0000"/>
                </a:solidFill>
              </a:rPr>
              <a:t>Birincisi</a:t>
            </a:r>
            <a:r>
              <a:rPr lang="tr-TR" altLang="tr-TR" dirty="0">
                <a:solidFill>
                  <a:srgbClr val="FF0000"/>
                </a:solidFill>
              </a:rPr>
              <a:t> ;</a:t>
            </a:r>
          </a:p>
          <a:p>
            <a:pPr>
              <a:buFont typeface="Wingdings" panose="05000000000000000000" pitchFamily="2" charset="2"/>
              <a:buNone/>
            </a:pPr>
            <a:r>
              <a:rPr lang="tr-TR" altLang="tr-TR" dirty="0"/>
              <a:t>   </a:t>
            </a:r>
            <a:r>
              <a:rPr lang="tr-TR" altLang="tr-TR" dirty="0" smtClean="0"/>
              <a:t>Gıdalarda yer alan b</a:t>
            </a:r>
            <a:r>
              <a:rPr lang="en-US" altLang="tr-TR" dirty="0" err="1" smtClean="0"/>
              <a:t>itkinin</a:t>
            </a:r>
            <a:r>
              <a:rPr lang="en-US" altLang="tr-TR" dirty="0" smtClean="0"/>
              <a:t> </a:t>
            </a:r>
            <a:r>
              <a:rPr lang="en-US" altLang="tr-TR" dirty="0" err="1" smtClean="0"/>
              <a:t>büyümesi</a:t>
            </a:r>
            <a:r>
              <a:rPr lang="tr-TR" altLang="tr-TR" dirty="0" smtClean="0"/>
              <a:t>,</a:t>
            </a:r>
            <a:r>
              <a:rPr lang="en-US" altLang="tr-TR" dirty="0" smtClean="0"/>
              <a:t> </a:t>
            </a:r>
            <a:r>
              <a:rPr lang="en-US" altLang="tr-TR" dirty="0" err="1"/>
              <a:t>gelişmesi</a:t>
            </a:r>
            <a:r>
              <a:rPr lang="en-US" altLang="tr-TR" dirty="0"/>
              <a:t> </a:t>
            </a:r>
            <a:r>
              <a:rPr lang="en-US" altLang="tr-TR" dirty="0" err="1"/>
              <a:t>sırasında</a:t>
            </a:r>
            <a:r>
              <a:rPr lang="en-US" altLang="tr-TR" dirty="0"/>
              <a:t> </a:t>
            </a:r>
            <a:r>
              <a:rPr lang="en-US" altLang="tr-TR" dirty="0" err="1"/>
              <a:t>fitoparazit</a:t>
            </a:r>
            <a:r>
              <a:rPr lang="en-US" altLang="tr-TR" dirty="0"/>
              <a:t> </a:t>
            </a:r>
            <a:r>
              <a:rPr lang="en-US" altLang="tr-TR" dirty="0" err="1"/>
              <a:t>olarak</a:t>
            </a:r>
            <a:r>
              <a:rPr lang="en-US" altLang="tr-TR" dirty="0"/>
              <a:t> </a:t>
            </a:r>
            <a:r>
              <a:rPr lang="en-US" altLang="tr-TR" dirty="0" err="1"/>
              <a:t>yerleşen</a:t>
            </a:r>
            <a:r>
              <a:rPr lang="en-US" altLang="tr-TR" dirty="0"/>
              <a:t>, </a:t>
            </a:r>
            <a:r>
              <a:rPr lang="en-US" altLang="tr-TR" dirty="0" err="1"/>
              <a:t>ekim</a:t>
            </a:r>
            <a:r>
              <a:rPr lang="en-US" altLang="tr-TR" dirty="0"/>
              <a:t> </a:t>
            </a:r>
            <a:r>
              <a:rPr lang="en-US" altLang="tr-TR" dirty="0" err="1"/>
              <a:t>alanlarına</a:t>
            </a:r>
            <a:r>
              <a:rPr lang="en-US" altLang="tr-TR" dirty="0"/>
              <a:t> </a:t>
            </a:r>
            <a:r>
              <a:rPr lang="en-US" altLang="tr-TR" dirty="0" err="1"/>
              <a:t>bağlı</a:t>
            </a:r>
            <a:r>
              <a:rPr lang="en-US" altLang="tr-TR" dirty="0"/>
              <a:t> </a:t>
            </a:r>
            <a:r>
              <a:rPr lang="en-US" altLang="tr-TR" dirty="0" err="1"/>
              <a:t>mantar</a:t>
            </a:r>
            <a:r>
              <a:rPr lang="en-US" altLang="tr-TR" dirty="0"/>
              <a:t> </a:t>
            </a:r>
            <a:r>
              <a:rPr lang="en-US" altLang="tr-TR" dirty="0" err="1"/>
              <a:t>florasıdır</a:t>
            </a:r>
            <a:r>
              <a:rPr lang="en-US" altLang="tr-TR" dirty="0"/>
              <a:t>; </a:t>
            </a:r>
            <a:r>
              <a:rPr lang="en-US" altLang="tr-TR" dirty="0" err="1"/>
              <a:t>bu</a:t>
            </a:r>
            <a:r>
              <a:rPr lang="en-US" altLang="tr-TR" dirty="0"/>
              <a:t> </a:t>
            </a:r>
            <a:r>
              <a:rPr lang="en-US" altLang="tr-TR" dirty="0" err="1"/>
              <a:t>grupta</a:t>
            </a:r>
            <a:r>
              <a:rPr lang="en-US" altLang="tr-TR" dirty="0"/>
              <a:t>, </a:t>
            </a:r>
            <a:r>
              <a:rPr lang="en-US" altLang="tr-TR" u="sng" dirty="0"/>
              <a:t>Fusarium, </a:t>
            </a:r>
            <a:r>
              <a:rPr lang="en-US" altLang="tr-TR" u="sng" dirty="0" err="1"/>
              <a:t>Cladosporium</a:t>
            </a:r>
            <a:r>
              <a:rPr lang="en-US" altLang="tr-TR" u="sng" dirty="0"/>
              <a:t>, </a:t>
            </a:r>
            <a:r>
              <a:rPr lang="en-US" altLang="tr-TR" u="sng" dirty="0" err="1"/>
              <a:t>Claviceps</a:t>
            </a:r>
            <a:r>
              <a:rPr lang="en-US" altLang="tr-TR" u="sng" dirty="0"/>
              <a:t>, </a:t>
            </a:r>
            <a:r>
              <a:rPr lang="en-US" altLang="tr-TR" u="sng" dirty="0" err="1"/>
              <a:t>Pullaria</a:t>
            </a:r>
            <a:r>
              <a:rPr lang="en-US" altLang="tr-TR" u="sng" dirty="0"/>
              <a:t>, </a:t>
            </a:r>
            <a:r>
              <a:rPr lang="en-US" altLang="tr-TR" u="sng" dirty="0" err="1"/>
              <a:t>Rhizopus</a:t>
            </a:r>
            <a:r>
              <a:rPr lang="en-US" altLang="tr-TR" u="sng" dirty="0"/>
              <a:t>, </a:t>
            </a:r>
            <a:r>
              <a:rPr lang="en-US" altLang="tr-TR" u="sng" dirty="0" err="1"/>
              <a:t>Alternaria</a:t>
            </a:r>
            <a:r>
              <a:rPr lang="en-US" altLang="tr-TR" dirty="0"/>
              <a:t> </a:t>
            </a:r>
            <a:r>
              <a:rPr lang="en-US" altLang="tr-TR" dirty="0" err="1"/>
              <a:t>türleri</a:t>
            </a:r>
            <a:r>
              <a:rPr lang="en-US" altLang="tr-TR" dirty="0"/>
              <a:t> </a:t>
            </a:r>
            <a:r>
              <a:rPr lang="en-US" altLang="tr-TR" dirty="0" err="1"/>
              <a:t>bulunur</a:t>
            </a:r>
            <a:r>
              <a:rPr lang="en-US" altLang="tr-TR" dirty="0"/>
              <a:t>.</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99</a:t>
            </a:fld>
            <a:endParaRPr lang="tr-TR"/>
          </a:p>
        </p:txBody>
      </p:sp>
    </p:spTree>
    <p:extLst>
      <p:ext uri="{BB962C8B-B14F-4D97-AF65-F5344CB8AC3E}">
        <p14:creationId xmlns:p14="http://schemas.microsoft.com/office/powerpoint/2010/main" val="178237129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6018</Words>
  <Application>Microsoft Office PowerPoint</Application>
  <PresentationFormat>Ekran Gösterisi (4:3)</PresentationFormat>
  <Paragraphs>821</Paragraphs>
  <Slides>121</Slides>
  <Notes>33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121</vt:i4>
      </vt:variant>
    </vt:vector>
  </HeadingPairs>
  <TitlesOfParts>
    <vt:vector size="127" baseType="lpstr">
      <vt:lpstr>Arial</vt:lpstr>
      <vt:lpstr>Calibri</vt:lpstr>
      <vt:lpstr>Helvetica</vt:lpstr>
      <vt:lpstr>Wingdings</vt:lpstr>
      <vt:lpstr>Wingdings 2</vt:lpstr>
      <vt:lpstr>Ofis Teması</vt:lpstr>
      <vt:lpstr>HALK SAĞLIĞINI TEHDİT EDEN UNSURLAR  Biyolojik tehlikeler-1</vt:lpstr>
      <vt:lpstr>Biyolojik tehlikeler</vt:lpstr>
      <vt:lpstr>PowerPoint Sunusu</vt:lpstr>
      <vt:lpstr>Gıda kaynaklı hastalıklar neden artıyor?</vt:lpstr>
      <vt:lpstr>Gıda kaynaklı hastalıklar neden artıyor?</vt:lpstr>
      <vt:lpstr>Biyolojik tehlikeler</vt:lpstr>
      <vt:lpstr>Biyolojik tehlikeler</vt:lpstr>
      <vt:lpstr>Biyolojik tehlikeler</vt:lpstr>
      <vt:lpstr>Biyolojik tehlikeler</vt:lpstr>
      <vt:lpstr>PowerPoint Sunusu</vt:lpstr>
      <vt:lpstr>Biyolojik tehditler: Bakteriler</vt:lpstr>
      <vt:lpstr>Bakteriler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Gıda muhafazasında kritik dereceler: -18 ile 5 aralığı bakteriyel üremenin görülmediği, 5-8 aralığı bakterilerin çok yavaş üredikleri, 8-63 derece arası bakterilerin üreyebileceği tehlike aralığı olarak, 63-75 aralığı bakterilerin saniyeler içinde öldükleri, 75-100 aralığı ise bakterilerin canlılıklarını yitirdikleri aralık olarak  bilinmektedir.</vt:lpstr>
      <vt:lpstr>Gıda Kaynaklı Virüsler</vt:lpstr>
      <vt:lpstr>Gıda Kaynaklı Virüsler</vt:lpstr>
      <vt:lpstr>Hepatitit A virüsü </vt:lpstr>
      <vt:lpstr>Hepatitit A virüsü </vt:lpstr>
      <vt:lpstr>Hepatitit A virüsü </vt:lpstr>
      <vt:lpstr>PowerPoint Sunusu</vt:lpstr>
      <vt:lpstr>Rotavirüs</vt:lpstr>
      <vt:lpstr>PowerPoint Sunusu</vt:lpstr>
      <vt:lpstr>Rotavirüs</vt:lpstr>
      <vt:lpstr>Rotavirüs</vt:lpstr>
      <vt:lpstr>Norwalk Virüsü</vt:lpstr>
      <vt:lpstr>PowerPoint Sunusu</vt:lpstr>
      <vt:lpstr>Norwalk Virüsü</vt:lpstr>
      <vt:lpstr>Norwalk Virüsü</vt:lpstr>
      <vt:lpstr>Poliovirüs</vt:lpstr>
      <vt:lpstr>PowerPoint Sunusu</vt:lpstr>
      <vt:lpstr>Poliovirüs</vt:lpstr>
      <vt:lpstr>Poliovirüs</vt:lpstr>
      <vt:lpstr>Poliovirüs</vt:lpstr>
      <vt:lpstr>Gıda yoluyla bulaşan paraziter hastalıklar</vt:lpstr>
      <vt:lpstr>Gıda yoluyla bulaşan paraziter hastalıklar</vt:lpstr>
      <vt:lpstr>Gıda yoluyla bulaşan paraziter hastalıklar</vt:lpstr>
      <vt:lpstr>Gıda yoluyla bulaşan paraziter hastalıklar</vt:lpstr>
      <vt:lpstr>Giardia duodenalis</vt:lpstr>
      <vt:lpstr>Gıda yoluyla bulaşan paraziter hastalıklar</vt:lpstr>
      <vt:lpstr>Cryptosporidium parvum</vt:lpstr>
      <vt:lpstr>Gıda yoluyla bulaşan paraziter hastalıklar</vt:lpstr>
      <vt:lpstr>Gıda yoluyla bulaşan paraziter hastalıklar</vt:lpstr>
      <vt:lpstr>Gıda yoluyla bulaşan paraziter hastalıklar</vt:lpstr>
      <vt:lpstr>Toxoplasma gondii</vt:lpstr>
      <vt:lpstr>Gıda yoluyla bulaşan paraziter hastalıklar</vt:lpstr>
      <vt:lpstr>Gıda yoluyla bulaşan paraziter hastalıklar</vt:lpstr>
      <vt:lpstr>Gıda yoluyla bulaşan paraziter hastalıklar</vt:lpstr>
      <vt:lpstr>Gıda yoluyla bulaşan paraziter hastalıklar</vt:lpstr>
      <vt:lpstr>PowerPoint Sunusu</vt:lpstr>
      <vt:lpstr>Gıda yoluyla bulaşan paraziter hastalıklar</vt:lpstr>
      <vt:lpstr>Gıda yoluyla bulaşan paraziter hastalıklar</vt:lpstr>
      <vt:lpstr>Gıda yoluyla bulaşan paraziter hastalıklar</vt:lpstr>
      <vt:lpstr>Taenia saginata ve Taenia solium</vt:lpstr>
      <vt:lpstr>Gıda yoluyla bulaşan paraziter hastalıklar</vt:lpstr>
      <vt:lpstr>Gıda yoluyla bulaşan paraziter hastalıklar</vt:lpstr>
      <vt:lpstr>Gıda yoluyla bulaşan paraziter hastalıklar</vt:lpstr>
      <vt:lpstr>Gıda yoluyla bulaşan paraziter hastalıklar</vt:lpstr>
      <vt:lpstr>Gıda yoluyla bulaşan paraziter hastalıklar</vt:lpstr>
      <vt:lpstr>Gıda yoluyla bulaşan mantar hastalıkları</vt:lpstr>
      <vt:lpstr>Gıda yoluyla bulaşan mantar hastalıkları</vt:lpstr>
      <vt:lpstr>Aspergillus spp. kaynaklı  mantar hastalıkları</vt:lpstr>
      <vt:lpstr>Aspergillus spp.</vt:lpstr>
      <vt:lpstr>Aspergillus spp. kaynaklı  mantar hastalıkları</vt:lpstr>
      <vt:lpstr>Aspergillus spp. kaynaklı  mantar hastalıkları</vt:lpstr>
      <vt:lpstr>Penicillium spp. kaynaklı mantar hastalıkları</vt:lpstr>
      <vt:lpstr>Penicillium spp.</vt:lpstr>
      <vt:lpstr>Fusarium spp. kaynaklı mantar hastalıkları</vt:lpstr>
      <vt:lpstr>Fusarium spp.</vt:lpstr>
      <vt:lpstr>Gıda yoluyla bulaşan mantar toksinleri?</vt:lpstr>
      <vt:lpstr>Gıda yoluyla bulaşan mantar hastalıkları</vt:lpstr>
      <vt:lpstr>Aflatoksinlerin bulunabileceği riskli gıdalar</vt:lpstr>
      <vt:lpstr>Sağlık Üzerine Etkileri </vt:lpstr>
      <vt:lpstr>Gıda yoluyla bulaşan mantar hastalıkları</vt:lpstr>
      <vt:lpstr>İnsan sağlığına etkileri</vt:lpstr>
      <vt:lpstr>Gıda yoluyla bulaşan mantar hastalıkları</vt:lpstr>
      <vt:lpstr>Bulunduğu Yerler </vt:lpstr>
      <vt:lpstr>İnsan Sağlığı Üzerinde Etkileri </vt:lpstr>
      <vt:lpstr> ''KÜFÜ VEYA BOZUK KISMI YOK ETMEK ÇÖZÜM DEĞİL'' </vt:lpstr>
      <vt:lpstr>Peynirin Küflenmesi</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HALK SAĞLIĞINI TEHDİT EDEN UNSURLAR  Biyolojik tehlikeler</dc:title>
  <dc:creator>Vaio</dc:creator>
  <cp:lastModifiedBy>TOSHIBA</cp:lastModifiedBy>
  <cp:revision>104</cp:revision>
  <dcterms:created xsi:type="dcterms:W3CDTF">2015-10-18T18:29:44Z</dcterms:created>
  <dcterms:modified xsi:type="dcterms:W3CDTF">2020-11-06T14:05:57Z</dcterms:modified>
</cp:coreProperties>
</file>