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 id="2147483779" r:id="rId2"/>
    <p:sldMasterId id="2147483791" r:id="rId3"/>
  </p:sldMasterIdLst>
  <p:notesMasterIdLst>
    <p:notesMasterId r:id="rId82"/>
  </p:notesMasterIdLst>
  <p:sldIdLst>
    <p:sldId id="471" r:id="rId4"/>
    <p:sldId id="472" r:id="rId5"/>
    <p:sldId id="473" r:id="rId6"/>
    <p:sldId id="474" r:id="rId7"/>
    <p:sldId id="475" r:id="rId8"/>
    <p:sldId id="476" r:id="rId9"/>
    <p:sldId id="477" r:id="rId10"/>
    <p:sldId id="478" r:id="rId11"/>
    <p:sldId id="479" r:id="rId12"/>
    <p:sldId id="480" r:id="rId13"/>
    <p:sldId id="481" r:id="rId14"/>
    <p:sldId id="482" r:id="rId15"/>
    <p:sldId id="483" r:id="rId16"/>
    <p:sldId id="484" r:id="rId17"/>
    <p:sldId id="485" r:id="rId18"/>
    <p:sldId id="486" r:id="rId19"/>
    <p:sldId id="487" r:id="rId20"/>
    <p:sldId id="488" r:id="rId21"/>
    <p:sldId id="489" r:id="rId22"/>
    <p:sldId id="490" r:id="rId23"/>
    <p:sldId id="491" r:id="rId24"/>
    <p:sldId id="492" r:id="rId25"/>
    <p:sldId id="493" r:id="rId26"/>
    <p:sldId id="494" r:id="rId27"/>
    <p:sldId id="495" r:id="rId28"/>
    <p:sldId id="496" r:id="rId29"/>
    <p:sldId id="497" r:id="rId30"/>
    <p:sldId id="498" r:id="rId31"/>
    <p:sldId id="499" r:id="rId32"/>
    <p:sldId id="500" r:id="rId33"/>
    <p:sldId id="501" r:id="rId34"/>
    <p:sldId id="502" r:id="rId35"/>
    <p:sldId id="503" r:id="rId36"/>
    <p:sldId id="504" r:id="rId37"/>
    <p:sldId id="505" r:id="rId38"/>
    <p:sldId id="506" r:id="rId39"/>
    <p:sldId id="507" r:id="rId40"/>
    <p:sldId id="508" r:id="rId41"/>
    <p:sldId id="509" r:id="rId42"/>
    <p:sldId id="510" r:id="rId43"/>
    <p:sldId id="511" r:id="rId44"/>
    <p:sldId id="512" r:id="rId45"/>
    <p:sldId id="513" r:id="rId46"/>
    <p:sldId id="514" r:id="rId47"/>
    <p:sldId id="515" r:id="rId48"/>
    <p:sldId id="516" r:id="rId49"/>
    <p:sldId id="517" r:id="rId50"/>
    <p:sldId id="518" r:id="rId51"/>
    <p:sldId id="519" r:id="rId52"/>
    <p:sldId id="520" r:id="rId53"/>
    <p:sldId id="521" r:id="rId54"/>
    <p:sldId id="576" r:id="rId55"/>
    <p:sldId id="577" r:id="rId56"/>
    <p:sldId id="578" r:id="rId57"/>
    <p:sldId id="579" r:id="rId58"/>
    <p:sldId id="580" r:id="rId59"/>
    <p:sldId id="581" r:id="rId60"/>
    <p:sldId id="582" r:id="rId61"/>
    <p:sldId id="583" r:id="rId62"/>
    <p:sldId id="584" r:id="rId63"/>
    <p:sldId id="585" r:id="rId64"/>
    <p:sldId id="586" r:id="rId65"/>
    <p:sldId id="587" r:id="rId66"/>
    <p:sldId id="588" r:id="rId67"/>
    <p:sldId id="589" r:id="rId68"/>
    <p:sldId id="590" r:id="rId69"/>
    <p:sldId id="591" r:id="rId70"/>
    <p:sldId id="592" r:id="rId71"/>
    <p:sldId id="593" r:id="rId72"/>
    <p:sldId id="594" r:id="rId73"/>
    <p:sldId id="595" r:id="rId74"/>
    <p:sldId id="596" r:id="rId75"/>
    <p:sldId id="597" r:id="rId76"/>
    <p:sldId id="598" r:id="rId77"/>
    <p:sldId id="599" r:id="rId78"/>
    <p:sldId id="600" r:id="rId79"/>
    <p:sldId id="601" r:id="rId80"/>
    <p:sldId id="602" r:id="rId8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59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viewProps" Target="viewProp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61" Type="http://schemas.openxmlformats.org/officeDocument/2006/relationships/slide" Target="slides/slide58.xml"/><Relationship Id="rId8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8E5E21-17A8-F748-8985-79C587693933}" type="doc">
      <dgm:prSet loTypeId="urn:microsoft.com/office/officeart/2005/8/layout/vList2" loCatId="list" qsTypeId="urn:microsoft.com/office/officeart/2005/8/quickstyle/simple4" qsCatId="simple" csTypeId="urn:microsoft.com/office/officeart/2005/8/colors/accent1_3" csCatId="accent1" phldr="1"/>
      <dgm:spPr/>
      <dgm:t>
        <a:bodyPr/>
        <a:lstStyle/>
        <a:p>
          <a:endParaRPr lang="tr-TR"/>
        </a:p>
      </dgm:t>
    </dgm:pt>
    <dgm:pt modelId="{1A4EC594-4476-1A48-922B-7E2226D356F1}">
      <dgm:prSet custT="1"/>
      <dgm:spPr/>
      <dgm:t>
        <a:bodyPr/>
        <a:lstStyle/>
        <a:p>
          <a:pPr rtl="0"/>
          <a:r>
            <a:rPr lang="tr-TR" sz="2000" b="1" dirty="0"/>
            <a:t>LSD</a:t>
          </a:r>
        </a:p>
      </dgm:t>
    </dgm:pt>
    <dgm:pt modelId="{7DEE2AE6-4469-1647-A055-0B7416CA779F}" type="parTrans" cxnId="{648C2081-40B0-8C40-B6FB-71B7551262C2}">
      <dgm:prSet/>
      <dgm:spPr/>
      <dgm:t>
        <a:bodyPr/>
        <a:lstStyle/>
        <a:p>
          <a:endParaRPr lang="tr-TR" sz="3600" b="1"/>
        </a:p>
      </dgm:t>
    </dgm:pt>
    <dgm:pt modelId="{ABBC7DCD-CD5C-9541-9D20-DFECC16E80AB}" type="sibTrans" cxnId="{648C2081-40B0-8C40-B6FB-71B7551262C2}">
      <dgm:prSet/>
      <dgm:spPr/>
      <dgm:t>
        <a:bodyPr/>
        <a:lstStyle/>
        <a:p>
          <a:endParaRPr lang="tr-TR" sz="3600" b="1"/>
        </a:p>
      </dgm:t>
    </dgm:pt>
    <dgm:pt modelId="{9D49C4C4-5973-B948-A284-B0C58BA801B9}">
      <dgm:prSet custT="1"/>
      <dgm:spPr/>
      <dgm:t>
        <a:bodyPr/>
        <a:lstStyle/>
        <a:p>
          <a:pPr rtl="0"/>
          <a:r>
            <a:rPr lang="tr-TR" sz="1400" b="1" dirty="0"/>
            <a:t>Tip 1 hataya en duyarlı test</a:t>
          </a:r>
        </a:p>
      </dgm:t>
    </dgm:pt>
    <dgm:pt modelId="{F2B56F73-C50C-534A-B107-29EBABC34611}" type="parTrans" cxnId="{887F63D3-801F-4944-85D2-6A76221B45C4}">
      <dgm:prSet/>
      <dgm:spPr/>
      <dgm:t>
        <a:bodyPr/>
        <a:lstStyle/>
        <a:p>
          <a:endParaRPr lang="tr-TR" sz="3600" b="1"/>
        </a:p>
      </dgm:t>
    </dgm:pt>
    <dgm:pt modelId="{2F7D58A0-EA7E-DB41-B5AE-8117F75B10E3}" type="sibTrans" cxnId="{887F63D3-801F-4944-85D2-6A76221B45C4}">
      <dgm:prSet/>
      <dgm:spPr/>
      <dgm:t>
        <a:bodyPr/>
        <a:lstStyle/>
        <a:p>
          <a:endParaRPr lang="tr-TR" sz="3600" b="1"/>
        </a:p>
      </dgm:t>
    </dgm:pt>
    <dgm:pt modelId="{3FDB203C-FB21-5F45-BF27-4368C349407A}">
      <dgm:prSet custT="1"/>
      <dgm:spPr/>
      <dgm:t>
        <a:bodyPr/>
        <a:lstStyle/>
        <a:p>
          <a:pPr rtl="0"/>
          <a:r>
            <a:rPr lang="tr-TR" sz="2000" b="1"/>
            <a:t>SNK</a:t>
          </a:r>
        </a:p>
      </dgm:t>
    </dgm:pt>
    <dgm:pt modelId="{67F39E11-6758-884A-B188-A3C0A8D8FEFE}" type="parTrans" cxnId="{437CC4A9-763A-954F-BCB0-4920217DEE4E}">
      <dgm:prSet/>
      <dgm:spPr/>
      <dgm:t>
        <a:bodyPr/>
        <a:lstStyle/>
        <a:p>
          <a:endParaRPr lang="tr-TR" sz="3600" b="1"/>
        </a:p>
      </dgm:t>
    </dgm:pt>
    <dgm:pt modelId="{19F0FB49-B5E5-B44F-8268-7A4E0F045A2E}" type="sibTrans" cxnId="{437CC4A9-763A-954F-BCB0-4920217DEE4E}">
      <dgm:prSet/>
      <dgm:spPr/>
      <dgm:t>
        <a:bodyPr/>
        <a:lstStyle/>
        <a:p>
          <a:endParaRPr lang="tr-TR" sz="3600" b="1"/>
        </a:p>
      </dgm:t>
    </dgm:pt>
    <dgm:pt modelId="{45A42829-29D6-0A44-9327-B708BCC21F35}">
      <dgm:prSet custT="1"/>
      <dgm:spPr/>
      <dgm:t>
        <a:bodyPr/>
        <a:lstStyle/>
        <a:p>
          <a:pPr rtl="0"/>
          <a:r>
            <a:rPr lang="tr-TR" sz="1400" b="1"/>
            <a:t>Tip 2 hataya duyarlı</a:t>
          </a:r>
        </a:p>
      </dgm:t>
    </dgm:pt>
    <dgm:pt modelId="{4BF43420-AA5C-8447-9A83-CE3F74916ECE}" type="parTrans" cxnId="{50D92B6D-328C-ED49-B719-0E2B791230C3}">
      <dgm:prSet/>
      <dgm:spPr/>
      <dgm:t>
        <a:bodyPr/>
        <a:lstStyle/>
        <a:p>
          <a:endParaRPr lang="tr-TR" sz="3600" b="1"/>
        </a:p>
      </dgm:t>
    </dgm:pt>
    <dgm:pt modelId="{C5750C27-AF7D-764B-8F2B-C8D115E26ED5}" type="sibTrans" cxnId="{50D92B6D-328C-ED49-B719-0E2B791230C3}">
      <dgm:prSet/>
      <dgm:spPr/>
      <dgm:t>
        <a:bodyPr/>
        <a:lstStyle/>
        <a:p>
          <a:endParaRPr lang="tr-TR" sz="3600" b="1"/>
        </a:p>
      </dgm:t>
    </dgm:pt>
    <dgm:pt modelId="{74BB5737-2B0C-5F46-9F9A-95DAC9483016}">
      <dgm:prSet custT="1"/>
      <dgm:spPr/>
      <dgm:t>
        <a:bodyPr/>
        <a:lstStyle/>
        <a:p>
          <a:pPr rtl="0"/>
          <a:r>
            <a:rPr lang="tr-TR" sz="2000" b="1"/>
            <a:t>Duncan</a:t>
          </a:r>
        </a:p>
      </dgm:t>
    </dgm:pt>
    <dgm:pt modelId="{28105F2F-72F1-A844-A330-97F9CE4EF216}" type="parTrans" cxnId="{15AEC963-B2EF-1443-9B5B-BDE89678AC29}">
      <dgm:prSet/>
      <dgm:spPr/>
      <dgm:t>
        <a:bodyPr/>
        <a:lstStyle/>
        <a:p>
          <a:endParaRPr lang="tr-TR" sz="3600" b="1"/>
        </a:p>
      </dgm:t>
    </dgm:pt>
    <dgm:pt modelId="{DAC0EA2E-8D74-6045-9CD7-28A6B8E8F372}" type="sibTrans" cxnId="{15AEC963-B2EF-1443-9B5B-BDE89678AC29}">
      <dgm:prSet/>
      <dgm:spPr/>
      <dgm:t>
        <a:bodyPr/>
        <a:lstStyle/>
        <a:p>
          <a:endParaRPr lang="tr-TR" sz="3600" b="1"/>
        </a:p>
      </dgm:t>
    </dgm:pt>
    <dgm:pt modelId="{B8A82FBA-63CE-5D4E-BA15-8AB19282DBA4}">
      <dgm:prSet custT="1"/>
      <dgm:spPr/>
      <dgm:t>
        <a:bodyPr/>
        <a:lstStyle/>
        <a:p>
          <a:pPr rtl="0"/>
          <a:r>
            <a:rPr lang="tr-TR" sz="1400" b="1" dirty="0"/>
            <a:t>Tip 1 hataya </a:t>
          </a:r>
          <a:r>
            <a:rPr lang="tr-TR" sz="1400" b="1" dirty="0" err="1"/>
            <a:t>SNK’ya</a:t>
          </a:r>
          <a:r>
            <a:rPr lang="tr-TR" sz="1400" b="1" dirty="0"/>
            <a:t> göre daha duyarlı</a:t>
          </a:r>
        </a:p>
      </dgm:t>
    </dgm:pt>
    <dgm:pt modelId="{BB7EAF8F-446B-3F44-A8F1-29D26ADAFC76}" type="parTrans" cxnId="{21696F52-D08C-D945-A092-2FF89247A470}">
      <dgm:prSet/>
      <dgm:spPr/>
      <dgm:t>
        <a:bodyPr/>
        <a:lstStyle/>
        <a:p>
          <a:endParaRPr lang="tr-TR" sz="3600" b="1"/>
        </a:p>
      </dgm:t>
    </dgm:pt>
    <dgm:pt modelId="{BFF38E71-71EF-C544-8F9D-3EA97565EE66}" type="sibTrans" cxnId="{21696F52-D08C-D945-A092-2FF89247A470}">
      <dgm:prSet/>
      <dgm:spPr/>
      <dgm:t>
        <a:bodyPr/>
        <a:lstStyle/>
        <a:p>
          <a:endParaRPr lang="tr-TR" sz="3600" b="1"/>
        </a:p>
      </dgm:t>
    </dgm:pt>
    <dgm:pt modelId="{B11B456C-1CF5-8D48-AF68-01FC9FC1BC3E}">
      <dgm:prSet custT="1"/>
      <dgm:spPr/>
      <dgm:t>
        <a:bodyPr/>
        <a:lstStyle/>
        <a:p>
          <a:pPr rtl="0"/>
          <a:r>
            <a:rPr lang="tr-TR" sz="2000" b="1"/>
            <a:t>Scheffe ve Bonferroni</a:t>
          </a:r>
        </a:p>
      </dgm:t>
    </dgm:pt>
    <dgm:pt modelId="{987754AB-DD01-0548-B8CB-3539DCA7E0F7}" type="parTrans" cxnId="{7CBBC3DA-2A21-2B45-AC83-BC3F71B6094F}">
      <dgm:prSet/>
      <dgm:spPr/>
      <dgm:t>
        <a:bodyPr/>
        <a:lstStyle/>
        <a:p>
          <a:endParaRPr lang="tr-TR" sz="3600" b="1"/>
        </a:p>
      </dgm:t>
    </dgm:pt>
    <dgm:pt modelId="{03A2C2B2-A694-5347-A749-AB8181E6E61A}" type="sibTrans" cxnId="{7CBBC3DA-2A21-2B45-AC83-BC3F71B6094F}">
      <dgm:prSet/>
      <dgm:spPr/>
      <dgm:t>
        <a:bodyPr/>
        <a:lstStyle/>
        <a:p>
          <a:endParaRPr lang="tr-TR" sz="3600" b="1"/>
        </a:p>
      </dgm:t>
    </dgm:pt>
    <dgm:pt modelId="{5B683D77-6DCA-8648-AD1B-B25DBD324353}">
      <dgm:prSet custT="1"/>
      <dgm:spPr/>
      <dgm:t>
        <a:bodyPr/>
        <a:lstStyle/>
        <a:p>
          <a:pPr rtl="0"/>
          <a:r>
            <a:rPr lang="tr-TR" sz="1400" b="1" dirty="0"/>
            <a:t>Tip 1 hata olasılığı az</a:t>
          </a:r>
        </a:p>
      </dgm:t>
    </dgm:pt>
    <dgm:pt modelId="{2AD9D9DB-7B21-ED44-8720-12ED210E7118}" type="parTrans" cxnId="{1BF8805C-4791-4240-BB2C-DCA9CC69366D}">
      <dgm:prSet/>
      <dgm:spPr/>
      <dgm:t>
        <a:bodyPr/>
        <a:lstStyle/>
        <a:p>
          <a:endParaRPr lang="tr-TR" sz="3600" b="1"/>
        </a:p>
      </dgm:t>
    </dgm:pt>
    <dgm:pt modelId="{1992E4DF-5B0C-8747-B983-78FA5A477475}" type="sibTrans" cxnId="{1BF8805C-4791-4240-BB2C-DCA9CC69366D}">
      <dgm:prSet/>
      <dgm:spPr/>
      <dgm:t>
        <a:bodyPr/>
        <a:lstStyle/>
        <a:p>
          <a:endParaRPr lang="tr-TR" sz="3600" b="1"/>
        </a:p>
      </dgm:t>
    </dgm:pt>
    <dgm:pt modelId="{FD2342A3-219B-5A4D-89F1-63F6BA6A22B7}" type="pres">
      <dgm:prSet presAssocID="{888E5E21-17A8-F748-8985-79C587693933}" presName="linear" presStyleCnt="0">
        <dgm:presLayoutVars>
          <dgm:animLvl val="lvl"/>
          <dgm:resizeHandles val="exact"/>
        </dgm:presLayoutVars>
      </dgm:prSet>
      <dgm:spPr/>
      <dgm:t>
        <a:bodyPr/>
        <a:lstStyle/>
        <a:p>
          <a:endParaRPr lang="tr-TR"/>
        </a:p>
      </dgm:t>
    </dgm:pt>
    <dgm:pt modelId="{E06D1C25-40CA-C741-BA6E-A9AF90BE4E84}" type="pres">
      <dgm:prSet presAssocID="{1A4EC594-4476-1A48-922B-7E2226D356F1}" presName="parentText" presStyleLbl="node1" presStyleIdx="0" presStyleCnt="4" custLinFactNeighborX="1032" custLinFactNeighborY="-93085">
        <dgm:presLayoutVars>
          <dgm:chMax val="0"/>
          <dgm:bulletEnabled val="1"/>
        </dgm:presLayoutVars>
      </dgm:prSet>
      <dgm:spPr/>
      <dgm:t>
        <a:bodyPr/>
        <a:lstStyle/>
        <a:p>
          <a:endParaRPr lang="tr-TR"/>
        </a:p>
      </dgm:t>
    </dgm:pt>
    <dgm:pt modelId="{7D1CC170-9978-E241-A7D4-E4CE35D21784}" type="pres">
      <dgm:prSet presAssocID="{1A4EC594-4476-1A48-922B-7E2226D356F1}" presName="childText" presStyleLbl="revTx" presStyleIdx="0" presStyleCnt="4">
        <dgm:presLayoutVars>
          <dgm:bulletEnabled val="1"/>
        </dgm:presLayoutVars>
      </dgm:prSet>
      <dgm:spPr/>
      <dgm:t>
        <a:bodyPr/>
        <a:lstStyle/>
        <a:p>
          <a:endParaRPr lang="tr-TR"/>
        </a:p>
      </dgm:t>
    </dgm:pt>
    <dgm:pt modelId="{A126B5F8-8D39-F44C-B280-A00346BD6D2B}" type="pres">
      <dgm:prSet presAssocID="{3FDB203C-FB21-5F45-BF27-4368C349407A}" presName="parentText" presStyleLbl="node1" presStyleIdx="1" presStyleCnt="4">
        <dgm:presLayoutVars>
          <dgm:chMax val="0"/>
          <dgm:bulletEnabled val="1"/>
        </dgm:presLayoutVars>
      </dgm:prSet>
      <dgm:spPr/>
      <dgm:t>
        <a:bodyPr/>
        <a:lstStyle/>
        <a:p>
          <a:endParaRPr lang="tr-TR"/>
        </a:p>
      </dgm:t>
    </dgm:pt>
    <dgm:pt modelId="{1AAA5C67-292F-5145-A640-3FFA1298E611}" type="pres">
      <dgm:prSet presAssocID="{3FDB203C-FB21-5F45-BF27-4368C349407A}" presName="childText" presStyleLbl="revTx" presStyleIdx="1" presStyleCnt="4">
        <dgm:presLayoutVars>
          <dgm:bulletEnabled val="1"/>
        </dgm:presLayoutVars>
      </dgm:prSet>
      <dgm:spPr/>
      <dgm:t>
        <a:bodyPr/>
        <a:lstStyle/>
        <a:p>
          <a:endParaRPr lang="tr-TR"/>
        </a:p>
      </dgm:t>
    </dgm:pt>
    <dgm:pt modelId="{ABADBD6C-8C73-824B-8C3A-B97A80021A6F}" type="pres">
      <dgm:prSet presAssocID="{74BB5737-2B0C-5F46-9F9A-95DAC9483016}" presName="parentText" presStyleLbl="node1" presStyleIdx="2" presStyleCnt="4">
        <dgm:presLayoutVars>
          <dgm:chMax val="0"/>
          <dgm:bulletEnabled val="1"/>
        </dgm:presLayoutVars>
      </dgm:prSet>
      <dgm:spPr/>
      <dgm:t>
        <a:bodyPr/>
        <a:lstStyle/>
        <a:p>
          <a:endParaRPr lang="tr-TR"/>
        </a:p>
      </dgm:t>
    </dgm:pt>
    <dgm:pt modelId="{8A48690C-D08A-604A-AD74-D2AAD2C2CDC5}" type="pres">
      <dgm:prSet presAssocID="{74BB5737-2B0C-5F46-9F9A-95DAC9483016}" presName="childText" presStyleLbl="revTx" presStyleIdx="2" presStyleCnt="4">
        <dgm:presLayoutVars>
          <dgm:bulletEnabled val="1"/>
        </dgm:presLayoutVars>
      </dgm:prSet>
      <dgm:spPr/>
      <dgm:t>
        <a:bodyPr/>
        <a:lstStyle/>
        <a:p>
          <a:endParaRPr lang="tr-TR"/>
        </a:p>
      </dgm:t>
    </dgm:pt>
    <dgm:pt modelId="{7216DFF3-B4BD-7A47-8D63-C0F57C488CC7}" type="pres">
      <dgm:prSet presAssocID="{B11B456C-1CF5-8D48-AF68-01FC9FC1BC3E}" presName="parentText" presStyleLbl="node1" presStyleIdx="3" presStyleCnt="4">
        <dgm:presLayoutVars>
          <dgm:chMax val="0"/>
          <dgm:bulletEnabled val="1"/>
        </dgm:presLayoutVars>
      </dgm:prSet>
      <dgm:spPr/>
      <dgm:t>
        <a:bodyPr/>
        <a:lstStyle/>
        <a:p>
          <a:endParaRPr lang="tr-TR"/>
        </a:p>
      </dgm:t>
    </dgm:pt>
    <dgm:pt modelId="{D21ABBCA-92E3-5247-95AD-BABA631D27CC}" type="pres">
      <dgm:prSet presAssocID="{B11B456C-1CF5-8D48-AF68-01FC9FC1BC3E}" presName="childText" presStyleLbl="revTx" presStyleIdx="3" presStyleCnt="4">
        <dgm:presLayoutVars>
          <dgm:bulletEnabled val="1"/>
        </dgm:presLayoutVars>
      </dgm:prSet>
      <dgm:spPr/>
      <dgm:t>
        <a:bodyPr/>
        <a:lstStyle/>
        <a:p>
          <a:endParaRPr lang="tr-TR"/>
        </a:p>
      </dgm:t>
    </dgm:pt>
  </dgm:ptLst>
  <dgm:cxnLst>
    <dgm:cxn modelId="{AB16BE1B-6556-5E4C-ABDB-54ED1C0BBC43}" type="presOf" srcId="{45A42829-29D6-0A44-9327-B708BCC21F35}" destId="{1AAA5C67-292F-5145-A640-3FFA1298E611}" srcOrd="0" destOrd="0" presId="urn:microsoft.com/office/officeart/2005/8/layout/vList2"/>
    <dgm:cxn modelId="{E0D17A2D-731E-6C4F-A6EA-E88DEBE4B236}" type="presOf" srcId="{B8A82FBA-63CE-5D4E-BA15-8AB19282DBA4}" destId="{8A48690C-D08A-604A-AD74-D2AAD2C2CDC5}" srcOrd="0" destOrd="0" presId="urn:microsoft.com/office/officeart/2005/8/layout/vList2"/>
    <dgm:cxn modelId="{90956A2B-84E7-5848-BA8E-4561DAC1F6F8}" type="presOf" srcId="{9D49C4C4-5973-B948-A284-B0C58BA801B9}" destId="{7D1CC170-9978-E241-A7D4-E4CE35D21784}" srcOrd="0" destOrd="0" presId="urn:microsoft.com/office/officeart/2005/8/layout/vList2"/>
    <dgm:cxn modelId="{15AEC963-B2EF-1443-9B5B-BDE89678AC29}" srcId="{888E5E21-17A8-F748-8985-79C587693933}" destId="{74BB5737-2B0C-5F46-9F9A-95DAC9483016}" srcOrd="2" destOrd="0" parTransId="{28105F2F-72F1-A844-A330-97F9CE4EF216}" sibTransId="{DAC0EA2E-8D74-6045-9CD7-28A6B8E8F372}"/>
    <dgm:cxn modelId="{1BF8805C-4791-4240-BB2C-DCA9CC69366D}" srcId="{B11B456C-1CF5-8D48-AF68-01FC9FC1BC3E}" destId="{5B683D77-6DCA-8648-AD1B-B25DBD324353}" srcOrd="0" destOrd="0" parTransId="{2AD9D9DB-7B21-ED44-8720-12ED210E7118}" sibTransId="{1992E4DF-5B0C-8747-B983-78FA5A477475}"/>
    <dgm:cxn modelId="{7CBBC3DA-2A21-2B45-AC83-BC3F71B6094F}" srcId="{888E5E21-17A8-F748-8985-79C587693933}" destId="{B11B456C-1CF5-8D48-AF68-01FC9FC1BC3E}" srcOrd="3" destOrd="0" parTransId="{987754AB-DD01-0548-B8CB-3539DCA7E0F7}" sibTransId="{03A2C2B2-A694-5347-A749-AB8181E6E61A}"/>
    <dgm:cxn modelId="{21696F52-D08C-D945-A092-2FF89247A470}" srcId="{74BB5737-2B0C-5F46-9F9A-95DAC9483016}" destId="{B8A82FBA-63CE-5D4E-BA15-8AB19282DBA4}" srcOrd="0" destOrd="0" parTransId="{BB7EAF8F-446B-3F44-A8F1-29D26ADAFC76}" sibTransId="{BFF38E71-71EF-C544-8F9D-3EA97565EE66}"/>
    <dgm:cxn modelId="{DB01A51F-B685-6145-9DA3-805858A25FFD}" type="presOf" srcId="{5B683D77-6DCA-8648-AD1B-B25DBD324353}" destId="{D21ABBCA-92E3-5247-95AD-BABA631D27CC}" srcOrd="0" destOrd="0" presId="urn:microsoft.com/office/officeart/2005/8/layout/vList2"/>
    <dgm:cxn modelId="{D5E738B6-4DF7-5847-A9C9-87B5F2852D49}" type="presOf" srcId="{3FDB203C-FB21-5F45-BF27-4368C349407A}" destId="{A126B5F8-8D39-F44C-B280-A00346BD6D2B}" srcOrd="0" destOrd="0" presId="urn:microsoft.com/office/officeart/2005/8/layout/vList2"/>
    <dgm:cxn modelId="{087977E8-3D28-C340-8FDC-5C4C52608628}" type="presOf" srcId="{74BB5737-2B0C-5F46-9F9A-95DAC9483016}" destId="{ABADBD6C-8C73-824B-8C3A-B97A80021A6F}" srcOrd="0" destOrd="0" presId="urn:microsoft.com/office/officeart/2005/8/layout/vList2"/>
    <dgm:cxn modelId="{7C155AB1-6605-7D4C-B27F-E380C1192746}" type="presOf" srcId="{1A4EC594-4476-1A48-922B-7E2226D356F1}" destId="{E06D1C25-40CA-C741-BA6E-A9AF90BE4E84}" srcOrd="0" destOrd="0" presId="urn:microsoft.com/office/officeart/2005/8/layout/vList2"/>
    <dgm:cxn modelId="{25F32BB0-C397-C942-8730-1E05F35F4A63}" type="presOf" srcId="{B11B456C-1CF5-8D48-AF68-01FC9FC1BC3E}" destId="{7216DFF3-B4BD-7A47-8D63-C0F57C488CC7}" srcOrd="0" destOrd="0" presId="urn:microsoft.com/office/officeart/2005/8/layout/vList2"/>
    <dgm:cxn modelId="{887F63D3-801F-4944-85D2-6A76221B45C4}" srcId="{1A4EC594-4476-1A48-922B-7E2226D356F1}" destId="{9D49C4C4-5973-B948-A284-B0C58BA801B9}" srcOrd="0" destOrd="0" parTransId="{F2B56F73-C50C-534A-B107-29EBABC34611}" sibTransId="{2F7D58A0-EA7E-DB41-B5AE-8117F75B10E3}"/>
    <dgm:cxn modelId="{50D92B6D-328C-ED49-B719-0E2B791230C3}" srcId="{3FDB203C-FB21-5F45-BF27-4368C349407A}" destId="{45A42829-29D6-0A44-9327-B708BCC21F35}" srcOrd="0" destOrd="0" parTransId="{4BF43420-AA5C-8447-9A83-CE3F74916ECE}" sibTransId="{C5750C27-AF7D-764B-8F2B-C8D115E26ED5}"/>
    <dgm:cxn modelId="{437CC4A9-763A-954F-BCB0-4920217DEE4E}" srcId="{888E5E21-17A8-F748-8985-79C587693933}" destId="{3FDB203C-FB21-5F45-BF27-4368C349407A}" srcOrd="1" destOrd="0" parTransId="{67F39E11-6758-884A-B188-A3C0A8D8FEFE}" sibTransId="{19F0FB49-B5E5-B44F-8268-7A4E0F045A2E}"/>
    <dgm:cxn modelId="{648C2081-40B0-8C40-B6FB-71B7551262C2}" srcId="{888E5E21-17A8-F748-8985-79C587693933}" destId="{1A4EC594-4476-1A48-922B-7E2226D356F1}" srcOrd="0" destOrd="0" parTransId="{7DEE2AE6-4469-1647-A055-0B7416CA779F}" sibTransId="{ABBC7DCD-CD5C-9541-9D20-DFECC16E80AB}"/>
    <dgm:cxn modelId="{6709CA9E-8C00-9D4F-BB01-BA78BA447E77}" type="presOf" srcId="{888E5E21-17A8-F748-8985-79C587693933}" destId="{FD2342A3-219B-5A4D-89F1-63F6BA6A22B7}" srcOrd="0" destOrd="0" presId="urn:microsoft.com/office/officeart/2005/8/layout/vList2"/>
    <dgm:cxn modelId="{ED7C3CBC-8EB0-A545-B4AC-2BC118FBCBBC}" type="presParOf" srcId="{FD2342A3-219B-5A4D-89F1-63F6BA6A22B7}" destId="{E06D1C25-40CA-C741-BA6E-A9AF90BE4E84}" srcOrd="0" destOrd="0" presId="urn:microsoft.com/office/officeart/2005/8/layout/vList2"/>
    <dgm:cxn modelId="{45A07762-7EE2-3F4F-8DCE-77B2E2FBCA46}" type="presParOf" srcId="{FD2342A3-219B-5A4D-89F1-63F6BA6A22B7}" destId="{7D1CC170-9978-E241-A7D4-E4CE35D21784}" srcOrd="1" destOrd="0" presId="urn:microsoft.com/office/officeart/2005/8/layout/vList2"/>
    <dgm:cxn modelId="{5AF288C7-9B17-9548-A72D-49A3E27F15E4}" type="presParOf" srcId="{FD2342A3-219B-5A4D-89F1-63F6BA6A22B7}" destId="{A126B5F8-8D39-F44C-B280-A00346BD6D2B}" srcOrd="2" destOrd="0" presId="urn:microsoft.com/office/officeart/2005/8/layout/vList2"/>
    <dgm:cxn modelId="{968F3594-31B5-C04B-90DC-3054CDDEEA91}" type="presParOf" srcId="{FD2342A3-219B-5A4D-89F1-63F6BA6A22B7}" destId="{1AAA5C67-292F-5145-A640-3FFA1298E611}" srcOrd="3" destOrd="0" presId="urn:microsoft.com/office/officeart/2005/8/layout/vList2"/>
    <dgm:cxn modelId="{B32BB36C-B28C-3943-B671-C3D2B6ED7260}" type="presParOf" srcId="{FD2342A3-219B-5A4D-89F1-63F6BA6A22B7}" destId="{ABADBD6C-8C73-824B-8C3A-B97A80021A6F}" srcOrd="4" destOrd="0" presId="urn:microsoft.com/office/officeart/2005/8/layout/vList2"/>
    <dgm:cxn modelId="{977D0E5E-4B81-7649-94A5-431511E330C3}" type="presParOf" srcId="{FD2342A3-219B-5A4D-89F1-63F6BA6A22B7}" destId="{8A48690C-D08A-604A-AD74-D2AAD2C2CDC5}" srcOrd="5" destOrd="0" presId="urn:microsoft.com/office/officeart/2005/8/layout/vList2"/>
    <dgm:cxn modelId="{7A462855-91DE-F64C-B349-DC78E2F18A2D}" type="presParOf" srcId="{FD2342A3-219B-5A4D-89F1-63F6BA6A22B7}" destId="{7216DFF3-B4BD-7A47-8D63-C0F57C488CC7}" srcOrd="6" destOrd="0" presId="urn:microsoft.com/office/officeart/2005/8/layout/vList2"/>
    <dgm:cxn modelId="{624266C6-0CC2-5D42-9B99-B9743456A9DE}" type="presParOf" srcId="{FD2342A3-219B-5A4D-89F1-63F6BA6A22B7}" destId="{D21ABBCA-92E3-5247-95AD-BABA631D27CC}"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B7FB5F-6B2A-8841-B95F-BE4FF8FEA407}" type="doc">
      <dgm:prSet loTypeId="urn:microsoft.com/office/officeart/2005/8/layout/vList5" loCatId="list" qsTypeId="urn:microsoft.com/office/officeart/2005/8/quickstyle/simple4" qsCatId="simple" csTypeId="urn:microsoft.com/office/officeart/2005/8/colors/accent2_2" csCatId="accent2" phldr="1"/>
      <dgm:spPr/>
      <dgm:t>
        <a:bodyPr/>
        <a:lstStyle/>
        <a:p>
          <a:endParaRPr lang="tr-TR"/>
        </a:p>
      </dgm:t>
    </dgm:pt>
    <dgm:pt modelId="{D4A6749E-A670-A249-8596-E98508CF873F}">
      <dgm:prSet custT="1"/>
      <dgm:spPr/>
      <dgm:t>
        <a:bodyPr/>
        <a:lstStyle/>
        <a:p>
          <a:pPr rtl="0"/>
          <a:r>
            <a:rPr lang="tr-TR" sz="1600" b="1" dirty="0">
              <a:solidFill>
                <a:schemeClr val="tx1"/>
              </a:solidFill>
            </a:rPr>
            <a:t>Gruplarınızın denek sayısı eşitse ve varyasyon homojense;</a:t>
          </a:r>
        </a:p>
      </dgm:t>
    </dgm:pt>
    <dgm:pt modelId="{82F2E4E2-6838-214F-B5C4-652B01591739}" type="parTrans" cxnId="{C05534B5-5EF6-8643-8237-BE123C4EBAAA}">
      <dgm:prSet/>
      <dgm:spPr/>
      <dgm:t>
        <a:bodyPr/>
        <a:lstStyle/>
        <a:p>
          <a:endParaRPr lang="tr-TR" sz="1800" b="1">
            <a:solidFill>
              <a:schemeClr val="tx1"/>
            </a:solidFill>
          </a:endParaRPr>
        </a:p>
      </dgm:t>
    </dgm:pt>
    <dgm:pt modelId="{0FBBB33D-A305-AC40-92A5-7CD3B4E1644B}" type="sibTrans" cxnId="{C05534B5-5EF6-8643-8237-BE123C4EBAAA}">
      <dgm:prSet/>
      <dgm:spPr/>
      <dgm:t>
        <a:bodyPr/>
        <a:lstStyle/>
        <a:p>
          <a:endParaRPr lang="tr-TR" sz="1800" b="1">
            <a:solidFill>
              <a:schemeClr val="tx1"/>
            </a:solidFill>
          </a:endParaRPr>
        </a:p>
      </dgm:t>
    </dgm:pt>
    <dgm:pt modelId="{F275C5B7-D2B8-2342-AC54-4D33CA784E27}">
      <dgm:prSet custT="1"/>
      <dgm:spPr>
        <a:solidFill>
          <a:srgbClr val="FFFF00">
            <a:alpha val="90000"/>
          </a:srgbClr>
        </a:solidFill>
      </dgm:spPr>
      <dgm:t>
        <a:bodyPr/>
        <a:lstStyle/>
        <a:p>
          <a:pPr rtl="0"/>
          <a:r>
            <a:rPr lang="tr-TR" sz="2000" b="1" dirty="0" err="1">
              <a:solidFill>
                <a:srgbClr val="FF0000"/>
              </a:solidFill>
            </a:rPr>
            <a:t>Tukey</a:t>
          </a:r>
          <a:r>
            <a:rPr lang="tr-TR" sz="2000" b="1" dirty="0">
              <a:solidFill>
                <a:srgbClr val="FF0000"/>
              </a:solidFill>
            </a:rPr>
            <a:t> testi</a:t>
          </a:r>
          <a:endParaRPr lang="tr-TR" sz="1800" b="1" dirty="0">
            <a:solidFill>
              <a:srgbClr val="FF0000"/>
            </a:solidFill>
          </a:endParaRPr>
        </a:p>
      </dgm:t>
    </dgm:pt>
    <dgm:pt modelId="{92950B2B-8134-6E49-ABE0-57CE557B7231}" type="parTrans" cxnId="{0ADF4B42-76EA-DA48-848A-FCD7BC76740E}">
      <dgm:prSet/>
      <dgm:spPr/>
      <dgm:t>
        <a:bodyPr/>
        <a:lstStyle/>
        <a:p>
          <a:endParaRPr lang="tr-TR" sz="1800" b="1">
            <a:solidFill>
              <a:schemeClr val="tx1"/>
            </a:solidFill>
          </a:endParaRPr>
        </a:p>
      </dgm:t>
    </dgm:pt>
    <dgm:pt modelId="{EF634090-EDF3-0840-AE0F-E3FE474EA122}" type="sibTrans" cxnId="{0ADF4B42-76EA-DA48-848A-FCD7BC76740E}">
      <dgm:prSet/>
      <dgm:spPr/>
      <dgm:t>
        <a:bodyPr/>
        <a:lstStyle/>
        <a:p>
          <a:endParaRPr lang="tr-TR" sz="1800" b="1">
            <a:solidFill>
              <a:schemeClr val="tx1"/>
            </a:solidFill>
          </a:endParaRPr>
        </a:p>
      </dgm:t>
    </dgm:pt>
    <dgm:pt modelId="{A75C27B9-372D-BC4F-9798-35DD6E08F05C}">
      <dgm:prSet custT="1"/>
      <dgm:spPr/>
      <dgm:t>
        <a:bodyPr/>
        <a:lstStyle/>
        <a:p>
          <a:pPr rtl="0"/>
          <a:r>
            <a:rPr lang="tr-TR" sz="1800" b="1" dirty="0">
              <a:solidFill>
                <a:schemeClr val="tx1"/>
              </a:solidFill>
            </a:rPr>
            <a:t>Tip 1 hata üzerinde kontrollü olunmak isteniyorsa;</a:t>
          </a:r>
        </a:p>
      </dgm:t>
    </dgm:pt>
    <dgm:pt modelId="{A85AF9F2-CB9A-A141-BC1C-674A787356EF}" type="parTrans" cxnId="{D9D9C8CF-EA4F-B64E-8C60-957ABBF72A72}">
      <dgm:prSet/>
      <dgm:spPr/>
      <dgm:t>
        <a:bodyPr/>
        <a:lstStyle/>
        <a:p>
          <a:endParaRPr lang="tr-TR" sz="1800" b="1">
            <a:solidFill>
              <a:schemeClr val="tx1"/>
            </a:solidFill>
          </a:endParaRPr>
        </a:p>
      </dgm:t>
    </dgm:pt>
    <dgm:pt modelId="{7A9EE064-DBCD-964E-A0D2-65F7CCED31A7}" type="sibTrans" cxnId="{D9D9C8CF-EA4F-B64E-8C60-957ABBF72A72}">
      <dgm:prSet/>
      <dgm:spPr/>
      <dgm:t>
        <a:bodyPr/>
        <a:lstStyle/>
        <a:p>
          <a:endParaRPr lang="tr-TR" sz="1800" b="1">
            <a:solidFill>
              <a:schemeClr val="tx1"/>
            </a:solidFill>
          </a:endParaRPr>
        </a:p>
      </dgm:t>
    </dgm:pt>
    <dgm:pt modelId="{A78C210B-37CC-ED47-B0E9-F1CA2763E6A4}">
      <dgm:prSet custT="1"/>
      <dgm:spPr/>
      <dgm:t>
        <a:bodyPr/>
        <a:lstStyle/>
        <a:p>
          <a:pPr rtl="0"/>
          <a:r>
            <a:rPr lang="tr-TR" sz="1800" b="1" dirty="0" err="1">
              <a:solidFill>
                <a:schemeClr val="tx1"/>
              </a:solidFill>
            </a:rPr>
            <a:t>Bonferroni</a:t>
          </a:r>
          <a:endParaRPr lang="tr-TR" sz="1800" b="1" dirty="0">
            <a:solidFill>
              <a:schemeClr val="tx1"/>
            </a:solidFill>
          </a:endParaRPr>
        </a:p>
      </dgm:t>
    </dgm:pt>
    <dgm:pt modelId="{2D71CB45-2689-7641-897F-D4AA5B76C995}" type="parTrans" cxnId="{97D9A5BA-80A3-3849-ACCC-5191F732C3E1}">
      <dgm:prSet/>
      <dgm:spPr/>
      <dgm:t>
        <a:bodyPr/>
        <a:lstStyle/>
        <a:p>
          <a:endParaRPr lang="tr-TR" sz="1800" b="1">
            <a:solidFill>
              <a:schemeClr val="tx1"/>
            </a:solidFill>
          </a:endParaRPr>
        </a:p>
      </dgm:t>
    </dgm:pt>
    <dgm:pt modelId="{E7425361-9905-6E47-9C0B-0223E13B9D13}" type="sibTrans" cxnId="{97D9A5BA-80A3-3849-ACCC-5191F732C3E1}">
      <dgm:prSet/>
      <dgm:spPr/>
      <dgm:t>
        <a:bodyPr/>
        <a:lstStyle/>
        <a:p>
          <a:endParaRPr lang="tr-TR" sz="1800" b="1">
            <a:solidFill>
              <a:schemeClr val="tx1"/>
            </a:solidFill>
          </a:endParaRPr>
        </a:p>
      </dgm:t>
    </dgm:pt>
    <dgm:pt modelId="{46689DDD-1E6F-0848-8010-B5F17708E368}">
      <dgm:prSet custT="1"/>
      <dgm:spPr/>
      <dgm:t>
        <a:bodyPr/>
        <a:lstStyle/>
        <a:p>
          <a:pPr rtl="0"/>
          <a:r>
            <a:rPr lang="tr-TR" sz="1800" b="1" dirty="0">
              <a:solidFill>
                <a:schemeClr val="tx1"/>
              </a:solidFill>
            </a:rPr>
            <a:t>Grupların denek sayısında az çok bir farklılık varsa;</a:t>
          </a:r>
        </a:p>
      </dgm:t>
    </dgm:pt>
    <dgm:pt modelId="{C3F795FC-DCEC-854D-A5F6-D17A97DD388B}" type="parTrans" cxnId="{FF88B31A-7AFE-1742-B51A-6E84C7CC06E4}">
      <dgm:prSet/>
      <dgm:spPr/>
      <dgm:t>
        <a:bodyPr/>
        <a:lstStyle/>
        <a:p>
          <a:endParaRPr lang="tr-TR" sz="1800" b="1">
            <a:solidFill>
              <a:schemeClr val="tx1"/>
            </a:solidFill>
          </a:endParaRPr>
        </a:p>
      </dgm:t>
    </dgm:pt>
    <dgm:pt modelId="{5CE51ADD-3DBA-C549-846F-E6360D48E7AE}" type="sibTrans" cxnId="{FF88B31A-7AFE-1742-B51A-6E84C7CC06E4}">
      <dgm:prSet/>
      <dgm:spPr/>
      <dgm:t>
        <a:bodyPr/>
        <a:lstStyle/>
        <a:p>
          <a:endParaRPr lang="tr-TR" sz="1800" b="1">
            <a:solidFill>
              <a:schemeClr val="tx1"/>
            </a:solidFill>
          </a:endParaRPr>
        </a:p>
      </dgm:t>
    </dgm:pt>
    <dgm:pt modelId="{EB321094-8AD7-9244-86F0-2F639CECED7F}">
      <dgm:prSet custT="1"/>
      <dgm:spPr/>
      <dgm:t>
        <a:bodyPr/>
        <a:lstStyle/>
        <a:p>
          <a:pPr rtl="0"/>
          <a:r>
            <a:rPr lang="tr-TR" sz="1800" b="1" dirty="0" err="1">
              <a:solidFill>
                <a:schemeClr val="tx1"/>
              </a:solidFill>
            </a:rPr>
            <a:t>Gabriel</a:t>
          </a:r>
          <a:endParaRPr lang="tr-TR" sz="1800" b="1" dirty="0">
            <a:solidFill>
              <a:schemeClr val="tx1"/>
            </a:solidFill>
          </a:endParaRPr>
        </a:p>
      </dgm:t>
    </dgm:pt>
    <dgm:pt modelId="{C276C4F4-5D8A-564A-B630-867A8B38B575}" type="parTrans" cxnId="{4D51FCCB-DD49-3B43-BD9E-E738FD1185F7}">
      <dgm:prSet/>
      <dgm:spPr/>
      <dgm:t>
        <a:bodyPr/>
        <a:lstStyle/>
        <a:p>
          <a:endParaRPr lang="tr-TR" sz="1800" b="1">
            <a:solidFill>
              <a:schemeClr val="tx1"/>
            </a:solidFill>
          </a:endParaRPr>
        </a:p>
      </dgm:t>
    </dgm:pt>
    <dgm:pt modelId="{CADE200B-15AA-5E46-9761-75BE12583869}" type="sibTrans" cxnId="{4D51FCCB-DD49-3B43-BD9E-E738FD1185F7}">
      <dgm:prSet/>
      <dgm:spPr/>
      <dgm:t>
        <a:bodyPr/>
        <a:lstStyle/>
        <a:p>
          <a:endParaRPr lang="tr-TR" sz="1800" b="1">
            <a:solidFill>
              <a:schemeClr val="tx1"/>
            </a:solidFill>
          </a:endParaRPr>
        </a:p>
      </dgm:t>
    </dgm:pt>
    <dgm:pt modelId="{55A403EC-FD63-5645-96B2-D79D83DF354E}">
      <dgm:prSet custT="1"/>
      <dgm:spPr/>
      <dgm:t>
        <a:bodyPr/>
        <a:lstStyle/>
        <a:p>
          <a:pPr rtl="0"/>
          <a:r>
            <a:rPr lang="tr-TR" sz="1800" b="1" dirty="0">
              <a:solidFill>
                <a:schemeClr val="tx1"/>
              </a:solidFill>
            </a:rPr>
            <a:t>Grupların deney sayıları çok farklıysa;</a:t>
          </a:r>
        </a:p>
      </dgm:t>
    </dgm:pt>
    <dgm:pt modelId="{8F8550F4-FF3C-8C40-B92C-E29B561C9D8F}" type="parTrans" cxnId="{5C27402A-DF97-944C-A836-460C3579AD9D}">
      <dgm:prSet/>
      <dgm:spPr/>
      <dgm:t>
        <a:bodyPr/>
        <a:lstStyle/>
        <a:p>
          <a:endParaRPr lang="tr-TR" sz="1800" b="1">
            <a:solidFill>
              <a:schemeClr val="tx1"/>
            </a:solidFill>
          </a:endParaRPr>
        </a:p>
      </dgm:t>
    </dgm:pt>
    <dgm:pt modelId="{A1C4A40C-8184-294F-96A2-4D4B21668F67}" type="sibTrans" cxnId="{5C27402A-DF97-944C-A836-460C3579AD9D}">
      <dgm:prSet/>
      <dgm:spPr/>
      <dgm:t>
        <a:bodyPr/>
        <a:lstStyle/>
        <a:p>
          <a:endParaRPr lang="tr-TR" sz="1800" b="1">
            <a:solidFill>
              <a:schemeClr val="tx1"/>
            </a:solidFill>
          </a:endParaRPr>
        </a:p>
      </dgm:t>
    </dgm:pt>
    <dgm:pt modelId="{E44C7D2D-7E7D-9D44-B32E-822F2044A881}">
      <dgm:prSet custT="1"/>
      <dgm:spPr/>
      <dgm:t>
        <a:bodyPr/>
        <a:lstStyle/>
        <a:p>
          <a:pPr rtl="0"/>
          <a:r>
            <a:rPr lang="tr-TR" sz="1800" b="1">
              <a:solidFill>
                <a:schemeClr val="tx1"/>
              </a:solidFill>
            </a:rPr>
            <a:t>Hochberg’s GT2</a:t>
          </a:r>
        </a:p>
      </dgm:t>
    </dgm:pt>
    <dgm:pt modelId="{D528FED0-D74E-4E4D-960E-FE3139704C74}" type="parTrans" cxnId="{3AD8AC14-8573-8D4B-9BEE-A7C28B1C5AEC}">
      <dgm:prSet/>
      <dgm:spPr/>
      <dgm:t>
        <a:bodyPr/>
        <a:lstStyle/>
        <a:p>
          <a:endParaRPr lang="tr-TR" sz="1800" b="1">
            <a:solidFill>
              <a:schemeClr val="tx1"/>
            </a:solidFill>
          </a:endParaRPr>
        </a:p>
      </dgm:t>
    </dgm:pt>
    <dgm:pt modelId="{0BFB8714-6E58-BC45-8355-7493A58D2AB2}" type="sibTrans" cxnId="{3AD8AC14-8573-8D4B-9BEE-A7C28B1C5AEC}">
      <dgm:prSet/>
      <dgm:spPr/>
      <dgm:t>
        <a:bodyPr/>
        <a:lstStyle/>
        <a:p>
          <a:endParaRPr lang="tr-TR" sz="1800" b="1">
            <a:solidFill>
              <a:schemeClr val="tx1"/>
            </a:solidFill>
          </a:endParaRPr>
        </a:p>
      </dgm:t>
    </dgm:pt>
    <dgm:pt modelId="{F7D6C939-FCF5-BB44-BC88-AB8318958DD6}">
      <dgm:prSet custT="1"/>
      <dgm:spPr/>
      <dgm:t>
        <a:bodyPr/>
        <a:lstStyle/>
        <a:p>
          <a:pPr rtl="0"/>
          <a:r>
            <a:rPr lang="tr-TR" sz="1800" b="1" dirty="0">
              <a:solidFill>
                <a:schemeClr val="tx1"/>
              </a:solidFill>
            </a:rPr>
            <a:t>Varyasyonlar heterojense;</a:t>
          </a:r>
        </a:p>
      </dgm:t>
    </dgm:pt>
    <dgm:pt modelId="{01781ED9-B2F6-F141-94A5-0BC9BA24348A}" type="parTrans" cxnId="{FEF8C352-4871-0D4D-A284-F6BB6964856C}">
      <dgm:prSet/>
      <dgm:spPr/>
      <dgm:t>
        <a:bodyPr/>
        <a:lstStyle/>
        <a:p>
          <a:endParaRPr lang="tr-TR" sz="1800" b="1">
            <a:solidFill>
              <a:schemeClr val="tx1"/>
            </a:solidFill>
          </a:endParaRPr>
        </a:p>
      </dgm:t>
    </dgm:pt>
    <dgm:pt modelId="{555CF636-1D88-0948-A395-4B8A0F5E5297}" type="sibTrans" cxnId="{FEF8C352-4871-0D4D-A284-F6BB6964856C}">
      <dgm:prSet/>
      <dgm:spPr/>
      <dgm:t>
        <a:bodyPr/>
        <a:lstStyle/>
        <a:p>
          <a:endParaRPr lang="tr-TR" sz="1800" b="1">
            <a:solidFill>
              <a:schemeClr val="tx1"/>
            </a:solidFill>
          </a:endParaRPr>
        </a:p>
      </dgm:t>
    </dgm:pt>
    <dgm:pt modelId="{7D39CF88-1264-0845-BAEB-1B2778217B49}">
      <dgm:prSet custT="1"/>
      <dgm:spPr>
        <a:solidFill>
          <a:srgbClr val="FFFF00">
            <a:alpha val="90000"/>
          </a:srgbClr>
        </a:solidFill>
      </dgm:spPr>
      <dgm:t>
        <a:bodyPr/>
        <a:lstStyle/>
        <a:p>
          <a:pPr rtl="0"/>
          <a:r>
            <a:rPr lang="tr-TR" sz="2400" b="1" dirty="0">
              <a:solidFill>
                <a:srgbClr val="FF0000"/>
              </a:solidFill>
            </a:rPr>
            <a:t>Games-</a:t>
          </a:r>
          <a:r>
            <a:rPr lang="tr-TR" sz="2400" b="1" dirty="0" err="1">
              <a:solidFill>
                <a:srgbClr val="FF0000"/>
              </a:solidFill>
            </a:rPr>
            <a:t>Howell</a:t>
          </a:r>
          <a:endParaRPr lang="tr-TR" sz="2400" b="1" dirty="0">
            <a:solidFill>
              <a:srgbClr val="FF0000"/>
            </a:solidFill>
          </a:endParaRPr>
        </a:p>
      </dgm:t>
    </dgm:pt>
    <dgm:pt modelId="{0A1E4011-0F32-1244-B6F4-52F2A560DDC4}" type="parTrans" cxnId="{396426A0-7CCB-E64C-8FE5-A7D6D6039BBB}">
      <dgm:prSet/>
      <dgm:spPr/>
      <dgm:t>
        <a:bodyPr/>
        <a:lstStyle/>
        <a:p>
          <a:endParaRPr lang="tr-TR" sz="1800" b="1">
            <a:solidFill>
              <a:schemeClr val="tx1"/>
            </a:solidFill>
          </a:endParaRPr>
        </a:p>
      </dgm:t>
    </dgm:pt>
    <dgm:pt modelId="{7C68DC66-0A95-4C41-B98B-FADCDB03CD8D}" type="sibTrans" cxnId="{396426A0-7CCB-E64C-8FE5-A7D6D6039BBB}">
      <dgm:prSet/>
      <dgm:spPr/>
      <dgm:t>
        <a:bodyPr/>
        <a:lstStyle/>
        <a:p>
          <a:endParaRPr lang="tr-TR" sz="1800" b="1">
            <a:solidFill>
              <a:schemeClr val="tx1"/>
            </a:solidFill>
          </a:endParaRPr>
        </a:p>
      </dgm:t>
    </dgm:pt>
    <dgm:pt modelId="{6BF6AB75-C74C-C342-8C0F-E3E71AD6F2B0}" type="pres">
      <dgm:prSet presAssocID="{0CB7FB5F-6B2A-8841-B95F-BE4FF8FEA407}" presName="Name0" presStyleCnt="0">
        <dgm:presLayoutVars>
          <dgm:dir/>
          <dgm:animLvl val="lvl"/>
          <dgm:resizeHandles val="exact"/>
        </dgm:presLayoutVars>
      </dgm:prSet>
      <dgm:spPr/>
      <dgm:t>
        <a:bodyPr/>
        <a:lstStyle/>
        <a:p>
          <a:endParaRPr lang="tr-TR"/>
        </a:p>
      </dgm:t>
    </dgm:pt>
    <dgm:pt modelId="{E5448C53-46C8-2941-8289-F24DA1117106}" type="pres">
      <dgm:prSet presAssocID="{D4A6749E-A670-A249-8596-E98508CF873F}" presName="linNode" presStyleCnt="0"/>
      <dgm:spPr/>
    </dgm:pt>
    <dgm:pt modelId="{0B813322-A082-8342-965B-448E40B5A131}" type="pres">
      <dgm:prSet presAssocID="{D4A6749E-A670-A249-8596-E98508CF873F}" presName="parentText" presStyleLbl="node1" presStyleIdx="0" presStyleCnt="5">
        <dgm:presLayoutVars>
          <dgm:chMax val="1"/>
          <dgm:bulletEnabled val="1"/>
        </dgm:presLayoutVars>
      </dgm:prSet>
      <dgm:spPr/>
      <dgm:t>
        <a:bodyPr/>
        <a:lstStyle/>
        <a:p>
          <a:endParaRPr lang="tr-TR"/>
        </a:p>
      </dgm:t>
    </dgm:pt>
    <dgm:pt modelId="{6BF1A532-D914-2740-B15E-321D90EE8F86}" type="pres">
      <dgm:prSet presAssocID="{D4A6749E-A670-A249-8596-E98508CF873F}" presName="descendantText" presStyleLbl="alignAccFollowNode1" presStyleIdx="0" presStyleCnt="5">
        <dgm:presLayoutVars>
          <dgm:bulletEnabled val="1"/>
        </dgm:presLayoutVars>
      </dgm:prSet>
      <dgm:spPr/>
      <dgm:t>
        <a:bodyPr/>
        <a:lstStyle/>
        <a:p>
          <a:endParaRPr lang="tr-TR"/>
        </a:p>
      </dgm:t>
    </dgm:pt>
    <dgm:pt modelId="{1B39DD89-27C8-C648-B30C-9288F4001088}" type="pres">
      <dgm:prSet presAssocID="{0FBBB33D-A305-AC40-92A5-7CD3B4E1644B}" presName="sp" presStyleCnt="0"/>
      <dgm:spPr/>
    </dgm:pt>
    <dgm:pt modelId="{DCE85DBF-10F9-524F-905A-2EBA46434F83}" type="pres">
      <dgm:prSet presAssocID="{A75C27B9-372D-BC4F-9798-35DD6E08F05C}" presName="linNode" presStyleCnt="0"/>
      <dgm:spPr/>
    </dgm:pt>
    <dgm:pt modelId="{6B0BAA16-78D1-C749-8572-DE609AB9015B}" type="pres">
      <dgm:prSet presAssocID="{A75C27B9-372D-BC4F-9798-35DD6E08F05C}" presName="parentText" presStyleLbl="node1" presStyleIdx="1" presStyleCnt="5">
        <dgm:presLayoutVars>
          <dgm:chMax val="1"/>
          <dgm:bulletEnabled val="1"/>
        </dgm:presLayoutVars>
      </dgm:prSet>
      <dgm:spPr/>
      <dgm:t>
        <a:bodyPr/>
        <a:lstStyle/>
        <a:p>
          <a:endParaRPr lang="tr-TR"/>
        </a:p>
      </dgm:t>
    </dgm:pt>
    <dgm:pt modelId="{F94E9696-2460-C744-A917-6EF0864A1103}" type="pres">
      <dgm:prSet presAssocID="{A75C27B9-372D-BC4F-9798-35DD6E08F05C}" presName="descendantText" presStyleLbl="alignAccFollowNode1" presStyleIdx="1" presStyleCnt="5">
        <dgm:presLayoutVars>
          <dgm:bulletEnabled val="1"/>
        </dgm:presLayoutVars>
      </dgm:prSet>
      <dgm:spPr/>
      <dgm:t>
        <a:bodyPr/>
        <a:lstStyle/>
        <a:p>
          <a:endParaRPr lang="tr-TR"/>
        </a:p>
      </dgm:t>
    </dgm:pt>
    <dgm:pt modelId="{7138C97C-5C0E-8245-9567-044326F70DEB}" type="pres">
      <dgm:prSet presAssocID="{7A9EE064-DBCD-964E-A0D2-65F7CCED31A7}" presName="sp" presStyleCnt="0"/>
      <dgm:spPr/>
    </dgm:pt>
    <dgm:pt modelId="{F5BBE080-CF35-E340-A8F3-6C3E5399053C}" type="pres">
      <dgm:prSet presAssocID="{46689DDD-1E6F-0848-8010-B5F17708E368}" presName="linNode" presStyleCnt="0"/>
      <dgm:spPr/>
    </dgm:pt>
    <dgm:pt modelId="{210C3C8F-750E-AE4C-BA5A-9A106946956F}" type="pres">
      <dgm:prSet presAssocID="{46689DDD-1E6F-0848-8010-B5F17708E368}" presName="parentText" presStyleLbl="node1" presStyleIdx="2" presStyleCnt="5">
        <dgm:presLayoutVars>
          <dgm:chMax val="1"/>
          <dgm:bulletEnabled val="1"/>
        </dgm:presLayoutVars>
      </dgm:prSet>
      <dgm:spPr/>
      <dgm:t>
        <a:bodyPr/>
        <a:lstStyle/>
        <a:p>
          <a:endParaRPr lang="tr-TR"/>
        </a:p>
      </dgm:t>
    </dgm:pt>
    <dgm:pt modelId="{22306795-CE27-D049-A750-199A108D32A0}" type="pres">
      <dgm:prSet presAssocID="{46689DDD-1E6F-0848-8010-B5F17708E368}" presName="descendantText" presStyleLbl="alignAccFollowNode1" presStyleIdx="2" presStyleCnt="5">
        <dgm:presLayoutVars>
          <dgm:bulletEnabled val="1"/>
        </dgm:presLayoutVars>
      </dgm:prSet>
      <dgm:spPr/>
      <dgm:t>
        <a:bodyPr/>
        <a:lstStyle/>
        <a:p>
          <a:endParaRPr lang="tr-TR"/>
        </a:p>
      </dgm:t>
    </dgm:pt>
    <dgm:pt modelId="{8750F634-05FE-6B45-A20B-9B4B59BDEB68}" type="pres">
      <dgm:prSet presAssocID="{5CE51ADD-3DBA-C549-846F-E6360D48E7AE}" presName="sp" presStyleCnt="0"/>
      <dgm:spPr/>
    </dgm:pt>
    <dgm:pt modelId="{CDD13080-38B2-0B4A-B9D1-5FFEE2C62334}" type="pres">
      <dgm:prSet presAssocID="{55A403EC-FD63-5645-96B2-D79D83DF354E}" presName="linNode" presStyleCnt="0"/>
      <dgm:spPr/>
    </dgm:pt>
    <dgm:pt modelId="{36BD7D40-90A7-9444-B5F9-C9ACBE9F38A1}" type="pres">
      <dgm:prSet presAssocID="{55A403EC-FD63-5645-96B2-D79D83DF354E}" presName="parentText" presStyleLbl="node1" presStyleIdx="3" presStyleCnt="5">
        <dgm:presLayoutVars>
          <dgm:chMax val="1"/>
          <dgm:bulletEnabled val="1"/>
        </dgm:presLayoutVars>
      </dgm:prSet>
      <dgm:spPr/>
      <dgm:t>
        <a:bodyPr/>
        <a:lstStyle/>
        <a:p>
          <a:endParaRPr lang="tr-TR"/>
        </a:p>
      </dgm:t>
    </dgm:pt>
    <dgm:pt modelId="{60073C39-9963-4E4B-BE10-C87E50BBC317}" type="pres">
      <dgm:prSet presAssocID="{55A403EC-FD63-5645-96B2-D79D83DF354E}" presName="descendantText" presStyleLbl="alignAccFollowNode1" presStyleIdx="3" presStyleCnt="5">
        <dgm:presLayoutVars>
          <dgm:bulletEnabled val="1"/>
        </dgm:presLayoutVars>
      </dgm:prSet>
      <dgm:spPr/>
      <dgm:t>
        <a:bodyPr/>
        <a:lstStyle/>
        <a:p>
          <a:endParaRPr lang="tr-TR"/>
        </a:p>
      </dgm:t>
    </dgm:pt>
    <dgm:pt modelId="{66028974-C678-6443-9C59-9F0B32563E6F}" type="pres">
      <dgm:prSet presAssocID="{A1C4A40C-8184-294F-96A2-4D4B21668F67}" presName="sp" presStyleCnt="0"/>
      <dgm:spPr/>
    </dgm:pt>
    <dgm:pt modelId="{5B87E4B5-2BD6-5D46-820E-5CF815989A7E}" type="pres">
      <dgm:prSet presAssocID="{F7D6C939-FCF5-BB44-BC88-AB8318958DD6}" presName="linNode" presStyleCnt="0"/>
      <dgm:spPr/>
    </dgm:pt>
    <dgm:pt modelId="{A93C2163-9D6D-5743-A68B-32E3FD1990CB}" type="pres">
      <dgm:prSet presAssocID="{F7D6C939-FCF5-BB44-BC88-AB8318958DD6}" presName="parentText" presStyleLbl="node1" presStyleIdx="4" presStyleCnt="5">
        <dgm:presLayoutVars>
          <dgm:chMax val="1"/>
          <dgm:bulletEnabled val="1"/>
        </dgm:presLayoutVars>
      </dgm:prSet>
      <dgm:spPr/>
      <dgm:t>
        <a:bodyPr/>
        <a:lstStyle/>
        <a:p>
          <a:endParaRPr lang="tr-TR"/>
        </a:p>
      </dgm:t>
    </dgm:pt>
    <dgm:pt modelId="{A150D0CC-AD6C-9548-BE10-9200B204D9FA}" type="pres">
      <dgm:prSet presAssocID="{F7D6C939-FCF5-BB44-BC88-AB8318958DD6}" presName="descendantText" presStyleLbl="alignAccFollowNode1" presStyleIdx="4" presStyleCnt="5">
        <dgm:presLayoutVars>
          <dgm:bulletEnabled val="1"/>
        </dgm:presLayoutVars>
      </dgm:prSet>
      <dgm:spPr/>
      <dgm:t>
        <a:bodyPr/>
        <a:lstStyle/>
        <a:p>
          <a:endParaRPr lang="tr-TR"/>
        </a:p>
      </dgm:t>
    </dgm:pt>
  </dgm:ptLst>
  <dgm:cxnLst>
    <dgm:cxn modelId="{4D51FCCB-DD49-3B43-BD9E-E738FD1185F7}" srcId="{46689DDD-1E6F-0848-8010-B5F17708E368}" destId="{EB321094-8AD7-9244-86F0-2F639CECED7F}" srcOrd="0" destOrd="0" parTransId="{C276C4F4-5D8A-564A-B630-867A8B38B575}" sibTransId="{CADE200B-15AA-5E46-9761-75BE12583869}"/>
    <dgm:cxn modelId="{DFE653DF-B267-2648-8BA1-7861A7535F7C}" type="presOf" srcId="{F7D6C939-FCF5-BB44-BC88-AB8318958DD6}" destId="{A93C2163-9D6D-5743-A68B-32E3FD1990CB}" srcOrd="0" destOrd="0" presId="urn:microsoft.com/office/officeart/2005/8/layout/vList5"/>
    <dgm:cxn modelId="{D9D9C8CF-EA4F-B64E-8C60-957ABBF72A72}" srcId="{0CB7FB5F-6B2A-8841-B95F-BE4FF8FEA407}" destId="{A75C27B9-372D-BC4F-9798-35DD6E08F05C}" srcOrd="1" destOrd="0" parTransId="{A85AF9F2-CB9A-A141-BC1C-674A787356EF}" sibTransId="{7A9EE064-DBCD-964E-A0D2-65F7CCED31A7}"/>
    <dgm:cxn modelId="{77512114-3C35-CD4A-82D3-5CEC53D1CA87}" type="presOf" srcId="{7D39CF88-1264-0845-BAEB-1B2778217B49}" destId="{A150D0CC-AD6C-9548-BE10-9200B204D9FA}" srcOrd="0" destOrd="0" presId="urn:microsoft.com/office/officeart/2005/8/layout/vList5"/>
    <dgm:cxn modelId="{44AF0F67-4917-CE4D-A196-63DB25CB6CB9}" type="presOf" srcId="{A78C210B-37CC-ED47-B0E9-F1CA2763E6A4}" destId="{F94E9696-2460-C744-A917-6EF0864A1103}" srcOrd="0" destOrd="0" presId="urn:microsoft.com/office/officeart/2005/8/layout/vList5"/>
    <dgm:cxn modelId="{C7EC6404-CA46-054E-8130-2F4A088FB340}" type="presOf" srcId="{D4A6749E-A670-A249-8596-E98508CF873F}" destId="{0B813322-A082-8342-965B-448E40B5A131}" srcOrd="0" destOrd="0" presId="urn:microsoft.com/office/officeart/2005/8/layout/vList5"/>
    <dgm:cxn modelId="{1F6CB84A-894C-ED4F-9FE2-4FD9E451F905}" type="presOf" srcId="{46689DDD-1E6F-0848-8010-B5F17708E368}" destId="{210C3C8F-750E-AE4C-BA5A-9A106946956F}" srcOrd="0" destOrd="0" presId="urn:microsoft.com/office/officeart/2005/8/layout/vList5"/>
    <dgm:cxn modelId="{FF88B31A-7AFE-1742-B51A-6E84C7CC06E4}" srcId="{0CB7FB5F-6B2A-8841-B95F-BE4FF8FEA407}" destId="{46689DDD-1E6F-0848-8010-B5F17708E368}" srcOrd="2" destOrd="0" parTransId="{C3F795FC-DCEC-854D-A5F6-D17A97DD388B}" sibTransId="{5CE51ADD-3DBA-C549-846F-E6360D48E7AE}"/>
    <dgm:cxn modelId="{5C27402A-DF97-944C-A836-460C3579AD9D}" srcId="{0CB7FB5F-6B2A-8841-B95F-BE4FF8FEA407}" destId="{55A403EC-FD63-5645-96B2-D79D83DF354E}" srcOrd="3" destOrd="0" parTransId="{8F8550F4-FF3C-8C40-B92C-E29B561C9D8F}" sibTransId="{A1C4A40C-8184-294F-96A2-4D4B21668F67}"/>
    <dgm:cxn modelId="{0ACA5DD5-C8D0-4940-A990-BBA07D7CA9E2}" type="presOf" srcId="{EB321094-8AD7-9244-86F0-2F639CECED7F}" destId="{22306795-CE27-D049-A750-199A108D32A0}" srcOrd="0" destOrd="0" presId="urn:microsoft.com/office/officeart/2005/8/layout/vList5"/>
    <dgm:cxn modelId="{A4668EB7-077F-1A4D-B679-0A12DC31B45D}" type="presOf" srcId="{F275C5B7-D2B8-2342-AC54-4D33CA784E27}" destId="{6BF1A532-D914-2740-B15E-321D90EE8F86}" srcOrd="0" destOrd="0" presId="urn:microsoft.com/office/officeart/2005/8/layout/vList5"/>
    <dgm:cxn modelId="{FEF8C352-4871-0D4D-A284-F6BB6964856C}" srcId="{0CB7FB5F-6B2A-8841-B95F-BE4FF8FEA407}" destId="{F7D6C939-FCF5-BB44-BC88-AB8318958DD6}" srcOrd="4" destOrd="0" parTransId="{01781ED9-B2F6-F141-94A5-0BC9BA24348A}" sibTransId="{555CF636-1D88-0948-A395-4B8A0F5E5297}"/>
    <dgm:cxn modelId="{396426A0-7CCB-E64C-8FE5-A7D6D6039BBB}" srcId="{F7D6C939-FCF5-BB44-BC88-AB8318958DD6}" destId="{7D39CF88-1264-0845-BAEB-1B2778217B49}" srcOrd="0" destOrd="0" parTransId="{0A1E4011-0F32-1244-B6F4-52F2A560DDC4}" sibTransId="{7C68DC66-0A95-4C41-B98B-FADCDB03CD8D}"/>
    <dgm:cxn modelId="{97D9A5BA-80A3-3849-ACCC-5191F732C3E1}" srcId="{A75C27B9-372D-BC4F-9798-35DD6E08F05C}" destId="{A78C210B-37CC-ED47-B0E9-F1CA2763E6A4}" srcOrd="0" destOrd="0" parTransId="{2D71CB45-2689-7641-897F-D4AA5B76C995}" sibTransId="{E7425361-9905-6E47-9C0B-0223E13B9D13}"/>
    <dgm:cxn modelId="{78AEAF01-3694-A842-95B9-82745D4EC011}" type="presOf" srcId="{0CB7FB5F-6B2A-8841-B95F-BE4FF8FEA407}" destId="{6BF6AB75-C74C-C342-8C0F-E3E71AD6F2B0}" srcOrd="0" destOrd="0" presId="urn:microsoft.com/office/officeart/2005/8/layout/vList5"/>
    <dgm:cxn modelId="{3AD8AC14-8573-8D4B-9BEE-A7C28B1C5AEC}" srcId="{55A403EC-FD63-5645-96B2-D79D83DF354E}" destId="{E44C7D2D-7E7D-9D44-B32E-822F2044A881}" srcOrd="0" destOrd="0" parTransId="{D528FED0-D74E-4E4D-960E-FE3139704C74}" sibTransId="{0BFB8714-6E58-BC45-8355-7493A58D2AB2}"/>
    <dgm:cxn modelId="{9BA070AB-7E4A-BF46-BC9C-B8B9EF388AF9}" type="presOf" srcId="{E44C7D2D-7E7D-9D44-B32E-822F2044A881}" destId="{60073C39-9963-4E4B-BE10-C87E50BBC317}" srcOrd="0" destOrd="0" presId="urn:microsoft.com/office/officeart/2005/8/layout/vList5"/>
    <dgm:cxn modelId="{0ADF4B42-76EA-DA48-848A-FCD7BC76740E}" srcId="{D4A6749E-A670-A249-8596-E98508CF873F}" destId="{F275C5B7-D2B8-2342-AC54-4D33CA784E27}" srcOrd="0" destOrd="0" parTransId="{92950B2B-8134-6E49-ABE0-57CE557B7231}" sibTransId="{EF634090-EDF3-0840-AE0F-E3FE474EA122}"/>
    <dgm:cxn modelId="{94E7BBCA-90BE-4D40-8168-034C80F85F30}" type="presOf" srcId="{55A403EC-FD63-5645-96B2-D79D83DF354E}" destId="{36BD7D40-90A7-9444-B5F9-C9ACBE9F38A1}" srcOrd="0" destOrd="0" presId="urn:microsoft.com/office/officeart/2005/8/layout/vList5"/>
    <dgm:cxn modelId="{40C6622C-AA79-A146-87AA-318DAD337756}" type="presOf" srcId="{A75C27B9-372D-BC4F-9798-35DD6E08F05C}" destId="{6B0BAA16-78D1-C749-8572-DE609AB9015B}" srcOrd="0" destOrd="0" presId="urn:microsoft.com/office/officeart/2005/8/layout/vList5"/>
    <dgm:cxn modelId="{C05534B5-5EF6-8643-8237-BE123C4EBAAA}" srcId="{0CB7FB5F-6B2A-8841-B95F-BE4FF8FEA407}" destId="{D4A6749E-A670-A249-8596-E98508CF873F}" srcOrd="0" destOrd="0" parTransId="{82F2E4E2-6838-214F-B5C4-652B01591739}" sibTransId="{0FBBB33D-A305-AC40-92A5-7CD3B4E1644B}"/>
    <dgm:cxn modelId="{962C0504-25AA-2144-8133-EA800AD507BA}" type="presParOf" srcId="{6BF6AB75-C74C-C342-8C0F-E3E71AD6F2B0}" destId="{E5448C53-46C8-2941-8289-F24DA1117106}" srcOrd="0" destOrd="0" presId="urn:microsoft.com/office/officeart/2005/8/layout/vList5"/>
    <dgm:cxn modelId="{AFE35483-50B1-6E47-8545-1F8258D73AE1}" type="presParOf" srcId="{E5448C53-46C8-2941-8289-F24DA1117106}" destId="{0B813322-A082-8342-965B-448E40B5A131}" srcOrd="0" destOrd="0" presId="urn:microsoft.com/office/officeart/2005/8/layout/vList5"/>
    <dgm:cxn modelId="{569C0B54-C6FC-594D-A75E-DD289164BD67}" type="presParOf" srcId="{E5448C53-46C8-2941-8289-F24DA1117106}" destId="{6BF1A532-D914-2740-B15E-321D90EE8F86}" srcOrd="1" destOrd="0" presId="urn:microsoft.com/office/officeart/2005/8/layout/vList5"/>
    <dgm:cxn modelId="{D41AAA60-3FDA-6D47-83A6-04CD9A9A8FDD}" type="presParOf" srcId="{6BF6AB75-C74C-C342-8C0F-E3E71AD6F2B0}" destId="{1B39DD89-27C8-C648-B30C-9288F4001088}" srcOrd="1" destOrd="0" presId="urn:microsoft.com/office/officeart/2005/8/layout/vList5"/>
    <dgm:cxn modelId="{3AB1BB9A-B331-1245-B46A-7E44A2AD992F}" type="presParOf" srcId="{6BF6AB75-C74C-C342-8C0F-E3E71AD6F2B0}" destId="{DCE85DBF-10F9-524F-905A-2EBA46434F83}" srcOrd="2" destOrd="0" presId="urn:microsoft.com/office/officeart/2005/8/layout/vList5"/>
    <dgm:cxn modelId="{029DC0EC-EE09-814C-9D11-1E7872C3373A}" type="presParOf" srcId="{DCE85DBF-10F9-524F-905A-2EBA46434F83}" destId="{6B0BAA16-78D1-C749-8572-DE609AB9015B}" srcOrd="0" destOrd="0" presId="urn:microsoft.com/office/officeart/2005/8/layout/vList5"/>
    <dgm:cxn modelId="{47FC61A0-D46A-C643-AC83-6C00DD7573B2}" type="presParOf" srcId="{DCE85DBF-10F9-524F-905A-2EBA46434F83}" destId="{F94E9696-2460-C744-A917-6EF0864A1103}" srcOrd="1" destOrd="0" presId="urn:microsoft.com/office/officeart/2005/8/layout/vList5"/>
    <dgm:cxn modelId="{0E4A081E-EBF4-284D-9310-0A0B5CC82847}" type="presParOf" srcId="{6BF6AB75-C74C-C342-8C0F-E3E71AD6F2B0}" destId="{7138C97C-5C0E-8245-9567-044326F70DEB}" srcOrd="3" destOrd="0" presId="urn:microsoft.com/office/officeart/2005/8/layout/vList5"/>
    <dgm:cxn modelId="{E3AB31F9-FC5A-9F46-B3A5-235C8C436BDD}" type="presParOf" srcId="{6BF6AB75-C74C-C342-8C0F-E3E71AD6F2B0}" destId="{F5BBE080-CF35-E340-A8F3-6C3E5399053C}" srcOrd="4" destOrd="0" presId="urn:microsoft.com/office/officeart/2005/8/layout/vList5"/>
    <dgm:cxn modelId="{1AEC101A-7B06-024F-95B6-CD874A25925E}" type="presParOf" srcId="{F5BBE080-CF35-E340-A8F3-6C3E5399053C}" destId="{210C3C8F-750E-AE4C-BA5A-9A106946956F}" srcOrd="0" destOrd="0" presId="urn:microsoft.com/office/officeart/2005/8/layout/vList5"/>
    <dgm:cxn modelId="{82F46397-D959-464A-83FE-A2427FDF802F}" type="presParOf" srcId="{F5BBE080-CF35-E340-A8F3-6C3E5399053C}" destId="{22306795-CE27-D049-A750-199A108D32A0}" srcOrd="1" destOrd="0" presId="urn:microsoft.com/office/officeart/2005/8/layout/vList5"/>
    <dgm:cxn modelId="{C0A3E7B0-BD8B-6D46-B542-1293F5F705F0}" type="presParOf" srcId="{6BF6AB75-C74C-C342-8C0F-E3E71AD6F2B0}" destId="{8750F634-05FE-6B45-A20B-9B4B59BDEB68}" srcOrd="5" destOrd="0" presId="urn:microsoft.com/office/officeart/2005/8/layout/vList5"/>
    <dgm:cxn modelId="{F09E6ABB-F190-7040-A912-32DA8ACED4DB}" type="presParOf" srcId="{6BF6AB75-C74C-C342-8C0F-E3E71AD6F2B0}" destId="{CDD13080-38B2-0B4A-B9D1-5FFEE2C62334}" srcOrd="6" destOrd="0" presId="urn:microsoft.com/office/officeart/2005/8/layout/vList5"/>
    <dgm:cxn modelId="{6656E460-0AB6-C54B-BD01-7B4B4333C6B8}" type="presParOf" srcId="{CDD13080-38B2-0B4A-B9D1-5FFEE2C62334}" destId="{36BD7D40-90A7-9444-B5F9-C9ACBE9F38A1}" srcOrd="0" destOrd="0" presId="urn:microsoft.com/office/officeart/2005/8/layout/vList5"/>
    <dgm:cxn modelId="{D57D2633-D7F0-D046-B626-1BEC66B56FA1}" type="presParOf" srcId="{CDD13080-38B2-0B4A-B9D1-5FFEE2C62334}" destId="{60073C39-9963-4E4B-BE10-C87E50BBC317}" srcOrd="1" destOrd="0" presId="urn:microsoft.com/office/officeart/2005/8/layout/vList5"/>
    <dgm:cxn modelId="{9EAAD4EE-1181-394B-8480-7474692C9130}" type="presParOf" srcId="{6BF6AB75-C74C-C342-8C0F-E3E71AD6F2B0}" destId="{66028974-C678-6443-9C59-9F0B32563E6F}" srcOrd="7" destOrd="0" presId="urn:microsoft.com/office/officeart/2005/8/layout/vList5"/>
    <dgm:cxn modelId="{98DC16A2-2C50-0B49-AC99-AD709B4D9B75}" type="presParOf" srcId="{6BF6AB75-C74C-C342-8C0F-E3E71AD6F2B0}" destId="{5B87E4B5-2BD6-5D46-820E-5CF815989A7E}" srcOrd="8" destOrd="0" presId="urn:microsoft.com/office/officeart/2005/8/layout/vList5"/>
    <dgm:cxn modelId="{CD5A8A22-CCED-B144-98C0-57E6475A7973}" type="presParOf" srcId="{5B87E4B5-2BD6-5D46-820E-5CF815989A7E}" destId="{A93C2163-9D6D-5743-A68B-32E3FD1990CB}" srcOrd="0" destOrd="0" presId="urn:microsoft.com/office/officeart/2005/8/layout/vList5"/>
    <dgm:cxn modelId="{873E4154-2196-2D46-B566-376F56A339B5}" type="presParOf" srcId="{5B87E4B5-2BD6-5D46-820E-5CF815989A7E}" destId="{A150D0CC-AD6C-9548-BE10-9200B204D9FA}"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9A7513-578B-BE40-90AF-4A88DBBFD16E}" type="doc">
      <dgm:prSet loTypeId="urn:microsoft.com/office/officeart/2005/8/layout/process1" loCatId="process" qsTypeId="urn:microsoft.com/office/officeart/2005/8/quickstyle/simple2" qsCatId="simple" csTypeId="urn:microsoft.com/office/officeart/2005/8/colors/accent2_5" csCatId="accent2" phldr="1"/>
      <dgm:spPr/>
      <dgm:t>
        <a:bodyPr/>
        <a:lstStyle/>
        <a:p>
          <a:endParaRPr lang="tr-TR"/>
        </a:p>
      </dgm:t>
    </dgm:pt>
    <dgm:pt modelId="{8EF8ECE1-BB87-E943-AEBB-90A95B13E576}">
      <dgm:prSet/>
      <dgm:spPr/>
      <dgm:t>
        <a:bodyPr/>
        <a:lstStyle/>
        <a:p>
          <a:pPr rtl="0"/>
          <a:r>
            <a:rPr lang="tr-TR" dirty="0"/>
            <a:t>Gözlenen - Beklenen</a:t>
          </a:r>
        </a:p>
      </dgm:t>
    </dgm:pt>
    <dgm:pt modelId="{2C652787-F78C-694F-91D1-902846807F94}" type="parTrans" cxnId="{5AEEF89A-7F39-664B-8CA1-263CF04F74AE}">
      <dgm:prSet/>
      <dgm:spPr/>
      <dgm:t>
        <a:bodyPr/>
        <a:lstStyle/>
        <a:p>
          <a:endParaRPr lang="tr-TR"/>
        </a:p>
      </dgm:t>
    </dgm:pt>
    <dgm:pt modelId="{D5ABF920-0792-F64F-9DC5-119BCAD73092}" type="sibTrans" cxnId="{5AEEF89A-7F39-664B-8CA1-263CF04F74AE}">
      <dgm:prSet/>
      <dgm:spPr/>
      <dgm:t>
        <a:bodyPr/>
        <a:lstStyle/>
        <a:p>
          <a:endParaRPr lang="tr-TR"/>
        </a:p>
      </dgm:t>
    </dgm:pt>
    <dgm:pt modelId="{6EEC58C5-A997-1A4E-9E43-052CB297D666}" type="pres">
      <dgm:prSet presAssocID="{009A7513-578B-BE40-90AF-4A88DBBFD16E}" presName="Name0" presStyleCnt="0">
        <dgm:presLayoutVars>
          <dgm:dir/>
          <dgm:resizeHandles val="exact"/>
        </dgm:presLayoutVars>
      </dgm:prSet>
      <dgm:spPr/>
      <dgm:t>
        <a:bodyPr/>
        <a:lstStyle/>
        <a:p>
          <a:endParaRPr lang="tr-TR"/>
        </a:p>
      </dgm:t>
    </dgm:pt>
    <dgm:pt modelId="{EFA21206-D676-3841-ABDD-576BC32C9AC7}" type="pres">
      <dgm:prSet presAssocID="{8EF8ECE1-BB87-E943-AEBB-90A95B13E576}" presName="node" presStyleLbl="node1" presStyleIdx="0" presStyleCnt="1" custLinFactNeighborX="49" custLinFactNeighborY="22044">
        <dgm:presLayoutVars>
          <dgm:bulletEnabled val="1"/>
        </dgm:presLayoutVars>
      </dgm:prSet>
      <dgm:spPr/>
      <dgm:t>
        <a:bodyPr/>
        <a:lstStyle/>
        <a:p>
          <a:endParaRPr lang="tr-TR"/>
        </a:p>
      </dgm:t>
    </dgm:pt>
  </dgm:ptLst>
  <dgm:cxnLst>
    <dgm:cxn modelId="{6C8FCC5D-F742-6140-A124-4E6869EFE0DC}" type="presOf" srcId="{8EF8ECE1-BB87-E943-AEBB-90A95B13E576}" destId="{EFA21206-D676-3841-ABDD-576BC32C9AC7}" srcOrd="0" destOrd="0" presId="urn:microsoft.com/office/officeart/2005/8/layout/process1"/>
    <dgm:cxn modelId="{5AEEF89A-7F39-664B-8CA1-263CF04F74AE}" srcId="{009A7513-578B-BE40-90AF-4A88DBBFD16E}" destId="{8EF8ECE1-BB87-E943-AEBB-90A95B13E576}" srcOrd="0" destOrd="0" parTransId="{2C652787-F78C-694F-91D1-902846807F94}" sibTransId="{D5ABF920-0792-F64F-9DC5-119BCAD73092}"/>
    <dgm:cxn modelId="{4978E92A-0DB1-D940-9AC0-177DAD78F010}" type="presOf" srcId="{009A7513-578B-BE40-90AF-4A88DBBFD16E}" destId="{6EEC58C5-A997-1A4E-9E43-052CB297D666}" srcOrd="0" destOrd="0" presId="urn:microsoft.com/office/officeart/2005/8/layout/process1"/>
    <dgm:cxn modelId="{33EBCBFD-BDBE-7249-A23C-D8D707169FBC}" type="presParOf" srcId="{6EEC58C5-A997-1A4E-9E43-052CB297D666}" destId="{EFA21206-D676-3841-ABDD-576BC32C9AC7}"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image" Target="../media/image76.wmf"/><Relationship Id="rId1" Type="http://schemas.openxmlformats.org/officeDocument/2006/relationships/image" Target="../media/image75.wmf"/><Relationship Id="rId4" Type="http://schemas.openxmlformats.org/officeDocument/2006/relationships/image" Target="../media/image7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4"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image" Target="../media/image4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image" Target="../media/image6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9CA981-C2E0-44FD-89ED-63A866EF1E40}" type="datetimeFigureOut">
              <a:rPr lang="tr-TR" smtClean="0"/>
              <a:t>23.09.2022</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054AFD-C810-4D0F-8FE9-2802D13158FB}" type="slidenum">
              <a:rPr lang="tr-TR" smtClean="0"/>
              <a:t>‹#›</a:t>
            </a:fld>
            <a:endParaRPr lang="tr-TR"/>
          </a:p>
        </p:txBody>
      </p:sp>
    </p:spTree>
    <p:extLst>
      <p:ext uri="{BB962C8B-B14F-4D97-AF65-F5344CB8AC3E}">
        <p14:creationId xmlns:p14="http://schemas.microsoft.com/office/powerpoint/2010/main" val="3717233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09" name="Slayt Görüntüsü Yer Tutucusu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0210" name="Not Yer Tutucusu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tr-TR" altLang="tr-TR" smtClean="0"/>
              <a:t>Gruplar arası farkın önem kontrolünü yapar ancak farklılığın hangi gruplardan kaynaklandığını söylemez. </a:t>
            </a:r>
          </a:p>
        </p:txBody>
      </p:sp>
      <p:sp>
        <p:nvSpPr>
          <p:cNvPr id="350211" name="Slayt Numarası Yer Tutucusu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4F822BF-1A5C-4354-A048-4170AB12B461}" type="slidenum">
              <a:rPr kumimoji="0" lang="tr-TR" altLang="tr-TR" sz="1200" b="0" i="0" u="none" strike="noStrike" kern="1200" cap="none" spc="0" normalizeH="0" baseline="0" noProof="0">
                <a:ln>
                  <a:noFill/>
                </a:ln>
                <a:solidFill>
                  <a:srgbClr val="514843"/>
                </a:solidFill>
                <a:effectLst/>
                <a:uLnTx/>
                <a:uFillTx/>
                <a:latin typeface="Euphemia"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tr-TR" altLang="tr-TR" sz="1200" b="0" i="0" u="none" strike="noStrike" kern="1200" cap="none" spc="0" normalizeH="0" baseline="0" noProof="0">
              <a:ln>
                <a:noFill/>
              </a:ln>
              <a:solidFill>
                <a:srgbClr val="514843"/>
              </a:solidFill>
              <a:effectLst/>
              <a:uLnTx/>
              <a:uFillTx/>
              <a:latin typeface="Euphemia" pitchFamily="34" charset="0"/>
              <a:ea typeface="+mn-ea"/>
              <a:cs typeface="+mn-cs"/>
            </a:endParaRPr>
          </a:p>
        </p:txBody>
      </p:sp>
    </p:spTree>
    <p:extLst>
      <p:ext uri="{BB962C8B-B14F-4D97-AF65-F5344CB8AC3E}">
        <p14:creationId xmlns:p14="http://schemas.microsoft.com/office/powerpoint/2010/main" val="967814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1" name="Slayt Resmi Yer Tutucusu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3282" name="Not Yer Tutucusu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tr-TR" altLang="tr-TR" smtClean="0"/>
              <a:t>JAMOVI’de yalnızca TUKEY ve Games-Howell testleri var…</a:t>
            </a:r>
          </a:p>
        </p:txBody>
      </p:sp>
      <p:sp>
        <p:nvSpPr>
          <p:cNvPr id="353283" name="Slayt Numarası Yer Tutucusu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6FC3D38-F757-48D7-904C-5567AFAD85A0}" type="slidenum">
              <a:rPr kumimoji="0" lang="tr-TR" altLang="tr-TR"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tr-TR" altLang="tr-TR"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53192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4" name="3 Slayt Numarası Yer Tutucusu"/>
          <p:cNvSpPr>
            <a:spLocks noGrp="1"/>
          </p:cNvSpPr>
          <p:nvPr>
            <p:ph type="sldNum" sz="quarter" idx="5"/>
          </p:nvPr>
        </p:nvSpPr>
        <p:spPr/>
        <p:txBody>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31D54EB-B6BF-4389-A5EF-9F90D1A60456}" type="slidenum">
              <a:rPr kumimoji="0" lang="tr-TR" altLang="tr-TR"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tr-TR" altLang="tr-TR"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704434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2D7AAA1-ECA1-4AC4-A944-6AA8F1BD0E0D}"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9/23/2022</a:t>
            </a:fld>
            <a:endParaRPr kumimoji="0" lang="en-US" sz="900" b="0" i="0" u="none" strike="noStrike" kern="1200" cap="none" spc="0" normalizeH="0" baseline="0" noProof="0">
              <a:ln>
                <a:noFill/>
              </a:ln>
              <a:solidFill>
                <a:srgbClr val="A4A186"/>
              </a:solidFill>
              <a:effectLst/>
              <a:uLnTx/>
              <a:uFillTx/>
              <a:latin typeface="Century Gothic" panose="020B0502020202020204"/>
              <a:ea typeface="MS PGothic" pitchFamily="34" charset="-128"/>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DFDCB7">
                  <a:shade val="50000"/>
                </a:srgbClr>
              </a:solidFill>
              <a:effectLst/>
              <a:uLnTx/>
              <a:uFillTx/>
              <a:latin typeface="Century Gothic" panose="020B0502020202020204"/>
              <a:ea typeface="+mn-ea"/>
              <a:cs typeface="+mn-cs"/>
            </a:endParaRP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35E862-0789-4C9C-8C1E-419BC3659664}"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2000" b="0" i="0" u="none" strike="noStrike" kern="1200" cap="none" spc="0" normalizeH="0" baseline="0" noProof="0">
              <a:ln>
                <a:noFill/>
              </a:ln>
              <a:solidFill>
                <a:srgbClr val="A4A186"/>
              </a:solidFill>
              <a:effectLst/>
              <a:uLnTx/>
              <a:uFillTx/>
              <a:latin typeface="Century Gothic" panose="020B0502020202020204"/>
              <a:ea typeface="MS PGothic" pitchFamily="34" charset="-128"/>
              <a:cs typeface="+mn-cs"/>
            </a:endParaRPr>
          </a:p>
        </p:txBody>
      </p:sp>
    </p:spTree>
    <p:extLst>
      <p:ext uri="{BB962C8B-B14F-4D97-AF65-F5344CB8AC3E}">
        <p14:creationId xmlns:p14="http://schemas.microsoft.com/office/powerpoint/2010/main" val="1986081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2D7AAA1-ECA1-4AC4-A944-6AA8F1BD0E0D}"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9/23/2022</a:t>
            </a:fld>
            <a:endParaRPr kumimoji="0" lang="en-US" sz="900" b="0" i="0" u="none" strike="noStrike" kern="1200" cap="none" spc="0" normalizeH="0" baseline="0" noProof="0">
              <a:ln>
                <a:noFill/>
              </a:ln>
              <a:solidFill>
                <a:srgbClr val="A4A186"/>
              </a:solidFill>
              <a:effectLst/>
              <a:uLnTx/>
              <a:uFillTx/>
              <a:latin typeface="Century Gothic" panose="020B0502020202020204"/>
              <a:ea typeface="MS PGothic" pitchFamily="34" charset="-128"/>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DFDCB7">
                  <a:shade val="50000"/>
                </a:srgbClr>
              </a:solidFill>
              <a:effectLst/>
              <a:uLnTx/>
              <a:uFillTx/>
              <a:latin typeface="Century Gothic" panose="020B0502020202020204"/>
              <a:ea typeface="+mn-ea"/>
              <a:cs typeface="+mn-cs"/>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35E862-0789-4C9C-8C1E-419BC3659664}"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2000" b="0" i="0" u="none" strike="noStrike" kern="1200" cap="none" spc="0" normalizeH="0" baseline="0" noProof="0">
              <a:ln>
                <a:noFill/>
              </a:ln>
              <a:solidFill>
                <a:srgbClr val="A4A186"/>
              </a:solidFill>
              <a:effectLst/>
              <a:uLnTx/>
              <a:uFillTx/>
              <a:latin typeface="Century Gothic" panose="020B0502020202020204"/>
              <a:ea typeface="MS PGothic" pitchFamily="34" charset="-128"/>
              <a:cs typeface="+mn-cs"/>
            </a:endParaRPr>
          </a:p>
        </p:txBody>
      </p:sp>
    </p:spTree>
    <p:extLst>
      <p:ext uri="{BB962C8B-B14F-4D97-AF65-F5344CB8AC3E}">
        <p14:creationId xmlns:p14="http://schemas.microsoft.com/office/powerpoint/2010/main" val="1348831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2D7AAA1-ECA1-4AC4-A944-6AA8F1BD0E0D}"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9/23/2022</a:t>
            </a:fld>
            <a:endParaRPr kumimoji="0" lang="en-US" sz="900" b="0" i="0" u="none" strike="noStrike" kern="1200" cap="none" spc="0" normalizeH="0" baseline="0" noProof="0">
              <a:ln>
                <a:noFill/>
              </a:ln>
              <a:solidFill>
                <a:srgbClr val="A4A186"/>
              </a:solidFill>
              <a:effectLst/>
              <a:uLnTx/>
              <a:uFillTx/>
              <a:latin typeface="Century Gothic" panose="020B0502020202020204"/>
              <a:ea typeface="MS PGothic" pitchFamily="34" charset="-128"/>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DFDCB7">
                  <a:shade val="50000"/>
                </a:srgbClr>
              </a:solidFill>
              <a:effectLst/>
              <a:uLnTx/>
              <a:uFillTx/>
              <a:latin typeface="Century Gothic" panose="020B0502020202020204"/>
              <a:ea typeface="+mn-ea"/>
              <a:cs typeface="+mn-cs"/>
            </a:endParaRP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35E862-0789-4C9C-8C1E-419BC3659664}"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2000" b="0" i="0" u="none" strike="noStrike" kern="1200" cap="none" spc="0" normalizeH="0" baseline="0" noProof="0">
              <a:ln>
                <a:noFill/>
              </a:ln>
              <a:solidFill>
                <a:srgbClr val="A4A186"/>
              </a:solidFill>
              <a:effectLst/>
              <a:uLnTx/>
              <a:uFillTx/>
              <a:latin typeface="Century Gothic" panose="020B0502020202020204"/>
              <a:ea typeface="MS PGothic" pitchFamily="34" charset="-128"/>
              <a:cs typeface="+mn-cs"/>
            </a:endParaRP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Tree>
    <p:extLst>
      <p:ext uri="{BB962C8B-B14F-4D97-AF65-F5344CB8AC3E}">
        <p14:creationId xmlns:p14="http://schemas.microsoft.com/office/powerpoint/2010/main" val="2527451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2D7AAA1-ECA1-4AC4-A944-6AA8F1BD0E0D}"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9/23/2022</a:t>
            </a:fld>
            <a:endParaRPr kumimoji="0" lang="en-US" sz="900" b="0" i="0" u="none" strike="noStrike" kern="1200" cap="none" spc="0" normalizeH="0" baseline="0" noProof="0">
              <a:ln>
                <a:noFill/>
              </a:ln>
              <a:solidFill>
                <a:srgbClr val="A4A186"/>
              </a:solidFill>
              <a:effectLst/>
              <a:uLnTx/>
              <a:uFillTx/>
              <a:latin typeface="Century Gothic" panose="020B0502020202020204"/>
              <a:ea typeface="MS PGothic" pitchFamily="34" charset="-128"/>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DFDCB7">
                  <a:shade val="50000"/>
                </a:srgbClr>
              </a:solidFill>
              <a:effectLst/>
              <a:uLnTx/>
              <a:uFillTx/>
              <a:latin typeface="Century Gothic" panose="020B0502020202020204"/>
              <a:ea typeface="+mn-ea"/>
              <a:cs typeface="+mn-cs"/>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35E862-0789-4C9C-8C1E-419BC3659664}"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2000" b="0" i="0" u="none" strike="noStrike" kern="1200" cap="none" spc="0" normalizeH="0" baseline="0" noProof="0">
              <a:ln>
                <a:noFill/>
              </a:ln>
              <a:solidFill>
                <a:srgbClr val="A4A186"/>
              </a:solidFill>
              <a:effectLst/>
              <a:uLnTx/>
              <a:uFillTx/>
              <a:latin typeface="Century Gothic" panose="020B0502020202020204"/>
              <a:ea typeface="MS PGothic" pitchFamily="34" charset="-128"/>
              <a:cs typeface="+mn-cs"/>
            </a:endParaRPr>
          </a:p>
        </p:txBody>
      </p:sp>
    </p:spTree>
    <p:extLst>
      <p:ext uri="{BB962C8B-B14F-4D97-AF65-F5344CB8AC3E}">
        <p14:creationId xmlns:p14="http://schemas.microsoft.com/office/powerpoint/2010/main" val="1941441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2D7AAA1-ECA1-4AC4-A944-6AA8F1BD0E0D}"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9/23/2022</a:t>
            </a:fld>
            <a:endParaRPr kumimoji="0" lang="en-US" sz="900" b="0" i="0" u="none" strike="noStrike" kern="1200" cap="none" spc="0" normalizeH="0" baseline="0" noProof="0">
              <a:ln>
                <a:noFill/>
              </a:ln>
              <a:solidFill>
                <a:srgbClr val="A4A186"/>
              </a:solidFill>
              <a:effectLst/>
              <a:uLnTx/>
              <a:uFillTx/>
              <a:latin typeface="Century Gothic" panose="020B0502020202020204"/>
              <a:ea typeface="MS PGothic" pitchFamily="34" charset="-128"/>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DFDCB7">
                  <a:shade val="50000"/>
                </a:srgbClr>
              </a:solidFill>
              <a:effectLst/>
              <a:uLnTx/>
              <a:uFillTx/>
              <a:latin typeface="Century Gothic" panose="020B0502020202020204"/>
              <a:ea typeface="+mn-ea"/>
              <a:cs typeface="+mn-cs"/>
            </a:endParaRP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35E862-0789-4C9C-8C1E-419BC3659664}"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2000" b="0" i="0" u="none" strike="noStrike" kern="1200" cap="none" spc="0" normalizeH="0" baseline="0" noProof="0">
              <a:ln>
                <a:noFill/>
              </a:ln>
              <a:solidFill>
                <a:srgbClr val="A4A186"/>
              </a:solidFill>
              <a:effectLst/>
              <a:uLnTx/>
              <a:uFillTx/>
              <a:latin typeface="Century Gothic" panose="020B0502020202020204"/>
              <a:ea typeface="MS PGothic" pitchFamily="34" charset="-128"/>
              <a:cs typeface="+mn-cs"/>
            </a:endParaRP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Tree>
    <p:extLst>
      <p:ext uri="{BB962C8B-B14F-4D97-AF65-F5344CB8AC3E}">
        <p14:creationId xmlns:p14="http://schemas.microsoft.com/office/powerpoint/2010/main" val="12902229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2D7AAA1-ECA1-4AC4-A944-6AA8F1BD0E0D}"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9/23/2022</a:t>
            </a:fld>
            <a:endParaRPr kumimoji="0" lang="en-US" sz="900" b="0" i="0" u="none" strike="noStrike" kern="1200" cap="none" spc="0" normalizeH="0" baseline="0" noProof="0">
              <a:ln>
                <a:noFill/>
              </a:ln>
              <a:solidFill>
                <a:srgbClr val="A4A186"/>
              </a:solidFill>
              <a:effectLst/>
              <a:uLnTx/>
              <a:uFillTx/>
              <a:latin typeface="Century Gothic" panose="020B0502020202020204"/>
              <a:ea typeface="MS PGothic" pitchFamily="34" charset="-128"/>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DFDCB7">
                  <a:shade val="50000"/>
                </a:srgbClr>
              </a:solidFill>
              <a:effectLst/>
              <a:uLnTx/>
              <a:uFillTx/>
              <a:latin typeface="Century Gothic" panose="020B0502020202020204"/>
              <a:ea typeface="+mn-ea"/>
              <a:cs typeface="+mn-cs"/>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35E862-0789-4C9C-8C1E-419BC3659664}"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2000" b="0" i="0" u="none" strike="noStrike" kern="1200" cap="none" spc="0" normalizeH="0" baseline="0" noProof="0">
              <a:ln>
                <a:noFill/>
              </a:ln>
              <a:solidFill>
                <a:srgbClr val="A4A186"/>
              </a:solidFill>
              <a:effectLst/>
              <a:uLnTx/>
              <a:uFillTx/>
              <a:latin typeface="Century Gothic" panose="020B0502020202020204"/>
              <a:ea typeface="MS PGothic" pitchFamily="34" charset="-128"/>
              <a:cs typeface="+mn-cs"/>
            </a:endParaRPr>
          </a:p>
        </p:txBody>
      </p:sp>
    </p:spTree>
    <p:extLst>
      <p:ext uri="{BB962C8B-B14F-4D97-AF65-F5344CB8AC3E}">
        <p14:creationId xmlns:p14="http://schemas.microsoft.com/office/powerpoint/2010/main" val="3378240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2D7AAA1-ECA1-4AC4-A944-6AA8F1BD0E0D}"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9/23/2022</a:t>
            </a:fld>
            <a:endParaRPr kumimoji="0" lang="en-US" sz="900" b="0" i="0" u="none" strike="noStrike" kern="1200" cap="none" spc="0" normalizeH="0" baseline="0" noProof="0">
              <a:ln>
                <a:noFill/>
              </a:ln>
              <a:solidFill>
                <a:srgbClr val="A4A186"/>
              </a:solidFill>
              <a:effectLst/>
              <a:uLnTx/>
              <a:uFillTx/>
              <a:latin typeface="Century Gothic" panose="020B0502020202020204"/>
              <a:ea typeface="MS PGothic" pitchFamily="34" charset="-128"/>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DFDCB7">
                  <a:shade val="50000"/>
                </a:srgbClr>
              </a:solidFill>
              <a:effectLst/>
              <a:uLnTx/>
              <a:uFillTx/>
              <a:latin typeface="Century Gothic" panose="020B0502020202020204"/>
              <a:ea typeface="+mn-ea"/>
              <a:cs typeface="+mn-cs"/>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35E862-0789-4C9C-8C1E-419BC3659664}"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2000" b="0" i="0" u="none" strike="noStrike" kern="1200" cap="none" spc="0" normalizeH="0" baseline="0" noProof="0">
              <a:ln>
                <a:noFill/>
              </a:ln>
              <a:solidFill>
                <a:srgbClr val="A4A186"/>
              </a:solidFill>
              <a:effectLst/>
              <a:uLnTx/>
              <a:uFillTx/>
              <a:latin typeface="Century Gothic" panose="020B0502020202020204"/>
              <a:ea typeface="MS PGothic" pitchFamily="34" charset="-128"/>
              <a:cs typeface="+mn-cs"/>
            </a:endParaRPr>
          </a:p>
        </p:txBody>
      </p:sp>
    </p:spTree>
    <p:extLst>
      <p:ext uri="{BB962C8B-B14F-4D97-AF65-F5344CB8AC3E}">
        <p14:creationId xmlns:p14="http://schemas.microsoft.com/office/powerpoint/2010/main" val="36563882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2D7AAA1-ECA1-4AC4-A944-6AA8F1BD0E0D}"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9/23/2022</a:t>
            </a:fld>
            <a:endParaRPr kumimoji="0" lang="en-US" sz="900" b="0" i="0" u="none" strike="noStrike" kern="1200" cap="none" spc="0" normalizeH="0" baseline="0" noProof="0">
              <a:ln>
                <a:noFill/>
              </a:ln>
              <a:solidFill>
                <a:srgbClr val="A4A186"/>
              </a:solidFill>
              <a:effectLst/>
              <a:uLnTx/>
              <a:uFillTx/>
              <a:latin typeface="Century Gothic" panose="020B0502020202020204"/>
              <a:ea typeface="MS PGothic" pitchFamily="34" charset="-128"/>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DFDCB7">
                  <a:shade val="50000"/>
                </a:srgbClr>
              </a:solidFill>
              <a:effectLst/>
              <a:uLnTx/>
              <a:uFillTx/>
              <a:latin typeface="Century Gothic" panose="020B0502020202020204"/>
              <a:ea typeface="+mn-ea"/>
              <a:cs typeface="+mn-cs"/>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35E862-0789-4C9C-8C1E-419BC3659664}"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2000" b="0" i="0" u="none" strike="noStrike" kern="1200" cap="none" spc="0" normalizeH="0" baseline="0" noProof="0">
              <a:ln>
                <a:noFill/>
              </a:ln>
              <a:solidFill>
                <a:srgbClr val="A4A186"/>
              </a:solidFill>
              <a:effectLst/>
              <a:uLnTx/>
              <a:uFillTx/>
              <a:latin typeface="Century Gothic" panose="020B0502020202020204"/>
              <a:ea typeface="MS PGothic" pitchFamily="34" charset="-128"/>
              <a:cs typeface="+mn-cs"/>
            </a:endParaRPr>
          </a:p>
        </p:txBody>
      </p:sp>
    </p:spTree>
    <p:extLst>
      <p:ext uri="{BB962C8B-B14F-4D97-AF65-F5344CB8AC3E}">
        <p14:creationId xmlns:p14="http://schemas.microsoft.com/office/powerpoint/2010/main" val="24776720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914400" y="609600"/>
            <a:ext cx="103632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914400" y="1981200"/>
            <a:ext cx="508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197600" y="1981200"/>
            <a:ext cx="508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Rectangle 5"/>
          <p:cNvSpPr>
            <a:spLocks noGrp="1" noChangeArrowheads="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7" name="Rectangle 6"/>
          <p:cNvSpPr>
            <a:spLocks noGrp="1" noChangeArrowheads="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ECC047B-FF04-4F62-8A13-AE0D651BE84D}" type="slidenum">
              <a:rPr kumimoji="0" lang="tr-TR" altLang="tr-TR" sz="2000" b="0" i="0" u="none" strike="noStrike" kern="1200" cap="none" spc="0" normalizeH="0" baseline="0" noProof="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altLang="tr-T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5914924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914400" y="609600"/>
            <a:ext cx="103632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914400" y="1981200"/>
            <a:ext cx="508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6197600" y="1981200"/>
            <a:ext cx="50800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6197600" y="4114800"/>
            <a:ext cx="50800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4"/>
          <p:cNvSpPr>
            <a:spLocks noGrp="1" noChangeArrowheads="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7" name="Rectangle 5"/>
          <p:cNvSpPr>
            <a:spLocks noGrp="1" noChangeArrowheads="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8" name="Rectangle 6"/>
          <p:cNvSpPr>
            <a:spLocks noGrp="1" noChangeArrowheads="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10C2F18-5560-422F-93AA-397F71A92B59}" type="slidenum">
              <a:rPr kumimoji="0" lang="tr-TR" altLang="tr-TR" sz="2000" b="0" i="0" u="none" strike="noStrike" kern="1200" cap="none" spc="0" normalizeH="0" baseline="0" noProof="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altLang="tr-T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7868950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914400" y="609600"/>
            <a:ext cx="10363200" cy="54864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4" name="Rectangle 5"/>
          <p:cNvSpPr>
            <a:spLocks noGrp="1" noChangeArrowheads="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Rectangle 6"/>
          <p:cNvSpPr>
            <a:spLocks noGrp="1" noChangeArrowheads="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334B584-F5D2-430B-94F5-19314878ABFD}" type="slidenum">
              <a:rPr kumimoji="0" lang="tr-TR" altLang="tr-TR" sz="2000" b="0" i="0" u="none" strike="noStrike" kern="1200" cap="none" spc="0" normalizeH="0" baseline="0" noProof="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altLang="tr-T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936548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2D7AAA1-ECA1-4AC4-A944-6AA8F1BD0E0D}"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9/23/2022</a:t>
            </a:fld>
            <a:endParaRPr kumimoji="0" lang="en-US" sz="900" b="0" i="0" u="none" strike="noStrike" kern="1200" cap="none" spc="0" normalizeH="0" baseline="0" noProof="0">
              <a:ln>
                <a:noFill/>
              </a:ln>
              <a:solidFill>
                <a:srgbClr val="A4A186"/>
              </a:solidFill>
              <a:effectLst/>
              <a:uLnTx/>
              <a:uFillTx/>
              <a:latin typeface="Century Gothic" panose="020B0502020202020204"/>
              <a:ea typeface="MS PGothic" pitchFamily="34" charset="-128"/>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DFDCB7">
                  <a:shade val="50000"/>
                </a:srgbClr>
              </a:solidFill>
              <a:effectLst/>
              <a:uLnTx/>
              <a:uFillTx/>
              <a:latin typeface="Century Gothic" panose="020B0502020202020204"/>
              <a:ea typeface="+mn-ea"/>
              <a:cs typeface="+mn-cs"/>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35E862-0789-4C9C-8C1E-419BC3659664}"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2000" b="0" i="0" u="none" strike="noStrike" kern="1200" cap="none" spc="0" normalizeH="0" baseline="0" noProof="0">
              <a:ln>
                <a:noFill/>
              </a:ln>
              <a:solidFill>
                <a:srgbClr val="A4A186"/>
              </a:solidFill>
              <a:effectLst/>
              <a:uLnTx/>
              <a:uFillTx/>
              <a:latin typeface="Century Gothic" panose="020B0502020202020204"/>
              <a:ea typeface="MS PGothic" pitchFamily="34" charset="-128"/>
              <a:cs typeface="+mn-cs"/>
            </a:endParaRPr>
          </a:p>
        </p:txBody>
      </p:sp>
    </p:spTree>
    <p:extLst>
      <p:ext uri="{BB962C8B-B14F-4D97-AF65-F5344CB8AC3E}">
        <p14:creationId xmlns:p14="http://schemas.microsoft.com/office/powerpoint/2010/main" val="25143298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cSld name="Başlık, İçerik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914400" y="609600"/>
            <a:ext cx="10363200" cy="1143000"/>
          </a:xfrm>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914400" y="1981200"/>
            <a:ext cx="508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6197600" y="1981200"/>
            <a:ext cx="50800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6197600" y="4114800"/>
            <a:ext cx="50800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4"/>
          <p:cNvSpPr>
            <a:spLocks noGrp="1" noChangeArrowheads="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7" name="Rectangle 5"/>
          <p:cNvSpPr>
            <a:spLocks noGrp="1" noChangeArrowheads="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8" name="Rectangle 6"/>
          <p:cNvSpPr>
            <a:spLocks noGrp="1" noChangeArrowheads="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ED5D672-C23B-4FD1-AF61-993BE40D1327}" type="slidenum">
              <a:rPr kumimoji="0" lang="tr-TR" altLang="tr-TR" sz="2000" b="0" i="0" u="none" strike="noStrike" kern="1200" cap="none" spc="0" normalizeH="0" baseline="0" noProof="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altLang="tr-T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3625652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7F5D3B-FC00-464F-AE30-2D6F26EC3E42}"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23.09.2022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4481D6-8EA1-4D78-9461-C99F0DB30DB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7803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7F5D3B-FC00-464F-AE30-2D6F26EC3E42}"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23.09.2022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4481D6-8EA1-4D78-9461-C99F0DB30DB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09824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7F5D3B-FC00-464F-AE30-2D6F26EC3E42}"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23.09.2022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4481D6-8EA1-4D78-9461-C99F0DB30DB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30162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7F5D3B-FC00-464F-AE30-2D6F26EC3E42}"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23.09.2022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4481D6-8EA1-4D78-9461-C99F0DB30DB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78552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7F5D3B-FC00-464F-AE30-2D6F26EC3E42}"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23.09.2022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Altbilgi Yer Tutucusu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ayt Numarası Yer Tutucusu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4481D6-8EA1-4D78-9461-C99F0DB30DB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96012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7F5D3B-FC00-464F-AE30-2D6F26EC3E42}"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23.09.2022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Altbilgi Yer Tutucusu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ayt Numarası Yer Tutucusu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4481D6-8EA1-4D78-9461-C99F0DB30DB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07952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7F5D3B-FC00-464F-AE30-2D6F26EC3E42}"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23.09.2022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Altbilgi Yer Tutucusu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4481D6-8EA1-4D78-9461-C99F0DB30DB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52906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7F5D3B-FC00-464F-AE30-2D6F26EC3E42}"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23.09.2022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4481D6-8EA1-4D78-9461-C99F0DB30DB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25282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7F5D3B-FC00-464F-AE30-2D6F26EC3E42}"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23.09.2022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4481D6-8EA1-4D78-9461-C99F0DB30DB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4877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2D7AAA1-ECA1-4AC4-A944-6AA8F1BD0E0D}"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9/23/2022</a:t>
            </a:fld>
            <a:endParaRPr kumimoji="0" lang="en-US" sz="900" b="0" i="0" u="none" strike="noStrike" kern="1200" cap="none" spc="0" normalizeH="0" baseline="0" noProof="0">
              <a:ln>
                <a:noFill/>
              </a:ln>
              <a:solidFill>
                <a:srgbClr val="A4A186"/>
              </a:solidFill>
              <a:effectLst/>
              <a:uLnTx/>
              <a:uFillTx/>
              <a:latin typeface="Century Gothic" panose="020B0502020202020204"/>
              <a:ea typeface="MS PGothic" pitchFamily="34" charset="-128"/>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DFDCB7">
                  <a:shade val="50000"/>
                </a:srgbClr>
              </a:solidFill>
              <a:effectLst/>
              <a:uLnTx/>
              <a:uFillTx/>
              <a:latin typeface="Century Gothic" panose="020B0502020202020204"/>
              <a:ea typeface="+mn-ea"/>
              <a:cs typeface="+mn-cs"/>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35E862-0789-4C9C-8C1E-419BC3659664}"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2000" b="0" i="0" u="none" strike="noStrike" kern="1200" cap="none" spc="0" normalizeH="0" baseline="0" noProof="0">
              <a:ln>
                <a:noFill/>
              </a:ln>
              <a:solidFill>
                <a:srgbClr val="A4A186"/>
              </a:solidFill>
              <a:effectLst/>
              <a:uLnTx/>
              <a:uFillTx/>
              <a:latin typeface="Century Gothic" panose="020B0502020202020204"/>
              <a:ea typeface="MS PGothic" pitchFamily="34" charset="-128"/>
              <a:cs typeface="+mn-cs"/>
            </a:endParaRPr>
          </a:p>
        </p:txBody>
      </p:sp>
    </p:spTree>
    <p:extLst>
      <p:ext uri="{BB962C8B-B14F-4D97-AF65-F5344CB8AC3E}">
        <p14:creationId xmlns:p14="http://schemas.microsoft.com/office/powerpoint/2010/main" val="40877638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7F5D3B-FC00-464F-AE30-2D6F26EC3E42}"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23.09.2022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4481D6-8EA1-4D78-9461-C99F0DB30DB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21003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7F5D3B-FC00-464F-AE30-2D6F26EC3E42}"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23.09.2022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4481D6-8EA1-4D78-9461-C99F0DB30DB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38027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72B1D5-C933-4E3E-8AA7-05208ABE9EFB}" type="datetimeFigureOut">
              <a:rPr kumimoji="0" lang="tr-T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23.09.2022</a:t>
            </a:fld>
            <a:endParaRPr kumimoji="0" lang="tr-T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E01034-5831-4298-B563-003C77FABD6F}" type="slidenum">
              <a:rPr kumimoji="0" lang="tr-T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0971915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72B1D5-C933-4E3E-8AA7-05208ABE9EFB}" type="datetimeFigureOut">
              <a:rPr kumimoji="0" lang="tr-T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23.09.2022</a:t>
            </a:fld>
            <a:endParaRPr kumimoji="0" lang="tr-T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E01034-5831-4298-B563-003C77FABD6F}" type="slidenum">
              <a:rPr kumimoji="0" lang="tr-T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0309353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72B1D5-C933-4E3E-8AA7-05208ABE9EFB}" type="datetimeFigureOut">
              <a:rPr kumimoji="0" lang="tr-T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23.09.2022</a:t>
            </a:fld>
            <a:endParaRPr kumimoji="0" lang="tr-T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E01034-5831-4298-B563-003C77FABD6F}" type="slidenum">
              <a:rPr kumimoji="0" lang="tr-T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1568509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72B1D5-C933-4E3E-8AA7-05208ABE9EFB}" type="datetimeFigureOut">
              <a:rPr kumimoji="0" lang="tr-T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23.09.2022</a:t>
            </a:fld>
            <a:endParaRPr kumimoji="0" lang="tr-T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E01034-5831-4298-B563-003C77FABD6F}" type="slidenum">
              <a:rPr kumimoji="0" lang="tr-T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645748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72B1D5-C933-4E3E-8AA7-05208ABE9EFB}" type="datetimeFigureOut">
              <a:rPr kumimoji="0" lang="tr-T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23.09.2022</a:t>
            </a:fld>
            <a:endParaRPr kumimoji="0" lang="tr-T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E01034-5831-4298-B563-003C77FABD6F}" type="slidenum">
              <a:rPr kumimoji="0" lang="tr-T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3004179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72B1D5-C933-4E3E-8AA7-05208ABE9EFB}" type="datetimeFigureOut">
              <a:rPr kumimoji="0" lang="tr-T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23.09.2022</a:t>
            </a:fld>
            <a:endParaRPr kumimoji="0" lang="tr-T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E01034-5831-4298-B563-003C77FABD6F}" type="slidenum">
              <a:rPr kumimoji="0" lang="tr-T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8508125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72B1D5-C933-4E3E-8AA7-05208ABE9EFB}" type="datetimeFigureOut">
              <a:rPr kumimoji="0" lang="tr-T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23.09.2022</a:t>
            </a:fld>
            <a:endParaRPr kumimoji="0" lang="tr-T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E01034-5831-4298-B563-003C77FABD6F}" type="slidenum">
              <a:rPr kumimoji="0" lang="tr-T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8306158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72B1D5-C933-4E3E-8AA7-05208ABE9EFB}" type="datetimeFigureOut">
              <a:rPr kumimoji="0" lang="tr-T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23.09.2022</a:t>
            </a:fld>
            <a:endParaRPr kumimoji="0" lang="tr-T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E01034-5831-4298-B563-003C77FABD6F}" type="slidenum">
              <a:rPr kumimoji="0" lang="tr-T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805543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2D7AAA1-ECA1-4AC4-A944-6AA8F1BD0E0D}"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9/23/2022</a:t>
            </a:fld>
            <a:endParaRPr kumimoji="0" lang="en-US" sz="900" b="0" i="0" u="none" strike="noStrike" kern="1200" cap="none" spc="0" normalizeH="0" baseline="0" noProof="0">
              <a:ln>
                <a:noFill/>
              </a:ln>
              <a:solidFill>
                <a:srgbClr val="A4A186"/>
              </a:solidFill>
              <a:effectLst/>
              <a:uLnTx/>
              <a:uFillTx/>
              <a:latin typeface="Century Gothic" panose="020B0502020202020204"/>
              <a:ea typeface="MS PGothic" pitchFamily="34" charset="-128"/>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DFDCB7">
                  <a:shade val="50000"/>
                </a:srgbClr>
              </a:solidFill>
              <a:effectLst/>
              <a:uLnTx/>
              <a:uFillTx/>
              <a:latin typeface="Century Gothic" panose="020B0502020202020204"/>
              <a:ea typeface="+mn-ea"/>
              <a:cs typeface="+mn-cs"/>
            </a:endParaRP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35E862-0789-4C9C-8C1E-419BC3659664}"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2000" b="0" i="0" u="none" strike="noStrike" kern="1200" cap="none" spc="0" normalizeH="0" baseline="0" noProof="0">
              <a:ln>
                <a:noFill/>
              </a:ln>
              <a:solidFill>
                <a:srgbClr val="A4A186"/>
              </a:solidFill>
              <a:effectLst/>
              <a:uLnTx/>
              <a:uFillTx/>
              <a:latin typeface="Century Gothic" panose="020B0502020202020204"/>
              <a:ea typeface="MS PGothic" pitchFamily="34" charset="-128"/>
              <a:cs typeface="+mn-cs"/>
            </a:endParaRPr>
          </a:p>
        </p:txBody>
      </p:sp>
    </p:spTree>
    <p:extLst>
      <p:ext uri="{BB962C8B-B14F-4D97-AF65-F5344CB8AC3E}">
        <p14:creationId xmlns:p14="http://schemas.microsoft.com/office/powerpoint/2010/main" val="36936955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72B1D5-C933-4E3E-8AA7-05208ABE9EFB}" type="datetimeFigureOut">
              <a:rPr kumimoji="0" lang="tr-T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23.09.2022</a:t>
            </a:fld>
            <a:endParaRPr kumimoji="0" lang="tr-T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E01034-5831-4298-B563-003C77FABD6F}" type="slidenum">
              <a:rPr kumimoji="0" lang="tr-T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3206849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72B1D5-C933-4E3E-8AA7-05208ABE9EFB}" type="datetimeFigureOut">
              <a:rPr kumimoji="0" lang="tr-T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23.09.2022</a:t>
            </a:fld>
            <a:endParaRPr kumimoji="0" lang="tr-T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E01034-5831-4298-B563-003C77FABD6F}" type="slidenum">
              <a:rPr kumimoji="0" lang="tr-T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6997421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72B1D5-C933-4E3E-8AA7-05208ABE9EFB}" type="datetimeFigureOut">
              <a:rPr kumimoji="0" lang="tr-T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23.09.2022</a:t>
            </a:fld>
            <a:endParaRPr kumimoji="0" lang="tr-T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E01034-5831-4298-B563-003C77FABD6F}" type="slidenum">
              <a:rPr kumimoji="0" lang="tr-T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Tree>
    <p:extLst>
      <p:ext uri="{BB962C8B-B14F-4D97-AF65-F5344CB8AC3E}">
        <p14:creationId xmlns:p14="http://schemas.microsoft.com/office/powerpoint/2010/main" val="24825109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72B1D5-C933-4E3E-8AA7-05208ABE9EFB}" type="datetimeFigureOut">
              <a:rPr kumimoji="0" lang="tr-T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23.09.2022</a:t>
            </a:fld>
            <a:endParaRPr kumimoji="0" lang="tr-T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E01034-5831-4298-B563-003C77FABD6F}" type="slidenum">
              <a:rPr kumimoji="0" lang="tr-T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8712202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72B1D5-C933-4E3E-8AA7-05208ABE9EFB}" type="datetimeFigureOut">
              <a:rPr kumimoji="0" lang="tr-T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23.09.2022</a:t>
            </a:fld>
            <a:endParaRPr kumimoji="0" lang="tr-T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E01034-5831-4298-B563-003C77FABD6F}" type="slidenum">
              <a:rPr kumimoji="0" lang="tr-T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Tree>
    <p:extLst>
      <p:ext uri="{BB962C8B-B14F-4D97-AF65-F5344CB8AC3E}">
        <p14:creationId xmlns:p14="http://schemas.microsoft.com/office/powerpoint/2010/main" val="42943290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72B1D5-C933-4E3E-8AA7-05208ABE9EFB}" type="datetimeFigureOut">
              <a:rPr kumimoji="0" lang="tr-T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23.09.2022</a:t>
            </a:fld>
            <a:endParaRPr kumimoji="0" lang="tr-T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E01034-5831-4298-B563-003C77FABD6F}" type="slidenum">
              <a:rPr kumimoji="0" lang="tr-T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5250257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72B1D5-C933-4E3E-8AA7-05208ABE9EFB}" type="datetimeFigureOut">
              <a:rPr kumimoji="0" lang="tr-T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23.09.2022</a:t>
            </a:fld>
            <a:endParaRPr kumimoji="0" lang="tr-T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E01034-5831-4298-B563-003C77FABD6F}" type="slidenum">
              <a:rPr kumimoji="0" lang="tr-T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5809680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72B1D5-C933-4E3E-8AA7-05208ABE9EFB}" type="datetimeFigureOut">
              <a:rPr kumimoji="0" lang="tr-T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23.09.2022</a:t>
            </a:fld>
            <a:endParaRPr kumimoji="0" lang="tr-T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E01034-5831-4298-B563-003C77FABD6F}" type="slidenum">
              <a:rPr kumimoji="0" lang="tr-T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517939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2D7AAA1-ECA1-4AC4-A944-6AA8F1BD0E0D}"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9/23/2022</a:t>
            </a:fld>
            <a:endParaRPr kumimoji="0" lang="en-US" sz="900" b="0" i="0" u="none" strike="noStrike" kern="1200" cap="none" spc="0" normalizeH="0" baseline="0" noProof="0">
              <a:ln>
                <a:noFill/>
              </a:ln>
              <a:solidFill>
                <a:srgbClr val="A4A186"/>
              </a:solidFill>
              <a:effectLst/>
              <a:uLnTx/>
              <a:uFillTx/>
              <a:latin typeface="Century Gothic" panose="020B0502020202020204"/>
              <a:ea typeface="MS PGothic" pitchFamily="34" charset="-128"/>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DFDCB7">
                  <a:shade val="50000"/>
                </a:srgbClr>
              </a:solidFill>
              <a:effectLst/>
              <a:uLnTx/>
              <a:uFillTx/>
              <a:latin typeface="Century Gothic" panose="020B0502020202020204"/>
              <a:ea typeface="+mn-ea"/>
              <a:cs typeface="+mn-cs"/>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35E862-0789-4C9C-8C1E-419BC3659664}"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2000" b="0" i="0" u="none" strike="noStrike" kern="1200" cap="none" spc="0" normalizeH="0" baseline="0" noProof="0">
              <a:ln>
                <a:noFill/>
              </a:ln>
              <a:solidFill>
                <a:srgbClr val="A4A186"/>
              </a:solidFill>
              <a:effectLst/>
              <a:uLnTx/>
              <a:uFillTx/>
              <a:latin typeface="Century Gothic" panose="020B0502020202020204"/>
              <a:ea typeface="MS PGothic" pitchFamily="34" charset="-128"/>
              <a:cs typeface="+mn-cs"/>
            </a:endParaRPr>
          </a:p>
        </p:txBody>
      </p:sp>
    </p:spTree>
    <p:extLst>
      <p:ext uri="{BB962C8B-B14F-4D97-AF65-F5344CB8AC3E}">
        <p14:creationId xmlns:p14="http://schemas.microsoft.com/office/powerpoint/2010/main" val="144478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2D7AAA1-ECA1-4AC4-A944-6AA8F1BD0E0D}"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9/23/2022</a:t>
            </a:fld>
            <a:endParaRPr kumimoji="0" lang="en-US" sz="900" b="0" i="0" u="none" strike="noStrike" kern="1200" cap="none" spc="0" normalizeH="0" baseline="0" noProof="0">
              <a:ln>
                <a:noFill/>
              </a:ln>
              <a:solidFill>
                <a:srgbClr val="A4A186"/>
              </a:solidFill>
              <a:effectLst/>
              <a:uLnTx/>
              <a:uFillTx/>
              <a:latin typeface="Century Gothic" panose="020B0502020202020204"/>
              <a:ea typeface="MS PGothic" pitchFamily="34" charset="-128"/>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DFDCB7">
                  <a:shade val="50000"/>
                </a:srgbClr>
              </a:solidFill>
              <a:effectLst/>
              <a:uLnTx/>
              <a:uFillTx/>
              <a:latin typeface="Century Gothic" panose="020B0502020202020204"/>
              <a:ea typeface="+mn-ea"/>
              <a:cs typeface="+mn-cs"/>
            </a:endParaRP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35E862-0789-4C9C-8C1E-419BC3659664}"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2000" b="0" i="0" u="none" strike="noStrike" kern="1200" cap="none" spc="0" normalizeH="0" baseline="0" noProof="0">
              <a:ln>
                <a:noFill/>
              </a:ln>
              <a:solidFill>
                <a:srgbClr val="A4A186"/>
              </a:solidFill>
              <a:effectLst/>
              <a:uLnTx/>
              <a:uFillTx/>
              <a:latin typeface="Century Gothic" panose="020B0502020202020204"/>
              <a:ea typeface="MS PGothic" pitchFamily="34" charset="-128"/>
              <a:cs typeface="+mn-cs"/>
            </a:endParaRPr>
          </a:p>
        </p:txBody>
      </p:sp>
    </p:spTree>
    <p:extLst>
      <p:ext uri="{BB962C8B-B14F-4D97-AF65-F5344CB8AC3E}">
        <p14:creationId xmlns:p14="http://schemas.microsoft.com/office/powerpoint/2010/main" val="732610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2D7AAA1-ECA1-4AC4-A944-6AA8F1BD0E0D}"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9/23/2022</a:t>
            </a:fld>
            <a:endParaRPr kumimoji="0" lang="en-US" sz="900" b="0" i="0" u="none" strike="noStrike" kern="1200" cap="none" spc="0" normalizeH="0" baseline="0" noProof="0">
              <a:ln>
                <a:noFill/>
              </a:ln>
              <a:solidFill>
                <a:srgbClr val="A4A186"/>
              </a:solidFill>
              <a:effectLst/>
              <a:uLnTx/>
              <a:uFillTx/>
              <a:latin typeface="Century Gothic" panose="020B0502020202020204"/>
              <a:ea typeface="MS PGothic" pitchFamily="34" charset="-128"/>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DFDCB7">
                  <a:shade val="50000"/>
                </a:srgbClr>
              </a:solidFill>
              <a:effectLst/>
              <a:uLnTx/>
              <a:uFillTx/>
              <a:latin typeface="Century Gothic" panose="020B0502020202020204"/>
              <a:ea typeface="+mn-ea"/>
              <a:cs typeface="+mn-cs"/>
            </a:endParaRP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35E862-0789-4C9C-8C1E-419BC3659664}"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2000" b="0" i="0" u="none" strike="noStrike" kern="1200" cap="none" spc="0" normalizeH="0" baseline="0" noProof="0">
              <a:ln>
                <a:noFill/>
              </a:ln>
              <a:solidFill>
                <a:srgbClr val="A4A186"/>
              </a:solidFill>
              <a:effectLst/>
              <a:uLnTx/>
              <a:uFillTx/>
              <a:latin typeface="Century Gothic" panose="020B0502020202020204"/>
              <a:ea typeface="MS PGothic" pitchFamily="34" charset="-128"/>
              <a:cs typeface="+mn-cs"/>
            </a:endParaRPr>
          </a:p>
        </p:txBody>
      </p:sp>
    </p:spTree>
    <p:extLst>
      <p:ext uri="{BB962C8B-B14F-4D97-AF65-F5344CB8AC3E}">
        <p14:creationId xmlns:p14="http://schemas.microsoft.com/office/powerpoint/2010/main" val="2082096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2D7AAA1-ECA1-4AC4-A944-6AA8F1BD0E0D}"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9/23/2022</a:t>
            </a:fld>
            <a:endParaRPr kumimoji="0" lang="en-US" sz="900" b="0" i="0" u="none" strike="noStrike" kern="1200" cap="none" spc="0" normalizeH="0" baseline="0" noProof="0">
              <a:ln>
                <a:noFill/>
              </a:ln>
              <a:solidFill>
                <a:srgbClr val="A4A186"/>
              </a:solidFill>
              <a:effectLst/>
              <a:uLnTx/>
              <a:uFillTx/>
              <a:latin typeface="Century Gothic" panose="020B0502020202020204"/>
              <a:ea typeface="MS PGothic" pitchFamily="34" charset="-128"/>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DFDCB7">
                  <a:shade val="50000"/>
                </a:srgbClr>
              </a:solidFill>
              <a:effectLst/>
              <a:uLnTx/>
              <a:uFillTx/>
              <a:latin typeface="Century Gothic" panose="020B0502020202020204"/>
              <a:ea typeface="+mn-ea"/>
              <a:cs typeface="+mn-cs"/>
            </a:endParaRP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35E862-0789-4C9C-8C1E-419BC3659664}"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2000" b="0" i="0" u="none" strike="noStrike" kern="1200" cap="none" spc="0" normalizeH="0" baseline="0" noProof="0">
              <a:ln>
                <a:noFill/>
              </a:ln>
              <a:solidFill>
                <a:srgbClr val="A4A186"/>
              </a:solidFill>
              <a:effectLst/>
              <a:uLnTx/>
              <a:uFillTx/>
              <a:latin typeface="Century Gothic" panose="020B0502020202020204"/>
              <a:ea typeface="MS PGothic" pitchFamily="34" charset="-128"/>
              <a:cs typeface="+mn-cs"/>
            </a:endParaRPr>
          </a:p>
        </p:txBody>
      </p:sp>
    </p:spTree>
    <p:extLst>
      <p:ext uri="{BB962C8B-B14F-4D97-AF65-F5344CB8AC3E}">
        <p14:creationId xmlns:p14="http://schemas.microsoft.com/office/powerpoint/2010/main" val="2544729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2D7AAA1-ECA1-4AC4-A944-6AA8F1BD0E0D}"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9/23/2022</a:t>
            </a:fld>
            <a:endParaRPr kumimoji="0" lang="en-US" sz="900" b="0" i="0" u="none" strike="noStrike" kern="1200" cap="none" spc="0" normalizeH="0" baseline="0" noProof="0">
              <a:ln>
                <a:noFill/>
              </a:ln>
              <a:solidFill>
                <a:srgbClr val="A4A186"/>
              </a:solidFill>
              <a:effectLst/>
              <a:uLnTx/>
              <a:uFillTx/>
              <a:latin typeface="Century Gothic" panose="020B0502020202020204"/>
              <a:ea typeface="MS PGothic" pitchFamily="34" charset="-128"/>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DFDCB7">
                  <a:shade val="50000"/>
                </a:srgbClr>
              </a:solidFill>
              <a:effectLst/>
              <a:uLnTx/>
              <a:uFillTx/>
              <a:latin typeface="Century Gothic" panose="020B0502020202020204"/>
              <a:ea typeface="+mn-ea"/>
              <a:cs typeface="+mn-cs"/>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35E862-0789-4C9C-8C1E-419BC3659664}"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2000" b="0" i="0" u="none" strike="noStrike" kern="1200" cap="none" spc="0" normalizeH="0" baseline="0" noProof="0">
              <a:ln>
                <a:noFill/>
              </a:ln>
              <a:solidFill>
                <a:srgbClr val="A4A186"/>
              </a:solidFill>
              <a:effectLst/>
              <a:uLnTx/>
              <a:uFillTx/>
              <a:latin typeface="Century Gothic" panose="020B0502020202020204"/>
              <a:ea typeface="MS PGothic" pitchFamily="34" charset="-128"/>
              <a:cs typeface="+mn-cs"/>
            </a:endParaRPr>
          </a:p>
        </p:txBody>
      </p:sp>
    </p:spTree>
    <p:extLst>
      <p:ext uri="{BB962C8B-B14F-4D97-AF65-F5344CB8AC3E}">
        <p14:creationId xmlns:p14="http://schemas.microsoft.com/office/powerpoint/2010/main" val="1841863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theme" Target="../theme/theme3.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2B65416-C6FF-4763-A9A7-6D037D5A3C8D}" type="datetime1">
              <a:rPr kumimoji="0" lang="tr-TR"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23.09.2022</a:t>
            </a:fld>
            <a:endParaRPr kumimoji="0" lang="tr-TR"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900" b="0" i="0" u="none" strike="noStrike" kern="1200" cap="all" spc="0" normalizeH="0" baseline="0" noProof="0" smtClean="0">
                <a:ln>
                  <a:noFill/>
                </a:ln>
                <a:solidFill>
                  <a:srgbClr val="FFFFFF"/>
                </a:solidFill>
                <a:effectLst/>
                <a:uLnTx/>
                <a:uFillTx/>
                <a:latin typeface="Calibri" panose="020F0502020204030204"/>
                <a:ea typeface="+mn-ea"/>
                <a:cs typeface="+mn-cs"/>
              </a:rPr>
              <a:t> </a:t>
            </a:r>
            <a:endParaRPr kumimoji="0" lang="tr-TR"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FF14536-A182-46F8-9ECE-77C1D28B1ADC}" type="slidenum">
              <a:rPr kumimoji="0" lang="tr-TR" altLang="tr-TR" sz="1000" b="0" i="0" u="none" strike="noStrike" kern="1200" cap="none" spc="0" normalizeH="0" baseline="0" noProof="0" smtClean="0">
                <a:ln>
                  <a:noFill/>
                </a:ln>
                <a:solidFill>
                  <a:srgbClr val="FFFFFF"/>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altLang="tr-TR" sz="10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281956756"/>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 id="2147483763" r:id="rId17"/>
    <p:sldLayoutId id="2147483764" r:id="rId18"/>
    <p:sldLayoutId id="2147483765" r:id="rId19"/>
    <p:sldLayoutId id="2147483766" r:id="rId20"/>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47F5D3B-FC00-464F-AE30-2D6F26EC3E42}"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23.09.2022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F4481D6-8EA1-4D78-9461-C99F0DB30DB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3844156"/>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272B1D5-C933-4E3E-8AA7-05208ABE9EFB}" type="datetimeFigureOut">
              <a:rPr kumimoji="0" lang="tr-T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23.09.2022</a:t>
            </a:fld>
            <a:endParaRPr kumimoji="0" lang="tr-T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3E01034-5831-4298-B563-003C77FABD6F}" type="slidenum">
              <a:rPr kumimoji="0" lang="tr-T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597241366"/>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 id="2147483805" r:id="rId14"/>
    <p:sldLayoutId id="2147483806" r:id="rId15"/>
    <p:sldLayoutId id="2147483807"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18.xml"/><Relationship Id="rId1" Type="http://schemas.openxmlformats.org/officeDocument/2006/relationships/vmlDrawing" Target="../drawings/vmlDrawing3.vml"/><Relationship Id="rId6" Type="http://schemas.openxmlformats.org/officeDocument/2006/relationships/image" Target="../media/image14.wmf"/><Relationship Id="rId5" Type="http://schemas.openxmlformats.org/officeDocument/2006/relationships/oleObject" Target="../embeddings/oleObject7.bin"/><Relationship Id="rId10" Type="http://schemas.openxmlformats.org/officeDocument/2006/relationships/image" Target="../media/image16.wmf"/><Relationship Id="rId4" Type="http://schemas.openxmlformats.org/officeDocument/2006/relationships/image" Target="../media/image13.wmf"/><Relationship Id="rId9" Type="http://schemas.openxmlformats.org/officeDocument/2006/relationships/oleObject" Target="../embeddings/oleObject9.bin"/></Relationships>
</file>

<file path=ppt/slides/_rels/slide16.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20.xml"/><Relationship Id="rId1" Type="http://schemas.openxmlformats.org/officeDocument/2006/relationships/vmlDrawing" Target="../drawings/vmlDrawing4.vml"/><Relationship Id="rId6" Type="http://schemas.openxmlformats.org/officeDocument/2006/relationships/image" Target="../media/image18.wmf"/><Relationship Id="rId5" Type="http://schemas.openxmlformats.org/officeDocument/2006/relationships/oleObject" Target="../embeddings/oleObject11.bin"/><Relationship Id="rId4" Type="http://schemas.openxmlformats.org/officeDocument/2006/relationships/image" Target="../media/image17.wmf"/><Relationship Id="rId9"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2.png"/><Relationship Id="rId4" Type="http://schemas.openxmlformats.org/officeDocument/2006/relationships/image" Target="../media/image21.wmf"/></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diagramLayout" Target="../diagrams/layout3.xml"/><Relationship Id="rId7" Type="http://schemas.openxmlformats.org/officeDocument/2006/relationships/image" Target="../media/image45.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6.png"/><Relationship Id="rId7" Type="http://schemas.openxmlformats.org/officeDocument/2006/relationships/image" Target="../media/image1.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5.bin"/><Relationship Id="rId5" Type="http://schemas.openxmlformats.org/officeDocument/2006/relationships/image" Target="../media/image47.wmf"/><Relationship Id="rId4" Type="http://schemas.openxmlformats.org/officeDocument/2006/relationships/oleObject" Target="../embeddings/oleObject14.bin"/></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7.xml"/></Relationships>
</file>

<file path=ppt/slides/_rels/slide5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png"/><Relationship Id="rId1" Type="http://schemas.openxmlformats.org/officeDocument/2006/relationships/slideLayout" Target="../slideLayouts/slideLayout27.xml"/><Relationship Id="rId5" Type="http://schemas.openxmlformats.org/officeDocument/2006/relationships/image" Target="../media/image61.jpeg"/><Relationship Id="rId4" Type="http://schemas.openxmlformats.org/officeDocument/2006/relationships/image" Target="../media/image60.jpeg"/></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7.xml"/><Relationship Id="rId1" Type="http://schemas.openxmlformats.org/officeDocument/2006/relationships/vmlDrawing" Target="../drawings/vmlDrawing7.vml"/><Relationship Id="rId4" Type="http://schemas.openxmlformats.org/officeDocument/2006/relationships/image" Target="../media/image62.wmf"/></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image" Target="../media/image1.wmf"/></Relationships>
</file>

<file path=ppt/slides/_rels/slide60.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5.png"/><Relationship Id="rId7" Type="http://schemas.openxmlformats.org/officeDocument/2006/relationships/image" Target="../media/image64.wmf"/><Relationship Id="rId2" Type="http://schemas.openxmlformats.org/officeDocument/2006/relationships/slideLayout" Target="../slideLayouts/slideLayout22.xml"/><Relationship Id="rId1" Type="http://schemas.openxmlformats.org/officeDocument/2006/relationships/vmlDrawing" Target="../drawings/vmlDrawing8.vml"/><Relationship Id="rId6" Type="http://schemas.openxmlformats.org/officeDocument/2006/relationships/oleObject" Target="../embeddings/oleObject18.bin"/><Relationship Id="rId5" Type="http://schemas.openxmlformats.org/officeDocument/2006/relationships/image" Target="../media/image63.wmf"/><Relationship Id="rId4" Type="http://schemas.openxmlformats.org/officeDocument/2006/relationships/oleObject" Target="../embeddings/oleObject17.bin"/><Relationship Id="rId9" Type="http://schemas.openxmlformats.org/officeDocument/2006/relationships/image" Target="../media/image67.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7.xml"/></Relationships>
</file>

<file path=ppt/slides/_rels/slide6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7.xml"/></Relationships>
</file>

<file path=ppt/slides/_rels/slide6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3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33.xml"/><Relationship Id="rId1" Type="http://schemas.openxmlformats.org/officeDocument/2006/relationships/vmlDrawing" Target="../drawings/vmlDrawing9.vml"/><Relationship Id="rId5" Type="http://schemas.openxmlformats.org/officeDocument/2006/relationships/image" Target="../media/image74.png"/><Relationship Id="rId4" Type="http://schemas.openxmlformats.org/officeDocument/2006/relationships/image" Target="../media/image73.wm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3.xml.rels><?xml version="1.0" encoding="UTF-8" standalone="yes"?>
<Relationships xmlns="http://schemas.openxmlformats.org/package/2006/relationships"><Relationship Id="rId8" Type="http://schemas.openxmlformats.org/officeDocument/2006/relationships/image" Target="../media/image77.wmf"/><Relationship Id="rId3" Type="http://schemas.openxmlformats.org/officeDocument/2006/relationships/oleObject" Target="../embeddings/oleObject20.bin"/><Relationship Id="rId7" Type="http://schemas.openxmlformats.org/officeDocument/2006/relationships/oleObject" Target="../embeddings/oleObject22.bin"/><Relationship Id="rId2" Type="http://schemas.openxmlformats.org/officeDocument/2006/relationships/slideLayout" Target="../slideLayouts/slideLayout33.xml"/><Relationship Id="rId1" Type="http://schemas.openxmlformats.org/officeDocument/2006/relationships/vmlDrawing" Target="../drawings/vmlDrawing10.vml"/><Relationship Id="rId6" Type="http://schemas.openxmlformats.org/officeDocument/2006/relationships/image" Target="../media/image76.wmf"/><Relationship Id="rId11" Type="http://schemas.openxmlformats.org/officeDocument/2006/relationships/image" Target="../media/image79.emf"/><Relationship Id="rId5" Type="http://schemas.openxmlformats.org/officeDocument/2006/relationships/oleObject" Target="../embeddings/oleObject21.bin"/><Relationship Id="rId10" Type="http://schemas.openxmlformats.org/officeDocument/2006/relationships/image" Target="../media/image78.wmf"/><Relationship Id="rId4" Type="http://schemas.openxmlformats.org/officeDocument/2006/relationships/image" Target="../media/image75.wmf"/><Relationship Id="rId9" Type="http://schemas.openxmlformats.org/officeDocument/2006/relationships/oleObject" Target="../embeddings/oleObject23.bin"/></Relationships>
</file>

<file path=ppt/slides/_rels/slide74.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33.xml"/></Relationships>
</file>

<file path=ppt/slides/_rels/slide75.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33.xml"/></Relationships>
</file>

<file path=ppt/slides/_rels/slide76.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33.xml"/></Relationships>
</file>

<file path=ppt/slides/_rels/slide77.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3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19.xml"/><Relationship Id="rId1" Type="http://schemas.openxmlformats.org/officeDocument/2006/relationships/vmlDrawing" Target="../drawings/vmlDrawing2.vml"/><Relationship Id="rId6" Type="http://schemas.openxmlformats.org/officeDocument/2006/relationships/image" Target="../media/image4.wmf"/><Relationship Id="rId5" Type="http://schemas.openxmlformats.org/officeDocument/2006/relationships/oleObject" Target="../embeddings/oleObject3.bin"/><Relationship Id="rId10" Type="http://schemas.openxmlformats.org/officeDocument/2006/relationships/image" Target="../media/image6.wmf"/><Relationship Id="rId4" Type="http://schemas.openxmlformats.org/officeDocument/2006/relationships/image" Target="../media/image3.wmf"/><Relationship Id="rId9"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358886" y="2280063"/>
            <a:ext cx="11042650" cy="2915042"/>
          </a:xfrm>
        </p:spPr>
        <p:txBody>
          <a:bodyPr>
            <a:noAutofit/>
          </a:bodyPr>
          <a:lstStyle/>
          <a:p>
            <a:pPr algn="ctr" fontAlgn="auto">
              <a:spcAft>
                <a:spcPts val="0"/>
              </a:spcAft>
              <a:defRPr/>
            </a:pPr>
            <a:r>
              <a:rPr lang="tr-TR" sz="4400" b="1" dirty="0" smtClean="0"/>
              <a:t>HİPOTEZ (ÖNEMLİLİK)TESTLERİ</a:t>
            </a:r>
            <a:r>
              <a:rPr lang="tr-TR" sz="4800" b="1" dirty="0" smtClean="0"/>
              <a:t/>
            </a:r>
            <a:br>
              <a:rPr lang="tr-TR" sz="4800" b="1" dirty="0" smtClean="0"/>
            </a:br>
            <a:r>
              <a:rPr lang="tr-TR" sz="4800" b="1" dirty="0" smtClean="0"/>
              <a:t/>
            </a:r>
            <a:br>
              <a:rPr lang="tr-TR" sz="4800" b="1" dirty="0" smtClean="0"/>
            </a:br>
            <a:r>
              <a:rPr lang="tr-TR" sz="4800" b="1" dirty="0"/>
              <a:t/>
            </a:r>
            <a:br>
              <a:rPr lang="tr-TR" sz="4800" b="1" dirty="0"/>
            </a:br>
            <a:r>
              <a:rPr lang="tr-TR" altLang="tr-TR" sz="2400" b="1" dirty="0">
                <a:solidFill>
                  <a:srgbClr val="000000"/>
                </a:solidFill>
                <a:latin typeface="Calibri" panose="020F0502020204030204" pitchFamily="34" charset="0"/>
              </a:rPr>
              <a:t>İkiden fazla bağımsız grubun karşılaştırılması</a:t>
            </a:r>
            <a:endParaRPr lang="tr-TR" sz="2400" b="1" dirty="0"/>
          </a:p>
        </p:txBody>
      </p:sp>
      <p:sp>
        <p:nvSpPr>
          <p:cNvPr id="294916" name="Metin kutusu 3"/>
          <p:cNvSpPr txBox="1">
            <a:spLocks noChangeArrowheads="1"/>
          </p:cNvSpPr>
          <p:nvPr/>
        </p:nvSpPr>
        <p:spPr bwMode="auto">
          <a:xfrm>
            <a:off x="5349874" y="1010640"/>
            <a:ext cx="11905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tr-TR" altLang="tr-TR" sz="20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11.HAFTA</a:t>
            </a:r>
            <a:endParaRPr kumimoji="0" lang="tr-TR" altLang="tr-TR"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2902964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2586039" y="2365375"/>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altLang="tr-TR"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2531" name="Rectangle 3"/>
          <p:cNvSpPr>
            <a:spLocks noChangeArrowheads="1"/>
          </p:cNvSpPr>
          <p:nvPr/>
        </p:nvSpPr>
        <p:spPr bwMode="auto">
          <a:xfrm>
            <a:off x="2586039" y="2365375"/>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altLang="tr-TR"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2532" name="Rectangle 4"/>
          <p:cNvSpPr>
            <a:spLocks noChangeArrowheads="1"/>
          </p:cNvSpPr>
          <p:nvPr/>
        </p:nvSpPr>
        <p:spPr bwMode="auto">
          <a:xfrm>
            <a:off x="2586039" y="2365375"/>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altLang="tr-TR"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2533" name="Rectangle 5"/>
          <p:cNvSpPr>
            <a:spLocks noChangeArrowheads="1"/>
          </p:cNvSpPr>
          <p:nvPr/>
        </p:nvSpPr>
        <p:spPr bwMode="auto">
          <a:xfrm>
            <a:off x="2586039" y="2365375"/>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altLang="tr-TR"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2534" name="Rectangle 6"/>
          <p:cNvSpPr>
            <a:spLocks noChangeArrowheads="1"/>
          </p:cNvSpPr>
          <p:nvPr/>
        </p:nvSpPr>
        <p:spPr bwMode="auto">
          <a:xfrm>
            <a:off x="2586039" y="2365375"/>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altLang="tr-TR"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2535" name="Rectangle 7"/>
          <p:cNvSpPr>
            <a:spLocks noChangeArrowheads="1"/>
          </p:cNvSpPr>
          <p:nvPr/>
        </p:nvSpPr>
        <p:spPr bwMode="auto">
          <a:xfrm>
            <a:off x="2586039" y="2365375"/>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altLang="tr-TR"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2536" name="Rectangle 8"/>
          <p:cNvSpPr>
            <a:spLocks noChangeArrowheads="1"/>
          </p:cNvSpPr>
          <p:nvPr/>
        </p:nvSpPr>
        <p:spPr bwMode="auto">
          <a:xfrm>
            <a:off x="2586039" y="2365375"/>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altLang="tr-TR"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2537" name="Rectangle 9"/>
          <p:cNvSpPr>
            <a:spLocks noChangeArrowheads="1"/>
          </p:cNvSpPr>
          <p:nvPr/>
        </p:nvSpPr>
        <p:spPr bwMode="auto">
          <a:xfrm>
            <a:off x="2586039" y="2365375"/>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altLang="tr-TR"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2538" name="Rectangle 10"/>
          <p:cNvSpPr>
            <a:spLocks noChangeArrowheads="1"/>
          </p:cNvSpPr>
          <p:nvPr/>
        </p:nvSpPr>
        <p:spPr bwMode="auto">
          <a:xfrm>
            <a:off x="2586039" y="2365375"/>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altLang="tr-TR"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4588" name="Text Box 12"/>
          <p:cNvSpPr txBox="1">
            <a:spLocks noChangeArrowheads="1"/>
          </p:cNvSpPr>
          <p:nvPr/>
        </p:nvSpPr>
        <p:spPr bwMode="auto">
          <a:xfrm>
            <a:off x="2209801" y="914401"/>
            <a:ext cx="7656513" cy="52387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tr-TR" sz="2800" b="1" i="0" u="none" strike="noStrike" kern="1200" cap="none" spc="0" normalizeH="0" baseline="0" noProof="0" dirty="0">
                <a:ln>
                  <a:noFill/>
                </a:ln>
                <a:solidFill>
                  <a:prstClr val="black"/>
                </a:solidFill>
                <a:effectLst/>
                <a:uLnTx/>
                <a:uFillTx/>
                <a:latin typeface="Century Gothic" panose="020B0502020202020204"/>
                <a:ea typeface="+mn-ea"/>
                <a:cs typeface="+mn-cs"/>
              </a:rPr>
              <a:t>TEK YÖNLÜ VARYANS ANALİZİ TABLOSU</a:t>
            </a:r>
          </a:p>
        </p:txBody>
      </p:sp>
      <p:sp>
        <p:nvSpPr>
          <p:cNvPr id="22540" name="Text Box 13"/>
          <p:cNvSpPr txBox="1">
            <a:spLocks noChangeArrowheads="1"/>
          </p:cNvSpPr>
          <p:nvPr/>
        </p:nvSpPr>
        <p:spPr bwMode="auto">
          <a:xfrm>
            <a:off x="1981200" y="4427538"/>
            <a:ext cx="7416800" cy="243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altLang="tr-TR" sz="1800" b="1" i="1" u="none" strike="noStrike" kern="1200" cap="none" spc="0" normalizeH="0" baseline="0" noProof="0">
                <a:ln>
                  <a:noFill/>
                </a:ln>
                <a:solidFill>
                  <a:prstClr val="black"/>
                </a:solidFill>
                <a:effectLst/>
                <a:uLnTx/>
                <a:uFillTx/>
                <a:latin typeface="Arial" panose="020B0604020202020204" pitchFamily="34" charset="0"/>
                <a:ea typeface="+mn-ea"/>
                <a:cs typeface="+mn-cs"/>
              </a:rPr>
              <a:t>k : Grup sayısı</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altLang="tr-TR" sz="1800" b="1" i="1" u="none" strike="noStrike" kern="1200" cap="none" spc="0" normalizeH="0" baseline="0" noProof="0">
                <a:ln>
                  <a:noFill/>
                </a:ln>
                <a:solidFill>
                  <a:prstClr val="black"/>
                </a:solidFill>
                <a:effectLst/>
                <a:uLnTx/>
                <a:uFillTx/>
                <a:latin typeface="Arial" panose="020B0604020202020204" pitchFamily="34" charset="0"/>
                <a:ea typeface="+mn-ea"/>
                <a:cs typeface="+mn-cs"/>
              </a:rPr>
              <a:t>n</a:t>
            </a:r>
            <a:r>
              <a:rPr kumimoji="0" lang="tr-TR" altLang="tr-TR" sz="1800" b="1" i="1" u="none" strike="noStrike" kern="1200" cap="none" spc="0" normalizeH="0" baseline="-25000" noProof="0">
                <a:ln>
                  <a:noFill/>
                </a:ln>
                <a:solidFill>
                  <a:prstClr val="black"/>
                </a:solidFill>
                <a:effectLst/>
                <a:uLnTx/>
                <a:uFillTx/>
                <a:latin typeface="Arial" panose="020B0604020202020204" pitchFamily="34" charset="0"/>
                <a:ea typeface="+mn-ea"/>
                <a:cs typeface="+mn-cs"/>
              </a:rPr>
              <a:t>i </a:t>
            </a:r>
            <a:r>
              <a:rPr kumimoji="0" lang="tr-TR" altLang="tr-TR" sz="1800" b="1" i="1" u="none" strike="noStrike" kern="1200" cap="none" spc="0" normalizeH="0" baseline="0" noProof="0">
                <a:ln>
                  <a:noFill/>
                </a:ln>
                <a:solidFill>
                  <a:prstClr val="black"/>
                </a:solidFill>
                <a:effectLst/>
                <a:uLnTx/>
                <a:uFillTx/>
                <a:latin typeface="Arial" panose="020B0604020202020204" pitchFamily="34" charset="0"/>
                <a:ea typeface="+mn-ea"/>
                <a:cs typeface="+mn-cs"/>
              </a:rPr>
              <a:t>: i. Grubun birim sayısı</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altLang="tr-TR" sz="1800" b="1" i="1" u="none" strike="noStrike" kern="1200" cap="none" spc="0" normalizeH="0" baseline="0" noProof="0">
                <a:ln>
                  <a:noFill/>
                </a:ln>
                <a:solidFill>
                  <a:prstClr val="black"/>
                </a:solidFill>
                <a:effectLst/>
                <a:uLnTx/>
                <a:uFillTx/>
                <a:latin typeface="Arial" panose="020B0604020202020204" pitchFamily="34" charset="0"/>
                <a:ea typeface="+mn-ea"/>
                <a:cs typeface="+mn-cs"/>
              </a:rPr>
              <a:t>N : Toplam birim sayısı</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altLang="tr-TR" sz="1800" b="1" i="1" u="none" strike="noStrike" kern="1200" cap="none" spc="0" normalizeH="0" baseline="0" noProof="0">
                <a:ln>
                  <a:noFill/>
                </a:ln>
                <a:solidFill>
                  <a:prstClr val="black"/>
                </a:solidFill>
                <a:effectLst/>
                <a:uLnTx/>
                <a:uFillTx/>
                <a:latin typeface="Arial" panose="020B0604020202020204" pitchFamily="34" charset="0"/>
                <a:ea typeface="+mn-ea"/>
                <a:cs typeface="+mn-cs"/>
              </a:rPr>
              <a:t>s.d. : Serbestlik derecesi </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altLang="tr-TR" sz="1800" b="1" i="1" u="none" strike="noStrike" kern="1200" cap="none" spc="0" normalizeH="0" baseline="0" noProof="0">
                <a:ln>
                  <a:noFill/>
                </a:ln>
                <a:solidFill>
                  <a:prstClr val="black"/>
                </a:solidFill>
                <a:effectLst/>
                <a:uLnTx/>
                <a:uFillTx/>
                <a:latin typeface="Arial" panose="020B0604020202020204" pitchFamily="34" charset="0"/>
                <a:ea typeface="+mn-ea"/>
                <a:cs typeface="+mn-cs"/>
              </a:rPr>
              <a:t>K.T. : Kareler Toplamı</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altLang="tr-TR" sz="1800" b="1" i="1" u="none" strike="noStrike" kern="1200" cap="none" spc="0" normalizeH="0" baseline="0" noProof="0">
                <a:ln>
                  <a:noFill/>
                </a:ln>
                <a:solidFill>
                  <a:prstClr val="black"/>
                </a:solidFill>
                <a:effectLst/>
                <a:uLnTx/>
                <a:uFillTx/>
                <a:latin typeface="Arial" panose="020B0604020202020204" pitchFamily="34" charset="0"/>
                <a:ea typeface="+mn-ea"/>
                <a:cs typeface="+mn-cs"/>
              </a:rPr>
              <a:t>K.O. : Kareler Oranı</a:t>
            </a:r>
          </a:p>
        </p:txBody>
      </p:sp>
      <p:pic>
        <p:nvPicPr>
          <p:cNvPr id="22541"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600201"/>
            <a:ext cx="8629650"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2" name="Rectangle 15"/>
          <p:cNvSpPr>
            <a:spLocks noChangeArrowheads="1"/>
          </p:cNvSpPr>
          <p:nvPr/>
        </p:nvSpPr>
        <p:spPr bwMode="auto">
          <a:xfrm>
            <a:off x="1524001" y="439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altLang="tr-TR"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22543" name="Picture 1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43800" y="4800601"/>
            <a:ext cx="177165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4" name="Rectangle 16"/>
          <p:cNvSpPr>
            <a:spLocks noChangeArrowheads="1"/>
          </p:cNvSpPr>
          <p:nvPr/>
        </p:nvSpPr>
        <p:spPr bwMode="auto">
          <a:xfrm>
            <a:off x="1524001" y="108215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tr-TR" altLang="tr-TR"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729875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56697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524000" y="838200"/>
            <a:ext cx="8915400" cy="1143000"/>
          </a:xfrm>
        </p:spPr>
        <p:txBody>
          <a:bodyPr/>
          <a:lstStyle/>
          <a:p>
            <a:pPr eaLnBrk="1" hangingPunct="1"/>
            <a:r>
              <a:rPr lang="tr-TR" altLang="tr-TR" sz="3200" b="1" dirty="0" err="1"/>
              <a:t>F</a:t>
            </a:r>
            <a:r>
              <a:rPr lang="tr-TR" altLang="tr-TR" sz="3200" b="1" baseline="-25000" dirty="0" err="1"/>
              <a:t>t</a:t>
            </a:r>
            <a:r>
              <a:rPr lang="tr-TR" altLang="tr-TR" sz="3200" b="1" baseline="-25000" dirty="0"/>
              <a:t> </a:t>
            </a:r>
            <a:r>
              <a:rPr lang="tr-TR" altLang="tr-TR" sz="3200" b="1" dirty="0"/>
              <a:t>değerinin tablodan bulunuşu ve istatistiksel karar</a:t>
            </a:r>
          </a:p>
        </p:txBody>
      </p:sp>
      <p:pic>
        <p:nvPicPr>
          <p:cNvPr id="245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126688"/>
            <a:ext cx="3222626" cy="218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057400"/>
            <a:ext cx="4573588" cy="286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 Box 5"/>
          <p:cNvSpPr txBox="1">
            <a:spLocks noChangeArrowheads="1"/>
          </p:cNvSpPr>
          <p:nvPr/>
        </p:nvSpPr>
        <p:spPr bwMode="auto">
          <a:xfrm>
            <a:off x="1828800" y="5410201"/>
            <a:ext cx="8610600" cy="707886"/>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1600" b="0" i="0" u="none" strike="noStrike" kern="1200" cap="none" spc="0" normalizeH="0" baseline="0" noProof="0" dirty="0" err="1">
                <a:ln>
                  <a:noFill/>
                </a:ln>
                <a:solidFill>
                  <a:prstClr val="black"/>
                </a:solidFill>
                <a:effectLst/>
                <a:uLnTx/>
                <a:uFillTx/>
                <a:latin typeface="Century Gothic" panose="020B0502020202020204"/>
                <a:ea typeface="+mn-ea"/>
                <a:cs typeface="+mn-cs"/>
              </a:rPr>
              <a:t>F</a:t>
            </a:r>
            <a:r>
              <a:rPr kumimoji="0" lang="tr-TR" sz="1600" b="0" i="0" u="none" strike="noStrike" kern="1200" cap="none" spc="0" normalizeH="0" baseline="-25000" noProof="0" dirty="0" err="1">
                <a:ln>
                  <a:noFill/>
                </a:ln>
                <a:solidFill>
                  <a:prstClr val="black"/>
                </a:solidFill>
                <a:effectLst/>
                <a:uLnTx/>
                <a:uFillTx/>
                <a:latin typeface="Century Gothic" panose="020B0502020202020204"/>
                <a:ea typeface="+mn-ea"/>
                <a:cs typeface="+mn-cs"/>
              </a:rPr>
              <a:t>h</a:t>
            </a:r>
            <a:r>
              <a:rPr kumimoji="0" lang="tr-TR" sz="1600" b="0" i="0" u="none" strike="noStrike" kern="1200" cap="none" spc="0" normalizeH="0" baseline="0" noProof="0" dirty="0">
                <a:ln>
                  <a:noFill/>
                </a:ln>
                <a:solidFill>
                  <a:prstClr val="black"/>
                </a:solidFill>
                <a:effectLst/>
                <a:uLnTx/>
                <a:uFillTx/>
                <a:latin typeface="Century Gothic" panose="020B0502020202020204"/>
                <a:ea typeface="+mn-ea"/>
                <a:cs typeface="+mn-cs"/>
              </a:rPr>
              <a:t> &gt; </a:t>
            </a:r>
            <a:r>
              <a:rPr kumimoji="0" lang="tr-TR" sz="1600" b="0" i="0" u="none" strike="noStrike" kern="1200" cap="none" spc="0" normalizeH="0" baseline="0" noProof="0" dirty="0" err="1">
                <a:ln>
                  <a:noFill/>
                </a:ln>
                <a:solidFill>
                  <a:prstClr val="black"/>
                </a:solidFill>
                <a:effectLst/>
                <a:uLnTx/>
                <a:uFillTx/>
                <a:latin typeface="Century Gothic" panose="020B0502020202020204"/>
                <a:ea typeface="+mn-ea"/>
                <a:cs typeface="+mn-cs"/>
              </a:rPr>
              <a:t>F</a:t>
            </a:r>
            <a:r>
              <a:rPr kumimoji="0" lang="tr-TR" sz="1600" b="0" i="0" u="none" strike="noStrike" kern="1200" cap="none" spc="0" normalizeH="0" baseline="-25000" noProof="0" dirty="0" err="1">
                <a:ln>
                  <a:noFill/>
                </a:ln>
                <a:solidFill>
                  <a:prstClr val="black"/>
                </a:solidFill>
                <a:effectLst/>
                <a:uLnTx/>
                <a:uFillTx/>
                <a:latin typeface="Century Gothic" panose="020B0502020202020204"/>
                <a:ea typeface="+mn-ea"/>
                <a:cs typeface="+mn-cs"/>
              </a:rPr>
              <a:t>t</a:t>
            </a:r>
            <a:r>
              <a:rPr kumimoji="0" lang="tr-TR" sz="1600" b="0" i="0" u="none" strike="noStrike" kern="1200" cap="none" spc="0" normalizeH="0" baseline="0" noProof="0" dirty="0">
                <a:ln>
                  <a:noFill/>
                </a:ln>
                <a:solidFill>
                  <a:prstClr val="black"/>
                </a:solidFill>
                <a:effectLst/>
                <a:uLnTx/>
                <a:uFillTx/>
                <a:latin typeface="Century Gothic" panose="020B0502020202020204"/>
                <a:ea typeface="+mn-ea"/>
                <a:cs typeface="+mn-cs"/>
              </a:rPr>
              <a:t> olduğu durumda p &lt; </a:t>
            </a:r>
            <a:r>
              <a:rPr kumimoji="0" lang="el-GR" sz="1600" b="0" i="0" u="none" strike="noStrike" kern="1200" cap="none" spc="0" normalizeH="0" baseline="0" noProof="0" dirty="0">
                <a:ln>
                  <a:noFill/>
                </a:ln>
                <a:solidFill>
                  <a:prstClr val="black"/>
                </a:solidFill>
                <a:effectLst/>
                <a:uLnTx/>
                <a:uFillTx/>
                <a:latin typeface="Century Gothic" panose="020B0502020202020204"/>
                <a:ea typeface="+mn-ea"/>
                <a:cs typeface="Arial" charset="0"/>
              </a:rPr>
              <a:t>α</a:t>
            </a:r>
            <a:r>
              <a:rPr kumimoji="0" lang="tr-TR" sz="1600" b="0" i="0" u="none" strike="noStrike" kern="1200" cap="none" spc="0" normalizeH="0" baseline="0" noProof="0" dirty="0">
                <a:ln>
                  <a:noFill/>
                </a:ln>
                <a:solidFill>
                  <a:prstClr val="black"/>
                </a:solidFill>
                <a:effectLst/>
                <a:uLnTx/>
                <a:uFillTx/>
                <a:latin typeface="Century Gothic" panose="020B0502020202020204"/>
                <a:ea typeface="+mn-ea"/>
                <a:cs typeface="Arial" charset="0"/>
              </a:rPr>
              <a:t> olur ve </a:t>
            </a:r>
            <a:r>
              <a:rPr kumimoji="0" lang="tr-TR" sz="1600" b="0" i="0" u="none" strike="noStrike" kern="1200" cap="none" spc="0" normalizeH="0" baseline="0" noProof="0" dirty="0">
                <a:ln>
                  <a:noFill/>
                </a:ln>
                <a:solidFill>
                  <a:prstClr val="black"/>
                </a:solidFill>
                <a:effectLst/>
                <a:uLnTx/>
                <a:uFillTx/>
                <a:latin typeface="Century Gothic" panose="020B0502020202020204"/>
                <a:ea typeface="+mn-ea"/>
                <a:cs typeface="+mn-cs"/>
              </a:rPr>
              <a:t>H</a:t>
            </a:r>
            <a:r>
              <a:rPr kumimoji="0" lang="tr-TR" sz="1600" b="0" i="0" u="none" strike="noStrike" kern="1200" cap="none" spc="0" normalizeH="0" baseline="-25000" noProof="0" dirty="0">
                <a:ln>
                  <a:noFill/>
                </a:ln>
                <a:solidFill>
                  <a:prstClr val="black"/>
                </a:solidFill>
                <a:effectLst/>
                <a:uLnTx/>
                <a:uFillTx/>
                <a:latin typeface="Century Gothic" panose="020B0502020202020204"/>
                <a:ea typeface="+mn-ea"/>
                <a:cs typeface="+mn-cs"/>
              </a:rPr>
              <a:t>0</a:t>
            </a:r>
            <a:r>
              <a:rPr kumimoji="0" lang="tr-TR" sz="1600" b="0" i="0" u="none" strike="noStrike" kern="1200" cap="none" spc="0" normalizeH="0" baseline="0" noProof="0" dirty="0">
                <a:ln>
                  <a:noFill/>
                </a:ln>
                <a:solidFill>
                  <a:prstClr val="black"/>
                </a:solidFill>
                <a:effectLst/>
                <a:uLnTx/>
                <a:uFillTx/>
                <a:latin typeface="Century Gothic" panose="020B0502020202020204"/>
                <a:ea typeface="+mn-ea"/>
                <a:cs typeface="+mn-cs"/>
              </a:rPr>
              <a:t> reddedilir.</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1600" b="0" i="0" u="none" strike="noStrike" kern="1200" cap="none" spc="0" normalizeH="0" baseline="0" noProof="0" dirty="0" err="1">
                <a:ln>
                  <a:noFill/>
                </a:ln>
                <a:solidFill>
                  <a:prstClr val="black"/>
                </a:solidFill>
                <a:effectLst/>
                <a:uLnTx/>
                <a:uFillTx/>
                <a:latin typeface="Century Gothic" panose="020B0502020202020204"/>
                <a:ea typeface="+mn-ea"/>
                <a:cs typeface="+mn-cs"/>
              </a:rPr>
              <a:t>F</a:t>
            </a:r>
            <a:r>
              <a:rPr kumimoji="0" lang="tr-TR" sz="1600" b="0" i="0" u="none" strike="noStrike" kern="1200" cap="none" spc="0" normalizeH="0" baseline="-25000" noProof="0" dirty="0" err="1">
                <a:ln>
                  <a:noFill/>
                </a:ln>
                <a:solidFill>
                  <a:prstClr val="black"/>
                </a:solidFill>
                <a:effectLst/>
                <a:uLnTx/>
                <a:uFillTx/>
                <a:latin typeface="Century Gothic" panose="020B0502020202020204"/>
                <a:ea typeface="+mn-ea"/>
                <a:cs typeface="+mn-cs"/>
              </a:rPr>
              <a:t>h</a:t>
            </a:r>
            <a:r>
              <a:rPr kumimoji="0" lang="tr-TR" sz="1600" b="0" i="0" u="none" strike="noStrike" kern="1200" cap="none" spc="0" normalizeH="0" baseline="0" noProof="0" dirty="0">
                <a:ln>
                  <a:noFill/>
                </a:ln>
                <a:solidFill>
                  <a:prstClr val="black"/>
                </a:solidFill>
                <a:effectLst/>
                <a:uLnTx/>
                <a:uFillTx/>
                <a:latin typeface="Century Gothic" panose="020B0502020202020204"/>
                <a:ea typeface="+mn-ea"/>
                <a:cs typeface="+mn-cs"/>
              </a:rPr>
              <a:t> &lt; </a:t>
            </a:r>
            <a:r>
              <a:rPr kumimoji="0" lang="tr-TR" sz="1600" b="0" i="0" u="none" strike="noStrike" kern="1200" cap="none" spc="0" normalizeH="0" baseline="0" noProof="0" dirty="0" err="1">
                <a:ln>
                  <a:noFill/>
                </a:ln>
                <a:solidFill>
                  <a:prstClr val="black"/>
                </a:solidFill>
                <a:effectLst/>
                <a:uLnTx/>
                <a:uFillTx/>
                <a:latin typeface="Century Gothic" panose="020B0502020202020204"/>
                <a:ea typeface="+mn-ea"/>
                <a:cs typeface="+mn-cs"/>
              </a:rPr>
              <a:t>F</a:t>
            </a:r>
            <a:r>
              <a:rPr kumimoji="0" lang="tr-TR" sz="1600" b="0" i="0" u="none" strike="noStrike" kern="1200" cap="none" spc="0" normalizeH="0" baseline="-25000" noProof="0" dirty="0" err="1">
                <a:ln>
                  <a:noFill/>
                </a:ln>
                <a:solidFill>
                  <a:prstClr val="black"/>
                </a:solidFill>
                <a:effectLst/>
                <a:uLnTx/>
                <a:uFillTx/>
                <a:latin typeface="Century Gothic" panose="020B0502020202020204"/>
                <a:ea typeface="+mn-ea"/>
                <a:cs typeface="+mn-cs"/>
              </a:rPr>
              <a:t>t</a:t>
            </a:r>
            <a:r>
              <a:rPr kumimoji="0" lang="tr-TR" sz="1600" b="0" i="0" u="none" strike="noStrike" kern="1200" cap="none" spc="0" normalizeH="0" baseline="0" noProof="0" dirty="0">
                <a:ln>
                  <a:noFill/>
                </a:ln>
                <a:solidFill>
                  <a:prstClr val="black"/>
                </a:solidFill>
                <a:effectLst/>
                <a:uLnTx/>
                <a:uFillTx/>
                <a:latin typeface="Century Gothic" panose="020B0502020202020204"/>
                <a:ea typeface="+mn-ea"/>
                <a:cs typeface="+mn-cs"/>
              </a:rPr>
              <a:t> olduğu durumda ise p &gt; </a:t>
            </a:r>
            <a:r>
              <a:rPr kumimoji="0" lang="el-GR" sz="1600" b="0" i="0" u="none" strike="noStrike" kern="1200" cap="none" spc="0" normalizeH="0" baseline="0" noProof="0" dirty="0">
                <a:ln>
                  <a:noFill/>
                </a:ln>
                <a:solidFill>
                  <a:prstClr val="black"/>
                </a:solidFill>
                <a:effectLst/>
                <a:uLnTx/>
                <a:uFillTx/>
                <a:latin typeface="Century Gothic" panose="020B0502020202020204"/>
                <a:ea typeface="+mn-ea"/>
                <a:cs typeface="Arial" charset="0"/>
              </a:rPr>
              <a:t>α</a:t>
            </a:r>
            <a:r>
              <a:rPr kumimoji="0" lang="tr-TR" sz="1600" b="0" i="0" u="none" strike="noStrike" kern="1200" cap="none" spc="0" normalizeH="0" baseline="0" noProof="0" dirty="0">
                <a:ln>
                  <a:noFill/>
                </a:ln>
                <a:solidFill>
                  <a:prstClr val="black"/>
                </a:solidFill>
                <a:effectLst/>
                <a:uLnTx/>
                <a:uFillTx/>
                <a:latin typeface="Century Gothic" panose="020B0502020202020204"/>
                <a:ea typeface="+mn-ea"/>
                <a:cs typeface="Arial" charset="0"/>
              </a:rPr>
              <a:t> olur ve </a:t>
            </a:r>
            <a:r>
              <a:rPr kumimoji="0" lang="tr-TR" sz="1600" b="0" i="0" u="none" strike="noStrike" kern="1200" cap="none" spc="0" normalizeH="0" baseline="0" noProof="0" dirty="0">
                <a:ln>
                  <a:noFill/>
                </a:ln>
                <a:solidFill>
                  <a:prstClr val="black"/>
                </a:solidFill>
                <a:effectLst/>
                <a:uLnTx/>
                <a:uFillTx/>
                <a:latin typeface="Century Gothic" panose="020B0502020202020204"/>
                <a:ea typeface="+mn-ea"/>
                <a:cs typeface="+mn-cs"/>
              </a:rPr>
              <a:t>H</a:t>
            </a:r>
            <a:r>
              <a:rPr kumimoji="0" lang="tr-TR" sz="1600" b="0" i="0" u="none" strike="noStrike" kern="1200" cap="none" spc="0" normalizeH="0" baseline="-25000" noProof="0" dirty="0">
                <a:ln>
                  <a:noFill/>
                </a:ln>
                <a:solidFill>
                  <a:prstClr val="black"/>
                </a:solidFill>
                <a:effectLst/>
                <a:uLnTx/>
                <a:uFillTx/>
                <a:latin typeface="Century Gothic" panose="020B0502020202020204"/>
                <a:ea typeface="+mn-ea"/>
                <a:cs typeface="+mn-cs"/>
              </a:rPr>
              <a:t>0</a:t>
            </a:r>
            <a:r>
              <a:rPr kumimoji="0" lang="tr-TR" sz="1600" b="0" i="0" u="none" strike="noStrike" kern="1200" cap="none" spc="0" normalizeH="0" baseline="0" noProof="0" dirty="0">
                <a:ln>
                  <a:noFill/>
                </a:ln>
                <a:solidFill>
                  <a:prstClr val="black"/>
                </a:solidFill>
                <a:effectLst/>
                <a:uLnTx/>
                <a:uFillTx/>
                <a:latin typeface="Century Gothic" panose="020B0502020202020204"/>
                <a:ea typeface="+mn-ea"/>
                <a:cs typeface="Arial" charset="0"/>
              </a:rPr>
              <a:t> kabul edilir.</a:t>
            </a:r>
            <a:endParaRPr kumimoji="0" lang="el-GR" sz="1600" b="0" i="0" u="none" strike="noStrike" kern="1200" cap="none" spc="0" normalizeH="0" baseline="0" noProof="0" dirty="0">
              <a:ln>
                <a:noFill/>
              </a:ln>
              <a:solidFill>
                <a:prstClr val="black"/>
              </a:solidFill>
              <a:effectLst/>
              <a:uLnTx/>
              <a:uFillTx/>
              <a:latin typeface="Century Gothic" panose="020B0502020202020204"/>
              <a:ea typeface="+mn-ea"/>
              <a:cs typeface="Arial" charset="0"/>
            </a:endParaRPr>
          </a:p>
        </p:txBody>
      </p:sp>
      <p:sp>
        <p:nvSpPr>
          <p:cNvPr id="6" name="5 Metin kutusu"/>
          <p:cNvSpPr txBox="1"/>
          <p:nvPr/>
        </p:nvSpPr>
        <p:spPr>
          <a:xfrm>
            <a:off x="1752600" y="1981201"/>
            <a:ext cx="3581400" cy="1200329"/>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Arial" charset="0"/>
                <a:ea typeface="+mn-ea"/>
                <a:cs typeface="+mn-cs"/>
              </a:rPr>
              <a:t>k  :</a:t>
            </a:r>
            <a:r>
              <a:rPr kumimoji="0" lang="tr-TR" sz="2400" b="0" i="0" u="none" strike="noStrike" kern="1200" cap="none" spc="0" normalizeH="0" baseline="0" noProof="0" dirty="0">
                <a:ln>
                  <a:noFill/>
                </a:ln>
                <a:solidFill>
                  <a:prstClr val="black"/>
                </a:solidFill>
                <a:effectLst/>
                <a:uLnTx/>
                <a:uFillTx/>
                <a:latin typeface="Century Gothic" panose="020B0502020202020204"/>
                <a:ea typeface="+mn-ea"/>
                <a:cs typeface="+mn-cs"/>
              </a:rPr>
              <a:t> Grup Sayısı (4)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black"/>
                </a:solidFill>
                <a:effectLst/>
                <a:uLnTx/>
                <a:uFillTx/>
                <a:latin typeface="Century Gothic" panose="020B0502020202020204"/>
                <a:ea typeface="+mn-ea"/>
                <a:cs typeface="+mn-cs"/>
              </a:rPr>
              <a:t>N : Toplam Birim Sayısı (12)</a:t>
            </a:r>
            <a:endParaRPr kumimoji="0" lang="tr-TR"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 name="Dikdörtgen 1"/>
          <p:cNvSpPr/>
          <p:nvPr/>
        </p:nvSpPr>
        <p:spPr>
          <a:xfrm>
            <a:off x="8154194" y="5302479"/>
            <a:ext cx="3234350" cy="92333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srgbClr val="212529"/>
                </a:solidFill>
                <a:effectLst/>
                <a:uLnTx/>
                <a:uFillTx/>
                <a:latin typeface="-apple-system"/>
                <a:ea typeface="+mn-ea"/>
                <a:cs typeface="+mn-cs"/>
              </a:rPr>
              <a:t>Bir parametrenin tahminine giren </a:t>
            </a:r>
            <a:r>
              <a:rPr kumimoji="0" lang="tr-TR" sz="1800" b="1" i="0" u="none" strike="noStrike" kern="1200" cap="none" spc="0" normalizeH="0" baseline="0" noProof="0" dirty="0">
                <a:ln>
                  <a:noFill/>
                </a:ln>
                <a:solidFill>
                  <a:srgbClr val="212529"/>
                </a:solidFill>
                <a:effectLst/>
                <a:uLnTx/>
                <a:uFillTx/>
                <a:latin typeface="-apple-system"/>
                <a:ea typeface="+mn-ea"/>
                <a:cs typeface="+mn-cs"/>
              </a:rPr>
              <a:t>bağımsız bilgi</a:t>
            </a:r>
            <a:r>
              <a:rPr kumimoji="0" lang="tr-TR" sz="1800" b="0" i="0" u="none" strike="noStrike" kern="1200" cap="none" spc="0" normalizeH="0" baseline="0" noProof="0" dirty="0">
                <a:ln>
                  <a:noFill/>
                </a:ln>
                <a:solidFill>
                  <a:srgbClr val="212529"/>
                </a:solidFill>
                <a:effectLst/>
                <a:uLnTx/>
                <a:uFillTx/>
                <a:latin typeface="-apple-system"/>
                <a:ea typeface="+mn-ea"/>
                <a:cs typeface="+mn-cs"/>
              </a:rPr>
              <a:t> sayısına serbestlik derecesi (</a:t>
            </a:r>
            <a:r>
              <a:rPr kumimoji="0" lang="tr-TR" sz="1800" b="0" i="0" u="none" strike="noStrike" kern="1200" cap="none" spc="0" normalizeH="0" baseline="0" noProof="0" dirty="0" err="1">
                <a:ln>
                  <a:noFill/>
                </a:ln>
                <a:solidFill>
                  <a:srgbClr val="212529"/>
                </a:solidFill>
                <a:effectLst/>
                <a:uLnTx/>
                <a:uFillTx/>
                <a:latin typeface="-apple-system"/>
                <a:ea typeface="+mn-ea"/>
                <a:cs typeface="+mn-cs"/>
              </a:rPr>
              <a:t>df</a:t>
            </a:r>
            <a:r>
              <a:rPr kumimoji="0" lang="tr-TR" sz="1800" b="0" i="0" u="none" strike="noStrike" kern="1200" cap="none" spc="0" normalizeH="0" baseline="0" noProof="0" dirty="0">
                <a:ln>
                  <a:noFill/>
                </a:ln>
                <a:solidFill>
                  <a:srgbClr val="212529"/>
                </a:solidFill>
                <a:effectLst/>
                <a:uLnTx/>
                <a:uFillTx/>
                <a:latin typeface="-apple-system"/>
                <a:ea typeface="+mn-ea"/>
                <a:cs typeface="+mn-cs"/>
              </a:rPr>
              <a:t>) denir.</a:t>
            </a:r>
            <a:endParaRPr kumimoji="0" lang="tr-T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3510571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sz="half" idx="1"/>
          </p:nvPr>
        </p:nvSpPr>
        <p:spPr>
          <a:xfrm>
            <a:off x="1524000" y="914400"/>
            <a:ext cx="9144000" cy="2565400"/>
          </a:xfrm>
        </p:spPr>
        <p:txBody>
          <a:bodyPr>
            <a:normAutofit lnSpcReduction="10000"/>
          </a:bodyPr>
          <a:lstStyle/>
          <a:p>
            <a:pPr algn="ctr" eaLnBrk="1" hangingPunct="1">
              <a:buFontTx/>
              <a:buNone/>
            </a:pPr>
            <a:r>
              <a:rPr lang="tr-TR" altLang="tr-TR" sz="2800" b="1" u="sng"/>
              <a:t>Tek Yönlü Varyans Analizinde Hipotez Testleri ve </a:t>
            </a:r>
          </a:p>
          <a:p>
            <a:pPr algn="ctr" eaLnBrk="1" hangingPunct="1">
              <a:buFontTx/>
              <a:buNone/>
            </a:pPr>
            <a:r>
              <a:rPr lang="tr-TR" altLang="tr-TR" sz="2800" b="1" u="sng"/>
              <a:t>İstatistiksel Karar</a:t>
            </a:r>
          </a:p>
          <a:p>
            <a:pPr algn="just" eaLnBrk="1" hangingPunct="1">
              <a:buFontTx/>
              <a:buNone/>
            </a:pPr>
            <a:r>
              <a:rPr lang="tr-TR" altLang="tr-TR" sz="2800" b="1" u="sng">
                <a:cs typeface="Arial" panose="020B0604020202020204" pitchFamily="34" charset="0"/>
              </a:rPr>
              <a:t>Hipotezler:</a:t>
            </a:r>
          </a:p>
          <a:p>
            <a:pPr algn="just" eaLnBrk="1" hangingPunct="1">
              <a:buFontTx/>
              <a:buNone/>
            </a:pPr>
            <a:r>
              <a:rPr lang="tr-TR" altLang="tr-TR" sz="2400" b="1">
                <a:cs typeface="Arial" panose="020B0604020202020204" pitchFamily="34" charset="0"/>
              </a:rPr>
              <a:t>H</a:t>
            </a:r>
            <a:r>
              <a:rPr lang="tr-TR" altLang="tr-TR" sz="2400" b="1" baseline="-25000">
                <a:cs typeface="Arial" panose="020B0604020202020204" pitchFamily="34" charset="0"/>
              </a:rPr>
              <a:t>0</a:t>
            </a:r>
            <a:r>
              <a:rPr lang="tr-TR" altLang="tr-TR" sz="2400" b="1">
                <a:cs typeface="Arial" panose="020B0604020202020204" pitchFamily="34" charset="0"/>
              </a:rPr>
              <a:t>: </a:t>
            </a:r>
            <a:r>
              <a:rPr lang="el-GR" altLang="tr-TR" sz="2400" b="1">
                <a:cs typeface="Arial" panose="020B0604020202020204" pitchFamily="34" charset="0"/>
              </a:rPr>
              <a:t>μ</a:t>
            </a:r>
            <a:r>
              <a:rPr lang="tr-TR" altLang="tr-TR" sz="2400" b="1" baseline="-25000">
                <a:cs typeface="Arial" panose="020B0604020202020204" pitchFamily="34" charset="0"/>
              </a:rPr>
              <a:t>1</a:t>
            </a:r>
            <a:r>
              <a:rPr lang="tr-TR" altLang="tr-TR" sz="2400" b="1">
                <a:cs typeface="Arial" panose="020B0604020202020204" pitchFamily="34" charset="0"/>
              </a:rPr>
              <a:t>= </a:t>
            </a:r>
            <a:r>
              <a:rPr lang="el-GR" altLang="tr-TR" sz="2400" b="1">
                <a:cs typeface="Arial" panose="020B0604020202020204" pitchFamily="34" charset="0"/>
              </a:rPr>
              <a:t>μ</a:t>
            </a:r>
            <a:r>
              <a:rPr lang="tr-TR" altLang="tr-TR" sz="2400" b="1" baseline="-25000">
                <a:cs typeface="Arial" panose="020B0604020202020204" pitchFamily="34" charset="0"/>
              </a:rPr>
              <a:t>2</a:t>
            </a:r>
            <a:r>
              <a:rPr lang="tr-TR" altLang="tr-TR" sz="2400" b="1">
                <a:cs typeface="Arial" panose="020B0604020202020204" pitchFamily="34" charset="0"/>
              </a:rPr>
              <a:t> = … = </a:t>
            </a:r>
            <a:r>
              <a:rPr lang="el-GR" altLang="tr-TR" sz="2400" b="1">
                <a:cs typeface="Arial" panose="020B0604020202020204" pitchFamily="34" charset="0"/>
              </a:rPr>
              <a:t>μ</a:t>
            </a:r>
            <a:r>
              <a:rPr lang="tr-TR" altLang="tr-TR" sz="2400" b="1" baseline="-25000">
                <a:cs typeface="Arial" panose="020B0604020202020204" pitchFamily="34" charset="0"/>
              </a:rPr>
              <a:t>k</a:t>
            </a:r>
            <a:r>
              <a:rPr lang="tr-TR" altLang="tr-TR" sz="2400" b="1">
                <a:cs typeface="Arial" panose="020B0604020202020204" pitchFamily="34" charset="0"/>
              </a:rPr>
              <a:t> (Gruplar arasında fark yoktur.)</a:t>
            </a:r>
          </a:p>
          <a:p>
            <a:pPr algn="just" eaLnBrk="1" hangingPunct="1">
              <a:buFontTx/>
              <a:buNone/>
            </a:pPr>
            <a:r>
              <a:rPr lang="tr-TR" altLang="tr-TR" sz="2400" b="1">
                <a:cs typeface="Arial" panose="020B0604020202020204" pitchFamily="34" charset="0"/>
              </a:rPr>
              <a:t>H</a:t>
            </a:r>
            <a:r>
              <a:rPr lang="tr-TR" altLang="tr-TR" sz="2400" b="1" baseline="-25000">
                <a:cs typeface="Arial" panose="020B0604020202020204" pitchFamily="34" charset="0"/>
              </a:rPr>
              <a:t>1</a:t>
            </a:r>
            <a:r>
              <a:rPr lang="tr-TR" altLang="tr-TR" sz="2400" b="1">
                <a:cs typeface="Arial" panose="020B0604020202020204" pitchFamily="34" charset="0"/>
              </a:rPr>
              <a:t>: En az iki grup birbirinden farklıdır.</a:t>
            </a:r>
            <a:endParaRPr lang="el-GR" altLang="tr-TR" sz="2400" b="1">
              <a:cs typeface="Arial" panose="020B0604020202020204" pitchFamily="34" charset="0"/>
            </a:endParaRPr>
          </a:p>
        </p:txBody>
      </p:sp>
      <p:pic>
        <p:nvPicPr>
          <p:cNvPr id="256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581401"/>
            <a:ext cx="5207000" cy="290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 Box 4"/>
          <p:cNvSpPr txBox="1">
            <a:spLocks noChangeArrowheads="1"/>
          </p:cNvSpPr>
          <p:nvPr/>
        </p:nvSpPr>
        <p:spPr bwMode="auto">
          <a:xfrm>
            <a:off x="2208213" y="3500438"/>
            <a:ext cx="14398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tr-TR" altLang="tr-TR"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25605" name="Picture 1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38400" y="4876801"/>
            <a:ext cx="177165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5615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body" idx="1"/>
          </p:nvPr>
        </p:nvSpPr>
        <p:spPr>
          <a:xfrm>
            <a:off x="1905000" y="942976"/>
            <a:ext cx="8229600" cy="5915025"/>
          </a:xfrm>
        </p:spPr>
        <p:txBody>
          <a:bodyPr/>
          <a:lstStyle/>
          <a:p>
            <a:pPr algn="just" eaLnBrk="1" hangingPunct="1">
              <a:lnSpc>
                <a:spcPct val="90000"/>
              </a:lnSpc>
              <a:buFontTx/>
              <a:buNone/>
            </a:pPr>
            <a:r>
              <a:rPr lang="tr-TR" altLang="tr-TR" b="1" i="1" smtClean="0"/>
              <a:t>	</a:t>
            </a:r>
            <a:r>
              <a:rPr lang="tr-TR" altLang="tr-TR" sz="2400" b="1" i="1" u="sng"/>
              <a:t>Örnek:</a:t>
            </a:r>
            <a:r>
              <a:rPr lang="tr-TR" altLang="tr-TR" sz="2400" b="1" i="1"/>
              <a:t> Aşağıda bir apartmanda oturan bireylerin eğitim düzeyleri ve aylık gelirleri (bin TL.) verilmiştir. Acaba apartmanda oturan bireylerin eğitim düzeylerine göre aylık gelirleri arasında bir fark var mıdır? (Grup varyanslarının homojen olduğu varsayılmaktadır ve </a:t>
            </a:r>
            <a:r>
              <a:rPr lang="el-GR" altLang="tr-TR" sz="2400" b="1" i="1">
                <a:cs typeface="Arial" panose="020B0604020202020204" pitchFamily="34" charset="0"/>
              </a:rPr>
              <a:t>α</a:t>
            </a:r>
            <a:r>
              <a:rPr lang="tr-TR" altLang="tr-TR" sz="2400" b="1" i="1">
                <a:cs typeface="Arial" panose="020B0604020202020204" pitchFamily="34" charset="0"/>
              </a:rPr>
              <a:t>=0,05 alınız.</a:t>
            </a:r>
            <a:r>
              <a:rPr lang="tr-TR" altLang="tr-TR" sz="2400" b="1" i="1"/>
              <a:t>)</a:t>
            </a:r>
          </a:p>
          <a:p>
            <a:pPr algn="just" eaLnBrk="1" hangingPunct="1">
              <a:lnSpc>
                <a:spcPct val="90000"/>
              </a:lnSpc>
              <a:buFontTx/>
              <a:buNone/>
            </a:pPr>
            <a:r>
              <a:rPr lang="tr-TR" altLang="tr-TR" b="1" i="1" smtClean="0"/>
              <a:t>		</a:t>
            </a:r>
            <a:r>
              <a:rPr lang="tr-TR" altLang="tr-TR" sz="2400" b="1" i="1" u="sng"/>
              <a:t>İlköğretim</a:t>
            </a:r>
            <a:r>
              <a:rPr lang="tr-TR" altLang="tr-TR" sz="2400" b="1" i="1"/>
              <a:t>	        </a:t>
            </a:r>
            <a:r>
              <a:rPr lang="tr-TR" altLang="tr-TR" sz="2400" b="1" i="1" u="sng"/>
              <a:t>Lise</a:t>
            </a:r>
            <a:r>
              <a:rPr lang="tr-TR" altLang="tr-TR" sz="2400" b="1" i="1"/>
              <a:t>	   </a:t>
            </a:r>
            <a:r>
              <a:rPr lang="tr-TR" altLang="tr-TR" sz="2400" b="1" i="1" u="sng"/>
              <a:t>Üniversite</a:t>
            </a:r>
          </a:p>
          <a:p>
            <a:pPr algn="just" eaLnBrk="1" hangingPunct="1">
              <a:lnSpc>
                <a:spcPct val="90000"/>
              </a:lnSpc>
              <a:buFontTx/>
              <a:buNone/>
            </a:pPr>
            <a:r>
              <a:rPr lang="tr-TR" altLang="tr-TR" sz="2400" b="1" i="1"/>
              <a:t>                  0,6                        0,6                        0,7</a:t>
            </a:r>
          </a:p>
          <a:p>
            <a:pPr algn="just" eaLnBrk="1" hangingPunct="1">
              <a:lnSpc>
                <a:spcPct val="90000"/>
              </a:lnSpc>
              <a:buFontTx/>
              <a:buNone/>
            </a:pPr>
            <a:r>
              <a:rPr lang="tr-TR" altLang="tr-TR" sz="2400" b="1" i="1"/>
              <a:t>                  0,8                        0,7                        1,2            </a:t>
            </a:r>
          </a:p>
          <a:p>
            <a:pPr algn="just" eaLnBrk="1" hangingPunct="1">
              <a:lnSpc>
                <a:spcPct val="90000"/>
              </a:lnSpc>
              <a:buFontTx/>
              <a:buNone/>
            </a:pPr>
            <a:r>
              <a:rPr lang="tr-TR" altLang="tr-TR" sz="2400" b="1" i="1"/>
              <a:t>                  0,8                        1,0                        1,4</a:t>
            </a:r>
          </a:p>
          <a:p>
            <a:pPr algn="just" eaLnBrk="1" hangingPunct="1">
              <a:lnSpc>
                <a:spcPct val="90000"/>
              </a:lnSpc>
              <a:buFontTx/>
              <a:buNone/>
            </a:pPr>
            <a:r>
              <a:rPr lang="tr-TR" altLang="tr-TR" sz="2400" b="1" i="1"/>
              <a:t>                  0,9                        1,3                        1,8</a:t>
            </a:r>
          </a:p>
          <a:p>
            <a:pPr algn="just" eaLnBrk="1" hangingPunct="1">
              <a:lnSpc>
                <a:spcPct val="90000"/>
              </a:lnSpc>
              <a:buFontTx/>
              <a:buNone/>
            </a:pPr>
            <a:r>
              <a:rPr lang="tr-TR" altLang="tr-TR" sz="2400" b="1" i="1"/>
              <a:t>                  1,4                        1,5                        2,3</a:t>
            </a:r>
          </a:p>
          <a:p>
            <a:pPr algn="just" eaLnBrk="1" hangingPunct="1">
              <a:lnSpc>
                <a:spcPct val="90000"/>
              </a:lnSpc>
              <a:buFontTx/>
              <a:buNone/>
            </a:pPr>
            <a:r>
              <a:rPr lang="tr-TR" altLang="tr-TR" sz="2400" b="1" i="1"/>
              <a:t>                                               2,1                        2,7</a:t>
            </a:r>
          </a:p>
          <a:p>
            <a:pPr algn="just" eaLnBrk="1" hangingPunct="1">
              <a:lnSpc>
                <a:spcPct val="90000"/>
              </a:lnSpc>
              <a:buFontTx/>
              <a:buNone/>
            </a:pPr>
            <a:r>
              <a:rPr lang="tr-TR" altLang="tr-TR" sz="2400" b="1" i="1"/>
              <a:t>                                               2,1                        3,0</a:t>
            </a:r>
          </a:p>
        </p:txBody>
      </p:sp>
    </p:spTree>
    <p:extLst>
      <p:ext uri="{BB962C8B-B14F-4D97-AF65-F5344CB8AC3E}">
        <p14:creationId xmlns:p14="http://schemas.microsoft.com/office/powerpoint/2010/main" val="13460770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2"/>
          <p:cNvSpPr>
            <a:spLocks noGrp="1" noChangeArrowheads="1"/>
          </p:cNvSpPr>
          <p:nvPr>
            <p:ph type="body" sz="half" idx="1"/>
          </p:nvPr>
        </p:nvSpPr>
        <p:spPr>
          <a:xfrm>
            <a:off x="1550194" y="593725"/>
            <a:ext cx="3646488" cy="6264275"/>
          </a:xfrm>
        </p:spPr>
        <p:txBody>
          <a:bodyPr>
            <a:normAutofit/>
          </a:bodyPr>
          <a:lstStyle/>
          <a:p>
            <a:pPr eaLnBrk="1" hangingPunct="1">
              <a:buFontTx/>
              <a:buNone/>
            </a:pPr>
            <a:r>
              <a:rPr lang="tr-TR" altLang="tr-TR" sz="1600" b="1" i="1" u="sng" dirty="0">
                <a:cs typeface="Arial" panose="020B0604020202020204" pitchFamily="34" charset="0"/>
              </a:rPr>
              <a:t>Hipotezler:</a:t>
            </a:r>
          </a:p>
          <a:p>
            <a:pPr eaLnBrk="1" hangingPunct="1">
              <a:buFontTx/>
              <a:buNone/>
            </a:pPr>
            <a:r>
              <a:rPr lang="tr-TR" altLang="tr-TR" sz="1600" b="1" i="1" dirty="0">
                <a:cs typeface="Arial" panose="020B0604020202020204" pitchFamily="34" charset="0"/>
              </a:rPr>
              <a:t>H</a:t>
            </a:r>
            <a:r>
              <a:rPr lang="tr-TR" altLang="tr-TR" sz="1600" b="1" i="1" baseline="-25000" dirty="0">
                <a:cs typeface="Arial" panose="020B0604020202020204" pitchFamily="34" charset="0"/>
              </a:rPr>
              <a:t>0</a:t>
            </a:r>
            <a:r>
              <a:rPr lang="tr-TR" altLang="tr-TR" sz="1600" b="1" i="1" dirty="0">
                <a:cs typeface="Arial" panose="020B0604020202020204" pitchFamily="34" charset="0"/>
              </a:rPr>
              <a:t>: </a:t>
            </a:r>
            <a:r>
              <a:rPr lang="el-GR" altLang="tr-TR" sz="1600" b="1" i="1" dirty="0">
                <a:cs typeface="Arial" panose="020B0604020202020204" pitchFamily="34" charset="0"/>
              </a:rPr>
              <a:t>μ</a:t>
            </a:r>
            <a:r>
              <a:rPr lang="tr-TR" altLang="tr-TR" sz="1600" b="1" i="1" baseline="-25000" dirty="0">
                <a:cs typeface="Arial" panose="020B0604020202020204" pitchFamily="34" charset="0"/>
              </a:rPr>
              <a:t>1</a:t>
            </a:r>
            <a:r>
              <a:rPr lang="tr-TR" altLang="tr-TR" sz="1600" b="1" i="1" dirty="0">
                <a:cs typeface="Arial" panose="020B0604020202020204" pitchFamily="34" charset="0"/>
              </a:rPr>
              <a:t>= </a:t>
            </a:r>
            <a:r>
              <a:rPr lang="el-GR" altLang="tr-TR" sz="1600" b="1" i="1" dirty="0">
                <a:cs typeface="Arial" panose="020B0604020202020204" pitchFamily="34" charset="0"/>
              </a:rPr>
              <a:t>μ</a:t>
            </a:r>
            <a:r>
              <a:rPr lang="tr-TR" altLang="tr-TR" sz="1600" b="1" i="1" baseline="-25000" dirty="0">
                <a:cs typeface="Arial" panose="020B0604020202020204" pitchFamily="34" charset="0"/>
              </a:rPr>
              <a:t>2</a:t>
            </a:r>
            <a:r>
              <a:rPr lang="tr-TR" altLang="tr-TR" sz="1600" b="1" i="1" dirty="0">
                <a:cs typeface="Arial" panose="020B0604020202020204" pitchFamily="34" charset="0"/>
              </a:rPr>
              <a:t> = </a:t>
            </a:r>
            <a:r>
              <a:rPr lang="el-GR" altLang="tr-TR" sz="1600" b="1" i="1" dirty="0">
                <a:cs typeface="Arial" panose="020B0604020202020204" pitchFamily="34" charset="0"/>
              </a:rPr>
              <a:t>μ</a:t>
            </a:r>
            <a:r>
              <a:rPr lang="tr-TR" altLang="tr-TR" sz="1600" b="1" i="1" baseline="-25000" dirty="0">
                <a:cs typeface="Arial" panose="020B0604020202020204" pitchFamily="34" charset="0"/>
              </a:rPr>
              <a:t>3</a:t>
            </a:r>
            <a:r>
              <a:rPr lang="tr-TR" altLang="tr-TR" sz="1600" b="1" i="1" dirty="0">
                <a:cs typeface="Arial" panose="020B0604020202020204" pitchFamily="34" charset="0"/>
              </a:rPr>
              <a:t> (Aylık gelire göre gruplar arasında fark yoktur.)</a:t>
            </a:r>
          </a:p>
          <a:p>
            <a:pPr eaLnBrk="1" hangingPunct="1">
              <a:buFontTx/>
              <a:buNone/>
            </a:pPr>
            <a:r>
              <a:rPr lang="tr-TR" altLang="tr-TR" sz="1600" b="1" i="1" dirty="0">
                <a:cs typeface="Arial" panose="020B0604020202020204" pitchFamily="34" charset="0"/>
              </a:rPr>
              <a:t>H</a:t>
            </a:r>
            <a:r>
              <a:rPr lang="tr-TR" altLang="tr-TR" sz="1600" b="1" i="1" baseline="-25000" dirty="0">
                <a:cs typeface="Arial" panose="020B0604020202020204" pitchFamily="34" charset="0"/>
              </a:rPr>
              <a:t>1</a:t>
            </a:r>
            <a:r>
              <a:rPr lang="tr-TR" altLang="tr-TR" sz="1600" b="1" i="1" dirty="0">
                <a:cs typeface="Arial" panose="020B0604020202020204" pitchFamily="34" charset="0"/>
              </a:rPr>
              <a:t>: En az iki grubun gelirleri birbirinden farklıdır.</a:t>
            </a:r>
          </a:p>
          <a:p>
            <a:pPr eaLnBrk="1" hangingPunct="1">
              <a:buFontTx/>
              <a:buNone/>
            </a:pPr>
            <a:endParaRPr lang="tr-TR" altLang="tr-TR" sz="1600" b="1" i="1" dirty="0">
              <a:cs typeface="Arial" panose="020B0604020202020204" pitchFamily="34" charset="0"/>
            </a:endParaRPr>
          </a:p>
          <a:p>
            <a:pPr eaLnBrk="1" hangingPunct="1">
              <a:buFontTx/>
              <a:buNone/>
            </a:pPr>
            <a:r>
              <a:rPr lang="tr-TR" altLang="tr-TR" sz="1600" b="1" i="1" dirty="0">
                <a:cs typeface="Arial" panose="020B0604020202020204" pitchFamily="34" charset="0"/>
              </a:rPr>
              <a:t>k = 3 , N = 19 , n</a:t>
            </a:r>
            <a:r>
              <a:rPr lang="tr-TR" altLang="tr-TR" sz="1600" b="1" i="1" baseline="-25000" dirty="0">
                <a:cs typeface="Arial" panose="020B0604020202020204" pitchFamily="34" charset="0"/>
              </a:rPr>
              <a:t>1</a:t>
            </a:r>
            <a:r>
              <a:rPr lang="tr-TR" altLang="tr-TR" sz="1600" b="1" i="1" dirty="0">
                <a:cs typeface="Arial" panose="020B0604020202020204" pitchFamily="34" charset="0"/>
              </a:rPr>
              <a:t> = 5 , n</a:t>
            </a:r>
            <a:r>
              <a:rPr lang="tr-TR" altLang="tr-TR" sz="1600" b="1" i="1" baseline="-25000" dirty="0">
                <a:cs typeface="Arial" panose="020B0604020202020204" pitchFamily="34" charset="0"/>
              </a:rPr>
              <a:t>2</a:t>
            </a:r>
            <a:r>
              <a:rPr lang="tr-TR" altLang="tr-TR" sz="1600" b="1" i="1" dirty="0">
                <a:cs typeface="Arial" panose="020B0604020202020204" pitchFamily="34" charset="0"/>
              </a:rPr>
              <a:t> = 7 , n</a:t>
            </a:r>
            <a:r>
              <a:rPr lang="tr-TR" altLang="tr-TR" sz="1600" b="1" i="1" baseline="-25000" dirty="0">
                <a:cs typeface="Arial" panose="020B0604020202020204" pitchFamily="34" charset="0"/>
              </a:rPr>
              <a:t>3</a:t>
            </a:r>
            <a:r>
              <a:rPr lang="tr-TR" altLang="tr-TR" sz="1600" b="1" i="1" dirty="0">
                <a:cs typeface="Arial" panose="020B0604020202020204" pitchFamily="34" charset="0"/>
              </a:rPr>
              <a:t> = 7</a:t>
            </a:r>
          </a:p>
          <a:p>
            <a:pPr eaLnBrk="1" hangingPunct="1">
              <a:buFontTx/>
              <a:buNone/>
            </a:pPr>
            <a:endParaRPr lang="tr-TR" altLang="tr-TR" sz="1600" b="1" i="1" dirty="0">
              <a:cs typeface="Arial" panose="020B0604020202020204" pitchFamily="34" charset="0"/>
            </a:endParaRPr>
          </a:p>
          <a:p>
            <a:pPr eaLnBrk="1" hangingPunct="1">
              <a:buFontTx/>
              <a:buNone/>
            </a:pPr>
            <a:r>
              <a:rPr lang="tr-TR" altLang="tr-TR" sz="1600" b="1" i="1" dirty="0">
                <a:cs typeface="Arial" panose="020B0604020202020204" pitchFamily="34" charset="0"/>
              </a:rPr>
              <a:t>Genelin serbestlik </a:t>
            </a:r>
          </a:p>
          <a:p>
            <a:pPr eaLnBrk="1" hangingPunct="1">
              <a:buFontTx/>
              <a:buNone/>
            </a:pPr>
            <a:r>
              <a:rPr lang="tr-TR" altLang="tr-TR" sz="1600" b="1" i="1" dirty="0">
                <a:cs typeface="Arial" panose="020B0604020202020204" pitchFamily="34" charset="0"/>
              </a:rPr>
              <a:t>derecesi = N – 1 = 18 </a:t>
            </a:r>
          </a:p>
          <a:p>
            <a:pPr eaLnBrk="1" hangingPunct="1">
              <a:buFontTx/>
              <a:buNone/>
            </a:pPr>
            <a:endParaRPr lang="tr-TR" altLang="tr-TR" sz="1600" b="1" i="1" dirty="0">
              <a:cs typeface="Arial" panose="020B0604020202020204" pitchFamily="34" charset="0"/>
            </a:endParaRPr>
          </a:p>
          <a:p>
            <a:pPr eaLnBrk="1" hangingPunct="1">
              <a:buFontTx/>
              <a:buNone/>
            </a:pPr>
            <a:r>
              <a:rPr lang="tr-TR" altLang="tr-TR" sz="1600" b="1" i="1" dirty="0">
                <a:cs typeface="Arial" panose="020B0604020202020204" pitchFamily="34" charset="0"/>
              </a:rPr>
              <a:t>Grupların serbestlik </a:t>
            </a:r>
          </a:p>
          <a:p>
            <a:pPr eaLnBrk="1" hangingPunct="1">
              <a:buFontTx/>
              <a:buNone/>
            </a:pPr>
            <a:r>
              <a:rPr lang="tr-TR" altLang="tr-TR" sz="1600" b="1" i="1" dirty="0">
                <a:cs typeface="Arial" panose="020B0604020202020204" pitchFamily="34" charset="0"/>
              </a:rPr>
              <a:t>derecesi = k – 1 = 2</a:t>
            </a:r>
          </a:p>
          <a:p>
            <a:pPr eaLnBrk="1" hangingPunct="1">
              <a:buFontTx/>
              <a:buNone/>
            </a:pPr>
            <a:endParaRPr lang="tr-TR" altLang="tr-TR" sz="1600" b="1" i="1" dirty="0">
              <a:cs typeface="Arial" panose="020B0604020202020204" pitchFamily="34" charset="0"/>
            </a:endParaRPr>
          </a:p>
          <a:p>
            <a:pPr eaLnBrk="1" hangingPunct="1">
              <a:buFontTx/>
              <a:buNone/>
            </a:pPr>
            <a:r>
              <a:rPr lang="tr-TR" altLang="tr-TR" sz="1600" b="1" i="1" dirty="0">
                <a:cs typeface="Arial" panose="020B0604020202020204" pitchFamily="34" charset="0"/>
              </a:rPr>
              <a:t>Hatanın serbestlik </a:t>
            </a:r>
          </a:p>
          <a:p>
            <a:pPr eaLnBrk="1" hangingPunct="1">
              <a:buFontTx/>
              <a:buNone/>
            </a:pPr>
            <a:r>
              <a:rPr lang="tr-TR" altLang="tr-TR" sz="1600" b="1" i="1" dirty="0">
                <a:cs typeface="Arial" panose="020B0604020202020204" pitchFamily="34" charset="0"/>
              </a:rPr>
              <a:t>derecesi = 18 – 2 = 16</a:t>
            </a:r>
          </a:p>
        </p:txBody>
      </p:sp>
      <p:graphicFrame>
        <p:nvGraphicFramePr>
          <p:cNvPr id="77827" name="Group 3"/>
          <p:cNvGraphicFramePr>
            <a:graphicFrameLocks noGrp="1"/>
          </p:cNvGraphicFramePr>
          <p:nvPr>
            <p:ph sz="quarter" idx="2"/>
          </p:nvPr>
        </p:nvGraphicFramePr>
        <p:xfrm>
          <a:off x="5232401" y="1484314"/>
          <a:ext cx="5256213" cy="4105278"/>
        </p:xfrm>
        <a:graphic>
          <a:graphicData uri="http://schemas.openxmlformats.org/drawingml/2006/table">
            <a:tbl>
              <a:tblPr/>
              <a:tblGrid>
                <a:gridCol w="792163">
                  <a:extLst>
                    <a:ext uri="{9D8B030D-6E8A-4147-A177-3AD203B41FA5}">
                      <a16:colId xmlns:a16="http://schemas.microsoft.com/office/drawing/2014/main" xmlns="" val="20000"/>
                    </a:ext>
                  </a:extLst>
                </a:gridCol>
                <a:gridCol w="869950">
                  <a:extLst>
                    <a:ext uri="{9D8B030D-6E8A-4147-A177-3AD203B41FA5}">
                      <a16:colId xmlns:a16="http://schemas.microsoft.com/office/drawing/2014/main" xmlns="" val="20001"/>
                    </a:ext>
                  </a:extLst>
                </a:gridCol>
                <a:gridCol w="1022350">
                  <a:extLst>
                    <a:ext uri="{9D8B030D-6E8A-4147-A177-3AD203B41FA5}">
                      <a16:colId xmlns:a16="http://schemas.microsoft.com/office/drawing/2014/main" xmlns="" val="20002"/>
                    </a:ext>
                  </a:extLst>
                </a:gridCol>
                <a:gridCol w="976312">
                  <a:extLst>
                    <a:ext uri="{9D8B030D-6E8A-4147-A177-3AD203B41FA5}">
                      <a16:colId xmlns:a16="http://schemas.microsoft.com/office/drawing/2014/main" xmlns="" val="20003"/>
                    </a:ext>
                  </a:extLst>
                </a:gridCol>
                <a:gridCol w="1595438">
                  <a:extLst>
                    <a:ext uri="{9D8B030D-6E8A-4147-A177-3AD203B41FA5}">
                      <a16:colId xmlns:a16="http://schemas.microsoft.com/office/drawing/2014/main" xmlns="" val="20004"/>
                    </a:ext>
                  </a:extLst>
                </a:gridCol>
              </a:tblGrid>
              <a:tr h="411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1800" b="1"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smtClean="0">
                          <a:ln>
                            <a:noFill/>
                          </a:ln>
                          <a:solidFill>
                            <a:schemeClr val="tx1"/>
                          </a:solidFill>
                          <a:effectLst/>
                          <a:latin typeface="Times New Roman" pitchFamily="18" charset="0"/>
                        </a:rPr>
                        <a:t>İlköğr.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smtClean="0">
                          <a:ln>
                            <a:noFill/>
                          </a:ln>
                          <a:solidFill>
                            <a:schemeClr val="tx1"/>
                          </a:solidFill>
                          <a:effectLst/>
                          <a:latin typeface="Times New Roman" pitchFamily="18" charset="0"/>
                        </a:rPr>
                        <a:t>Lise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smtClean="0">
                          <a:ln>
                            <a:noFill/>
                          </a:ln>
                          <a:solidFill>
                            <a:schemeClr val="tx1"/>
                          </a:solidFill>
                          <a:effectLst/>
                          <a:latin typeface="Times New Roman" pitchFamily="18" charset="0"/>
                        </a:rPr>
                        <a:t>Üniv.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09575">
                <a:tc rowSpan="7">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18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dirty="0" smtClean="0">
                          <a:ln>
                            <a:noFill/>
                          </a:ln>
                          <a:solidFill>
                            <a:schemeClr val="tx1"/>
                          </a:solidFill>
                          <a:effectLst/>
                          <a:latin typeface="Times New Roman" pitchFamily="18" charset="0"/>
                        </a:rPr>
                        <a:t>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smtClean="0">
                          <a:ln>
                            <a:noFill/>
                          </a:ln>
                          <a:solidFill>
                            <a:schemeClr val="tx1"/>
                          </a:solidFill>
                          <a:effectLst/>
                          <a:latin typeface="Times New Roman" pitchFamily="18" charset="0"/>
                        </a:rPr>
                        <a:t>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smtClean="0">
                          <a:ln>
                            <a:noFill/>
                          </a:ln>
                          <a:solidFill>
                            <a:schemeClr val="tx1"/>
                          </a:solidFill>
                          <a:effectLst/>
                          <a:latin typeface="Times New Roman" pitchFamily="18" charset="0"/>
                        </a:rPr>
                        <a:t>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7">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11163">
                <a:tc vMerge="1">
                  <a:txBody>
                    <a:bodyPr/>
                    <a:lstStyle/>
                    <a:p>
                      <a:endParaRPr lang="tr-T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dirty="0" smtClean="0">
                          <a:ln>
                            <a:noFill/>
                          </a:ln>
                          <a:solidFill>
                            <a:schemeClr val="tx1"/>
                          </a:solidFill>
                          <a:effectLst/>
                          <a:latin typeface="Times New Roman" pitchFamily="18" charset="0"/>
                        </a:rPr>
                        <a:t>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smtClean="0">
                          <a:ln>
                            <a:noFill/>
                          </a:ln>
                          <a:solidFill>
                            <a:schemeClr val="tx1"/>
                          </a:solidFill>
                          <a:effectLst/>
                          <a:latin typeface="Times New Roman" pitchFamily="18" charset="0"/>
                        </a:rPr>
                        <a:t>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smtClean="0">
                          <a:ln>
                            <a:noFill/>
                          </a:ln>
                          <a:solidFill>
                            <a:schemeClr val="tx1"/>
                          </a:solidFill>
                          <a:effectLst/>
                          <a:latin typeface="Times New Roman" pitchFamily="18"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tr-TR"/>
                    </a:p>
                  </a:txBody>
                  <a:tcPr/>
                </a:tc>
                <a:extLst>
                  <a:ext uri="{0D108BD9-81ED-4DB2-BD59-A6C34878D82A}">
                    <a16:rowId xmlns:a16="http://schemas.microsoft.com/office/drawing/2014/main" xmlns="" val="10002"/>
                  </a:ext>
                </a:extLst>
              </a:tr>
              <a:tr h="409575">
                <a:tc vMerge="1">
                  <a:txBody>
                    <a:bodyPr/>
                    <a:lstStyle/>
                    <a:p>
                      <a:endParaRPr lang="tr-T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dirty="0" smtClean="0">
                          <a:ln>
                            <a:noFill/>
                          </a:ln>
                          <a:solidFill>
                            <a:schemeClr val="tx1"/>
                          </a:solidFill>
                          <a:effectLst/>
                          <a:latin typeface="Times New Roman" pitchFamily="18" charset="0"/>
                        </a:rPr>
                        <a:t>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smtClean="0">
                          <a:ln>
                            <a:noFill/>
                          </a:ln>
                          <a:solidFill>
                            <a:schemeClr val="tx1"/>
                          </a:solidFill>
                          <a:effectLst/>
                          <a:latin typeface="Times New Roman" pitchFamily="18"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smtClean="0">
                          <a:ln>
                            <a:noFill/>
                          </a:ln>
                          <a:solidFill>
                            <a:schemeClr val="tx1"/>
                          </a:solidFill>
                          <a:effectLst/>
                          <a:latin typeface="Times New Roman" pitchFamily="18"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tr-TR"/>
                    </a:p>
                  </a:txBody>
                  <a:tcPr/>
                </a:tc>
                <a:extLst>
                  <a:ext uri="{0D108BD9-81ED-4DB2-BD59-A6C34878D82A}">
                    <a16:rowId xmlns:a16="http://schemas.microsoft.com/office/drawing/2014/main" xmlns="" val="10003"/>
                  </a:ext>
                </a:extLst>
              </a:tr>
              <a:tr h="411163">
                <a:tc vMerge="1">
                  <a:txBody>
                    <a:bodyPr/>
                    <a:lstStyle/>
                    <a:p>
                      <a:endParaRPr lang="tr-T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dirty="0" smtClean="0">
                          <a:ln>
                            <a:noFill/>
                          </a:ln>
                          <a:solidFill>
                            <a:schemeClr val="tx1"/>
                          </a:solidFill>
                          <a:effectLst/>
                          <a:latin typeface="Times New Roman" pitchFamily="18" charset="0"/>
                        </a:rPr>
                        <a:t>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smtClean="0">
                          <a:ln>
                            <a:noFill/>
                          </a:ln>
                          <a:solidFill>
                            <a:schemeClr val="tx1"/>
                          </a:solidFill>
                          <a:effectLst/>
                          <a:latin typeface="Times New Roman" pitchFamily="18"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smtClean="0">
                          <a:ln>
                            <a:noFill/>
                          </a:ln>
                          <a:solidFill>
                            <a:schemeClr val="tx1"/>
                          </a:solidFill>
                          <a:effectLst/>
                          <a:latin typeface="Times New Roman" pitchFamily="18" charset="0"/>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tr-TR"/>
                    </a:p>
                  </a:txBody>
                  <a:tcPr/>
                </a:tc>
                <a:extLst>
                  <a:ext uri="{0D108BD9-81ED-4DB2-BD59-A6C34878D82A}">
                    <a16:rowId xmlns:a16="http://schemas.microsoft.com/office/drawing/2014/main" xmlns="" val="10004"/>
                  </a:ext>
                </a:extLst>
              </a:tr>
              <a:tr h="411163">
                <a:tc vMerge="1">
                  <a:txBody>
                    <a:bodyPr/>
                    <a:lstStyle/>
                    <a:p>
                      <a:endParaRPr lang="tr-T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dirty="0" smtClean="0">
                          <a:ln>
                            <a:noFill/>
                          </a:ln>
                          <a:solidFill>
                            <a:schemeClr val="tx1"/>
                          </a:solidFill>
                          <a:effectLst/>
                          <a:latin typeface="Times New Roman" pitchFamily="18"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smtClean="0">
                          <a:ln>
                            <a:noFill/>
                          </a:ln>
                          <a:solidFill>
                            <a:schemeClr val="tx1"/>
                          </a:solidFill>
                          <a:effectLst/>
                          <a:latin typeface="Times New Roman" pitchFamily="18"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smtClean="0">
                          <a:ln>
                            <a:noFill/>
                          </a:ln>
                          <a:solidFill>
                            <a:schemeClr val="tx1"/>
                          </a:solidFill>
                          <a:effectLst/>
                          <a:latin typeface="Times New Roman" pitchFamily="18" charset="0"/>
                        </a:rPr>
                        <a:t>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tr-TR"/>
                    </a:p>
                  </a:txBody>
                  <a:tcPr/>
                </a:tc>
                <a:extLst>
                  <a:ext uri="{0D108BD9-81ED-4DB2-BD59-A6C34878D82A}">
                    <a16:rowId xmlns:a16="http://schemas.microsoft.com/office/drawing/2014/main" xmlns="" val="10005"/>
                  </a:ext>
                </a:extLst>
              </a:tr>
              <a:tr h="409575">
                <a:tc vMerge="1">
                  <a:txBody>
                    <a:bodyPr/>
                    <a:lstStyle/>
                    <a:p>
                      <a:endParaRPr lang="tr-TR"/>
                    </a:p>
                  </a:txBody>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smtClean="0">
                          <a:ln>
                            <a:noFill/>
                          </a:ln>
                          <a:solidFill>
                            <a:schemeClr val="tx1"/>
                          </a:solidFill>
                          <a:effectLst/>
                          <a:latin typeface="Times New Roman" pitchFamily="18"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smtClean="0">
                          <a:ln>
                            <a:noFill/>
                          </a:ln>
                          <a:solidFill>
                            <a:schemeClr val="tx1"/>
                          </a:solidFill>
                          <a:effectLst/>
                          <a:latin typeface="Times New Roman" pitchFamily="18" charset="0"/>
                        </a:rPr>
                        <a:t>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tr-TR"/>
                    </a:p>
                  </a:txBody>
                  <a:tcPr/>
                </a:tc>
                <a:extLst>
                  <a:ext uri="{0D108BD9-81ED-4DB2-BD59-A6C34878D82A}">
                    <a16:rowId xmlns:a16="http://schemas.microsoft.com/office/drawing/2014/main" xmlns="" val="10006"/>
                  </a:ext>
                </a:extLst>
              </a:tr>
              <a:tr h="411163">
                <a:tc vMerge="1">
                  <a:txBody>
                    <a:bodyPr/>
                    <a:lstStyle/>
                    <a:p>
                      <a:endParaRPr lang="tr-TR"/>
                    </a:p>
                  </a:txBody>
                  <a:tcPr/>
                </a:tc>
                <a:tc vMerge="1">
                  <a:txBody>
                    <a:bodyPr/>
                    <a:lstStyle/>
                    <a:p>
                      <a:endParaRPr lang="tr-T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smtClean="0">
                          <a:ln>
                            <a:noFill/>
                          </a:ln>
                          <a:solidFill>
                            <a:schemeClr val="tx1"/>
                          </a:solidFill>
                          <a:effectLst/>
                          <a:latin typeface="Times New Roman" pitchFamily="18"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smtClean="0">
                          <a:ln>
                            <a:noFill/>
                          </a:ln>
                          <a:solidFill>
                            <a:schemeClr val="tx1"/>
                          </a:solidFill>
                          <a:effectLst/>
                          <a:latin typeface="Times New Roman" pitchFamily="18"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tr-TR"/>
                    </a:p>
                  </a:txBody>
                  <a:tcPr/>
                </a:tc>
                <a:extLst>
                  <a:ext uri="{0D108BD9-81ED-4DB2-BD59-A6C34878D82A}">
                    <a16:rowId xmlns:a16="http://schemas.microsoft.com/office/drawing/2014/main" xmlns="" val="10007"/>
                  </a:ext>
                </a:extLst>
              </a:tr>
              <a:tr h="409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18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smtClean="0">
                          <a:ln>
                            <a:noFill/>
                          </a:ln>
                          <a:solidFill>
                            <a:schemeClr val="tx1"/>
                          </a:solidFill>
                          <a:effectLst/>
                          <a:latin typeface="Times New Roman" pitchFamily="18" charset="0"/>
                        </a:rPr>
                        <a:t>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smtClean="0">
                          <a:ln>
                            <a:noFill/>
                          </a:ln>
                          <a:solidFill>
                            <a:schemeClr val="tx1"/>
                          </a:solidFill>
                          <a:effectLst/>
                          <a:latin typeface="Times New Roman" pitchFamily="18" charset="0"/>
                        </a:rPr>
                        <a:t>9,3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smtClean="0">
                          <a:ln>
                            <a:noFill/>
                          </a:ln>
                          <a:solidFill>
                            <a:schemeClr val="tx1"/>
                          </a:solidFill>
                          <a:effectLst/>
                          <a:latin typeface="Times New Roman" pitchFamily="18" charset="0"/>
                        </a:rPr>
                        <a:t>13,1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411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18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smtClean="0">
                          <a:ln>
                            <a:noFill/>
                          </a:ln>
                          <a:solidFill>
                            <a:schemeClr val="tx1"/>
                          </a:solidFill>
                          <a:effectLst/>
                          <a:latin typeface="Times New Roman" pitchFamily="18" charset="0"/>
                        </a:rPr>
                        <a:t>4,41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smtClean="0">
                          <a:ln>
                            <a:noFill/>
                          </a:ln>
                          <a:solidFill>
                            <a:schemeClr val="tx1"/>
                          </a:solidFill>
                          <a:effectLst/>
                          <a:latin typeface="Times New Roman" pitchFamily="18" charset="0"/>
                        </a:rPr>
                        <a:t>14,61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smtClean="0">
                          <a:ln>
                            <a:noFill/>
                          </a:ln>
                          <a:solidFill>
                            <a:schemeClr val="tx1"/>
                          </a:solidFill>
                          <a:effectLst/>
                          <a:latin typeface="Times New Roman" pitchFamily="18" charset="0"/>
                        </a:rPr>
                        <a:t>28,71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bl>
          </a:graphicData>
        </a:graphic>
      </p:graphicFrame>
      <p:graphicFrame>
        <p:nvGraphicFramePr>
          <p:cNvPr id="3074" name="Object 58"/>
          <p:cNvGraphicFramePr>
            <a:graphicFrameLocks noGrp="1" noChangeAspect="1"/>
          </p:cNvGraphicFramePr>
          <p:nvPr>
            <p:ph sz="quarter" idx="3"/>
          </p:nvPr>
        </p:nvGraphicFramePr>
        <p:xfrm>
          <a:off x="5303839" y="4797426"/>
          <a:ext cx="681037" cy="423863"/>
        </p:xfrm>
        <a:graphic>
          <a:graphicData uri="http://schemas.openxmlformats.org/presentationml/2006/ole">
            <mc:AlternateContent xmlns:mc="http://schemas.openxmlformats.org/markup-compatibility/2006">
              <mc:Choice xmlns:v="urn:schemas-microsoft-com:vml" Requires="v">
                <p:oleObj spid="_x0000_s17414" name="Denklem" r:id="rId3" imgW="393480" imgH="253800" progId="Equation.3">
                  <p:embed/>
                </p:oleObj>
              </mc:Choice>
              <mc:Fallback>
                <p:oleObj name="Denklem" r:id="rId3" imgW="393480" imgH="253800" progId="Equation.3">
                  <p:embed/>
                  <p:pic>
                    <p:nvPicPr>
                      <p:cNvPr id="3074" name="Object 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3839" y="4797426"/>
                        <a:ext cx="681037" cy="42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5" name="Object 59"/>
          <p:cNvGraphicFramePr>
            <a:graphicFrameLocks noChangeAspect="1"/>
          </p:cNvGraphicFramePr>
          <p:nvPr/>
        </p:nvGraphicFramePr>
        <p:xfrm>
          <a:off x="5303839" y="5157789"/>
          <a:ext cx="720725" cy="452437"/>
        </p:xfrm>
        <a:graphic>
          <a:graphicData uri="http://schemas.openxmlformats.org/presentationml/2006/ole">
            <mc:AlternateContent xmlns:mc="http://schemas.openxmlformats.org/markup-compatibility/2006">
              <mc:Choice xmlns:v="urn:schemas-microsoft-com:vml" Requires="v">
                <p:oleObj spid="_x0000_s17415" name="Denklem" r:id="rId5" imgW="444240" imgH="279360" progId="Equation.3">
                  <p:embed/>
                </p:oleObj>
              </mc:Choice>
              <mc:Fallback>
                <p:oleObj name="Denklem" r:id="rId5" imgW="444240" imgH="279360" progId="Equation.3">
                  <p:embed/>
                  <p:pic>
                    <p:nvPicPr>
                      <p:cNvPr id="3075" name="Object 5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03839" y="5157789"/>
                        <a:ext cx="720725" cy="452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34" name="Rectangle 60"/>
          <p:cNvSpPr>
            <a:spLocks noChangeArrowheads="1"/>
          </p:cNvSpPr>
          <p:nvPr/>
        </p:nvSpPr>
        <p:spPr bwMode="auto">
          <a:xfrm>
            <a:off x="1524001" y="3099872"/>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altLang="tr-TR"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aphicFrame>
        <p:nvGraphicFramePr>
          <p:cNvPr id="3076" name="Object 61"/>
          <p:cNvGraphicFramePr>
            <a:graphicFrameLocks noChangeAspect="1"/>
          </p:cNvGraphicFramePr>
          <p:nvPr/>
        </p:nvGraphicFramePr>
        <p:xfrm>
          <a:off x="9048750" y="4797426"/>
          <a:ext cx="1258888" cy="385763"/>
        </p:xfrm>
        <a:graphic>
          <a:graphicData uri="http://schemas.openxmlformats.org/presentationml/2006/ole">
            <mc:AlternateContent xmlns:mc="http://schemas.openxmlformats.org/markup-compatibility/2006">
              <mc:Choice xmlns:v="urn:schemas-microsoft-com:vml" Requires="v">
                <p:oleObj spid="_x0000_s17416" name="Denklem" r:id="rId7" imgW="838080" imgH="253800" progId="Equation.3">
                  <p:embed/>
                </p:oleObj>
              </mc:Choice>
              <mc:Fallback>
                <p:oleObj name="Denklem" r:id="rId7" imgW="838080" imgH="253800" progId="Equation.3">
                  <p:embed/>
                  <p:pic>
                    <p:nvPicPr>
                      <p:cNvPr id="3076" name="Object 6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48750" y="4797426"/>
                        <a:ext cx="1258888" cy="385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7" name="Object 62"/>
          <p:cNvGraphicFramePr>
            <a:graphicFrameLocks noChangeAspect="1"/>
          </p:cNvGraphicFramePr>
          <p:nvPr/>
        </p:nvGraphicFramePr>
        <p:xfrm>
          <a:off x="8904289" y="5157788"/>
          <a:ext cx="1584325" cy="444500"/>
        </p:xfrm>
        <a:graphic>
          <a:graphicData uri="http://schemas.openxmlformats.org/presentationml/2006/ole">
            <mc:AlternateContent xmlns:mc="http://schemas.openxmlformats.org/markup-compatibility/2006">
              <mc:Choice xmlns:v="urn:schemas-microsoft-com:vml" Requires="v">
                <p:oleObj spid="_x0000_s17417" name="Denklem" r:id="rId9" imgW="914400" imgH="253800" progId="Equation.3">
                  <p:embed/>
                </p:oleObj>
              </mc:Choice>
              <mc:Fallback>
                <p:oleObj name="Denklem" r:id="rId9" imgW="914400" imgH="253800" progId="Equation.3">
                  <p:embed/>
                  <p:pic>
                    <p:nvPicPr>
                      <p:cNvPr id="3077" name="Object 6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04289" y="5157788"/>
                        <a:ext cx="1584325"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391542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p:cNvGraphicFramePr>
            <a:graphicFrameLocks noGrp="1" noChangeAspect="1"/>
          </p:cNvGraphicFramePr>
          <p:nvPr>
            <p:ph sz="half" idx="1"/>
          </p:nvPr>
        </p:nvGraphicFramePr>
        <p:xfrm>
          <a:off x="3048001" y="990601"/>
          <a:ext cx="5832475" cy="868363"/>
        </p:xfrm>
        <a:graphic>
          <a:graphicData uri="http://schemas.openxmlformats.org/presentationml/2006/ole">
            <mc:AlternateContent xmlns:mc="http://schemas.openxmlformats.org/markup-compatibility/2006">
              <mc:Choice xmlns:v="urn:schemas-microsoft-com:vml" Requires="v">
                <p:oleObj spid="_x0000_s18437" name="Denklem" r:id="rId3" imgW="3073320" imgH="457200" progId="Equation.3">
                  <p:embed/>
                </p:oleObj>
              </mc:Choice>
              <mc:Fallback>
                <p:oleObj name="Denklem" r:id="rId3" imgW="3073320" imgH="457200" progId="Equation.3">
                  <p:embed/>
                  <p:pic>
                    <p:nvPicPr>
                      <p:cNvPr id="409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1" y="990601"/>
                        <a:ext cx="5832475" cy="868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99" name="Object 3"/>
          <p:cNvGraphicFramePr>
            <a:graphicFrameLocks noGrp="1" noChangeAspect="1"/>
          </p:cNvGraphicFramePr>
          <p:nvPr>
            <p:ph sz="quarter" idx="2"/>
          </p:nvPr>
        </p:nvGraphicFramePr>
        <p:xfrm>
          <a:off x="1595438" y="2057401"/>
          <a:ext cx="9072562" cy="1071563"/>
        </p:xfrm>
        <a:graphic>
          <a:graphicData uri="http://schemas.openxmlformats.org/presentationml/2006/ole">
            <mc:AlternateContent xmlns:mc="http://schemas.openxmlformats.org/markup-compatibility/2006">
              <mc:Choice xmlns:v="urn:schemas-microsoft-com:vml" Requires="v">
                <p:oleObj spid="_x0000_s18438" name="Denklem" r:id="rId5" imgW="4736880" imgH="558720" progId="Equation.3">
                  <p:embed/>
                </p:oleObj>
              </mc:Choice>
              <mc:Fallback>
                <p:oleObj name="Denklem" r:id="rId5" imgW="4736880" imgH="558720" progId="Equation.3">
                  <p:embed/>
                  <p:pic>
                    <p:nvPicPr>
                      <p:cNvPr id="4099"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5438" y="2057401"/>
                        <a:ext cx="9072562" cy="1071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0" name="Object 4"/>
          <p:cNvGraphicFramePr>
            <a:graphicFrameLocks noGrp="1" noChangeAspect="1"/>
          </p:cNvGraphicFramePr>
          <p:nvPr>
            <p:ph sz="quarter" idx="3"/>
          </p:nvPr>
        </p:nvGraphicFramePr>
        <p:xfrm>
          <a:off x="3276600" y="3352801"/>
          <a:ext cx="5168900" cy="373063"/>
        </p:xfrm>
        <a:graphic>
          <a:graphicData uri="http://schemas.openxmlformats.org/presentationml/2006/ole">
            <mc:AlternateContent xmlns:mc="http://schemas.openxmlformats.org/markup-compatibility/2006">
              <mc:Choice xmlns:v="urn:schemas-microsoft-com:vml" Requires="v">
                <p:oleObj spid="_x0000_s18439" name="Denklem" r:id="rId7" imgW="2705040" imgH="203040" progId="Equation.3">
                  <p:embed/>
                </p:oleObj>
              </mc:Choice>
              <mc:Fallback>
                <p:oleObj name="Denklem" r:id="rId7" imgW="2705040" imgH="203040" progId="Equation.3">
                  <p:embed/>
                  <p:pic>
                    <p:nvPicPr>
                      <p:cNvPr id="410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6600" y="3352801"/>
                        <a:ext cx="5168900" cy="37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101"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90800" y="3733801"/>
            <a:ext cx="7221538"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59874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1524001" y="2991922"/>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altLang="tr-TR"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aphicFrame>
        <p:nvGraphicFramePr>
          <p:cNvPr id="5122" name="Object 3"/>
          <p:cNvGraphicFramePr>
            <a:graphicFrameLocks noChangeAspect="1"/>
          </p:cNvGraphicFramePr>
          <p:nvPr/>
        </p:nvGraphicFramePr>
        <p:xfrm>
          <a:off x="2566988" y="260351"/>
          <a:ext cx="3816350" cy="733425"/>
        </p:xfrm>
        <a:graphic>
          <a:graphicData uri="http://schemas.openxmlformats.org/presentationml/2006/ole">
            <mc:AlternateContent xmlns:mc="http://schemas.openxmlformats.org/markup-compatibility/2006">
              <mc:Choice xmlns:v="urn:schemas-microsoft-com:vml" Requires="v">
                <p:oleObj spid="_x0000_s19459" name="Denklem" r:id="rId3" imgW="1244600" imgH="241300" progId="Equation.3">
                  <p:embed/>
                </p:oleObj>
              </mc:Choice>
              <mc:Fallback>
                <p:oleObj name="Denklem" r:id="rId3" imgW="1244600" imgH="241300" progId="Equation.3">
                  <p:embed/>
                  <p:pic>
                    <p:nvPicPr>
                      <p:cNvPr id="5122"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6988" y="260351"/>
                        <a:ext cx="3816350" cy="733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1450" y="981076"/>
            <a:ext cx="6121400"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 Box 5"/>
          <p:cNvSpPr txBox="1">
            <a:spLocks noChangeArrowheads="1"/>
          </p:cNvSpPr>
          <p:nvPr/>
        </p:nvSpPr>
        <p:spPr bwMode="auto">
          <a:xfrm>
            <a:off x="1847851" y="5084764"/>
            <a:ext cx="85693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tr-TR" altLang="tr-TR" sz="2000" b="1" i="1" u="sng" strike="noStrike" kern="1200" cap="none" spc="0" normalizeH="0" baseline="0" noProof="0">
                <a:ln>
                  <a:noFill/>
                </a:ln>
                <a:solidFill>
                  <a:prstClr val="black"/>
                </a:solidFill>
                <a:effectLst/>
                <a:uLnTx/>
                <a:uFillTx/>
                <a:latin typeface="Arial" panose="020B0604020202020204" pitchFamily="34" charset="0"/>
                <a:ea typeface="+mn-ea"/>
                <a:cs typeface="+mn-cs"/>
              </a:rPr>
              <a:t>İstatistiksel Karar:</a:t>
            </a:r>
            <a:r>
              <a:rPr kumimoji="0" lang="tr-TR" altLang="tr-TR" sz="2000" b="1" i="1" u="none" strike="noStrike" kern="1200" cap="none" spc="0" normalizeH="0" baseline="0" noProof="0">
                <a:ln>
                  <a:noFill/>
                </a:ln>
                <a:solidFill>
                  <a:prstClr val="black"/>
                </a:solidFill>
                <a:effectLst/>
                <a:uLnTx/>
                <a:uFillTx/>
                <a:latin typeface="Arial" panose="020B0604020202020204" pitchFamily="34" charset="0"/>
                <a:ea typeface="+mn-ea"/>
                <a:cs typeface="+mn-cs"/>
              </a:rPr>
              <a:t> F</a:t>
            </a:r>
            <a:r>
              <a:rPr kumimoji="0" lang="tr-TR" altLang="tr-TR" sz="2000" b="1" i="1" u="none" strike="noStrike" kern="1200" cap="none" spc="0" normalizeH="0" baseline="-25000" noProof="0">
                <a:ln>
                  <a:noFill/>
                </a:ln>
                <a:solidFill>
                  <a:prstClr val="black"/>
                </a:solidFill>
                <a:effectLst/>
                <a:uLnTx/>
                <a:uFillTx/>
                <a:latin typeface="Arial" panose="020B0604020202020204" pitchFamily="34" charset="0"/>
                <a:ea typeface="+mn-ea"/>
                <a:cs typeface="+mn-cs"/>
              </a:rPr>
              <a:t>h </a:t>
            </a:r>
            <a:r>
              <a:rPr kumimoji="0" lang="tr-TR" altLang="tr-TR" sz="2000" b="1" i="1" u="none" strike="noStrike" kern="1200" cap="none" spc="0" normalizeH="0" baseline="0" noProof="0">
                <a:ln>
                  <a:noFill/>
                </a:ln>
                <a:solidFill>
                  <a:prstClr val="black"/>
                </a:solidFill>
                <a:effectLst/>
                <a:uLnTx/>
                <a:uFillTx/>
                <a:latin typeface="Arial" panose="020B0604020202020204" pitchFamily="34" charset="0"/>
                <a:ea typeface="+mn-ea"/>
                <a:cs typeface="+mn-cs"/>
              </a:rPr>
              <a:t>&lt; F</a:t>
            </a:r>
            <a:r>
              <a:rPr kumimoji="0" lang="tr-TR" altLang="tr-TR" sz="2000" b="1" i="1" u="none" strike="noStrike" kern="1200" cap="none" spc="0" normalizeH="0" baseline="-25000" noProof="0">
                <a:ln>
                  <a:noFill/>
                </a:ln>
                <a:solidFill>
                  <a:prstClr val="black"/>
                </a:solidFill>
                <a:effectLst/>
                <a:uLnTx/>
                <a:uFillTx/>
                <a:latin typeface="Arial" panose="020B0604020202020204" pitchFamily="34" charset="0"/>
                <a:ea typeface="+mn-ea"/>
                <a:cs typeface="+mn-cs"/>
              </a:rPr>
              <a:t>t</a:t>
            </a:r>
            <a:r>
              <a:rPr kumimoji="0" lang="tr-TR" altLang="tr-TR" sz="2000" b="1" i="1" u="none" strike="noStrike" kern="1200" cap="none" spc="0" normalizeH="0" baseline="0" noProof="0">
                <a:ln>
                  <a:noFill/>
                </a:ln>
                <a:solidFill>
                  <a:prstClr val="black"/>
                </a:solidFill>
                <a:effectLst/>
                <a:uLnTx/>
                <a:uFillTx/>
                <a:latin typeface="Arial" panose="020B0604020202020204" pitchFamily="34" charset="0"/>
                <a:ea typeface="+mn-ea"/>
                <a:cs typeface="+mn-cs"/>
              </a:rPr>
              <a:t> olduğundan H</a:t>
            </a:r>
            <a:r>
              <a:rPr kumimoji="0" lang="tr-TR" altLang="tr-TR" sz="2000" b="1" i="1" u="none" strike="noStrike" kern="1200" cap="none" spc="0" normalizeH="0" baseline="-25000" noProof="0">
                <a:ln>
                  <a:noFill/>
                </a:ln>
                <a:solidFill>
                  <a:prstClr val="black"/>
                </a:solidFill>
                <a:effectLst/>
                <a:uLnTx/>
                <a:uFillTx/>
                <a:latin typeface="Arial" panose="020B0604020202020204" pitchFamily="34" charset="0"/>
                <a:ea typeface="+mn-ea"/>
                <a:cs typeface="+mn-cs"/>
              </a:rPr>
              <a:t>0</a:t>
            </a:r>
            <a:r>
              <a:rPr kumimoji="0" lang="tr-TR" altLang="tr-TR" sz="2000" b="1" i="1" u="none" strike="noStrike" kern="1200" cap="none" spc="0" normalizeH="0" baseline="0" noProof="0">
                <a:ln>
                  <a:noFill/>
                </a:ln>
                <a:solidFill>
                  <a:prstClr val="black"/>
                </a:solidFill>
                <a:effectLst/>
                <a:uLnTx/>
                <a:uFillTx/>
                <a:latin typeface="Arial" panose="020B0604020202020204" pitchFamily="34" charset="0"/>
                <a:ea typeface="+mn-ea"/>
                <a:cs typeface="+mn-cs"/>
              </a:rPr>
              <a:t> kabul ! Bireylerin eğitim düzeylerine göre aylık gelirleri arasında önemli bir fark yoktur. Fark var ise de tesadüfi olup istatistiksel olarak anlam taşımamaktadır.</a:t>
            </a:r>
          </a:p>
        </p:txBody>
      </p:sp>
    </p:spTree>
    <p:extLst>
      <p:ext uri="{BB962C8B-B14F-4D97-AF65-F5344CB8AC3E}">
        <p14:creationId xmlns:p14="http://schemas.microsoft.com/office/powerpoint/2010/main" val="1122495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p:cNvSpPr txBox="1">
            <a:spLocks noChangeArrowheads="1"/>
          </p:cNvSpPr>
          <p:nvPr/>
        </p:nvSpPr>
        <p:spPr bwMode="auto">
          <a:xfrm>
            <a:off x="2231535" y="2309848"/>
            <a:ext cx="411172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2000" b="1" i="0" u="none" strike="noStrike" kern="1200" cap="none" spc="0" normalizeH="0" baseline="0" noProof="0" dirty="0">
                <a:ln>
                  <a:noFill/>
                </a:ln>
                <a:solidFill>
                  <a:srgbClr val="C00000"/>
                </a:solidFill>
                <a:effectLst/>
                <a:uLnTx/>
                <a:uFillTx/>
                <a:latin typeface="Euphemia" pitchFamily="34" charset="0"/>
                <a:ea typeface="+mn-ea"/>
                <a:cs typeface="+mn-cs"/>
              </a:rPr>
              <a:t>Farklılık anlamlı bulunursa (H</a:t>
            </a:r>
            <a:r>
              <a:rPr kumimoji="0" lang="tr-TR" altLang="tr-TR" sz="2000" b="1" i="0" u="none" strike="noStrike" kern="1200" cap="none" spc="0" normalizeH="0" baseline="-25000" noProof="0" dirty="0">
                <a:ln>
                  <a:noFill/>
                </a:ln>
                <a:solidFill>
                  <a:srgbClr val="C00000"/>
                </a:solidFill>
                <a:effectLst/>
                <a:uLnTx/>
                <a:uFillTx/>
                <a:latin typeface="Euphemia" pitchFamily="34" charset="0"/>
                <a:ea typeface="+mn-ea"/>
                <a:cs typeface="+mn-cs"/>
              </a:rPr>
              <a:t>0</a:t>
            </a:r>
            <a:r>
              <a:rPr kumimoji="0" lang="tr-TR" altLang="tr-TR" sz="2000" b="1" i="0" u="none" strike="noStrike" kern="1200" cap="none" spc="0" normalizeH="0" baseline="0" noProof="0" dirty="0">
                <a:ln>
                  <a:noFill/>
                </a:ln>
                <a:solidFill>
                  <a:srgbClr val="C00000"/>
                </a:solidFill>
                <a:effectLst/>
                <a:uLnTx/>
                <a:uFillTx/>
                <a:latin typeface="Euphemia" pitchFamily="34" charset="0"/>
                <a:ea typeface="+mn-ea"/>
                <a:cs typeface="+mn-cs"/>
              </a:rPr>
              <a:t> </a:t>
            </a:r>
            <a:r>
              <a:rPr kumimoji="0" lang="tr-TR" altLang="tr-TR" sz="2000" b="1" i="0" u="none" strike="noStrike" kern="1200" cap="none" spc="0" normalizeH="0" baseline="0" noProof="0" dirty="0" err="1">
                <a:ln>
                  <a:noFill/>
                </a:ln>
                <a:solidFill>
                  <a:srgbClr val="C00000"/>
                </a:solidFill>
                <a:effectLst/>
                <a:uLnTx/>
                <a:uFillTx/>
                <a:latin typeface="Euphemia" pitchFamily="34" charset="0"/>
                <a:ea typeface="+mn-ea"/>
                <a:cs typeface="+mn-cs"/>
              </a:rPr>
              <a:t>Red</a:t>
            </a:r>
            <a:r>
              <a:rPr kumimoji="0" lang="tr-TR" altLang="tr-TR" sz="2000" b="1" i="0" u="none" strike="noStrike" kern="1200" cap="none" spc="0" normalizeH="0" baseline="0" noProof="0" dirty="0">
                <a:ln>
                  <a:noFill/>
                </a:ln>
                <a:solidFill>
                  <a:srgbClr val="C00000"/>
                </a:solidFill>
                <a:effectLst/>
                <a:uLnTx/>
                <a:uFillTx/>
                <a:latin typeface="Euphemia" pitchFamily="34" charset="0"/>
                <a:ea typeface="+mn-ea"/>
                <a:cs typeface="+mn-cs"/>
              </a:rPr>
              <a:t>; p&lt;0.05). Bu farklılık hangi gruplardan kaynaklanmaktadır? </a:t>
            </a:r>
          </a:p>
        </p:txBody>
      </p:sp>
      <p:sp>
        <p:nvSpPr>
          <p:cNvPr id="8" name="Metin kutusu 7"/>
          <p:cNvSpPr txBox="1">
            <a:spLocks noChangeArrowheads="1"/>
          </p:cNvSpPr>
          <p:nvPr/>
        </p:nvSpPr>
        <p:spPr bwMode="auto">
          <a:xfrm rot="-2405538">
            <a:off x="-231191" y="1951964"/>
            <a:ext cx="34015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2800" b="1" i="0" u="none" strike="noStrike" kern="1200" cap="none" spc="0" normalizeH="0" baseline="0" noProof="0" dirty="0">
                <a:ln>
                  <a:noFill/>
                </a:ln>
                <a:solidFill>
                  <a:srgbClr val="514843"/>
                </a:solidFill>
                <a:effectLst/>
                <a:uLnTx/>
                <a:uFillTx/>
                <a:latin typeface="Euphemia" pitchFamily="34" charset="0"/>
                <a:ea typeface="+mn-ea"/>
                <a:cs typeface="+mn-cs"/>
              </a:rPr>
              <a:t>Analiz sonucunda</a:t>
            </a:r>
          </a:p>
        </p:txBody>
      </p:sp>
      <p:sp>
        <p:nvSpPr>
          <p:cNvPr id="9" name="Metin kutusu 8"/>
          <p:cNvSpPr txBox="1">
            <a:spLocks noChangeArrowheads="1"/>
          </p:cNvSpPr>
          <p:nvPr/>
        </p:nvSpPr>
        <p:spPr bwMode="auto">
          <a:xfrm>
            <a:off x="2067977" y="4369382"/>
            <a:ext cx="39913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2000" b="1" i="0" u="none" strike="noStrike" kern="1200" cap="none" spc="0" normalizeH="0" baseline="0" noProof="0" dirty="0" smtClean="0">
                <a:ln>
                  <a:noFill/>
                </a:ln>
                <a:solidFill>
                  <a:srgbClr val="514843"/>
                </a:solidFill>
                <a:effectLst/>
                <a:uLnTx/>
                <a:uFillTx/>
                <a:latin typeface="Euphemia" pitchFamily="34" charset="0"/>
                <a:ea typeface="+mn-ea"/>
                <a:cs typeface="+mn-cs"/>
              </a:rPr>
              <a:t>İkili karşılaştırma (Post-hoc</a:t>
            </a:r>
            <a:r>
              <a:rPr kumimoji="0" lang="tr-TR" altLang="tr-TR" sz="2000" b="1" i="0" u="none" strike="noStrike" kern="1200" cap="none" spc="0" normalizeH="0" baseline="0" noProof="0" dirty="0">
                <a:ln>
                  <a:noFill/>
                </a:ln>
                <a:solidFill>
                  <a:srgbClr val="514843"/>
                </a:solidFill>
                <a:effectLst/>
                <a:uLnTx/>
                <a:uFillTx/>
                <a:latin typeface="Euphemia" pitchFamily="34" charset="0"/>
                <a:ea typeface="+mn-ea"/>
                <a:cs typeface="+mn-cs"/>
              </a:rPr>
              <a:t>) </a:t>
            </a:r>
            <a:r>
              <a:rPr kumimoji="0" lang="tr-TR" altLang="tr-TR" sz="2000" b="1" i="0" u="none" strike="noStrike" kern="1200" cap="none" spc="0" normalizeH="0" baseline="0" noProof="0" dirty="0" smtClean="0">
                <a:ln>
                  <a:noFill/>
                </a:ln>
                <a:solidFill>
                  <a:srgbClr val="514843"/>
                </a:solidFill>
                <a:effectLst/>
                <a:uLnTx/>
                <a:uFillTx/>
                <a:latin typeface="Euphemia" pitchFamily="34" charset="0"/>
                <a:ea typeface="+mn-ea"/>
                <a:cs typeface="+mn-cs"/>
              </a:rPr>
              <a:t>testleri</a:t>
            </a:r>
            <a:endParaRPr kumimoji="0" lang="tr-TR" altLang="tr-TR" sz="2000" b="1" i="0" u="none" strike="noStrike" kern="1200" cap="none" spc="0" normalizeH="0" baseline="0" noProof="0" dirty="0">
              <a:ln>
                <a:noFill/>
              </a:ln>
              <a:solidFill>
                <a:srgbClr val="514843"/>
              </a:solidFill>
              <a:effectLst/>
              <a:uLnTx/>
              <a:uFillTx/>
              <a:latin typeface="Euphemia" pitchFamily="34" charset="0"/>
              <a:ea typeface="+mn-ea"/>
              <a:cs typeface="+mn-cs"/>
            </a:endParaRPr>
          </a:p>
        </p:txBody>
      </p:sp>
      <p:pic>
        <p:nvPicPr>
          <p:cNvPr id="11" name="Diyagram 1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9958" y="918092"/>
            <a:ext cx="5626100" cy="5803383"/>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Dirsek Bağlayıcısı 12"/>
          <p:cNvCxnSpPr>
            <a:stCxn id="8" idx="2"/>
            <a:endCxn id="7" idx="1"/>
          </p:cNvCxnSpPr>
          <p:nvPr/>
        </p:nvCxnSpPr>
        <p:spPr>
          <a:xfrm rot="16200000" flipH="1">
            <a:off x="1732824" y="2318968"/>
            <a:ext cx="403973" cy="593450"/>
          </a:xfrm>
          <a:prstGeom prst="bentConnector2">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2" name="Başlık 1">
            <a:extLst>
              <a:ext uri="{FF2B5EF4-FFF2-40B4-BE49-F238E27FC236}">
                <a16:creationId xmlns:a16="http://schemas.microsoft.com/office/drawing/2014/main" xmlns="" id="{AC8F4774-D0A7-43E9-A8F8-CE8D0C1ABDD7}"/>
              </a:ext>
            </a:extLst>
          </p:cNvPr>
          <p:cNvSpPr txBox="1">
            <a:spLocks/>
          </p:cNvSpPr>
          <p:nvPr/>
        </p:nvSpPr>
        <p:spPr bwMode="auto">
          <a:xfrm>
            <a:off x="1751011" y="40439"/>
            <a:ext cx="9325055" cy="151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b" anchorCtr="0" compatLnSpc="1">
            <a:prstTxWarp prst="textNoShape">
              <a:avLst/>
            </a:prstTxWarp>
            <a:normAutofit/>
          </a:bodyPr>
          <a:lstStyle>
            <a:lvl1pPr algn="l" rtl="0" fontAlgn="base">
              <a:lnSpc>
                <a:spcPct val="90000"/>
              </a:lnSpc>
              <a:spcBef>
                <a:spcPct val="0"/>
              </a:spcBef>
              <a:spcAft>
                <a:spcPct val="0"/>
              </a:spcAft>
              <a:defRPr sz="2800" kern="1200">
                <a:solidFill>
                  <a:schemeClr val="tx1"/>
                </a:solidFill>
                <a:latin typeface="+mj-lt"/>
                <a:ea typeface="+mj-ea"/>
                <a:cs typeface="+mj-cs"/>
              </a:defRPr>
            </a:lvl1pPr>
            <a:lvl2pPr algn="l" rtl="0" fontAlgn="base">
              <a:lnSpc>
                <a:spcPct val="90000"/>
              </a:lnSpc>
              <a:spcBef>
                <a:spcPct val="0"/>
              </a:spcBef>
              <a:spcAft>
                <a:spcPct val="0"/>
              </a:spcAft>
              <a:defRPr sz="2800">
                <a:solidFill>
                  <a:schemeClr val="tx1"/>
                </a:solidFill>
                <a:latin typeface="Plantagenet Cherokee" pitchFamily="18" charset="-79"/>
              </a:defRPr>
            </a:lvl2pPr>
            <a:lvl3pPr algn="l" rtl="0" fontAlgn="base">
              <a:lnSpc>
                <a:spcPct val="90000"/>
              </a:lnSpc>
              <a:spcBef>
                <a:spcPct val="0"/>
              </a:spcBef>
              <a:spcAft>
                <a:spcPct val="0"/>
              </a:spcAft>
              <a:defRPr sz="2800">
                <a:solidFill>
                  <a:schemeClr val="tx1"/>
                </a:solidFill>
                <a:latin typeface="Plantagenet Cherokee" pitchFamily="18" charset="-79"/>
              </a:defRPr>
            </a:lvl3pPr>
            <a:lvl4pPr algn="l" rtl="0" fontAlgn="base">
              <a:lnSpc>
                <a:spcPct val="90000"/>
              </a:lnSpc>
              <a:spcBef>
                <a:spcPct val="0"/>
              </a:spcBef>
              <a:spcAft>
                <a:spcPct val="0"/>
              </a:spcAft>
              <a:defRPr sz="2800">
                <a:solidFill>
                  <a:schemeClr val="tx1"/>
                </a:solidFill>
                <a:latin typeface="Plantagenet Cherokee" pitchFamily="18" charset="-79"/>
              </a:defRPr>
            </a:lvl4pPr>
            <a:lvl5pPr algn="l" rtl="0" fontAlgn="base">
              <a:lnSpc>
                <a:spcPct val="90000"/>
              </a:lnSpc>
              <a:spcBef>
                <a:spcPct val="0"/>
              </a:spcBef>
              <a:spcAft>
                <a:spcPct val="0"/>
              </a:spcAft>
              <a:defRPr sz="2800">
                <a:solidFill>
                  <a:schemeClr val="tx1"/>
                </a:solidFill>
                <a:latin typeface="Plantagenet Cherokee" pitchFamily="18" charset="-79"/>
              </a:defRPr>
            </a:lvl5pPr>
            <a:lvl6pPr marL="457200" algn="l" rtl="0" fontAlgn="base">
              <a:lnSpc>
                <a:spcPct val="90000"/>
              </a:lnSpc>
              <a:spcBef>
                <a:spcPct val="0"/>
              </a:spcBef>
              <a:spcAft>
                <a:spcPct val="0"/>
              </a:spcAft>
              <a:defRPr sz="2800">
                <a:solidFill>
                  <a:schemeClr val="tx1"/>
                </a:solidFill>
                <a:latin typeface="Plantagenet Cherokee" pitchFamily="18" charset="-79"/>
              </a:defRPr>
            </a:lvl6pPr>
            <a:lvl7pPr marL="914400" algn="l" rtl="0" fontAlgn="base">
              <a:lnSpc>
                <a:spcPct val="90000"/>
              </a:lnSpc>
              <a:spcBef>
                <a:spcPct val="0"/>
              </a:spcBef>
              <a:spcAft>
                <a:spcPct val="0"/>
              </a:spcAft>
              <a:defRPr sz="2800">
                <a:solidFill>
                  <a:schemeClr val="tx1"/>
                </a:solidFill>
                <a:latin typeface="Plantagenet Cherokee" pitchFamily="18" charset="-79"/>
              </a:defRPr>
            </a:lvl7pPr>
            <a:lvl8pPr marL="1371600" algn="l" rtl="0" fontAlgn="base">
              <a:lnSpc>
                <a:spcPct val="90000"/>
              </a:lnSpc>
              <a:spcBef>
                <a:spcPct val="0"/>
              </a:spcBef>
              <a:spcAft>
                <a:spcPct val="0"/>
              </a:spcAft>
              <a:defRPr sz="2800">
                <a:solidFill>
                  <a:schemeClr val="tx1"/>
                </a:solidFill>
                <a:latin typeface="Plantagenet Cherokee" pitchFamily="18" charset="-79"/>
              </a:defRPr>
            </a:lvl8pPr>
            <a:lvl9pPr marL="1828800" algn="l" rtl="0" fontAlgn="base">
              <a:lnSpc>
                <a:spcPct val="90000"/>
              </a:lnSpc>
              <a:spcBef>
                <a:spcPct val="0"/>
              </a:spcBef>
              <a:spcAft>
                <a:spcPct val="0"/>
              </a:spcAft>
              <a:defRPr sz="2800">
                <a:solidFill>
                  <a:schemeClr val="tx1"/>
                </a:solidFill>
                <a:latin typeface="Plantagenet Cherokee" pitchFamily="18" charset="-79"/>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tr-TR" sz="4400" b="1" i="0" u="none" strike="noStrike" kern="1200" cap="none" spc="0" normalizeH="0" baseline="0" noProof="0" dirty="0" smtClean="0">
                <a:ln>
                  <a:noFill/>
                </a:ln>
                <a:solidFill>
                  <a:srgbClr val="FF0000"/>
                </a:solidFill>
                <a:effectLst/>
                <a:uLnTx/>
                <a:uFillTx/>
                <a:latin typeface="Century Gothic" panose="020B0502020202020204"/>
                <a:ea typeface="+mj-ea"/>
                <a:cs typeface="+mj-cs"/>
              </a:rPr>
              <a:t>İkili karşılaştırma (Post-hoc) testleri</a:t>
            </a:r>
            <a:r>
              <a:rPr kumimoji="0" lang="tr-TR" sz="4000" b="1" i="0" u="none" strike="noStrike" kern="1200" cap="none" spc="0" normalizeH="0" baseline="0" noProof="0" dirty="0" smtClean="0">
                <a:ln>
                  <a:noFill/>
                </a:ln>
                <a:solidFill>
                  <a:srgbClr val="FF0000"/>
                </a:solidFill>
                <a:effectLst/>
                <a:uLnTx/>
                <a:uFillTx/>
                <a:latin typeface="Century Gothic" panose="020B0502020202020204"/>
                <a:ea typeface="+mj-ea"/>
                <a:cs typeface="+mj-cs"/>
              </a:rPr>
              <a:t/>
            </a:r>
            <a:br>
              <a:rPr kumimoji="0" lang="tr-TR" sz="4000" b="1" i="0" u="none" strike="noStrike" kern="1200" cap="none" spc="0" normalizeH="0" baseline="0" noProof="0" dirty="0" smtClean="0">
                <a:ln>
                  <a:noFill/>
                </a:ln>
                <a:solidFill>
                  <a:srgbClr val="FF0000"/>
                </a:solidFill>
                <a:effectLst/>
                <a:uLnTx/>
                <a:uFillTx/>
                <a:latin typeface="Century Gothic" panose="020B0502020202020204"/>
                <a:ea typeface="+mj-ea"/>
                <a:cs typeface="+mj-cs"/>
              </a:rPr>
            </a:br>
            <a:endParaRPr kumimoji="0" lang="tr-TR" sz="4000" b="1" i="0" u="none" strike="noStrike" kern="1200" cap="none" spc="0" normalizeH="0" baseline="0" noProof="0" dirty="0">
              <a:ln>
                <a:noFill/>
              </a:ln>
              <a:solidFill>
                <a:srgbClr val="FF0000"/>
              </a:solidFill>
              <a:effectLst/>
              <a:uLnTx/>
              <a:uFillTx/>
              <a:latin typeface="Century Gothic" panose="020B0502020202020204"/>
              <a:ea typeface="+mj-ea"/>
              <a:cs typeface="+mj-cs"/>
            </a:endParaRPr>
          </a:p>
        </p:txBody>
      </p:sp>
      <p:sp>
        <p:nvSpPr>
          <p:cNvPr id="22" name="Aşağı Ok 21"/>
          <p:cNvSpPr/>
          <p:nvPr/>
        </p:nvSpPr>
        <p:spPr>
          <a:xfrm>
            <a:off x="3778786" y="3400772"/>
            <a:ext cx="1134737" cy="7734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Sağ Ok 22"/>
          <p:cNvSpPr/>
          <p:nvPr/>
        </p:nvSpPr>
        <p:spPr>
          <a:xfrm>
            <a:off x="6325980" y="2640879"/>
            <a:ext cx="572877" cy="1736351"/>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963766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500"/>
                                        <p:tgtEl>
                                          <p:spTgt spid="1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par>
                                <p:cTn id="17" presetID="14" presetClass="entr" presetSubtype="1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8">
            <a:extLst>
              <a:ext uri="{FF2B5EF4-FFF2-40B4-BE49-F238E27FC236}">
                <a16:creationId xmlns:a16="http://schemas.microsoft.com/office/drawing/2014/main" xmlns="" id="{0B878C71-45C9-401C-B39B-157C983B012B}"/>
              </a:ext>
            </a:extLst>
          </p:cNvPr>
          <p:cNvGraphicFramePr>
            <a:graphicFrameLocks/>
          </p:cNvGraphicFramePr>
          <p:nvPr>
            <p:extLst/>
          </p:nvPr>
        </p:nvGraphicFramePr>
        <p:xfrm>
          <a:off x="3718194" y="784888"/>
          <a:ext cx="5431316" cy="30112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yagram 5">
            <a:extLst>
              <a:ext uri="{FF2B5EF4-FFF2-40B4-BE49-F238E27FC236}">
                <a16:creationId xmlns:a16="http://schemas.microsoft.com/office/drawing/2014/main" xmlns="" id="{842F82AF-8346-4AFD-8DA0-C9C96A88B617}"/>
              </a:ext>
            </a:extLst>
          </p:cNvPr>
          <p:cNvGraphicFramePr/>
          <p:nvPr>
            <p:extLst/>
          </p:nvPr>
        </p:nvGraphicFramePr>
        <p:xfrm>
          <a:off x="1101686" y="3917372"/>
          <a:ext cx="10212635" cy="263109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Başlık 1">
            <a:extLst>
              <a:ext uri="{FF2B5EF4-FFF2-40B4-BE49-F238E27FC236}">
                <a16:creationId xmlns:a16="http://schemas.microsoft.com/office/drawing/2014/main" xmlns="" id="{AC8F4774-D0A7-43E9-A8F8-CE8D0C1ABDD7}"/>
              </a:ext>
            </a:extLst>
          </p:cNvPr>
          <p:cNvSpPr txBox="1">
            <a:spLocks/>
          </p:cNvSpPr>
          <p:nvPr/>
        </p:nvSpPr>
        <p:spPr bwMode="auto">
          <a:xfrm>
            <a:off x="1545475" y="-245999"/>
            <a:ext cx="9325055" cy="151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b" anchorCtr="0" compatLnSpc="1">
            <a:prstTxWarp prst="textNoShape">
              <a:avLst/>
            </a:prstTxWarp>
            <a:normAutofit/>
          </a:bodyPr>
          <a:lstStyle>
            <a:lvl1pPr algn="l" rtl="0" fontAlgn="base">
              <a:lnSpc>
                <a:spcPct val="90000"/>
              </a:lnSpc>
              <a:spcBef>
                <a:spcPct val="0"/>
              </a:spcBef>
              <a:spcAft>
                <a:spcPct val="0"/>
              </a:spcAft>
              <a:defRPr sz="2800" kern="1200">
                <a:solidFill>
                  <a:schemeClr val="tx1"/>
                </a:solidFill>
                <a:latin typeface="+mj-lt"/>
                <a:ea typeface="+mj-ea"/>
                <a:cs typeface="+mj-cs"/>
              </a:defRPr>
            </a:lvl1pPr>
            <a:lvl2pPr algn="l" rtl="0" fontAlgn="base">
              <a:lnSpc>
                <a:spcPct val="90000"/>
              </a:lnSpc>
              <a:spcBef>
                <a:spcPct val="0"/>
              </a:spcBef>
              <a:spcAft>
                <a:spcPct val="0"/>
              </a:spcAft>
              <a:defRPr sz="2800">
                <a:solidFill>
                  <a:schemeClr val="tx1"/>
                </a:solidFill>
                <a:latin typeface="Plantagenet Cherokee" pitchFamily="18" charset="-79"/>
              </a:defRPr>
            </a:lvl2pPr>
            <a:lvl3pPr algn="l" rtl="0" fontAlgn="base">
              <a:lnSpc>
                <a:spcPct val="90000"/>
              </a:lnSpc>
              <a:spcBef>
                <a:spcPct val="0"/>
              </a:spcBef>
              <a:spcAft>
                <a:spcPct val="0"/>
              </a:spcAft>
              <a:defRPr sz="2800">
                <a:solidFill>
                  <a:schemeClr val="tx1"/>
                </a:solidFill>
                <a:latin typeface="Plantagenet Cherokee" pitchFamily="18" charset="-79"/>
              </a:defRPr>
            </a:lvl3pPr>
            <a:lvl4pPr algn="l" rtl="0" fontAlgn="base">
              <a:lnSpc>
                <a:spcPct val="90000"/>
              </a:lnSpc>
              <a:spcBef>
                <a:spcPct val="0"/>
              </a:spcBef>
              <a:spcAft>
                <a:spcPct val="0"/>
              </a:spcAft>
              <a:defRPr sz="2800">
                <a:solidFill>
                  <a:schemeClr val="tx1"/>
                </a:solidFill>
                <a:latin typeface="Plantagenet Cherokee" pitchFamily="18" charset="-79"/>
              </a:defRPr>
            </a:lvl4pPr>
            <a:lvl5pPr algn="l" rtl="0" fontAlgn="base">
              <a:lnSpc>
                <a:spcPct val="90000"/>
              </a:lnSpc>
              <a:spcBef>
                <a:spcPct val="0"/>
              </a:spcBef>
              <a:spcAft>
                <a:spcPct val="0"/>
              </a:spcAft>
              <a:defRPr sz="2800">
                <a:solidFill>
                  <a:schemeClr val="tx1"/>
                </a:solidFill>
                <a:latin typeface="Plantagenet Cherokee" pitchFamily="18" charset="-79"/>
              </a:defRPr>
            </a:lvl5pPr>
            <a:lvl6pPr marL="457200" algn="l" rtl="0" fontAlgn="base">
              <a:lnSpc>
                <a:spcPct val="90000"/>
              </a:lnSpc>
              <a:spcBef>
                <a:spcPct val="0"/>
              </a:spcBef>
              <a:spcAft>
                <a:spcPct val="0"/>
              </a:spcAft>
              <a:defRPr sz="2800">
                <a:solidFill>
                  <a:schemeClr val="tx1"/>
                </a:solidFill>
                <a:latin typeface="Plantagenet Cherokee" pitchFamily="18" charset="-79"/>
              </a:defRPr>
            </a:lvl6pPr>
            <a:lvl7pPr marL="914400" algn="l" rtl="0" fontAlgn="base">
              <a:lnSpc>
                <a:spcPct val="90000"/>
              </a:lnSpc>
              <a:spcBef>
                <a:spcPct val="0"/>
              </a:spcBef>
              <a:spcAft>
                <a:spcPct val="0"/>
              </a:spcAft>
              <a:defRPr sz="2800">
                <a:solidFill>
                  <a:schemeClr val="tx1"/>
                </a:solidFill>
                <a:latin typeface="Plantagenet Cherokee" pitchFamily="18" charset="-79"/>
              </a:defRPr>
            </a:lvl7pPr>
            <a:lvl8pPr marL="1371600" algn="l" rtl="0" fontAlgn="base">
              <a:lnSpc>
                <a:spcPct val="90000"/>
              </a:lnSpc>
              <a:spcBef>
                <a:spcPct val="0"/>
              </a:spcBef>
              <a:spcAft>
                <a:spcPct val="0"/>
              </a:spcAft>
              <a:defRPr sz="2800">
                <a:solidFill>
                  <a:schemeClr val="tx1"/>
                </a:solidFill>
                <a:latin typeface="Plantagenet Cherokee" pitchFamily="18" charset="-79"/>
              </a:defRPr>
            </a:lvl8pPr>
            <a:lvl9pPr marL="1828800" algn="l" rtl="0" fontAlgn="base">
              <a:lnSpc>
                <a:spcPct val="90000"/>
              </a:lnSpc>
              <a:spcBef>
                <a:spcPct val="0"/>
              </a:spcBef>
              <a:spcAft>
                <a:spcPct val="0"/>
              </a:spcAft>
              <a:defRPr sz="2800">
                <a:solidFill>
                  <a:schemeClr val="tx1"/>
                </a:solidFill>
                <a:latin typeface="Plantagenet Cherokee" pitchFamily="18" charset="-79"/>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tr-TR" sz="4400" b="1" i="0" u="none" strike="noStrike" kern="1200" cap="none" spc="0" normalizeH="0" baseline="0" noProof="0" dirty="0" smtClean="0">
                <a:ln>
                  <a:noFill/>
                </a:ln>
                <a:solidFill>
                  <a:srgbClr val="FF0000"/>
                </a:solidFill>
                <a:effectLst/>
                <a:uLnTx/>
                <a:uFillTx/>
                <a:latin typeface="Century Gothic" panose="020B0502020202020204"/>
                <a:ea typeface="+mj-ea"/>
                <a:cs typeface="+mj-cs"/>
              </a:rPr>
              <a:t>İkili karşılaştırma (Post-hoc) testleri</a:t>
            </a:r>
            <a:r>
              <a:rPr kumimoji="0" lang="tr-TR" sz="4000" b="1" i="0" u="none" strike="noStrike" kern="1200" cap="none" spc="0" normalizeH="0" baseline="0" noProof="0" dirty="0" smtClean="0">
                <a:ln>
                  <a:noFill/>
                </a:ln>
                <a:solidFill>
                  <a:srgbClr val="FF0000"/>
                </a:solidFill>
                <a:effectLst/>
                <a:uLnTx/>
                <a:uFillTx/>
                <a:latin typeface="Century Gothic" panose="020B0502020202020204"/>
                <a:ea typeface="+mj-ea"/>
                <a:cs typeface="+mj-cs"/>
              </a:rPr>
              <a:t/>
            </a:r>
            <a:br>
              <a:rPr kumimoji="0" lang="tr-TR" sz="4000" b="1" i="0" u="none" strike="noStrike" kern="1200" cap="none" spc="0" normalizeH="0" baseline="0" noProof="0" dirty="0" smtClean="0">
                <a:ln>
                  <a:noFill/>
                </a:ln>
                <a:solidFill>
                  <a:srgbClr val="FF0000"/>
                </a:solidFill>
                <a:effectLst/>
                <a:uLnTx/>
                <a:uFillTx/>
                <a:latin typeface="Century Gothic" panose="020B0502020202020204"/>
                <a:ea typeface="+mj-ea"/>
                <a:cs typeface="+mj-cs"/>
              </a:rPr>
            </a:br>
            <a:endParaRPr kumimoji="0" lang="tr-TR" sz="4000" b="1" i="0" u="none" strike="noStrike" kern="1200" cap="none" spc="0" normalizeH="0" baseline="0" noProof="0" dirty="0">
              <a:ln>
                <a:noFill/>
              </a:ln>
              <a:solidFill>
                <a:srgbClr val="FF0000"/>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2698968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8575" y="731838"/>
            <a:ext cx="12114213" cy="40163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prstClr val="white"/>
                </a:solidFill>
                <a:effectLst/>
                <a:uLnTx/>
                <a:uFillTx/>
                <a:latin typeface="Century Gothic" panose="020B0502020202020204"/>
                <a:ea typeface="+mn-ea"/>
                <a:cs typeface="+mn-cs"/>
              </a:rPr>
              <a:t>Doğru Önemlilik seçimi için dikkat edilmesi gerekenler</a:t>
            </a:r>
          </a:p>
        </p:txBody>
      </p:sp>
      <p:sp>
        <p:nvSpPr>
          <p:cNvPr id="3" name="Metin kutusu 2"/>
          <p:cNvSpPr txBox="1"/>
          <p:nvPr/>
        </p:nvSpPr>
        <p:spPr>
          <a:xfrm>
            <a:off x="222250" y="1282700"/>
            <a:ext cx="6313488" cy="1138238"/>
          </a:xfrm>
          <a:prstGeom prst="rect">
            <a:avLst/>
          </a:prstGeom>
          <a:noFill/>
        </p:spPr>
        <p:txBody>
          <a:bodyPr>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tr-TR" sz="1800" b="0" i="0" u="none" strike="noStrike" kern="1200" cap="none" spc="0" normalizeH="0" baseline="0" noProof="0" dirty="0">
                <a:ln>
                  <a:noFill/>
                </a:ln>
                <a:solidFill>
                  <a:prstClr val="black"/>
                </a:solidFill>
                <a:effectLst/>
                <a:uLnTx/>
                <a:uFillTx/>
                <a:latin typeface="Century Gothic" panose="020B0502020202020204"/>
                <a:ea typeface="+mn-ea"/>
                <a:cs typeface="+mn-cs"/>
              </a:rPr>
              <a:t>Verinin ölçüm biçimi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tr-TR" sz="1800" b="1" i="0" u="none" strike="noStrike" kern="1200" cap="none" spc="0" normalizeH="0" baseline="0" noProof="0" dirty="0">
                <a:ln>
                  <a:noFill/>
                </a:ln>
                <a:solidFill>
                  <a:prstClr val="black"/>
                </a:solidFill>
                <a:effectLst/>
                <a:uLnTx/>
                <a:uFillTx/>
                <a:latin typeface="Century Gothic" panose="020B0502020202020204"/>
                <a:ea typeface="+mn-ea"/>
                <a:cs typeface="+mn-cs"/>
              </a:rPr>
              <a:t>Nitel (kategorik) veriler </a:t>
            </a:r>
            <a:r>
              <a:rPr kumimoji="0" lang="tr-TR" sz="18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tr-TR" sz="1400" b="0" i="0" u="none" strike="noStrike" kern="1200" cap="none" spc="0" normalizeH="0" baseline="0" noProof="0" dirty="0">
                <a:ln>
                  <a:noFill/>
                </a:ln>
                <a:solidFill>
                  <a:prstClr val="black"/>
                </a:solidFill>
                <a:effectLst/>
                <a:uLnTx/>
                <a:uFillTx/>
                <a:latin typeface="Century Gothic" panose="020B0502020202020204"/>
                <a:ea typeface="+mn-ea"/>
                <a:cs typeface="+mn-cs"/>
              </a:rPr>
              <a:t>ör. hasta-sağlıklı, iyileşti-iyileşmedi, erkek-kadın </a:t>
            </a:r>
            <a:r>
              <a:rPr kumimoji="0" lang="tr-TR" sz="1400" b="0" i="0" u="none" strike="noStrike" kern="1200" cap="none" spc="0" normalizeH="0" baseline="0" noProof="0" dirty="0" err="1">
                <a:ln>
                  <a:noFill/>
                </a:ln>
                <a:solidFill>
                  <a:prstClr val="black"/>
                </a:solidFill>
                <a:effectLst/>
                <a:uLnTx/>
                <a:uFillTx/>
                <a:latin typeface="Century Gothic" panose="020B0502020202020204"/>
                <a:ea typeface="+mn-ea"/>
                <a:cs typeface="+mn-cs"/>
              </a:rPr>
              <a:t>vb</a:t>
            </a:r>
            <a:endParaRPr kumimoji="0" lang="tr-TR" sz="14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tr-TR" sz="1800" b="1" i="0" u="none" strike="noStrike" kern="1200" cap="none" spc="0" normalizeH="0" baseline="0" noProof="0" dirty="0">
                <a:ln>
                  <a:noFill/>
                </a:ln>
                <a:solidFill>
                  <a:prstClr val="black"/>
                </a:solidFill>
                <a:effectLst/>
                <a:uLnTx/>
                <a:uFillTx/>
                <a:latin typeface="Century Gothic" panose="020B0502020202020204"/>
                <a:ea typeface="+mn-ea"/>
                <a:cs typeface="+mn-cs"/>
              </a:rPr>
              <a:t>Nicel veriler </a:t>
            </a:r>
            <a:r>
              <a:rPr kumimoji="0" lang="tr-TR" sz="18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tr-TR" sz="1400" b="0" i="0" u="none" strike="noStrike" kern="1200" cap="none" spc="0" normalizeH="0" baseline="0" noProof="0" dirty="0">
                <a:ln>
                  <a:noFill/>
                </a:ln>
                <a:solidFill>
                  <a:prstClr val="black"/>
                </a:solidFill>
                <a:effectLst/>
                <a:uLnTx/>
                <a:uFillTx/>
                <a:latin typeface="Century Gothic" panose="020B0502020202020204"/>
                <a:ea typeface="+mn-ea"/>
                <a:cs typeface="+mn-cs"/>
              </a:rPr>
              <a:t>ör. Yaş, boy, kolesterol seviyesi </a:t>
            </a:r>
            <a:r>
              <a:rPr kumimoji="0" lang="tr-TR" sz="1400" b="0" i="0" u="none" strike="noStrike" kern="1200" cap="none" spc="0" normalizeH="0" baseline="0" noProof="0" dirty="0" err="1">
                <a:ln>
                  <a:noFill/>
                </a:ln>
                <a:solidFill>
                  <a:prstClr val="black"/>
                </a:solidFill>
                <a:effectLst/>
                <a:uLnTx/>
                <a:uFillTx/>
                <a:latin typeface="Century Gothic" panose="020B0502020202020204"/>
                <a:ea typeface="+mn-ea"/>
                <a:cs typeface="+mn-cs"/>
              </a:rPr>
              <a:t>vb</a:t>
            </a:r>
            <a:endParaRPr kumimoji="0" lang="tr-TR" sz="14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348163" name="Metin kutusu 3"/>
          <p:cNvSpPr txBox="1">
            <a:spLocks noChangeArrowheads="1"/>
          </p:cNvSpPr>
          <p:nvPr/>
        </p:nvSpPr>
        <p:spPr bwMode="auto">
          <a:xfrm>
            <a:off x="222250" y="2460625"/>
            <a:ext cx="6313488"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2. Grupların bağımlılık yapısı</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altLang="tr-TR"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a:t>
            </a:r>
            <a:r>
              <a:rPr kumimoji="0" lang="tr-TR" altLang="tr-TR" sz="18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Bağımlılık</a:t>
            </a:r>
            <a:r>
              <a:rPr kumimoji="0" lang="tr-TR" altLang="tr-TR"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a:t>
            </a:r>
            <a:r>
              <a:rPr kumimoji="0" lang="tr-TR" altLang="tr-TR" sz="14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Aynı grupta yer alan bir bireyden birden fazla ölçüm yapılıyorsa (ör. Aynı bireyden operasyon öncesi ve sonrası örnek alınması)</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altLang="tr-TR"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a:t>
            </a:r>
            <a:r>
              <a:rPr kumimoji="0" lang="tr-TR" altLang="tr-TR" sz="18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Bağımsızlık</a:t>
            </a:r>
            <a:r>
              <a:rPr kumimoji="0" lang="tr-TR" altLang="tr-TR"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a:t>
            </a:r>
            <a:r>
              <a:rPr kumimoji="0" lang="tr-TR" altLang="tr-TR" sz="14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Ölçümler farklı gruplardaki bireylere ait ve bu bireylerden tek bir ölçüm alındıysa. </a:t>
            </a:r>
          </a:p>
        </p:txBody>
      </p:sp>
      <p:sp>
        <p:nvSpPr>
          <p:cNvPr id="348164" name="Metin kutusu 4"/>
          <p:cNvSpPr txBox="1">
            <a:spLocks noChangeArrowheads="1"/>
          </p:cNvSpPr>
          <p:nvPr/>
        </p:nvSpPr>
        <p:spPr bwMode="auto">
          <a:xfrm>
            <a:off x="222250" y="3992563"/>
            <a:ext cx="23860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3. Grup Sayısı</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a:t>
            </a:r>
            <a:r>
              <a:rPr kumimoji="0" lang="tr-TR" altLang="tr-TR" sz="18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a:t>
            </a:r>
            <a:r>
              <a:rPr kumimoji="0" lang="tr-TR" altLang="tr-TR" sz="18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&gt;2</a:t>
            </a:r>
          </a:p>
        </p:txBody>
      </p:sp>
      <p:sp>
        <p:nvSpPr>
          <p:cNvPr id="348165" name="Metin kutusu 5"/>
          <p:cNvSpPr txBox="1">
            <a:spLocks noChangeArrowheads="1"/>
          </p:cNvSpPr>
          <p:nvPr/>
        </p:nvSpPr>
        <p:spPr bwMode="auto">
          <a:xfrm>
            <a:off x="222250" y="4994275"/>
            <a:ext cx="67246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4. Parametrik Test Varsayımlarına uygunluk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Normal Dağılıma Uygunluk &amp; Varyansların homojenliği varsayımlarının sağlanıp /sağlanmaması</a:t>
            </a:r>
            <a:endParaRPr kumimoji="0" lang="tr-TR" altLang="tr-TR" sz="1800" b="1"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1" name="Yuvarlatılmış Dikdörtgen 10"/>
          <p:cNvSpPr/>
          <p:nvPr/>
        </p:nvSpPr>
        <p:spPr>
          <a:xfrm>
            <a:off x="223838" y="3260725"/>
            <a:ext cx="6407150" cy="506413"/>
          </a:xfrm>
          <a:prstGeom prst="roundRect">
            <a:avLst/>
          </a:prstGeom>
          <a:solidFill>
            <a:schemeClr val="accent2">
              <a:alpha val="36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Yuvarlatılmış Dikdörtgen 11"/>
          <p:cNvSpPr/>
          <p:nvPr/>
        </p:nvSpPr>
        <p:spPr>
          <a:xfrm>
            <a:off x="222250" y="2078038"/>
            <a:ext cx="6313488" cy="393700"/>
          </a:xfrm>
          <a:prstGeom prst="roundRect">
            <a:avLst/>
          </a:prstGeom>
          <a:solidFill>
            <a:schemeClr val="accent2">
              <a:alpha val="36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3" name="Sağ Ayraç 12"/>
          <p:cNvSpPr/>
          <p:nvPr/>
        </p:nvSpPr>
        <p:spPr>
          <a:xfrm>
            <a:off x="7292975" y="1466850"/>
            <a:ext cx="788988" cy="4451350"/>
          </a:xfrm>
          <a:prstGeom prst="rightBrace">
            <a:avLst>
              <a:gd name="adj1" fmla="val 29762"/>
              <a:gd name="adj2" fmla="val 40107"/>
            </a:avLst>
          </a:prstGeom>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4" name="Yuvarlatılmış Dikdörtgen 13"/>
          <p:cNvSpPr/>
          <p:nvPr/>
        </p:nvSpPr>
        <p:spPr>
          <a:xfrm>
            <a:off x="222250" y="4603750"/>
            <a:ext cx="6313488" cy="300038"/>
          </a:xfrm>
          <a:prstGeom prst="roundRect">
            <a:avLst/>
          </a:prstGeom>
          <a:solidFill>
            <a:schemeClr val="accent2">
              <a:alpha val="36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48173" name="Metin kutusu 7"/>
          <p:cNvSpPr txBox="1">
            <a:spLocks noChangeArrowheads="1"/>
          </p:cNvSpPr>
          <p:nvPr/>
        </p:nvSpPr>
        <p:spPr bwMode="auto">
          <a:xfrm>
            <a:off x="8272464" y="2487613"/>
            <a:ext cx="3602862" cy="2215991"/>
          </a:xfrm>
          <a:prstGeom prst="rect">
            <a:avLst/>
          </a:prstGeom>
          <a:solidFill>
            <a:srgbClr val="FFFF00"/>
          </a:solidFill>
          <a:ln>
            <a:noFill/>
          </a:ln>
          <a:extLst/>
        </p:spPr>
        <p:txBody>
          <a:bodyPr wrap="squar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altLang="tr-T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Varsayımlar sağlanıyorsa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Tek yönlü </a:t>
            </a:r>
            <a:r>
              <a:rPr kumimoji="0" lang="tr-TR" altLang="tr-TR"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varyans</a:t>
            </a:r>
            <a:r>
              <a:rPr kumimoji="0" lang="tr-TR" altLang="tr-TR"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tr-TR" altLang="tr-TR" sz="24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analizi (ANOVA)</a:t>
            </a:r>
            <a:endParaRPr kumimoji="0" lang="tr-TR" altLang="tr-TR"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Varsayımlar sağlanmıyorsa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Kruskal </a:t>
            </a:r>
            <a:r>
              <a:rPr kumimoji="0" lang="tr-TR" altLang="tr-TR"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Walis</a:t>
            </a:r>
            <a:r>
              <a:rPr kumimoji="0" lang="tr-TR" altLang="tr-TR"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Test</a:t>
            </a:r>
          </a:p>
        </p:txBody>
      </p:sp>
      <p:sp>
        <p:nvSpPr>
          <p:cNvPr id="16" name="Metin kutusu 15"/>
          <p:cNvSpPr txBox="1"/>
          <p:nvPr/>
        </p:nvSpPr>
        <p:spPr>
          <a:xfrm>
            <a:off x="8340818" y="1490425"/>
            <a:ext cx="3534507"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entury Gothic" panose="020B0502020202020204"/>
                <a:ea typeface="+mn-ea"/>
                <a:cs typeface="+mn-cs"/>
              </a:rPr>
              <a:t>Kullanılması Gereken Test: </a:t>
            </a:r>
          </a:p>
        </p:txBody>
      </p:sp>
      <p:sp>
        <p:nvSpPr>
          <p:cNvPr id="17" name="Aşağı Ok 16"/>
          <p:cNvSpPr/>
          <p:nvPr/>
        </p:nvSpPr>
        <p:spPr>
          <a:xfrm>
            <a:off x="9934575" y="1938338"/>
            <a:ext cx="265113" cy="2587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8" name="Dikdörtgen 17"/>
          <p:cNvSpPr/>
          <p:nvPr/>
        </p:nvSpPr>
        <p:spPr>
          <a:xfrm>
            <a:off x="239713" y="134739"/>
            <a:ext cx="11635612" cy="523220"/>
          </a:xfrm>
          <a:prstGeom prst="rect">
            <a:avLst/>
          </a:prstGeom>
          <a:solidFill>
            <a:srgbClr val="FFFF0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 İKİDEN ÇOK ORTALAMANIN KARŞILAŞTIRILMASI</a:t>
            </a:r>
          </a:p>
        </p:txBody>
      </p:sp>
    </p:spTree>
    <p:extLst>
      <p:ext uri="{BB962C8B-B14F-4D97-AF65-F5344CB8AC3E}">
        <p14:creationId xmlns:p14="http://schemas.microsoft.com/office/powerpoint/2010/main" val="4094338904"/>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7" name="Metin kutusu 8"/>
          <p:cNvSpPr txBox="1">
            <a:spLocks noChangeArrowheads="1"/>
          </p:cNvSpPr>
          <p:nvPr/>
        </p:nvSpPr>
        <p:spPr bwMode="auto">
          <a:xfrm>
            <a:off x="3478213" y="1354138"/>
            <a:ext cx="8594725"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altLang="tr-TR" sz="2000" b="0" i="0" u="none" strike="noStrike" kern="1200" cap="none" spc="0" normalizeH="0" baseline="0" noProof="0" dirty="0">
                <a:ln>
                  <a:noFill/>
                </a:ln>
                <a:solidFill>
                  <a:srgbClr val="514843"/>
                </a:solidFill>
                <a:effectLst/>
                <a:uLnTx/>
                <a:uFillTx/>
                <a:latin typeface="Arial" panose="020B0604020202020204" pitchFamily="34" charset="0"/>
                <a:ea typeface="+mn-ea"/>
                <a:cs typeface="Arial" panose="020B0604020202020204" pitchFamily="34" charset="0"/>
              </a:rPr>
              <a:t>Bir araştırmacı, Kangal </a:t>
            </a:r>
            <a:r>
              <a:rPr kumimoji="0" lang="tr-TR" altLang="tr-T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çoban </a:t>
            </a:r>
            <a:r>
              <a:rPr kumimoji="0" lang="tr-TR" altLang="tr-TR"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köpeği</a:t>
            </a:r>
            <a:r>
              <a:rPr kumimoji="0" lang="tr-TR" altLang="tr-T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spermasının farklı katkı maddeleri </a:t>
            </a:r>
            <a:r>
              <a:rPr kumimoji="0" lang="tr-TR" altLang="tr-TR" sz="2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iç̧</a:t>
            </a:r>
            <a:r>
              <a:rPr kumimoji="0" lang="tr-TR" altLang="tr-TR"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eren</a:t>
            </a:r>
            <a:r>
              <a:rPr kumimoji="0" lang="tr-TR" altLang="tr-T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sulandırıcılar </a:t>
            </a:r>
            <a:r>
              <a:rPr kumimoji="0" lang="tr-TR" altLang="tr-TR"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r>
              <a:rPr kumimoji="0" lang="tr-TR" altLang="tr-TR" sz="2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trehaloz</a:t>
            </a:r>
            <a:r>
              <a:rPr kumimoji="0" lang="tr-TR" altLang="tr-TR"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tr-TR" altLang="tr-T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 </a:t>
            </a:r>
            <a:r>
              <a:rPr kumimoji="0" lang="tr-TR" altLang="tr-TR"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mM</a:t>
            </a:r>
            <a:r>
              <a:rPr kumimoji="0" lang="tr-TR" altLang="tr-T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tr-TR" altLang="tr-TR" sz="2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metiyonin</a:t>
            </a:r>
            <a:r>
              <a:rPr kumimoji="0" lang="tr-TR" altLang="tr-TR"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tr-TR" altLang="tr-T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a:t>
            </a:r>
            <a:r>
              <a:rPr kumimoji="0" lang="tr-TR" altLang="tr-TR"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mM</a:t>
            </a:r>
            <a:r>
              <a:rPr kumimoji="0" lang="tr-TR" altLang="tr-T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ve </a:t>
            </a:r>
            <a:r>
              <a:rPr kumimoji="0" lang="tr-TR" altLang="tr-TR"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kontrol) </a:t>
            </a:r>
            <a:r>
              <a:rPr kumimoji="0" lang="tr-TR" altLang="tr-T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ile dondurulup </a:t>
            </a:r>
            <a:r>
              <a:rPr kumimoji="0" lang="tr-TR" altLang="tr-TR"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ç</a:t>
            </a:r>
            <a:r>
              <a:rPr kumimoji="0" lang="tr-TR" altLang="tr-TR" sz="2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̧özme</a:t>
            </a:r>
            <a:r>
              <a:rPr kumimoji="0" lang="tr-TR" altLang="tr-TR"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işlemi sonucunda </a:t>
            </a:r>
            <a:r>
              <a:rPr kumimoji="0" lang="tr-TR" altLang="tr-TR"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spermatolojik</a:t>
            </a:r>
            <a:r>
              <a:rPr kumimoji="0" lang="tr-TR" altLang="tr-T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parametrelerin araştırılması </a:t>
            </a:r>
            <a:r>
              <a:rPr kumimoji="0" lang="tr-TR" altLang="tr-TR"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için bir </a:t>
            </a:r>
            <a:r>
              <a:rPr kumimoji="0" lang="tr-TR" altLang="tr-T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çalışma tasarlıyor. Araştırmanın materyalini her grupta 15’er hayvan olacak şekilde toplam 45 köpek oluşturuyor.  Çalışma sonunda spermlerin </a:t>
            </a:r>
            <a:r>
              <a:rPr kumimoji="0" lang="tr-TR" altLang="tr-TR"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Hipo</a:t>
            </a:r>
            <a:r>
              <a:rPr kumimoji="0" lang="tr-TR" altLang="tr-T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tr-TR" altLang="tr-TR"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osmotik</a:t>
            </a:r>
            <a:r>
              <a:rPr kumimoji="0" lang="tr-TR" altLang="tr-T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tr-TR" altLang="tr-TR"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şişirme</a:t>
            </a:r>
            <a:r>
              <a:rPr kumimoji="0" lang="tr-TR" altLang="tr-T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(HOS) </a:t>
            </a:r>
            <a:r>
              <a:rPr kumimoji="0" lang="tr-TR" altLang="tr-TR"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değeri </a:t>
            </a:r>
            <a:r>
              <a:rPr kumimoji="0" lang="tr-TR" altLang="tr-T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ölçülüyor. Gruplar arasında </a:t>
            </a:r>
            <a:r>
              <a:rPr kumimoji="0" lang="tr-TR" altLang="tr-TR"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HOS değeri bakılından farklılık </a:t>
            </a:r>
            <a:r>
              <a:rPr kumimoji="0" lang="tr-TR" altLang="tr-T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var mıdır?</a:t>
            </a:r>
          </a:p>
        </p:txBody>
      </p:sp>
      <p:sp>
        <p:nvSpPr>
          <p:cNvPr id="354310" name="Metin kutusu 2"/>
          <p:cNvSpPr txBox="1">
            <a:spLocks noChangeArrowheads="1"/>
          </p:cNvSpPr>
          <p:nvPr/>
        </p:nvSpPr>
        <p:spPr bwMode="auto">
          <a:xfrm>
            <a:off x="42862" y="6507698"/>
            <a:ext cx="3229147" cy="369888"/>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0" i="0" u="none" strike="noStrike" kern="1200" cap="none" spc="0" normalizeH="0" baseline="0" noProof="0" dirty="0">
                <a:ln>
                  <a:noFill/>
                </a:ln>
                <a:solidFill>
                  <a:srgbClr val="FFFFFF"/>
                </a:solidFill>
                <a:effectLst/>
                <a:uLnTx/>
                <a:uFillTx/>
                <a:latin typeface="Euphemia" pitchFamily="34" charset="0"/>
                <a:ea typeface="+mn-ea"/>
                <a:cs typeface="+mn-cs"/>
              </a:rPr>
              <a:t>Veri seti &gt; </a:t>
            </a:r>
            <a:r>
              <a:rPr kumimoji="0" lang="tr-TR" altLang="tr-TR" sz="1800" b="0" i="0" u="none" strike="noStrike" kern="1200" cap="none" spc="0" normalizeH="0" baseline="0" noProof="0" dirty="0" err="1">
                <a:ln>
                  <a:noFill/>
                </a:ln>
                <a:solidFill>
                  <a:srgbClr val="FFFFFF"/>
                </a:solidFill>
                <a:effectLst/>
                <a:uLnTx/>
                <a:uFillTx/>
                <a:latin typeface="Euphemia" pitchFamily="34" charset="0"/>
                <a:ea typeface="+mn-ea"/>
                <a:cs typeface="+mn-cs"/>
              </a:rPr>
              <a:t>Hipo-anova.omv</a:t>
            </a:r>
            <a:endParaRPr kumimoji="0" lang="tr-TR" altLang="tr-TR" sz="1800" b="0" i="0" u="none" strike="noStrike" kern="1200" cap="none" spc="0" normalizeH="0" baseline="0" noProof="0" dirty="0">
              <a:ln>
                <a:noFill/>
              </a:ln>
              <a:solidFill>
                <a:srgbClr val="FFFFFF"/>
              </a:solidFill>
              <a:effectLst/>
              <a:uLnTx/>
              <a:uFillTx/>
              <a:latin typeface="Euphemia" pitchFamily="34" charset="0"/>
              <a:ea typeface="+mn-ea"/>
              <a:cs typeface="+mn-cs"/>
            </a:endParaRPr>
          </a:p>
        </p:txBody>
      </p:sp>
      <p:pic>
        <p:nvPicPr>
          <p:cNvPr id="354311" name="Resim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3" y="1232895"/>
            <a:ext cx="3359150" cy="529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a:xfrm>
            <a:off x="9906708" y="6173787"/>
            <a:ext cx="1828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4E18D6-E402-4015-A8B4-ED164E164AEE}" type="slidenum">
              <a:rPr kumimoji="0" lang="tr-TR" altLang="tr-T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tr-TR" altLang="tr-TR"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
        <p:nvSpPr>
          <p:cNvPr id="12" name="Başlık 1"/>
          <p:cNvSpPr txBox="1">
            <a:spLocks noChangeArrowheads="1"/>
          </p:cNvSpPr>
          <p:nvPr/>
        </p:nvSpPr>
        <p:spPr bwMode="auto">
          <a:xfrm>
            <a:off x="1014804" y="150987"/>
            <a:ext cx="9921875" cy="93565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b" anchorCtr="0" compatLnSpc="1">
            <a:prstTxWarp prst="textNoShape">
              <a:avLst/>
            </a:prstTxWarp>
          </a:bodyPr>
          <a:lstStyle>
            <a:lvl1pPr algn="l" rtl="0" fontAlgn="base">
              <a:lnSpc>
                <a:spcPct val="90000"/>
              </a:lnSpc>
              <a:spcBef>
                <a:spcPct val="0"/>
              </a:spcBef>
              <a:spcAft>
                <a:spcPct val="0"/>
              </a:spcAft>
              <a:defRPr sz="2800" kern="1200">
                <a:solidFill>
                  <a:schemeClr val="tx1"/>
                </a:solidFill>
                <a:latin typeface="+mj-lt"/>
                <a:ea typeface="+mj-ea"/>
                <a:cs typeface="+mj-cs"/>
              </a:defRPr>
            </a:lvl1pPr>
            <a:lvl2pPr algn="l" rtl="0" fontAlgn="base">
              <a:lnSpc>
                <a:spcPct val="90000"/>
              </a:lnSpc>
              <a:spcBef>
                <a:spcPct val="0"/>
              </a:spcBef>
              <a:spcAft>
                <a:spcPct val="0"/>
              </a:spcAft>
              <a:defRPr sz="2800">
                <a:solidFill>
                  <a:schemeClr val="tx1"/>
                </a:solidFill>
                <a:latin typeface="Plantagenet Cherokee" pitchFamily="18" charset="-79"/>
              </a:defRPr>
            </a:lvl2pPr>
            <a:lvl3pPr algn="l" rtl="0" fontAlgn="base">
              <a:lnSpc>
                <a:spcPct val="90000"/>
              </a:lnSpc>
              <a:spcBef>
                <a:spcPct val="0"/>
              </a:spcBef>
              <a:spcAft>
                <a:spcPct val="0"/>
              </a:spcAft>
              <a:defRPr sz="2800">
                <a:solidFill>
                  <a:schemeClr val="tx1"/>
                </a:solidFill>
                <a:latin typeface="Plantagenet Cherokee" pitchFamily="18" charset="-79"/>
              </a:defRPr>
            </a:lvl3pPr>
            <a:lvl4pPr algn="l" rtl="0" fontAlgn="base">
              <a:lnSpc>
                <a:spcPct val="90000"/>
              </a:lnSpc>
              <a:spcBef>
                <a:spcPct val="0"/>
              </a:spcBef>
              <a:spcAft>
                <a:spcPct val="0"/>
              </a:spcAft>
              <a:defRPr sz="2800">
                <a:solidFill>
                  <a:schemeClr val="tx1"/>
                </a:solidFill>
                <a:latin typeface="Plantagenet Cherokee" pitchFamily="18" charset="-79"/>
              </a:defRPr>
            </a:lvl4pPr>
            <a:lvl5pPr algn="l" rtl="0" fontAlgn="base">
              <a:lnSpc>
                <a:spcPct val="90000"/>
              </a:lnSpc>
              <a:spcBef>
                <a:spcPct val="0"/>
              </a:spcBef>
              <a:spcAft>
                <a:spcPct val="0"/>
              </a:spcAft>
              <a:defRPr sz="2800">
                <a:solidFill>
                  <a:schemeClr val="tx1"/>
                </a:solidFill>
                <a:latin typeface="Plantagenet Cherokee" pitchFamily="18" charset="-79"/>
              </a:defRPr>
            </a:lvl5pPr>
            <a:lvl6pPr marL="457200" algn="l" rtl="0" fontAlgn="base">
              <a:lnSpc>
                <a:spcPct val="90000"/>
              </a:lnSpc>
              <a:spcBef>
                <a:spcPct val="0"/>
              </a:spcBef>
              <a:spcAft>
                <a:spcPct val="0"/>
              </a:spcAft>
              <a:defRPr sz="2800">
                <a:solidFill>
                  <a:schemeClr val="tx1"/>
                </a:solidFill>
                <a:latin typeface="Plantagenet Cherokee" pitchFamily="18" charset="-79"/>
              </a:defRPr>
            </a:lvl6pPr>
            <a:lvl7pPr marL="914400" algn="l" rtl="0" fontAlgn="base">
              <a:lnSpc>
                <a:spcPct val="90000"/>
              </a:lnSpc>
              <a:spcBef>
                <a:spcPct val="0"/>
              </a:spcBef>
              <a:spcAft>
                <a:spcPct val="0"/>
              </a:spcAft>
              <a:defRPr sz="2800">
                <a:solidFill>
                  <a:schemeClr val="tx1"/>
                </a:solidFill>
                <a:latin typeface="Plantagenet Cherokee" pitchFamily="18" charset="-79"/>
              </a:defRPr>
            </a:lvl7pPr>
            <a:lvl8pPr marL="1371600" algn="l" rtl="0" fontAlgn="base">
              <a:lnSpc>
                <a:spcPct val="90000"/>
              </a:lnSpc>
              <a:spcBef>
                <a:spcPct val="0"/>
              </a:spcBef>
              <a:spcAft>
                <a:spcPct val="0"/>
              </a:spcAft>
              <a:defRPr sz="2800">
                <a:solidFill>
                  <a:schemeClr val="tx1"/>
                </a:solidFill>
                <a:latin typeface="Plantagenet Cherokee" pitchFamily="18" charset="-79"/>
              </a:defRPr>
            </a:lvl8pPr>
            <a:lvl9pPr marL="1828800" algn="l" rtl="0" fontAlgn="base">
              <a:lnSpc>
                <a:spcPct val="90000"/>
              </a:lnSpc>
              <a:spcBef>
                <a:spcPct val="0"/>
              </a:spcBef>
              <a:spcAft>
                <a:spcPct val="0"/>
              </a:spcAft>
              <a:defRPr sz="2800">
                <a:solidFill>
                  <a:schemeClr val="tx1"/>
                </a:solidFill>
                <a:latin typeface="Plantagenet Cherokee" pitchFamily="18" charset="-79"/>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tr-TR" altLang="tr-TR" sz="2800" b="0" i="0" u="none" strike="noStrike" kern="1200" cap="none" spc="0" normalizeH="0" baseline="0" noProof="0" dirty="0" smtClean="0">
                <a:ln>
                  <a:noFill/>
                </a:ln>
                <a:solidFill>
                  <a:prstClr val="black"/>
                </a:solidFill>
                <a:effectLst/>
                <a:uLnTx/>
                <a:uFillTx/>
                <a:latin typeface="Century Gothic" panose="020B0502020202020204"/>
                <a:ea typeface="+mj-ea"/>
                <a:cs typeface="+mj-cs"/>
              </a:rPr>
              <a:t>İkiden Çok Ortalamanın Karşılaştırılması-  Varyans Analizi </a:t>
            </a:r>
            <a:r>
              <a:rPr kumimoji="0" lang="tr-TR" altLang="tr-TR" sz="3200" b="1" i="0" u="none" strike="noStrike" kern="1200" cap="none" spc="0" normalizeH="0" baseline="0" noProof="0" dirty="0" smtClean="0">
                <a:ln>
                  <a:noFill/>
                </a:ln>
                <a:solidFill>
                  <a:prstClr val="black"/>
                </a:solidFill>
                <a:effectLst/>
                <a:uLnTx/>
                <a:uFillTx/>
                <a:latin typeface="Century Gothic" panose="020B0502020202020204"/>
                <a:ea typeface="+mj-ea"/>
                <a:cs typeface="+mj-cs"/>
              </a:rPr>
              <a:t>Uygulama 1</a:t>
            </a:r>
          </a:p>
        </p:txBody>
      </p:sp>
      <p:sp>
        <p:nvSpPr>
          <p:cNvPr id="13" name="Metin kutusu 12"/>
          <p:cNvSpPr txBox="1"/>
          <p:nvPr/>
        </p:nvSpPr>
        <p:spPr>
          <a:xfrm>
            <a:off x="3912475" y="4192168"/>
            <a:ext cx="1603375" cy="5238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a:ln>
                  <a:noFill/>
                </a:ln>
                <a:solidFill>
                  <a:prstClr val="white"/>
                </a:solidFill>
                <a:effectLst/>
                <a:uLnTx/>
                <a:uFillTx/>
                <a:latin typeface="Century Gothic" panose="020B0502020202020204"/>
                <a:ea typeface="+mn-ea"/>
                <a:cs typeface="+mn-cs"/>
              </a:rPr>
              <a:t>Hipotez?</a:t>
            </a:r>
          </a:p>
        </p:txBody>
      </p:sp>
      <p:sp>
        <p:nvSpPr>
          <p:cNvPr id="14" name="Dikdörtgen 13"/>
          <p:cNvSpPr/>
          <p:nvPr/>
        </p:nvSpPr>
        <p:spPr>
          <a:xfrm>
            <a:off x="3670104" y="4922845"/>
            <a:ext cx="7551583" cy="64633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altLang="tr-TR" sz="1800" b="0" i="0" u="none" strike="noStrike" kern="1200" cap="none" spc="0" normalizeH="0" baseline="0" noProof="0" dirty="0" smtClean="0">
                <a:ln>
                  <a:noFill/>
                </a:ln>
                <a:solidFill>
                  <a:srgbClr val="514843"/>
                </a:solidFill>
                <a:effectLst/>
                <a:uLnTx/>
                <a:uFillTx/>
                <a:latin typeface="Euphemia" pitchFamily="34" charset="0"/>
                <a:ea typeface="+mn-ea"/>
                <a:cs typeface="+mn-cs"/>
              </a:rPr>
              <a:t>H</a:t>
            </a:r>
            <a:r>
              <a:rPr kumimoji="0" lang="tr-TR" altLang="tr-TR" sz="1800" b="0" i="0" u="none" strike="noStrike" kern="1200" cap="none" spc="0" normalizeH="0" baseline="-25000" noProof="0" dirty="0" smtClean="0">
                <a:ln>
                  <a:noFill/>
                </a:ln>
                <a:solidFill>
                  <a:srgbClr val="514843"/>
                </a:solidFill>
                <a:effectLst/>
                <a:uLnTx/>
                <a:uFillTx/>
                <a:latin typeface="Euphemia" pitchFamily="34" charset="0"/>
                <a:ea typeface="+mn-ea"/>
                <a:cs typeface="+mn-cs"/>
              </a:rPr>
              <a:t>0</a:t>
            </a:r>
            <a:r>
              <a:rPr kumimoji="0" lang="tr-TR" altLang="tr-TR" sz="1800" b="0" i="0" u="none" strike="noStrike" kern="1200" cap="none" spc="0" normalizeH="0" baseline="0" noProof="0" dirty="0">
                <a:ln>
                  <a:noFill/>
                </a:ln>
                <a:solidFill>
                  <a:srgbClr val="514843"/>
                </a:solidFill>
                <a:effectLst/>
                <a:uLnTx/>
                <a:uFillTx/>
                <a:latin typeface="Euphemia" pitchFamily="34" charset="0"/>
                <a:ea typeface="+mn-ea"/>
                <a:cs typeface="+mn-cs"/>
              </a:rPr>
              <a:t>: </a:t>
            </a:r>
            <a:r>
              <a:rPr kumimoji="0" lang="tr-TR" altLang="tr-TR" sz="1800" b="0" i="0" u="none" strike="noStrike" kern="1200" cap="none" spc="0" normalizeH="0" baseline="0" noProof="0" dirty="0" smtClean="0">
                <a:ln>
                  <a:noFill/>
                </a:ln>
                <a:solidFill>
                  <a:srgbClr val="514843"/>
                </a:solidFill>
                <a:effectLst/>
                <a:uLnTx/>
                <a:uFillTx/>
                <a:latin typeface="Euphemia" pitchFamily="34" charset="0"/>
                <a:ea typeface="+mn-ea"/>
                <a:cs typeface="+mn-cs"/>
              </a:rPr>
              <a:t>HOS değeri  </a:t>
            </a:r>
            <a:r>
              <a:rPr kumimoji="0" lang="tr-TR" altLang="tr-TR" sz="1800" b="0" i="0" u="none" strike="noStrike" kern="1200" cap="none" spc="0" normalizeH="0" baseline="0" noProof="0" dirty="0">
                <a:ln>
                  <a:noFill/>
                </a:ln>
                <a:solidFill>
                  <a:srgbClr val="514843"/>
                </a:solidFill>
                <a:effectLst/>
                <a:uLnTx/>
                <a:uFillTx/>
                <a:latin typeface="Euphemia" pitchFamily="34" charset="0"/>
                <a:ea typeface="+mn-ea"/>
                <a:cs typeface="+mn-cs"/>
              </a:rPr>
              <a:t>yönünden </a:t>
            </a:r>
            <a:r>
              <a:rPr kumimoji="0" lang="tr-TR" altLang="tr-TR" sz="1800" b="0" i="0" u="none" strike="noStrike" kern="1200" cap="none" spc="0" normalizeH="0" baseline="0" noProof="0" dirty="0" smtClean="0">
                <a:ln>
                  <a:noFill/>
                </a:ln>
                <a:solidFill>
                  <a:srgbClr val="514843"/>
                </a:solidFill>
                <a:effectLst/>
                <a:uLnTx/>
                <a:uFillTx/>
                <a:latin typeface="Euphemia" pitchFamily="34" charset="0"/>
                <a:ea typeface="+mn-ea"/>
                <a:cs typeface="+mn-cs"/>
              </a:rPr>
              <a:t>gruplar arasında </a:t>
            </a:r>
            <a:r>
              <a:rPr kumimoji="0" lang="tr-TR" altLang="tr-TR" sz="1800" b="0" i="0" u="none" strike="noStrike" kern="1200" cap="none" spc="0" normalizeH="0" baseline="0" noProof="0" dirty="0">
                <a:ln>
                  <a:noFill/>
                </a:ln>
                <a:solidFill>
                  <a:srgbClr val="514843"/>
                </a:solidFill>
                <a:effectLst/>
                <a:uLnTx/>
                <a:uFillTx/>
                <a:latin typeface="Euphemia" pitchFamily="34" charset="0"/>
                <a:ea typeface="+mn-ea"/>
                <a:cs typeface="+mn-cs"/>
              </a:rPr>
              <a:t>fark yoktur</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altLang="tr-TR" sz="1800" b="0" i="0" u="none" strike="noStrike" kern="1200" cap="none" spc="0" normalizeH="0" baseline="0" noProof="0" dirty="0">
                <a:ln>
                  <a:noFill/>
                </a:ln>
                <a:solidFill>
                  <a:srgbClr val="514843"/>
                </a:solidFill>
                <a:effectLst/>
                <a:uLnTx/>
                <a:uFillTx/>
                <a:latin typeface="Euphemia" pitchFamily="34" charset="0"/>
                <a:ea typeface="+mn-ea"/>
                <a:cs typeface="+mn-cs"/>
              </a:rPr>
              <a:t>H</a:t>
            </a:r>
            <a:r>
              <a:rPr kumimoji="0" lang="tr-TR" altLang="tr-TR" sz="1800" b="0" i="0" u="none" strike="noStrike" kern="1200" cap="none" spc="0" normalizeH="0" baseline="-25000" noProof="0" dirty="0">
                <a:ln>
                  <a:noFill/>
                </a:ln>
                <a:solidFill>
                  <a:srgbClr val="514843"/>
                </a:solidFill>
                <a:effectLst/>
                <a:uLnTx/>
                <a:uFillTx/>
                <a:latin typeface="Euphemia" pitchFamily="34" charset="0"/>
                <a:ea typeface="+mn-ea"/>
                <a:cs typeface="+mn-cs"/>
              </a:rPr>
              <a:t>A</a:t>
            </a:r>
            <a:r>
              <a:rPr kumimoji="0" lang="tr-TR" altLang="tr-TR" sz="1800" b="0" i="0" u="none" strike="noStrike" kern="1200" cap="none" spc="0" normalizeH="0" baseline="0" noProof="0" dirty="0">
                <a:ln>
                  <a:noFill/>
                </a:ln>
                <a:solidFill>
                  <a:srgbClr val="514843"/>
                </a:solidFill>
                <a:effectLst/>
                <a:uLnTx/>
                <a:uFillTx/>
                <a:latin typeface="Euphemia" pitchFamily="34" charset="0"/>
                <a:ea typeface="+mn-ea"/>
                <a:cs typeface="+mn-cs"/>
              </a:rPr>
              <a:t>: </a:t>
            </a:r>
            <a:r>
              <a:rPr kumimoji="0" lang="tr-TR" altLang="tr-TR" sz="1800" b="0" i="0" u="none" strike="noStrike" kern="1200" cap="none" spc="0" normalizeH="0" baseline="0" noProof="0" dirty="0" smtClean="0">
                <a:ln>
                  <a:noFill/>
                </a:ln>
                <a:solidFill>
                  <a:srgbClr val="514843"/>
                </a:solidFill>
                <a:effectLst/>
                <a:uLnTx/>
                <a:uFillTx/>
                <a:latin typeface="Euphemia" pitchFamily="34" charset="0"/>
                <a:ea typeface="+mn-ea"/>
                <a:cs typeface="+mn-cs"/>
              </a:rPr>
              <a:t>HOS değeri yönünden en az bir grup diğerlerinden farklıdır.</a:t>
            </a:r>
            <a:endParaRPr kumimoji="0" lang="tr-TR" altLang="tr-TR" sz="1800" b="0" i="0" u="none" strike="noStrike" kern="1200" cap="none" spc="0" normalizeH="0" baseline="0" noProof="0" dirty="0">
              <a:ln>
                <a:noFill/>
              </a:ln>
              <a:solidFill>
                <a:srgbClr val="514843"/>
              </a:solidFill>
              <a:effectLst/>
              <a:uLnTx/>
              <a:uFillTx/>
              <a:latin typeface="Euphemia" pitchFamily="34" charset="0"/>
              <a:ea typeface="+mn-ea"/>
              <a:cs typeface="+mn-cs"/>
            </a:endParaRPr>
          </a:p>
        </p:txBody>
      </p:sp>
    </p:spTree>
    <p:extLst>
      <p:ext uri="{BB962C8B-B14F-4D97-AF65-F5344CB8AC3E}">
        <p14:creationId xmlns:p14="http://schemas.microsoft.com/office/powerpoint/2010/main" val="1437345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2" name="Başlık 1"/>
          <p:cNvSpPr txBox="1">
            <a:spLocks noChangeArrowheads="1"/>
          </p:cNvSpPr>
          <p:nvPr/>
        </p:nvSpPr>
        <p:spPr bwMode="auto">
          <a:xfrm>
            <a:off x="1730924" y="29729"/>
            <a:ext cx="5294313"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b"/>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tr-TR" altLang="tr-TR"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Adım 1: Varsayımların Kontrolü</a:t>
            </a:r>
          </a:p>
        </p:txBody>
      </p:sp>
      <p:sp>
        <p:nvSpPr>
          <p:cNvPr id="355333" name="İçerik Yer Tutucusu 2"/>
          <p:cNvSpPr txBox="1">
            <a:spLocks noChangeArrowheads="1"/>
          </p:cNvSpPr>
          <p:nvPr/>
        </p:nvSpPr>
        <p:spPr bwMode="auto">
          <a:xfrm>
            <a:off x="546100" y="1767127"/>
            <a:ext cx="49911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228600" indent="-228600">
              <a:lnSpc>
                <a:spcPct val="90000"/>
              </a:lnSpc>
              <a:spcBef>
                <a:spcPts val="1800"/>
              </a:spcBef>
              <a:buFont typeface="Wingdings" panose="05000000000000000000" pitchFamily="2" charset="2"/>
              <a:buChar char="§"/>
              <a:defRPr sz="2000">
                <a:solidFill>
                  <a:schemeClr val="tx1"/>
                </a:solidFill>
                <a:latin typeface="Euphemia" pitchFamily="34" charset="0"/>
              </a:defRPr>
            </a:lvl1pPr>
            <a:lvl2pPr marL="685800" indent="-228600">
              <a:lnSpc>
                <a:spcPct val="90000"/>
              </a:lnSpc>
              <a:spcBef>
                <a:spcPts val="600"/>
              </a:spcBef>
              <a:buFont typeface="Wingdings" panose="05000000000000000000" pitchFamily="2" charset="2"/>
              <a:buChar char="§"/>
              <a:defRPr sz="1600">
                <a:solidFill>
                  <a:schemeClr val="tx1"/>
                </a:solidFill>
                <a:latin typeface="Euphemia" pitchFamily="34" charset="0"/>
              </a:defRPr>
            </a:lvl2pPr>
            <a:lvl3pPr marL="1143000" indent="-228600">
              <a:lnSpc>
                <a:spcPct val="90000"/>
              </a:lnSpc>
              <a:spcBef>
                <a:spcPts val="600"/>
              </a:spcBef>
              <a:buFont typeface="Wingdings" panose="05000000000000000000" pitchFamily="2" charset="2"/>
              <a:buChar char="§"/>
              <a:defRPr sz="1400">
                <a:solidFill>
                  <a:schemeClr val="tx1"/>
                </a:solidFill>
                <a:latin typeface="Euphemia" pitchFamily="34" charset="0"/>
              </a:defRPr>
            </a:lvl3pPr>
            <a:lvl4pPr marL="1600200" indent="-228600">
              <a:lnSpc>
                <a:spcPct val="90000"/>
              </a:lnSpc>
              <a:spcBef>
                <a:spcPts val="600"/>
              </a:spcBef>
              <a:buFont typeface="Wingdings" panose="05000000000000000000" pitchFamily="2" charset="2"/>
              <a:buChar char="§"/>
              <a:defRPr sz="1400">
                <a:solidFill>
                  <a:schemeClr val="tx1"/>
                </a:solidFill>
                <a:latin typeface="Euphemia" pitchFamily="34" charset="0"/>
              </a:defRPr>
            </a:lvl4pPr>
            <a:lvl5pPr marL="2057400" indent="-228600">
              <a:lnSpc>
                <a:spcPct val="90000"/>
              </a:lnSpc>
              <a:spcBef>
                <a:spcPts val="600"/>
              </a:spcBef>
              <a:buFont typeface="Wingdings" panose="05000000000000000000" pitchFamily="2" charset="2"/>
              <a:buChar char="§"/>
              <a:defRPr sz="1400">
                <a:solidFill>
                  <a:schemeClr val="tx1"/>
                </a:solidFill>
                <a:latin typeface="Euphemia" pitchFamily="34" charset="0"/>
              </a:defRPr>
            </a:lvl5pPr>
            <a:lvl6pPr marL="2514600" indent="-228600" fontAlgn="base">
              <a:lnSpc>
                <a:spcPct val="90000"/>
              </a:lnSpc>
              <a:spcBef>
                <a:spcPts val="600"/>
              </a:spcBef>
              <a:spcAft>
                <a:spcPct val="0"/>
              </a:spcAft>
              <a:buFont typeface="Wingdings" panose="05000000000000000000" pitchFamily="2" charset="2"/>
              <a:buChar char="§"/>
              <a:defRPr sz="1400">
                <a:solidFill>
                  <a:schemeClr val="tx1"/>
                </a:solidFill>
                <a:latin typeface="Euphemia" pitchFamily="34" charset="0"/>
              </a:defRPr>
            </a:lvl6pPr>
            <a:lvl7pPr marL="2971800" indent="-228600" fontAlgn="base">
              <a:lnSpc>
                <a:spcPct val="90000"/>
              </a:lnSpc>
              <a:spcBef>
                <a:spcPts val="600"/>
              </a:spcBef>
              <a:spcAft>
                <a:spcPct val="0"/>
              </a:spcAft>
              <a:buFont typeface="Wingdings" panose="05000000000000000000" pitchFamily="2" charset="2"/>
              <a:buChar char="§"/>
              <a:defRPr sz="1400">
                <a:solidFill>
                  <a:schemeClr val="tx1"/>
                </a:solidFill>
                <a:latin typeface="Euphemia" pitchFamily="34" charset="0"/>
              </a:defRPr>
            </a:lvl7pPr>
            <a:lvl8pPr marL="3429000" indent="-228600" fontAlgn="base">
              <a:lnSpc>
                <a:spcPct val="90000"/>
              </a:lnSpc>
              <a:spcBef>
                <a:spcPts val="600"/>
              </a:spcBef>
              <a:spcAft>
                <a:spcPct val="0"/>
              </a:spcAft>
              <a:buFont typeface="Wingdings" panose="05000000000000000000" pitchFamily="2" charset="2"/>
              <a:buChar char="§"/>
              <a:defRPr sz="1400">
                <a:solidFill>
                  <a:schemeClr val="tx1"/>
                </a:solidFill>
                <a:latin typeface="Euphemia" pitchFamily="34" charset="0"/>
              </a:defRPr>
            </a:lvl8pPr>
            <a:lvl9pPr marL="3886200" indent="-228600" fontAlgn="base">
              <a:lnSpc>
                <a:spcPct val="90000"/>
              </a:lnSpc>
              <a:spcBef>
                <a:spcPts val="600"/>
              </a:spcBef>
              <a:spcAft>
                <a:spcPct val="0"/>
              </a:spcAft>
              <a:buFont typeface="Wingdings" panose="05000000000000000000" pitchFamily="2" charset="2"/>
              <a:buChar char="§"/>
              <a:defRPr sz="1400">
                <a:solidFill>
                  <a:schemeClr val="tx1"/>
                </a:solidFill>
                <a:latin typeface="Euphemia" pitchFamily="34" charset="0"/>
              </a:defRPr>
            </a:lvl9pPr>
          </a:lstStyle>
          <a:p>
            <a:pPr marL="228600" marR="0" lvl="0" indent="-228600" algn="l" defTabSz="914400" rtl="0" eaLnBrk="1" fontAlgn="auto" latinLnBrk="0" hangingPunct="1">
              <a:lnSpc>
                <a:spcPct val="90000"/>
              </a:lnSpc>
              <a:spcBef>
                <a:spcPts val="1800"/>
              </a:spcBef>
              <a:spcAft>
                <a:spcPts val="0"/>
              </a:spcAft>
              <a:buClrTx/>
              <a:buSzTx/>
              <a:buFont typeface="Wingdings" panose="05000000000000000000" pitchFamily="2" charset="2"/>
              <a:buChar char="§"/>
              <a:tabLst/>
              <a:defRPr/>
            </a:pPr>
            <a:r>
              <a:rPr kumimoji="0" lang="tr-TR" altLang="tr-TR" sz="2000" b="0" i="0" u="none" strike="noStrike" kern="1200" cap="none" spc="0" normalizeH="0" baseline="0" noProof="0" dirty="0">
                <a:ln>
                  <a:noFill/>
                </a:ln>
                <a:solidFill>
                  <a:prstClr val="black"/>
                </a:solidFill>
                <a:effectLst/>
                <a:uLnTx/>
                <a:uFillTx/>
                <a:ea typeface="+mn-ea"/>
                <a:cs typeface="+mn-cs"/>
              </a:rPr>
              <a:t>Analysis &gt; ANOVA &gt; </a:t>
            </a:r>
            <a:r>
              <a:rPr kumimoji="0" lang="tr-TR" altLang="tr-TR" sz="2000" b="0" i="0" u="none" strike="noStrike" kern="1200" cap="none" spc="0" normalizeH="0" baseline="0" noProof="0" dirty="0" err="1">
                <a:ln>
                  <a:noFill/>
                </a:ln>
                <a:solidFill>
                  <a:prstClr val="black"/>
                </a:solidFill>
                <a:effectLst/>
                <a:uLnTx/>
                <a:uFillTx/>
                <a:ea typeface="+mn-ea"/>
                <a:cs typeface="+mn-cs"/>
              </a:rPr>
              <a:t>one</a:t>
            </a:r>
            <a:r>
              <a:rPr kumimoji="0" lang="tr-TR" altLang="tr-TR" sz="2000" b="0" i="0" u="none" strike="noStrike" kern="1200" cap="none" spc="0" normalizeH="0" baseline="0" noProof="0" dirty="0">
                <a:ln>
                  <a:noFill/>
                </a:ln>
                <a:solidFill>
                  <a:prstClr val="black"/>
                </a:solidFill>
                <a:effectLst/>
                <a:uLnTx/>
                <a:uFillTx/>
                <a:ea typeface="+mn-ea"/>
                <a:cs typeface="+mn-cs"/>
              </a:rPr>
              <a:t>-</a:t>
            </a:r>
            <a:r>
              <a:rPr kumimoji="0" lang="tr-TR" altLang="tr-TR" sz="2000" b="0" i="0" u="none" strike="noStrike" kern="1200" cap="none" spc="0" normalizeH="0" baseline="0" noProof="0" dirty="0" err="1">
                <a:ln>
                  <a:noFill/>
                </a:ln>
                <a:solidFill>
                  <a:prstClr val="black"/>
                </a:solidFill>
                <a:effectLst/>
                <a:uLnTx/>
                <a:uFillTx/>
                <a:ea typeface="+mn-ea"/>
                <a:cs typeface="+mn-cs"/>
              </a:rPr>
              <a:t>way</a:t>
            </a:r>
            <a:r>
              <a:rPr kumimoji="0" lang="tr-TR" altLang="tr-TR" sz="2000" b="0" i="0" u="none" strike="noStrike" kern="1200" cap="none" spc="0" normalizeH="0" baseline="0" noProof="0" dirty="0">
                <a:ln>
                  <a:noFill/>
                </a:ln>
                <a:solidFill>
                  <a:prstClr val="black"/>
                </a:solidFill>
                <a:effectLst/>
                <a:uLnTx/>
                <a:uFillTx/>
                <a:ea typeface="+mn-ea"/>
                <a:cs typeface="+mn-cs"/>
              </a:rPr>
              <a:t>-ANOVA</a:t>
            </a:r>
          </a:p>
        </p:txBody>
      </p:sp>
      <p:pic>
        <p:nvPicPr>
          <p:cNvPr id="355334" name="Resim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0600" y="1355955"/>
            <a:ext cx="6006531" cy="5365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Yuvarlatılmış Dikdörtgen 9"/>
          <p:cNvSpPr/>
          <p:nvPr/>
        </p:nvSpPr>
        <p:spPr>
          <a:xfrm>
            <a:off x="8864562" y="5440956"/>
            <a:ext cx="2346325" cy="1280519"/>
          </a:xfrm>
          <a:prstGeom prst="roundRect">
            <a:avLst/>
          </a:prstGeom>
          <a:solidFill>
            <a:srgbClr val="C000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Dikdörtgen 11"/>
          <p:cNvSpPr/>
          <p:nvPr/>
        </p:nvSpPr>
        <p:spPr>
          <a:xfrm>
            <a:off x="2826201" y="2998190"/>
            <a:ext cx="2710999" cy="369332"/>
          </a:xfrm>
          <a:prstGeom prst="rect">
            <a:avLst/>
          </a:prstGeom>
          <a:solidFill>
            <a:srgbClr val="FFFF00"/>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0" i="0" u="none" strike="noStrike" kern="1200" cap="none" spc="0" normalizeH="0" baseline="0" noProof="0" dirty="0" smtClean="0">
                <a:ln>
                  <a:noFill/>
                </a:ln>
                <a:solidFill>
                  <a:srgbClr val="514843"/>
                </a:solidFill>
                <a:effectLst/>
                <a:uLnTx/>
                <a:uFillTx/>
                <a:latin typeface="Euphemia" pitchFamily="34" charset="0"/>
                <a:ea typeface="+mn-ea"/>
                <a:cs typeface="+mn-cs"/>
              </a:rPr>
              <a:t> Bağımlı değişken : HOS</a:t>
            </a:r>
            <a:endParaRPr kumimoji="0" lang="tr-T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13" name="Dikdörtgen 12"/>
          <p:cNvSpPr/>
          <p:nvPr/>
        </p:nvSpPr>
        <p:spPr>
          <a:xfrm>
            <a:off x="2826201" y="3948447"/>
            <a:ext cx="2723823" cy="369332"/>
          </a:xfrm>
          <a:prstGeom prst="rect">
            <a:avLst/>
          </a:prstGeom>
          <a:solidFill>
            <a:srgbClr val="FFFF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0" i="0" u="none" strike="noStrike" kern="1200" cap="none" spc="0" normalizeH="0" baseline="0" noProof="0" dirty="0">
                <a:ln>
                  <a:noFill/>
                </a:ln>
                <a:solidFill>
                  <a:srgbClr val="514843"/>
                </a:solidFill>
                <a:effectLst/>
                <a:uLnTx/>
                <a:uFillTx/>
                <a:latin typeface="Euphemia" pitchFamily="34" charset="0"/>
                <a:ea typeface="+mn-ea"/>
                <a:cs typeface="+mn-cs"/>
              </a:rPr>
              <a:t>Grup değişkeni = Grup</a:t>
            </a:r>
            <a:endParaRPr kumimoji="0" lang="tr-T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14" name="Dikdörtgen 13"/>
          <p:cNvSpPr/>
          <p:nvPr/>
        </p:nvSpPr>
        <p:spPr>
          <a:xfrm>
            <a:off x="2826201" y="4925631"/>
            <a:ext cx="2723823" cy="369332"/>
          </a:xfrm>
          <a:prstGeom prst="rect">
            <a:avLst/>
          </a:prstGeom>
          <a:solidFill>
            <a:srgbClr val="FFFF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smtClean="0">
                <a:ln>
                  <a:noFill/>
                </a:ln>
                <a:solidFill>
                  <a:srgbClr val="514843"/>
                </a:solidFill>
                <a:effectLst/>
                <a:uLnTx/>
                <a:uFillTx/>
                <a:latin typeface="Century Gothic" panose="020B0502020202020204"/>
                <a:ea typeface="+mn-ea"/>
                <a:cs typeface="+mn-cs"/>
              </a:rPr>
              <a:t>Varsayımların kontrolü</a:t>
            </a:r>
            <a:endParaRPr kumimoji="0" lang="tr-T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cxnSp>
        <p:nvCxnSpPr>
          <p:cNvPr id="3" name="Düz Ok Bağlayıcısı 2"/>
          <p:cNvCxnSpPr/>
          <p:nvPr/>
        </p:nvCxnSpPr>
        <p:spPr>
          <a:xfrm flipV="1">
            <a:off x="5610860" y="2537373"/>
            <a:ext cx="3752649" cy="582269"/>
          </a:xfrm>
          <a:prstGeom prst="straightConnector1">
            <a:avLst/>
          </a:prstGeom>
          <a:ln w="317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Düz Ok Bağlayıcısı 15"/>
          <p:cNvCxnSpPr/>
          <p:nvPr/>
        </p:nvCxnSpPr>
        <p:spPr>
          <a:xfrm flipV="1">
            <a:off x="5610860" y="3897387"/>
            <a:ext cx="3752649" cy="291135"/>
          </a:xfrm>
          <a:prstGeom prst="straightConnector1">
            <a:avLst/>
          </a:prstGeom>
          <a:ln w="317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Düz Ok Bağlayıcısı 16"/>
          <p:cNvCxnSpPr/>
          <p:nvPr/>
        </p:nvCxnSpPr>
        <p:spPr>
          <a:xfrm>
            <a:off x="5590557" y="5161743"/>
            <a:ext cx="3221295" cy="445776"/>
          </a:xfrm>
          <a:prstGeom prst="straightConnector1">
            <a:avLst/>
          </a:prstGeom>
          <a:ln w="317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509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6356" name="Resim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 y="2005013"/>
            <a:ext cx="5291138"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Yuvarlatılmış Dikdörtgen 7"/>
          <p:cNvSpPr/>
          <p:nvPr/>
        </p:nvSpPr>
        <p:spPr>
          <a:xfrm>
            <a:off x="2933700" y="2994025"/>
            <a:ext cx="1057275" cy="841375"/>
          </a:xfrm>
          <a:prstGeom prst="roundRect">
            <a:avLst/>
          </a:prstGeom>
          <a:solidFill>
            <a:srgbClr val="C000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56358" name="Metin kutusu 8"/>
          <p:cNvSpPr txBox="1">
            <a:spLocks noChangeArrowheads="1"/>
          </p:cNvSpPr>
          <p:nvPr/>
        </p:nvSpPr>
        <p:spPr bwMode="auto">
          <a:xfrm>
            <a:off x="7115175" y="2336800"/>
            <a:ext cx="4037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1" i="0" u="none" strike="noStrike" kern="1200" cap="none" spc="0" normalizeH="0" baseline="0" noProof="0">
                <a:ln>
                  <a:noFill/>
                </a:ln>
                <a:solidFill>
                  <a:prstClr val="black"/>
                </a:solidFill>
                <a:effectLst/>
                <a:uLnTx/>
                <a:uFillTx/>
                <a:latin typeface="Euphemia" pitchFamily="34" charset="0"/>
                <a:ea typeface="+mn-ea"/>
                <a:cs typeface="+mn-cs"/>
              </a:rPr>
              <a:t>Normal Dağılıma Uygunluk Varsayımı</a:t>
            </a:r>
          </a:p>
        </p:txBody>
      </p:sp>
      <p:sp>
        <p:nvSpPr>
          <p:cNvPr id="356359" name="Metin kutusu 9"/>
          <p:cNvSpPr txBox="1">
            <a:spLocks noChangeArrowheads="1"/>
          </p:cNvSpPr>
          <p:nvPr/>
        </p:nvSpPr>
        <p:spPr bwMode="auto">
          <a:xfrm>
            <a:off x="7159625" y="4346575"/>
            <a:ext cx="3854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1" i="0" u="none" strike="noStrike" kern="1200" cap="none" spc="0" normalizeH="0" baseline="0" noProof="0">
                <a:ln>
                  <a:noFill/>
                </a:ln>
                <a:solidFill>
                  <a:prstClr val="black"/>
                </a:solidFill>
                <a:effectLst/>
                <a:uLnTx/>
                <a:uFillTx/>
                <a:latin typeface="Euphemia" pitchFamily="34" charset="0"/>
                <a:ea typeface="+mn-ea"/>
                <a:cs typeface="+mn-cs"/>
              </a:rPr>
              <a:t>Varyansların Homojenliği Varsayımı</a:t>
            </a:r>
          </a:p>
        </p:txBody>
      </p:sp>
      <p:sp>
        <p:nvSpPr>
          <p:cNvPr id="356360" name="Metin kutusu 10"/>
          <p:cNvSpPr txBox="1">
            <a:spLocks noChangeArrowheads="1"/>
          </p:cNvSpPr>
          <p:nvPr/>
        </p:nvSpPr>
        <p:spPr bwMode="auto">
          <a:xfrm>
            <a:off x="6829425" y="2994025"/>
            <a:ext cx="4127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0" i="0" u="sng" strike="noStrike" kern="1200" cap="none" spc="0" normalizeH="0" baseline="0" noProof="0">
                <a:ln>
                  <a:noFill/>
                </a:ln>
                <a:solidFill>
                  <a:prstClr val="black"/>
                </a:solidFill>
                <a:effectLst/>
                <a:uLnTx/>
                <a:uFillTx/>
                <a:latin typeface="Euphemia" pitchFamily="34" charset="0"/>
                <a:ea typeface="+mn-ea"/>
                <a:cs typeface="+mn-cs"/>
              </a:rPr>
              <a:t>H0: Veriler Normal Dağılıma uygundur</a:t>
            </a:r>
          </a:p>
        </p:txBody>
      </p:sp>
      <p:sp>
        <p:nvSpPr>
          <p:cNvPr id="356361" name="Metin kutusu 11"/>
          <p:cNvSpPr txBox="1">
            <a:spLocks noChangeArrowheads="1"/>
          </p:cNvSpPr>
          <p:nvPr/>
        </p:nvSpPr>
        <p:spPr bwMode="auto">
          <a:xfrm>
            <a:off x="6829425" y="3465513"/>
            <a:ext cx="46085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0" i="0" u="none" strike="noStrike" kern="1200" cap="none" spc="0" normalizeH="0" baseline="0" noProof="0">
                <a:ln>
                  <a:noFill/>
                </a:ln>
                <a:solidFill>
                  <a:prstClr val="black"/>
                </a:solidFill>
                <a:effectLst/>
                <a:uLnTx/>
                <a:uFillTx/>
                <a:latin typeface="Euphemia" pitchFamily="34" charset="0"/>
                <a:ea typeface="+mn-ea"/>
                <a:cs typeface="+mn-cs"/>
              </a:rPr>
              <a:t>H1: Veriler Normal Dağılıma uygun değildir</a:t>
            </a:r>
          </a:p>
        </p:txBody>
      </p:sp>
      <p:sp>
        <p:nvSpPr>
          <p:cNvPr id="356362" name="Metin kutusu 12"/>
          <p:cNvSpPr txBox="1">
            <a:spLocks noChangeArrowheads="1"/>
          </p:cNvSpPr>
          <p:nvPr/>
        </p:nvSpPr>
        <p:spPr bwMode="auto">
          <a:xfrm>
            <a:off x="6886575" y="5003800"/>
            <a:ext cx="4189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0" i="0" u="sng" strike="noStrike" kern="1200" cap="none" spc="0" normalizeH="0" baseline="0" noProof="0">
                <a:ln>
                  <a:noFill/>
                </a:ln>
                <a:solidFill>
                  <a:prstClr val="black"/>
                </a:solidFill>
                <a:effectLst/>
                <a:uLnTx/>
                <a:uFillTx/>
                <a:latin typeface="Euphemia" pitchFamily="34" charset="0"/>
                <a:ea typeface="+mn-ea"/>
                <a:cs typeface="+mn-cs"/>
              </a:rPr>
              <a:t>H0: Varyanslar homojen dağılmaktadır</a:t>
            </a:r>
          </a:p>
        </p:txBody>
      </p:sp>
      <p:sp>
        <p:nvSpPr>
          <p:cNvPr id="356363" name="Metin kutusu 13"/>
          <p:cNvSpPr txBox="1">
            <a:spLocks noChangeArrowheads="1"/>
          </p:cNvSpPr>
          <p:nvPr/>
        </p:nvSpPr>
        <p:spPr bwMode="auto">
          <a:xfrm>
            <a:off x="6886575" y="5475288"/>
            <a:ext cx="42656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0" i="0" u="none" strike="noStrike" kern="1200" cap="none" spc="0" normalizeH="0" baseline="0" noProof="0">
                <a:ln>
                  <a:noFill/>
                </a:ln>
                <a:solidFill>
                  <a:prstClr val="black"/>
                </a:solidFill>
                <a:effectLst/>
                <a:uLnTx/>
                <a:uFillTx/>
                <a:latin typeface="Euphemia" pitchFamily="34" charset="0"/>
                <a:ea typeface="+mn-ea"/>
                <a:cs typeface="+mn-cs"/>
              </a:rPr>
              <a:t>H1: Varyanslar heterojen dağılmaktadır</a:t>
            </a:r>
          </a:p>
        </p:txBody>
      </p:sp>
      <p:sp>
        <p:nvSpPr>
          <p:cNvPr id="15" name="Yuvarlatılmış Dikdörtgen 14"/>
          <p:cNvSpPr/>
          <p:nvPr/>
        </p:nvSpPr>
        <p:spPr>
          <a:xfrm>
            <a:off x="4529138" y="4981575"/>
            <a:ext cx="1057275" cy="839788"/>
          </a:xfrm>
          <a:prstGeom prst="roundRect">
            <a:avLst/>
          </a:prstGeom>
          <a:solidFill>
            <a:srgbClr val="C000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56365" name="Metin kutusu 1"/>
          <p:cNvSpPr txBox="1">
            <a:spLocks noChangeArrowheads="1"/>
          </p:cNvSpPr>
          <p:nvPr/>
        </p:nvSpPr>
        <p:spPr bwMode="auto">
          <a:xfrm>
            <a:off x="1659980" y="574675"/>
            <a:ext cx="5368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2800" b="1" i="0" u="none" strike="noStrike" kern="1200" cap="none" spc="0" normalizeH="0" baseline="0" noProof="0" dirty="0">
                <a:ln>
                  <a:noFill/>
                </a:ln>
                <a:solidFill>
                  <a:prstClr val="black"/>
                </a:solidFill>
                <a:effectLst/>
                <a:uLnTx/>
                <a:uFillTx/>
                <a:latin typeface="Euphemia" pitchFamily="34" charset="0"/>
                <a:ea typeface="+mn-ea"/>
                <a:cs typeface="+mn-cs"/>
              </a:rPr>
              <a:t>Varsayımların değerlendirilmesi:</a:t>
            </a:r>
          </a:p>
        </p:txBody>
      </p:sp>
    </p:spTree>
    <p:extLst>
      <p:ext uri="{BB962C8B-B14F-4D97-AF65-F5344CB8AC3E}">
        <p14:creationId xmlns:p14="http://schemas.microsoft.com/office/powerpoint/2010/main" val="2439295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80" name="Başlık 1"/>
          <p:cNvSpPr>
            <a:spLocks noGrp="1" noChangeArrowheads="1"/>
          </p:cNvSpPr>
          <p:nvPr>
            <p:ph type="title" idx="4294967295"/>
          </p:nvPr>
        </p:nvSpPr>
        <p:spPr>
          <a:xfrm>
            <a:off x="653490" y="190213"/>
            <a:ext cx="9980613" cy="853424"/>
          </a:xfrm>
        </p:spPr>
        <p:txBody>
          <a:bodyPr/>
          <a:lstStyle/>
          <a:p>
            <a:r>
              <a:rPr lang="tr-TR" altLang="tr-TR" sz="3200" b="1" dirty="0">
                <a:latin typeface="Calibri" panose="020F0502020204030204" pitchFamily="34" charset="0"/>
                <a:cs typeface="Calibri" panose="020F0502020204030204" pitchFamily="34" charset="0"/>
              </a:rPr>
              <a:t>Adım 2:  Test istatistiğinin seçimi, </a:t>
            </a:r>
            <a:r>
              <a:rPr lang="tr-TR" altLang="tr-TR" sz="3200" b="1" dirty="0" smtClean="0">
                <a:latin typeface="Calibri" panose="020F0502020204030204" pitchFamily="34" charset="0"/>
                <a:cs typeface="Calibri" panose="020F0502020204030204" pitchFamily="34" charset="0"/>
              </a:rPr>
              <a:t>ANOVA</a:t>
            </a:r>
          </a:p>
        </p:txBody>
      </p:sp>
      <p:pic>
        <p:nvPicPr>
          <p:cNvPr id="357381" name="Resim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1725" y="917575"/>
            <a:ext cx="6692900" cy="580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Yuvarlatılmış Dikdörtgen 7"/>
          <p:cNvSpPr/>
          <p:nvPr/>
        </p:nvSpPr>
        <p:spPr>
          <a:xfrm>
            <a:off x="2562225" y="4836405"/>
            <a:ext cx="2273300" cy="355514"/>
          </a:xfrm>
          <a:prstGeom prst="roundRect">
            <a:avLst/>
          </a:prstGeom>
          <a:solidFill>
            <a:srgbClr val="C000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332344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05" name="Resim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00" y="2074863"/>
            <a:ext cx="5546725" cy="343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Yuvarlatılmış Dikdörtgen 7"/>
          <p:cNvSpPr/>
          <p:nvPr/>
        </p:nvSpPr>
        <p:spPr>
          <a:xfrm>
            <a:off x="4462463" y="2895600"/>
            <a:ext cx="1057275" cy="839788"/>
          </a:xfrm>
          <a:prstGeom prst="roundRect">
            <a:avLst/>
          </a:prstGeom>
          <a:solidFill>
            <a:srgbClr val="C000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58407" name="Metin kutusu 8"/>
          <p:cNvSpPr txBox="1">
            <a:spLocks noChangeArrowheads="1"/>
          </p:cNvSpPr>
          <p:nvPr/>
        </p:nvSpPr>
        <p:spPr bwMode="auto">
          <a:xfrm>
            <a:off x="6850311" y="2295327"/>
            <a:ext cx="4783501" cy="923330"/>
          </a:xfrm>
          <a:prstGeom prst="rect">
            <a:avLst/>
          </a:prstGeom>
          <a:solidFill>
            <a:srgbClr val="FFFF00"/>
          </a:solidFill>
          <a:ln>
            <a:noFill/>
          </a:ln>
          <a:extLst/>
        </p:spPr>
        <p:txBody>
          <a:bodyPr wrap="squar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1" i="0" u="none" strike="noStrike" kern="1200" cap="none" spc="0" normalizeH="0" baseline="0" noProof="0" dirty="0">
                <a:ln>
                  <a:noFill/>
                </a:ln>
                <a:solidFill>
                  <a:prstClr val="black"/>
                </a:solidFill>
                <a:effectLst/>
                <a:uLnTx/>
                <a:uFillTx/>
                <a:latin typeface="Euphemia" pitchFamily="34" charset="0"/>
                <a:ea typeface="+mn-ea"/>
                <a:cs typeface="+mn-cs"/>
              </a:rPr>
              <a:t>H</a:t>
            </a:r>
            <a:r>
              <a:rPr kumimoji="0" lang="tr-TR" altLang="tr-TR" sz="1800" b="1" i="0" u="none" strike="noStrike" kern="1200" cap="none" spc="0" normalizeH="0" baseline="-25000" noProof="0" dirty="0">
                <a:ln>
                  <a:noFill/>
                </a:ln>
                <a:solidFill>
                  <a:prstClr val="black"/>
                </a:solidFill>
                <a:effectLst/>
                <a:uLnTx/>
                <a:uFillTx/>
                <a:latin typeface="Euphemia" pitchFamily="34" charset="0"/>
                <a:ea typeface="+mn-ea"/>
                <a:cs typeface="+mn-cs"/>
              </a:rPr>
              <a:t>0</a:t>
            </a:r>
            <a:r>
              <a:rPr kumimoji="0" lang="tr-TR" altLang="tr-TR" sz="1800" b="1" i="0" u="none" strike="noStrike" kern="1200" cap="none" spc="0" normalizeH="0" baseline="0" noProof="0" dirty="0">
                <a:ln>
                  <a:noFill/>
                </a:ln>
                <a:solidFill>
                  <a:prstClr val="black"/>
                </a:solidFill>
                <a:effectLst/>
                <a:uLnTx/>
                <a:uFillTx/>
                <a:latin typeface="Euphemia" pitchFamily="34" charset="0"/>
                <a:ea typeface="+mn-ea"/>
                <a:cs typeface="+mn-cs"/>
              </a:rPr>
              <a:t> </a:t>
            </a:r>
            <a:r>
              <a:rPr kumimoji="0" lang="tr-TR" altLang="tr-TR" sz="1800" b="1" i="0" u="none" strike="noStrike" kern="1200" cap="none" spc="0" normalizeH="0" baseline="0" noProof="0" dirty="0" err="1" smtClean="0">
                <a:ln>
                  <a:noFill/>
                </a:ln>
                <a:solidFill>
                  <a:prstClr val="black"/>
                </a:solidFill>
                <a:effectLst/>
                <a:uLnTx/>
                <a:uFillTx/>
                <a:latin typeface="Euphemia" pitchFamily="34" charset="0"/>
                <a:ea typeface="+mn-ea"/>
                <a:cs typeface="+mn-cs"/>
              </a:rPr>
              <a:t>red</a:t>
            </a:r>
            <a:r>
              <a:rPr kumimoji="0" lang="tr-TR" altLang="tr-TR" sz="1800" b="1" i="0" u="none" strike="noStrike" kern="1200" cap="none" spc="0" normalizeH="0" baseline="0" noProof="0" dirty="0" smtClean="0">
                <a:ln>
                  <a:noFill/>
                </a:ln>
                <a:solidFill>
                  <a:prstClr val="black"/>
                </a:solidFill>
                <a:effectLst/>
                <a:uLnTx/>
                <a:uFillTx/>
                <a:latin typeface="Euphemia" pitchFamily="34" charset="0"/>
                <a:ea typeface="+mn-ea"/>
                <a:cs typeface="+mn-cs"/>
              </a:rPr>
              <a:t> edilir: </a:t>
            </a:r>
            <a:r>
              <a:rPr kumimoji="0" lang="tr-TR" altLang="tr-TR" sz="1800" b="0" i="0" u="none" strike="noStrike" kern="1200" cap="none" spc="0" normalizeH="0" baseline="0" noProof="0" dirty="0">
                <a:ln>
                  <a:noFill/>
                </a:ln>
                <a:solidFill>
                  <a:srgbClr val="514843"/>
                </a:solidFill>
                <a:effectLst/>
                <a:uLnTx/>
                <a:uFillTx/>
                <a:latin typeface="Euphemia" pitchFamily="34" charset="0"/>
                <a:ea typeface="+mn-ea"/>
                <a:cs typeface="+mn-cs"/>
              </a:rPr>
              <a:t>: HOS değeri yönünden en az bir grup diğerlerinden farklıdır.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altLang="tr-TR" sz="1800" b="0" i="0" u="none" strike="noStrike" kern="1200" cap="none" spc="0" normalizeH="0" baseline="0" noProof="0" dirty="0">
              <a:ln>
                <a:noFill/>
              </a:ln>
              <a:solidFill>
                <a:prstClr val="black"/>
              </a:solidFill>
              <a:effectLst/>
              <a:uLnTx/>
              <a:uFillTx/>
              <a:latin typeface="Euphemia" pitchFamily="34" charset="0"/>
              <a:ea typeface="+mn-ea"/>
              <a:cs typeface="+mn-cs"/>
            </a:endParaRPr>
          </a:p>
        </p:txBody>
      </p:sp>
      <p:sp>
        <p:nvSpPr>
          <p:cNvPr id="358408" name="Metin kutusu 9"/>
          <p:cNvSpPr txBox="1">
            <a:spLocks noChangeArrowheads="1"/>
          </p:cNvSpPr>
          <p:nvPr/>
        </p:nvSpPr>
        <p:spPr bwMode="auto">
          <a:xfrm>
            <a:off x="7169800" y="4175919"/>
            <a:ext cx="49295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0" i="0" u="sng" strike="noStrike" kern="1200" cap="none" spc="0" normalizeH="0" baseline="0" noProof="0" dirty="0">
                <a:ln>
                  <a:noFill/>
                </a:ln>
                <a:solidFill>
                  <a:prstClr val="black"/>
                </a:solidFill>
                <a:effectLst/>
                <a:uLnTx/>
                <a:uFillTx/>
                <a:latin typeface="Euphemia" pitchFamily="34" charset="0"/>
                <a:ea typeface="+mn-ea"/>
                <a:cs typeface="+mn-cs"/>
              </a:rPr>
              <a:t>Farklılık hangi </a:t>
            </a:r>
            <a:r>
              <a:rPr kumimoji="0" lang="tr-TR" altLang="tr-TR" sz="1800" b="0" i="0" u="sng" strike="noStrike" kern="1200" cap="none" spc="0" normalizeH="0" baseline="0" noProof="0" dirty="0" smtClean="0">
                <a:ln>
                  <a:noFill/>
                </a:ln>
                <a:solidFill>
                  <a:prstClr val="black"/>
                </a:solidFill>
                <a:effectLst/>
                <a:uLnTx/>
                <a:uFillTx/>
                <a:latin typeface="Euphemia" pitchFamily="34" charset="0"/>
                <a:ea typeface="+mn-ea"/>
                <a:cs typeface="+mn-cs"/>
              </a:rPr>
              <a:t>grup/gruplardan kaynaklanıyor?</a:t>
            </a:r>
            <a:endParaRPr kumimoji="0" lang="tr-TR" altLang="tr-TR" sz="1800" b="0" i="0" u="sng" strike="noStrike" kern="1200" cap="none" spc="0" normalizeH="0" baseline="0" noProof="0" dirty="0">
              <a:ln>
                <a:noFill/>
              </a:ln>
              <a:solidFill>
                <a:prstClr val="black"/>
              </a:solidFill>
              <a:effectLst/>
              <a:uLnTx/>
              <a:uFillTx/>
              <a:latin typeface="Euphemia" pitchFamily="34" charset="0"/>
              <a:ea typeface="+mn-ea"/>
              <a:cs typeface="+mn-cs"/>
            </a:endParaRPr>
          </a:p>
        </p:txBody>
      </p:sp>
      <p:cxnSp>
        <p:nvCxnSpPr>
          <p:cNvPr id="11" name="Düz Ok Bağlayıcısı 10"/>
          <p:cNvCxnSpPr>
            <a:stCxn id="8" idx="3"/>
            <a:endCxn id="358407" idx="1"/>
          </p:cNvCxnSpPr>
          <p:nvPr/>
        </p:nvCxnSpPr>
        <p:spPr>
          <a:xfrm flipV="1">
            <a:off x="5519738" y="2756992"/>
            <a:ext cx="1330573" cy="558502"/>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2" name="Aşağı Ok 11"/>
          <p:cNvSpPr/>
          <p:nvPr/>
        </p:nvSpPr>
        <p:spPr>
          <a:xfrm>
            <a:off x="9063038" y="3429000"/>
            <a:ext cx="193675" cy="3635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Başlık 1"/>
          <p:cNvSpPr txBox="1">
            <a:spLocks noChangeArrowheads="1"/>
          </p:cNvSpPr>
          <p:nvPr/>
        </p:nvSpPr>
        <p:spPr>
          <a:xfrm>
            <a:off x="1713811" y="719733"/>
            <a:ext cx="6554578" cy="1096963"/>
          </a:xfrm>
          <a:prstGeom prst="rect">
            <a:avLst/>
          </a:prstGeom>
        </p:spPr>
        <p:txBody>
          <a:bodyPr/>
          <a:lstStyle>
            <a:lvl1pPr algn="l" rtl="0" fontAlgn="base">
              <a:lnSpc>
                <a:spcPct val="90000"/>
              </a:lnSpc>
              <a:spcBef>
                <a:spcPct val="0"/>
              </a:spcBef>
              <a:spcAft>
                <a:spcPct val="0"/>
              </a:spcAft>
              <a:defRPr sz="2800" kern="1200">
                <a:solidFill>
                  <a:schemeClr val="tx1"/>
                </a:solidFill>
                <a:latin typeface="+mj-lt"/>
                <a:ea typeface="+mj-ea"/>
                <a:cs typeface="+mj-cs"/>
              </a:defRPr>
            </a:lvl1pPr>
            <a:lvl2pPr algn="l" rtl="0" fontAlgn="base">
              <a:lnSpc>
                <a:spcPct val="90000"/>
              </a:lnSpc>
              <a:spcBef>
                <a:spcPct val="0"/>
              </a:spcBef>
              <a:spcAft>
                <a:spcPct val="0"/>
              </a:spcAft>
              <a:defRPr sz="2800">
                <a:solidFill>
                  <a:schemeClr val="tx1"/>
                </a:solidFill>
                <a:latin typeface="Plantagenet Cherokee" pitchFamily="18" charset="-79"/>
              </a:defRPr>
            </a:lvl2pPr>
            <a:lvl3pPr algn="l" rtl="0" fontAlgn="base">
              <a:lnSpc>
                <a:spcPct val="90000"/>
              </a:lnSpc>
              <a:spcBef>
                <a:spcPct val="0"/>
              </a:spcBef>
              <a:spcAft>
                <a:spcPct val="0"/>
              </a:spcAft>
              <a:defRPr sz="2800">
                <a:solidFill>
                  <a:schemeClr val="tx1"/>
                </a:solidFill>
                <a:latin typeface="Plantagenet Cherokee" pitchFamily="18" charset="-79"/>
              </a:defRPr>
            </a:lvl3pPr>
            <a:lvl4pPr algn="l" rtl="0" fontAlgn="base">
              <a:lnSpc>
                <a:spcPct val="90000"/>
              </a:lnSpc>
              <a:spcBef>
                <a:spcPct val="0"/>
              </a:spcBef>
              <a:spcAft>
                <a:spcPct val="0"/>
              </a:spcAft>
              <a:defRPr sz="2800">
                <a:solidFill>
                  <a:schemeClr val="tx1"/>
                </a:solidFill>
                <a:latin typeface="Plantagenet Cherokee" pitchFamily="18" charset="-79"/>
              </a:defRPr>
            </a:lvl4pPr>
            <a:lvl5pPr algn="l" rtl="0" fontAlgn="base">
              <a:lnSpc>
                <a:spcPct val="90000"/>
              </a:lnSpc>
              <a:spcBef>
                <a:spcPct val="0"/>
              </a:spcBef>
              <a:spcAft>
                <a:spcPct val="0"/>
              </a:spcAft>
              <a:defRPr sz="2800">
                <a:solidFill>
                  <a:schemeClr val="tx1"/>
                </a:solidFill>
                <a:latin typeface="Plantagenet Cherokee" pitchFamily="18" charset="-79"/>
              </a:defRPr>
            </a:lvl5pPr>
            <a:lvl6pPr marL="457200" algn="l" rtl="0" fontAlgn="base">
              <a:lnSpc>
                <a:spcPct val="90000"/>
              </a:lnSpc>
              <a:spcBef>
                <a:spcPct val="0"/>
              </a:spcBef>
              <a:spcAft>
                <a:spcPct val="0"/>
              </a:spcAft>
              <a:defRPr sz="2800">
                <a:solidFill>
                  <a:schemeClr val="tx1"/>
                </a:solidFill>
                <a:latin typeface="Plantagenet Cherokee" pitchFamily="18" charset="-79"/>
              </a:defRPr>
            </a:lvl6pPr>
            <a:lvl7pPr marL="914400" algn="l" rtl="0" fontAlgn="base">
              <a:lnSpc>
                <a:spcPct val="90000"/>
              </a:lnSpc>
              <a:spcBef>
                <a:spcPct val="0"/>
              </a:spcBef>
              <a:spcAft>
                <a:spcPct val="0"/>
              </a:spcAft>
              <a:defRPr sz="2800">
                <a:solidFill>
                  <a:schemeClr val="tx1"/>
                </a:solidFill>
                <a:latin typeface="Plantagenet Cherokee" pitchFamily="18" charset="-79"/>
              </a:defRPr>
            </a:lvl7pPr>
            <a:lvl8pPr marL="1371600" algn="l" rtl="0" fontAlgn="base">
              <a:lnSpc>
                <a:spcPct val="90000"/>
              </a:lnSpc>
              <a:spcBef>
                <a:spcPct val="0"/>
              </a:spcBef>
              <a:spcAft>
                <a:spcPct val="0"/>
              </a:spcAft>
              <a:defRPr sz="2800">
                <a:solidFill>
                  <a:schemeClr val="tx1"/>
                </a:solidFill>
                <a:latin typeface="Plantagenet Cherokee" pitchFamily="18" charset="-79"/>
              </a:defRPr>
            </a:lvl8pPr>
            <a:lvl9pPr marL="1828800" algn="l" rtl="0" fontAlgn="base">
              <a:lnSpc>
                <a:spcPct val="90000"/>
              </a:lnSpc>
              <a:spcBef>
                <a:spcPct val="0"/>
              </a:spcBef>
              <a:spcAft>
                <a:spcPct val="0"/>
              </a:spcAft>
              <a:defRPr sz="2800">
                <a:solidFill>
                  <a:schemeClr val="tx1"/>
                </a:solidFill>
                <a:latin typeface="Plantagenet Cherokee" pitchFamily="18" charset="-79"/>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tr-TR" altLang="tr-TR" sz="2800" b="1" i="0" u="none" strike="noStrike" kern="1200" cap="none" spc="0" normalizeH="0" baseline="0" noProof="0" dirty="0" smtClean="0">
                <a:ln>
                  <a:noFill/>
                </a:ln>
                <a:solidFill>
                  <a:prstClr val="black"/>
                </a:solidFill>
                <a:effectLst/>
                <a:uLnTx/>
                <a:uFillTx/>
                <a:latin typeface="Calibri" panose="020F0502020204030204" pitchFamily="34" charset="0"/>
                <a:ea typeface="+mj-ea"/>
                <a:cs typeface="Calibri" panose="020F0502020204030204" pitchFamily="34" charset="0"/>
              </a:rPr>
              <a:t>Adım 3: İstatistiksel Karar ve Yorum</a:t>
            </a:r>
          </a:p>
        </p:txBody>
      </p:sp>
    </p:spTree>
    <p:extLst>
      <p:ext uri="{BB962C8B-B14F-4D97-AF65-F5344CB8AC3E}">
        <p14:creationId xmlns:p14="http://schemas.microsoft.com/office/powerpoint/2010/main" val="4097776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9429" name="Resim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265" y="1005200"/>
            <a:ext cx="4810948" cy="58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ynı Kenardaki Köşeleri Yuvarlatılmış Dikdörtgen 2"/>
          <p:cNvSpPr/>
          <p:nvPr/>
        </p:nvSpPr>
        <p:spPr>
          <a:xfrm>
            <a:off x="947451" y="5332164"/>
            <a:ext cx="4689762" cy="1389311"/>
          </a:xfrm>
          <a:prstGeom prst="round2SameRect">
            <a:avLst/>
          </a:prstGeom>
          <a:solidFill>
            <a:srgbClr val="FFC0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7" name="Başlık 1">
            <a:extLst>
              <a:ext uri="{FF2B5EF4-FFF2-40B4-BE49-F238E27FC236}">
                <a16:creationId xmlns:a16="http://schemas.microsoft.com/office/drawing/2014/main" xmlns="" id="{AC8F4774-D0A7-43E9-A8F8-CE8D0C1ABDD7}"/>
              </a:ext>
            </a:extLst>
          </p:cNvPr>
          <p:cNvSpPr txBox="1">
            <a:spLocks/>
          </p:cNvSpPr>
          <p:nvPr/>
        </p:nvSpPr>
        <p:spPr bwMode="auto">
          <a:xfrm>
            <a:off x="1961002" y="231353"/>
            <a:ext cx="8909528" cy="103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b" anchorCtr="0" compatLnSpc="1">
            <a:prstTxWarp prst="textNoShape">
              <a:avLst/>
            </a:prstTxWarp>
            <a:noAutofit/>
          </a:bodyPr>
          <a:lstStyle>
            <a:lvl1pPr algn="l" rtl="0" fontAlgn="base">
              <a:lnSpc>
                <a:spcPct val="90000"/>
              </a:lnSpc>
              <a:spcBef>
                <a:spcPct val="0"/>
              </a:spcBef>
              <a:spcAft>
                <a:spcPct val="0"/>
              </a:spcAft>
              <a:defRPr sz="2800" kern="1200">
                <a:solidFill>
                  <a:schemeClr val="tx1"/>
                </a:solidFill>
                <a:latin typeface="+mj-lt"/>
                <a:ea typeface="+mj-ea"/>
                <a:cs typeface="+mj-cs"/>
              </a:defRPr>
            </a:lvl1pPr>
            <a:lvl2pPr algn="l" rtl="0" fontAlgn="base">
              <a:lnSpc>
                <a:spcPct val="90000"/>
              </a:lnSpc>
              <a:spcBef>
                <a:spcPct val="0"/>
              </a:spcBef>
              <a:spcAft>
                <a:spcPct val="0"/>
              </a:spcAft>
              <a:defRPr sz="2800">
                <a:solidFill>
                  <a:schemeClr val="tx1"/>
                </a:solidFill>
                <a:latin typeface="Plantagenet Cherokee" pitchFamily="18" charset="-79"/>
              </a:defRPr>
            </a:lvl2pPr>
            <a:lvl3pPr algn="l" rtl="0" fontAlgn="base">
              <a:lnSpc>
                <a:spcPct val="90000"/>
              </a:lnSpc>
              <a:spcBef>
                <a:spcPct val="0"/>
              </a:spcBef>
              <a:spcAft>
                <a:spcPct val="0"/>
              </a:spcAft>
              <a:defRPr sz="2800">
                <a:solidFill>
                  <a:schemeClr val="tx1"/>
                </a:solidFill>
                <a:latin typeface="Plantagenet Cherokee" pitchFamily="18" charset="-79"/>
              </a:defRPr>
            </a:lvl3pPr>
            <a:lvl4pPr algn="l" rtl="0" fontAlgn="base">
              <a:lnSpc>
                <a:spcPct val="90000"/>
              </a:lnSpc>
              <a:spcBef>
                <a:spcPct val="0"/>
              </a:spcBef>
              <a:spcAft>
                <a:spcPct val="0"/>
              </a:spcAft>
              <a:defRPr sz="2800">
                <a:solidFill>
                  <a:schemeClr val="tx1"/>
                </a:solidFill>
                <a:latin typeface="Plantagenet Cherokee" pitchFamily="18" charset="-79"/>
              </a:defRPr>
            </a:lvl4pPr>
            <a:lvl5pPr algn="l" rtl="0" fontAlgn="base">
              <a:lnSpc>
                <a:spcPct val="90000"/>
              </a:lnSpc>
              <a:spcBef>
                <a:spcPct val="0"/>
              </a:spcBef>
              <a:spcAft>
                <a:spcPct val="0"/>
              </a:spcAft>
              <a:defRPr sz="2800">
                <a:solidFill>
                  <a:schemeClr val="tx1"/>
                </a:solidFill>
                <a:latin typeface="Plantagenet Cherokee" pitchFamily="18" charset="-79"/>
              </a:defRPr>
            </a:lvl5pPr>
            <a:lvl6pPr marL="457200" algn="l" rtl="0" fontAlgn="base">
              <a:lnSpc>
                <a:spcPct val="90000"/>
              </a:lnSpc>
              <a:spcBef>
                <a:spcPct val="0"/>
              </a:spcBef>
              <a:spcAft>
                <a:spcPct val="0"/>
              </a:spcAft>
              <a:defRPr sz="2800">
                <a:solidFill>
                  <a:schemeClr val="tx1"/>
                </a:solidFill>
                <a:latin typeface="Plantagenet Cherokee" pitchFamily="18" charset="-79"/>
              </a:defRPr>
            </a:lvl6pPr>
            <a:lvl7pPr marL="914400" algn="l" rtl="0" fontAlgn="base">
              <a:lnSpc>
                <a:spcPct val="90000"/>
              </a:lnSpc>
              <a:spcBef>
                <a:spcPct val="0"/>
              </a:spcBef>
              <a:spcAft>
                <a:spcPct val="0"/>
              </a:spcAft>
              <a:defRPr sz="2800">
                <a:solidFill>
                  <a:schemeClr val="tx1"/>
                </a:solidFill>
                <a:latin typeface="Plantagenet Cherokee" pitchFamily="18" charset="-79"/>
              </a:defRPr>
            </a:lvl7pPr>
            <a:lvl8pPr marL="1371600" algn="l" rtl="0" fontAlgn="base">
              <a:lnSpc>
                <a:spcPct val="90000"/>
              </a:lnSpc>
              <a:spcBef>
                <a:spcPct val="0"/>
              </a:spcBef>
              <a:spcAft>
                <a:spcPct val="0"/>
              </a:spcAft>
              <a:defRPr sz="2800">
                <a:solidFill>
                  <a:schemeClr val="tx1"/>
                </a:solidFill>
                <a:latin typeface="Plantagenet Cherokee" pitchFamily="18" charset="-79"/>
              </a:defRPr>
            </a:lvl8pPr>
            <a:lvl9pPr marL="1828800" algn="l" rtl="0" fontAlgn="base">
              <a:lnSpc>
                <a:spcPct val="90000"/>
              </a:lnSpc>
              <a:spcBef>
                <a:spcPct val="0"/>
              </a:spcBef>
              <a:spcAft>
                <a:spcPct val="0"/>
              </a:spcAft>
              <a:defRPr sz="2800">
                <a:solidFill>
                  <a:schemeClr val="tx1"/>
                </a:solidFill>
                <a:latin typeface="Plantagenet Cherokee" pitchFamily="18" charset="-79"/>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tr-TR" sz="3200" b="1" i="0" u="none" strike="noStrike" kern="1200" cap="none" spc="0" normalizeH="0" baseline="0" noProof="0" dirty="0" smtClean="0">
                <a:ln>
                  <a:noFill/>
                </a:ln>
                <a:solidFill>
                  <a:prstClr val="black"/>
                </a:solidFill>
                <a:effectLst/>
                <a:uLnTx/>
                <a:uFillTx/>
                <a:latin typeface="Century Gothic" panose="020B0502020202020204"/>
                <a:ea typeface="+mj-ea"/>
                <a:cs typeface="+mj-cs"/>
              </a:rPr>
              <a:t>Adım 4: İkili karşılaştırma (Post-hoc) testleri</a:t>
            </a:r>
            <a:r>
              <a:rPr kumimoji="0" lang="tr-TR" sz="2800" b="1" i="0" u="none" strike="noStrike" kern="1200" cap="none" spc="0" normalizeH="0" baseline="0" noProof="0" dirty="0" smtClean="0">
                <a:ln>
                  <a:noFill/>
                </a:ln>
                <a:solidFill>
                  <a:prstClr val="black"/>
                </a:solidFill>
                <a:effectLst/>
                <a:uLnTx/>
                <a:uFillTx/>
                <a:latin typeface="Century Gothic" panose="020B0502020202020204"/>
                <a:ea typeface="+mj-ea"/>
                <a:cs typeface="+mj-cs"/>
              </a:rPr>
              <a:t/>
            </a:r>
            <a:br>
              <a:rPr kumimoji="0" lang="tr-TR" sz="2800" b="1" i="0" u="none" strike="noStrike" kern="1200" cap="none" spc="0" normalizeH="0" baseline="0" noProof="0" dirty="0" smtClean="0">
                <a:ln>
                  <a:noFill/>
                </a:ln>
                <a:solidFill>
                  <a:prstClr val="black"/>
                </a:solidFill>
                <a:effectLst/>
                <a:uLnTx/>
                <a:uFillTx/>
                <a:latin typeface="Century Gothic" panose="020B0502020202020204"/>
                <a:ea typeface="+mj-ea"/>
                <a:cs typeface="+mj-cs"/>
              </a:rPr>
            </a:br>
            <a:endParaRPr kumimoji="0" lang="tr-TR" sz="2800" b="1" i="0" u="none" strike="noStrike" kern="1200" cap="none" spc="0" normalizeH="0" baseline="0" noProof="0" dirty="0">
              <a:ln>
                <a:noFill/>
              </a:ln>
              <a:solidFill>
                <a:prstClr val="black"/>
              </a:solidFill>
              <a:effectLst/>
              <a:uLnTx/>
              <a:uFillTx/>
              <a:latin typeface="Century Gothic" panose="020B0502020202020204"/>
              <a:ea typeface="+mj-ea"/>
              <a:cs typeface="+mj-cs"/>
            </a:endParaRPr>
          </a:p>
        </p:txBody>
      </p:sp>
      <p:pic>
        <p:nvPicPr>
          <p:cNvPr id="8" name="Resim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0191" y="983944"/>
            <a:ext cx="5214938" cy="269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Resim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0191" y="3694112"/>
            <a:ext cx="5080000" cy="2844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0" name="Yuvarlatılmış Dikdörtgen 9"/>
          <p:cNvSpPr/>
          <p:nvPr/>
        </p:nvSpPr>
        <p:spPr>
          <a:xfrm>
            <a:off x="9475396" y="1293716"/>
            <a:ext cx="862012" cy="652463"/>
          </a:xfrm>
          <a:prstGeom prst="roundRect">
            <a:avLst/>
          </a:prstGeom>
          <a:solidFill>
            <a:srgbClr val="C000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990207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3" name="Başlık 1"/>
          <p:cNvSpPr>
            <a:spLocks noGrp="1" noChangeArrowheads="1"/>
          </p:cNvSpPr>
          <p:nvPr>
            <p:ph type="title"/>
          </p:nvPr>
        </p:nvSpPr>
        <p:spPr>
          <a:xfrm>
            <a:off x="1692397" y="567592"/>
            <a:ext cx="9982200" cy="709613"/>
          </a:xfrm>
        </p:spPr>
        <p:txBody>
          <a:bodyPr/>
          <a:lstStyle/>
          <a:p>
            <a:r>
              <a:rPr lang="tr-TR" altLang="tr-TR" sz="3200" b="1" dirty="0" smtClean="0">
                <a:latin typeface="Calibri" panose="020F0502020204030204" pitchFamily="34" charset="0"/>
                <a:cs typeface="Calibri" panose="020F0502020204030204" pitchFamily="34" charset="0"/>
              </a:rPr>
              <a:t>RAPORLAMA</a:t>
            </a:r>
          </a:p>
        </p:txBody>
      </p:sp>
      <p:graphicFrame>
        <p:nvGraphicFramePr>
          <p:cNvPr id="7" name="İçerik Yer Tutucusu 6"/>
          <p:cNvGraphicFramePr>
            <a:graphicFrameLocks noGrp="1"/>
          </p:cNvGraphicFramePr>
          <p:nvPr>
            <p:ph idx="1"/>
            <p:extLst/>
          </p:nvPr>
        </p:nvGraphicFramePr>
        <p:xfrm>
          <a:off x="935038" y="1613971"/>
          <a:ext cx="9982200" cy="1482724"/>
        </p:xfrm>
        <a:graphic>
          <a:graphicData uri="http://schemas.openxmlformats.org/drawingml/2006/table">
            <a:tbl>
              <a:tblPr firstRow="1" bandRow="1">
                <a:tableStyleId>{5C22544A-7EE6-4342-B048-85BDC9FD1C3A}</a:tableStyleId>
              </a:tblPr>
              <a:tblGrid>
                <a:gridCol w="2495550">
                  <a:extLst>
                    <a:ext uri="{9D8B030D-6E8A-4147-A177-3AD203B41FA5}">
                      <a16:colId xmlns:a16="http://schemas.microsoft.com/office/drawing/2014/main" xmlns="" val="20000"/>
                    </a:ext>
                  </a:extLst>
                </a:gridCol>
                <a:gridCol w="646430">
                  <a:extLst>
                    <a:ext uri="{9D8B030D-6E8A-4147-A177-3AD203B41FA5}">
                      <a16:colId xmlns:a16="http://schemas.microsoft.com/office/drawing/2014/main" xmlns="" val="20001"/>
                    </a:ext>
                  </a:extLst>
                </a:gridCol>
                <a:gridCol w="4344670">
                  <a:extLst>
                    <a:ext uri="{9D8B030D-6E8A-4147-A177-3AD203B41FA5}">
                      <a16:colId xmlns:a16="http://schemas.microsoft.com/office/drawing/2014/main" xmlns="" val="20002"/>
                    </a:ext>
                  </a:extLst>
                </a:gridCol>
                <a:gridCol w="2495550">
                  <a:extLst>
                    <a:ext uri="{9D8B030D-6E8A-4147-A177-3AD203B41FA5}">
                      <a16:colId xmlns:a16="http://schemas.microsoft.com/office/drawing/2014/main" xmlns="" val="20003"/>
                    </a:ext>
                  </a:extLst>
                </a:gridCol>
              </a:tblGrid>
              <a:tr h="370681">
                <a:tc>
                  <a:txBody>
                    <a:bodyPr/>
                    <a:lstStyle/>
                    <a:p>
                      <a:r>
                        <a:rPr lang="tr-TR" sz="1800" dirty="0"/>
                        <a:t>Grup</a:t>
                      </a:r>
                    </a:p>
                  </a:txBody>
                  <a:tcPr marT="45700" marB="45700"/>
                </a:tc>
                <a:tc>
                  <a:txBody>
                    <a:bodyPr/>
                    <a:lstStyle/>
                    <a:p>
                      <a:r>
                        <a:rPr lang="tr-TR" sz="1800" dirty="0"/>
                        <a:t>N</a:t>
                      </a:r>
                    </a:p>
                  </a:txBody>
                  <a:tcPr marT="45700" marB="45700"/>
                </a:tc>
                <a:tc>
                  <a:txBody>
                    <a:bodyPr/>
                    <a:lstStyle/>
                    <a:p>
                      <a:pPr algn="ctr"/>
                      <a:r>
                        <a:rPr lang="tr-TR" sz="1800" dirty="0"/>
                        <a:t>Aritmetik </a:t>
                      </a:r>
                      <a:r>
                        <a:rPr lang="tr-TR" sz="1800" dirty="0" err="1"/>
                        <a:t>Ort</a:t>
                      </a:r>
                      <a:r>
                        <a:rPr lang="tr-TR" sz="1800" dirty="0"/>
                        <a:t> ± Std. Sapma</a:t>
                      </a:r>
                    </a:p>
                  </a:txBody>
                  <a:tcPr marT="45700" marB="45700"/>
                </a:tc>
                <a:tc>
                  <a:txBody>
                    <a:bodyPr/>
                    <a:lstStyle/>
                    <a:p>
                      <a:pPr algn="ctr"/>
                      <a:r>
                        <a:rPr lang="tr-TR" sz="1800" dirty="0" smtClean="0"/>
                        <a:t>P değeri</a:t>
                      </a:r>
                      <a:endParaRPr lang="tr-TR" sz="1800" dirty="0"/>
                    </a:p>
                  </a:txBody>
                  <a:tcPr marT="45700" marB="45700"/>
                </a:tc>
                <a:extLst>
                  <a:ext uri="{0D108BD9-81ED-4DB2-BD59-A6C34878D82A}">
                    <a16:rowId xmlns:a16="http://schemas.microsoft.com/office/drawing/2014/main" xmlns="" val="10000"/>
                  </a:ext>
                </a:extLst>
              </a:tr>
              <a:tr h="370681">
                <a:tc>
                  <a:txBody>
                    <a:bodyPr/>
                    <a:lstStyle/>
                    <a:p>
                      <a:r>
                        <a:rPr lang="tr-TR" sz="1800" dirty="0"/>
                        <a:t>Kontrol</a:t>
                      </a:r>
                    </a:p>
                  </a:txBody>
                  <a:tcPr marT="45700" marB="45700"/>
                </a:tc>
                <a:tc>
                  <a:txBody>
                    <a:bodyPr/>
                    <a:lstStyle/>
                    <a:p>
                      <a:r>
                        <a:rPr lang="tr-TR" sz="1800" dirty="0"/>
                        <a:t>15</a:t>
                      </a:r>
                    </a:p>
                  </a:txBody>
                  <a:tcPr marT="45700" marB="45700"/>
                </a:tc>
                <a:tc>
                  <a:txBody>
                    <a:bodyPr/>
                    <a:lstStyle/>
                    <a:p>
                      <a:pPr algn="ctr"/>
                      <a:r>
                        <a:rPr lang="tr-TR" sz="1800" dirty="0"/>
                        <a:t>31,8 ± 2,97 </a:t>
                      </a:r>
                      <a:r>
                        <a:rPr lang="tr-TR" sz="1800" baseline="30000" dirty="0"/>
                        <a:t>a</a:t>
                      </a:r>
                    </a:p>
                  </a:txBody>
                  <a:tcPr marT="45700" marB="45700"/>
                </a:tc>
                <a:tc rowSpan="3">
                  <a:txBody>
                    <a:bodyPr/>
                    <a:lstStyle/>
                    <a:p>
                      <a:pPr algn="ctr"/>
                      <a:r>
                        <a:rPr lang="tr-TR" sz="1800" dirty="0">
                          <a:solidFill>
                            <a:schemeClr val="bg1"/>
                          </a:solidFill>
                        </a:rPr>
                        <a:t>&lt;0,001</a:t>
                      </a:r>
                    </a:p>
                  </a:txBody>
                  <a:tcPr marT="45700" marB="45700" anchor="ctr">
                    <a:solidFill>
                      <a:schemeClr val="accent2"/>
                    </a:solidFill>
                  </a:tcPr>
                </a:tc>
                <a:extLst>
                  <a:ext uri="{0D108BD9-81ED-4DB2-BD59-A6C34878D82A}">
                    <a16:rowId xmlns:a16="http://schemas.microsoft.com/office/drawing/2014/main" xmlns="" val="10001"/>
                  </a:ext>
                </a:extLst>
              </a:tr>
              <a:tr h="370681">
                <a:tc>
                  <a:txBody>
                    <a:bodyPr/>
                    <a:lstStyle/>
                    <a:p>
                      <a:r>
                        <a:rPr lang="tr-TR" sz="1800" dirty="0" err="1"/>
                        <a:t>Trehaloz</a:t>
                      </a:r>
                      <a:endParaRPr lang="tr-TR" sz="1800" dirty="0"/>
                    </a:p>
                  </a:txBody>
                  <a:tcPr marT="45700" marB="45700"/>
                </a:tc>
                <a:tc>
                  <a:txBody>
                    <a:bodyPr/>
                    <a:lstStyle/>
                    <a:p>
                      <a:r>
                        <a:rPr lang="tr-TR" sz="1800" dirty="0"/>
                        <a:t>15</a:t>
                      </a:r>
                    </a:p>
                  </a:txBody>
                  <a:tcPr marT="45700" marB="45700"/>
                </a:tc>
                <a:tc>
                  <a:txBody>
                    <a:bodyPr/>
                    <a:lstStyle/>
                    <a:p>
                      <a:pPr algn="ctr"/>
                      <a:r>
                        <a:rPr lang="tr-TR" sz="1800" dirty="0"/>
                        <a:t>38 ± 3,29 </a:t>
                      </a:r>
                      <a:r>
                        <a:rPr lang="tr-TR" sz="1800" baseline="30000" dirty="0"/>
                        <a:t>b</a:t>
                      </a:r>
                    </a:p>
                  </a:txBody>
                  <a:tcPr marT="45700" marB="45700"/>
                </a:tc>
                <a:tc vMerge="1">
                  <a:txBody>
                    <a:bodyPr/>
                    <a:lstStyle/>
                    <a:p>
                      <a:endParaRPr lang="tr-TR" dirty="0"/>
                    </a:p>
                  </a:txBody>
                  <a:tcPr>
                    <a:solidFill>
                      <a:schemeClr val="accent2"/>
                    </a:solidFill>
                  </a:tcPr>
                </a:tc>
                <a:extLst>
                  <a:ext uri="{0D108BD9-81ED-4DB2-BD59-A6C34878D82A}">
                    <a16:rowId xmlns:a16="http://schemas.microsoft.com/office/drawing/2014/main" xmlns="" val="10002"/>
                  </a:ext>
                </a:extLst>
              </a:tr>
              <a:tr h="370681">
                <a:tc>
                  <a:txBody>
                    <a:bodyPr/>
                    <a:lstStyle/>
                    <a:p>
                      <a:r>
                        <a:rPr lang="tr-TR" sz="1800" dirty="0" err="1"/>
                        <a:t>Metiyonin</a:t>
                      </a:r>
                      <a:endParaRPr lang="tr-TR" sz="1800" dirty="0"/>
                    </a:p>
                  </a:txBody>
                  <a:tcPr marT="45700" marB="45700"/>
                </a:tc>
                <a:tc>
                  <a:txBody>
                    <a:bodyPr/>
                    <a:lstStyle/>
                    <a:p>
                      <a:r>
                        <a:rPr lang="tr-TR" sz="1800" dirty="0"/>
                        <a:t>15</a:t>
                      </a:r>
                    </a:p>
                  </a:txBody>
                  <a:tcPr marT="45700" marB="45700"/>
                </a:tc>
                <a:tc>
                  <a:txBody>
                    <a:bodyPr/>
                    <a:lstStyle/>
                    <a:p>
                      <a:pPr algn="ctr"/>
                      <a:r>
                        <a:rPr lang="tr-TR" sz="1800" dirty="0"/>
                        <a:t>43,5 ± 1,93 </a:t>
                      </a:r>
                      <a:r>
                        <a:rPr lang="tr-TR" sz="1800" baseline="30000" dirty="0"/>
                        <a:t>c</a:t>
                      </a:r>
                    </a:p>
                  </a:txBody>
                  <a:tcPr marT="45700" marB="45700"/>
                </a:tc>
                <a:tc vMerge="1">
                  <a:txBody>
                    <a:bodyPr/>
                    <a:lstStyle/>
                    <a:p>
                      <a:endParaRPr lang="tr-TR" dirty="0"/>
                    </a:p>
                  </a:txBody>
                  <a:tcPr>
                    <a:solidFill>
                      <a:schemeClr val="accent2"/>
                    </a:solidFill>
                  </a:tcPr>
                </a:tc>
                <a:extLst>
                  <a:ext uri="{0D108BD9-81ED-4DB2-BD59-A6C34878D82A}">
                    <a16:rowId xmlns:a16="http://schemas.microsoft.com/office/drawing/2014/main" xmlns="" val="10003"/>
                  </a:ext>
                </a:extLst>
              </a:tr>
            </a:tbl>
          </a:graphicData>
        </a:graphic>
      </p:graphicFrame>
      <p:sp>
        <p:nvSpPr>
          <p:cNvPr id="361502" name="Metin kutusu 7"/>
          <p:cNvSpPr txBox="1">
            <a:spLocks noChangeArrowheads="1"/>
          </p:cNvSpPr>
          <p:nvPr/>
        </p:nvSpPr>
        <p:spPr bwMode="auto">
          <a:xfrm>
            <a:off x="841931" y="3274533"/>
            <a:ext cx="96456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0" i="1" u="none" strike="noStrike" kern="1200" cap="none" spc="0" normalizeH="0" baseline="30000" noProof="0" dirty="0" err="1">
                <a:ln>
                  <a:noFill/>
                </a:ln>
                <a:solidFill>
                  <a:prstClr val="black"/>
                </a:solidFill>
                <a:effectLst/>
                <a:uLnTx/>
                <a:uFillTx/>
                <a:latin typeface="Euphemia" pitchFamily="34" charset="0"/>
                <a:ea typeface="+mn-ea"/>
                <a:cs typeface="+mn-cs"/>
              </a:rPr>
              <a:t>a,b,c</a:t>
            </a:r>
            <a:r>
              <a:rPr kumimoji="0" lang="tr-TR" altLang="tr-TR" sz="1800" b="0" i="1" u="none" strike="noStrike" kern="1200" cap="none" spc="0" normalizeH="0" baseline="30000" noProof="0" dirty="0">
                <a:ln>
                  <a:noFill/>
                </a:ln>
                <a:solidFill>
                  <a:prstClr val="black"/>
                </a:solidFill>
                <a:effectLst/>
                <a:uLnTx/>
                <a:uFillTx/>
                <a:latin typeface="Euphemia" pitchFamily="34" charset="0"/>
                <a:ea typeface="+mn-ea"/>
                <a:cs typeface="+mn-cs"/>
              </a:rPr>
              <a:t>: </a:t>
            </a:r>
            <a:r>
              <a:rPr kumimoji="0" lang="tr-TR" altLang="tr-TR" sz="1800" b="0" i="1" u="none" strike="noStrike" kern="1200" cap="none" spc="0" normalizeH="0" baseline="0" noProof="0" dirty="0">
                <a:ln>
                  <a:noFill/>
                </a:ln>
                <a:solidFill>
                  <a:prstClr val="black"/>
                </a:solidFill>
                <a:effectLst/>
                <a:uLnTx/>
                <a:uFillTx/>
                <a:latin typeface="Euphemia" pitchFamily="34" charset="0"/>
                <a:ea typeface="+mn-ea"/>
                <a:cs typeface="+mn-cs"/>
              </a:rPr>
              <a:t>Aynı sütundaki farklı harfler istatistiksel açıdan anlamlı farklılığı ifade eder (p&lt;0.05)</a:t>
            </a:r>
          </a:p>
        </p:txBody>
      </p:sp>
    </p:spTree>
    <p:extLst>
      <p:ext uri="{BB962C8B-B14F-4D97-AF65-F5344CB8AC3E}">
        <p14:creationId xmlns:p14="http://schemas.microsoft.com/office/powerpoint/2010/main" val="2755052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p:cNvSpPr txBox="1"/>
          <p:nvPr/>
        </p:nvSpPr>
        <p:spPr>
          <a:xfrm>
            <a:off x="3851275" y="1354138"/>
            <a:ext cx="8221663" cy="2554545"/>
          </a:xfrm>
          <a:prstGeom prst="rect">
            <a:avLst/>
          </a:prstGeom>
          <a:noFill/>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altLang="tr-TR" sz="2000" b="0" i="0" u="none" strike="noStrike" kern="1200" cap="none" spc="0" normalizeH="0" baseline="0" noProof="0" dirty="0">
                <a:ln>
                  <a:noFill/>
                </a:ln>
                <a:solidFill>
                  <a:srgbClr val="514843"/>
                </a:solidFill>
                <a:effectLst/>
                <a:uLnTx/>
                <a:uFillTx/>
                <a:latin typeface="Arial" panose="020B0604020202020204" pitchFamily="34" charset="0"/>
                <a:ea typeface="+mn-ea"/>
                <a:cs typeface="Arial" panose="020B0604020202020204" pitchFamily="34" charset="0"/>
              </a:rPr>
              <a:t>Bir araştırmacı, A</a:t>
            </a:r>
            <a:r>
              <a:rPr kumimoji="0" lang="tr-TR" altLang="tr-T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ksaray Malaklı çoban </a:t>
            </a:r>
            <a:r>
              <a:rPr kumimoji="0" lang="tr-TR" altLang="tr-TR"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köpeği</a:t>
            </a:r>
            <a:r>
              <a:rPr kumimoji="0" lang="tr-TR" altLang="tr-T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spermasının farklı katkı maddeleri </a:t>
            </a:r>
            <a:r>
              <a:rPr kumimoji="0" lang="tr-TR" altLang="tr-TR"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içeren</a:t>
            </a:r>
            <a:r>
              <a:rPr kumimoji="0" lang="tr-TR" altLang="tr-T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sulandırıcılar </a:t>
            </a:r>
            <a:r>
              <a:rPr kumimoji="0" lang="tr-TR" altLang="tr-TR"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ile (</a:t>
            </a:r>
            <a:r>
              <a:rPr kumimoji="0" lang="tr-TR" altLang="tr-TR" sz="2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trehaloz</a:t>
            </a:r>
            <a:r>
              <a:rPr kumimoji="0" lang="tr-TR" altLang="tr-TR"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tr-TR" altLang="tr-T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 </a:t>
            </a:r>
            <a:r>
              <a:rPr kumimoji="0" lang="tr-TR" altLang="tr-TR"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mM</a:t>
            </a:r>
            <a:r>
              <a:rPr kumimoji="0" lang="tr-TR" altLang="tr-T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tr-TR" altLang="tr-TR" sz="2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metiyonin</a:t>
            </a:r>
            <a:r>
              <a:rPr kumimoji="0" lang="tr-TR" altLang="tr-TR"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tr-TR" altLang="tr-T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a:t>
            </a:r>
            <a:r>
              <a:rPr kumimoji="0" lang="tr-TR" altLang="tr-TR"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mM</a:t>
            </a:r>
            <a:r>
              <a:rPr kumimoji="0" lang="tr-TR" altLang="tr-T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ve </a:t>
            </a:r>
            <a:r>
              <a:rPr kumimoji="0" lang="tr-TR" altLang="tr-TR"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kontrol)  </a:t>
            </a:r>
            <a:r>
              <a:rPr kumimoji="0" lang="tr-TR" altLang="tr-T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dondurulup </a:t>
            </a:r>
            <a:r>
              <a:rPr kumimoji="0" lang="tr-TR" altLang="tr-TR"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a:t>
            </a:r>
            <a:r>
              <a:rPr kumimoji="0" lang="tr-TR" altLang="tr-TR" sz="2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̧özme</a:t>
            </a:r>
            <a:r>
              <a:rPr kumimoji="0" lang="tr-TR" altLang="tr-TR"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işlemi sonucunda </a:t>
            </a:r>
            <a:r>
              <a:rPr kumimoji="0" lang="tr-TR" altLang="tr-TR"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spermatolojik</a:t>
            </a:r>
            <a:r>
              <a:rPr kumimoji="0" lang="tr-TR" altLang="tr-T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parametrelerin araştırılması </a:t>
            </a:r>
            <a:r>
              <a:rPr kumimoji="0" lang="tr-TR" altLang="tr-TR"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için bir </a:t>
            </a:r>
            <a:r>
              <a:rPr kumimoji="0" lang="tr-TR" altLang="tr-T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çalışma </a:t>
            </a:r>
            <a:r>
              <a:rPr kumimoji="0" lang="tr-TR" altLang="tr-TR"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yapıyor. Araştırma </a:t>
            </a:r>
            <a:r>
              <a:rPr kumimoji="0" lang="tr-TR" altLang="tr-T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materyalini her grupta 10’ar hayvan olacak şekilde toplam 30 köpek oluşturuyor.  Çalışma sonunda </a:t>
            </a:r>
            <a:r>
              <a:rPr kumimoji="0" lang="tr-TR" altLang="tr-TR"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sperma </a:t>
            </a:r>
            <a:r>
              <a:rPr kumimoji="0" lang="tr-TR" altLang="tr-TR" sz="2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motilitesi</a:t>
            </a:r>
            <a:r>
              <a:rPr kumimoji="0" lang="tr-TR" altLang="tr-TR"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tr-TR" altLang="tr-T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ölçüyor. Gruplar arasında </a:t>
            </a:r>
            <a:r>
              <a:rPr kumimoji="0" lang="tr-TR" altLang="tr-TR" sz="2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motalite</a:t>
            </a:r>
            <a:r>
              <a:rPr kumimoji="0" lang="tr-TR" altLang="tr-TR"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yönünden farklılık </a:t>
            </a:r>
            <a:r>
              <a:rPr kumimoji="0" lang="tr-TR" altLang="tr-T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var mıdır?</a:t>
            </a: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tr-TR" altLang="tr-TR" sz="2000" b="0" i="0" u="none" strike="noStrike" kern="1200" cap="none" spc="0" normalizeH="0" baseline="0" noProof="0" dirty="0">
              <a:ln>
                <a:noFill/>
              </a:ln>
              <a:solidFill>
                <a:srgbClr val="514843"/>
              </a:solidFill>
              <a:effectLst/>
              <a:uLnTx/>
              <a:uFillTx/>
              <a:latin typeface="Arial" panose="020B0604020202020204" pitchFamily="34" charset="0"/>
              <a:ea typeface="+mn-ea"/>
              <a:cs typeface="Arial" panose="020B0604020202020204" pitchFamily="34" charset="0"/>
            </a:endParaRPr>
          </a:p>
        </p:txBody>
      </p:sp>
      <p:sp>
        <p:nvSpPr>
          <p:cNvPr id="362502" name="Metin kutusu 2"/>
          <p:cNvSpPr txBox="1">
            <a:spLocks noChangeArrowheads="1"/>
          </p:cNvSpPr>
          <p:nvPr/>
        </p:nvSpPr>
        <p:spPr bwMode="auto">
          <a:xfrm>
            <a:off x="146787" y="6351588"/>
            <a:ext cx="3625907" cy="36988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0" i="0" u="none" strike="noStrike" kern="1200" cap="none" spc="0" normalizeH="0" baseline="0" noProof="0" dirty="0">
                <a:ln>
                  <a:noFill/>
                </a:ln>
                <a:solidFill>
                  <a:srgbClr val="FFFFFF"/>
                </a:solidFill>
                <a:effectLst/>
                <a:uLnTx/>
                <a:uFillTx/>
                <a:latin typeface="Euphemia" pitchFamily="34" charset="0"/>
                <a:ea typeface="+mn-ea"/>
                <a:cs typeface="+mn-cs"/>
              </a:rPr>
              <a:t>Veri seti &gt; </a:t>
            </a:r>
            <a:r>
              <a:rPr kumimoji="0" lang="tr-TR" altLang="tr-TR" sz="1800" b="0" i="0" u="none" strike="noStrike" kern="1200" cap="none" spc="0" normalizeH="0" baseline="0" noProof="0" dirty="0" err="1">
                <a:ln>
                  <a:noFill/>
                </a:ln>
                <a:solidFill>
                  <a:srgbClr val="FFFFFF"/>
                </a:solidFill>
                <a:effectLst/>
                <a:uLnTx/>
                <a:uFillTx/>
                <a:latin typeface="Euphemia" pitchFamily="34" charset="0"/>
                <a:ea typeface="+mn-ea"/>
                <a:cs typeface="+mn-cs"/>
              </a:rPr>
              <a:t>Motilite-kruskal.omv</a:t>
            </a:r>
            <a:endParaRPr kumimoji="0" lang="tr-TR" altLang="tr-TR" sz="1800" b="0" i="0" u="none" strike="noStrike" kern="1200" cap="none" spc="0" normalizeH="0" baseline="0" noProof="0" dirty="0">
              <a:ln>
                <a:noFill/>
              </a:ln>
              <a:solidFill>
                <a:srgbClr val="FFFFFF"/>
              </a:solidFill>
              <a:effectLst/>
              <a:uLnTx/>
              <a:uFillTx/>
              <a:latin typeface="Euphemia" pitchFamily="34" charset="0"/>
              <a:ea typeface="+mn-ea"/>
              <a:cs typeface="+mn-cs"/>
            </a:endParaRPr>
          </a:p>
        </p:txBody>
      </p:sp>
      <p:pic>
        <p:nvPicPr>
          <p:cNvPr id="362503" name="Resim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344" y="1348668"/>
            <a:ext cx="3562350" cy="468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4E18D6-E402-4015-A8B4-ED164E164AEE}" type="slidenum">
              <a:rPr kumimoji="0" lang="tr-TR" altLang="tr-T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tr-TR" altLang="tr-T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
        <p:nvSpPr>
          <p:cNvPr id="12" name="Başlık 1"/>
          <p:cNvSpPr txBox="1">
            <a:spLocks noChangeArrowheads="1"/>
          </p:cNvSpPr>
          <p:nvPr/>
        </p:nvSpPr>
        <p:spPr bwMode="auto">
          <a:xfrm>
            <a:off x="1014804" y="150987"/>
            <a:ext cx="9921875" cy="93565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b" anchorCtr="0" compatLnSpc="1">
            <a:prstTxWarp prst="textNoShape">
              <a:avLst/>
            </a:prstTxWarp>
          </a:bodyPr>
          <a:lstStyle>
            <a:lvl1pPr algn="l" rtl="0" fontAlgn="base">
              <a:lnSpc>
                <a:spcPct val="90000"/>
              </a:lnSpc>
              <a:spcBef>
                <a:spcPct val="0"/>
              </a:spcBef>
              <a:spcAft>
                <a:spcPct val="0"/>
              </a:spcAft>
              <a:defRPr sz="2800" kern="1200">
                <a:solidFill>
                  <a:schemeClr val="tx1"/>
                </a:solidFill>
                <a:latin typeface="+mj-lt"/>
                <a:ea typeface="+mj-ea"/>
                <a:cs typeface="+mj-cs"/>
              </a:defRPr>
            </a:lvl1pPr>
            <a:lvl2pPr algn="l" rtl="0" fontAlgn="base">
              <a:lnSpc>
                <a:spcPct val="90000"/>
              </a:lnSpc>
              <a:spcBef>
                <a:spcPct val="0"/>
              </a:spcBef>
              <a:spcAft>
                <a:spcPct val="0"/>
              </a:spcAft>
              <a:defRPr sz="2800">
                <a:solidFill>
                  <a:schemeClr val="tx1"/>
                </a:solidFill>
                <a:latin typeface="Plantagenet Cherokee" pitchFamily="18" charset="-79"/>
              </a:defRPr>
            </a:lvl2pPr>
            <a:lvl3pPr algn="l" rtl="0" fontAlgn="base">
              <a:lnSpc>
                <a:spcPct val="90000"/>
              </a:lnSpc>
              <a:spcBef>
                <a:spcPct val="0"/>
              </a:spcBef>
              <a:spcAft>
                <a:spcPct val="0"/>
              </a:spcAft>
              <a:defRPr sz="2800">
                <a:solidFill>
                  <a:schemeClr val="tx1"/>
                </a:solidFill>
                <a:latin typeface="Plantagenet Cherokee" pitchFamily="18" charset="-79"/>
              </a:defRPr>
            </a:lvl3pPr>
            <a:lvl4pPr algn="l" rtl="0" fontAlgn="base">
              <a:lnSpc>
                <a:spcPct val="90000"/>
              </a:lnSpc>
              <a:spcBef>
                <a:spcPct val="0"/>
              </a:spcBef>
              <a:spcAft>
                <a:spcPct val="0"/>
              </a:spcAft>
              <a:defRPr sz="2800">
                <a:solidFill>
                  <a:schemeClr val="tx1"/>
                </a:solidFill>
                <a:latin typeface="Plantagenet Cherokee" pitchFamily="18" charset="-79"/>
              </a:defRPr>
            </a:lvl4pPr>
            <a:lvl5pPr algn="l" rtl="0" fontAlgn="base">
              <a:lnSpc>
                <a:spcPct val="90000"/>
              </a:lnSpc>
              <a:spcBef>
                <a:spcPct val="0"/>
              </a:spcBef>
              <a:spcAft>
                <a:spcPct val="0"/>
              </a:spcAft>
              <a:defRPr sz="2800">
                <a:solidFill>
                  <a:schemeClr val="tx1"/>
                </a:solidFill>
                <a:latin typeface="Plantagenet Cherokee" pitchFamily="18" charset="-79"/>
              </a:defRPr>
            </a:lvl5pPr>
            <a:lvl6pPr marL="457200" algn="l" rtl="0" fontAlgn="base">
              <a:lnSpc>
                <a:spcPct val="90000"/>
              </a:lnSpc>
              <a:spcBef>
                <a:spcPct val="0"/>
              </a:spcBef>
              <a:spcAft>
                <a:spcPct val="0"/>
              </a:spcAft>
              <a:defRPr sz="2800">
                <a:solidFill>
                  <a:schemeClr val="tx1"/>
                </a:solidFill>
                <a:latin typeface="Plantagenet Cherokee" pitchFamily="18" charset="-79"/>
              </a:defRPr>
            </a:lvl6pPr>
            <a:lvl7pPr marL="914400" algn="l" rtl="0" fontAlgn="base">
              <a:lnSpc>
                <a:spcPct val="90000"/>
              </a:lnSpc>
              <a:spcBef>
                <a:spcPct val="0"/>
              </a:spcBef>
              <a:spcAft>
                <a:spcPct val="0"/>
              </a:spcAft>
              <a:defRPr sz="2800">
                <a:solidFill>
                  <a:schemeClr val="tx1"/>
                </a:solidFill>
                <a:latin typeface="Plantagenet Cherokee" pitchFamily="18" charset="-79"/>
              </a:defRPr>
            </a:lvl7pPr>
            <a:lvl8pPr marL="1371600" algn="l" rtl="0" fontAlgn="base">
              <a:lnSpc>
                <a:spcPct val="90000"/>
              </a:lnSpc>
              <a:spcBef>
                <a:spcPct val="0"/>
              </a:spcBef>
              <a:spcAft>
                <a:spcPct val="0"/>
              </a:spcAft>
              <a:defRPr sz="2800">
                <a:solidFill>
                  <a:schemeClr val="tx1"/>
                </a:solidFill>
                <a:latin typeface="Plantagenet Cherokee" pitchFamily="18" charset="-79"/>
              </a:defRPr>
            </a:lvl8pPr>
            <a:lvl9pPr marL="1828800" algn="l" rtl="0" fontAlgn="base">
              <a:lnSpc>
                <a:spcPct val="90000"/>
              </a:lnSpc>
              <a:spcBef>
                <a:spcPct val="0"/>
              </a:spcBef>
              <a:spcAft>
                <a:spcPct val="0"/>
              </a:spcAft>
              <a:defRPr sz="2800">
                <a:solidFill>
                  <a:schemeClr val="tx1"/>
                </a:solidFill>
                <a:latin typeface="Plantagenet Cherokee" pitchFamily="18" charset="-79"/>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tr-TR" altLang="tr-TR" sz="2800" b="0" i="0" u="none" strike="noStrike" kern="1200" cap="none" spc="0" normalizeH="0" baseline="0" noProof="0" dirty="0" smtClean="0">
                <a:ln>
                  <a:noFill/>
                </a:ln>
                <a:solidFill>
                  <a:prstClr val="black"/>
                </a:solidFill>
                <a:effectLst/>
                <a:uLnTx/>
                <a:uFillTx/>
                <a:latin typeface="Century Gothic" panose="020B0502020202020204"/>
                <a:ea typeface="+mj-ea"/>
                <a:cs typeface="+mj-cs"/>
              </a:rPr>
              <a:t>İkiden Çok Ortalamanın Karşılaştırılması- </a:t>
            </a:r>
            <a:r>
              <a:rPr kumimoji="0" lang="tr-TR" altLang="tr-TR" sz="2800" b="0" i="0" u="none" strike="noStrike" kern="1200" cap="none" spc="0" normalizeH="0" baseline="0" noProof="0" dirty="0">
                <a:ln>
                  <a:noFill/>
                </a:ln>
                <a:solidFill>
                  <a:prstClr val="black"/>
                </a:solidFill>
                <a:effectLst/>
                <a:uLnTx/>
                <a:uFillTx/>
                <a:latin typeface="Century Gothic" panose="020B0502020202020204"/>
                <a:ea typeface="+mj-ea"/>
                <a:cs typeface="+mj-cs"/>
              </a:rPr>
              <a:t>Kruskal Wallis </a:t>
            </a:r>
            <a:r>
              <a:rPr kumimoji="0" lang="tr-TR" altLang="tr-TR" sz="3200" b="1" i="0" u="none" strike="noStrike" kern="1200" cap="none" spc="0" normalizeH="0" baseline="0" noProof="0" dirty="0" smtClean="0">
                <a:ln>
                  <a:noFill/>
                </a:ln>
                <a:solidFill>
                  <a:prstClr val="black"/>
                </a:solidFill>
                <a:effectLst/>
                <a:uLnTx/>
                <a:uFillTx/>
                <a:latin typeface="Century Gothic" panose="020B0502020202020204"/>
                <a:ea typeface="+mj-ea"/>
                <a:cs typeface="+mj-cs"/>
              </a:rPr>
              <a:t>Uygulama </a:t>
            </a:r>
            <a:r>
              <a:rPr kumimoji="0" lang="tr-TR" altLang="tr-TR" sz="3200" b="1" i="0" u="none" strike="noStrike" kern="1200" cap="none" spc="0" normalizeH="0" baseline="0" noProof="0" dirty="0">
                <a:ln>
                  <a:noFill/>
                </a:ln>
                <a:solidFill>
                  <a:prstClr val="black"/>
                </a:solidFill>
                <a:effectLst/>
                <a:uLnTx/>
                <a:uFillTx/>
                <a:latin typeface="Century Gothic" panose="020B0502020202020204"/>
                <a:ea typeface="+mj-ea"/>
                <a:cs typeface="+mj-cs"/>
              </a:rPr>
              <a:t>2</a:t>
            </a:r>
            <a:endParaRPr kumimoji="0" lang="tr-TR" altLang="tr-TR" sz="3200" b="1" i="0" u="none" strike="noStrike" kern="1200" cap="none" spc="0" normalizeH="0" baseline="0" noProof="0" dirty="0" smtClean="0">
              <a:ln>
                <a:noFill/>
              </a:ln>
              <a:solidFill>
                <a:prstClr val="black"/>
              </a:solidFill>
              <a:effectLst/>
              <a:uLnTx/>
              <a:uFillTx/>
              <a:latin typeface="Century Gothic" panose="020B0502020202020204"/>
              <a:ea typeface="+mj-ea"/>
              <a:cs typeface="+mj-cs"/>
            </a:endParaRPr>
          </a:p>
        </p:txBody>
      </p:sp>
      <p:sp>
        <p:nvSpPr>
          <p:cNvPr id="13" name="Metin kutusu 12"/>
          <p:cNvSpPr txBox="1"/>
          <p:nvPr/>
        </p:nvSpPr>
        <p:spPr>
          <a:xfrm>
            <a:off x="4353150" y="4176177"/>
            <a:ext cx="1603375" cy="5238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a:ln>
                  <a:noFill/>
                </a:ln>
                <a:solidFill>
                  <a:prstClr val="white"/>
                </a:solidFill>
                <a:effectLst/>
                <a:uLnTx/>
                <a:uFillTx/>
                <a:latin typeface="Century Gothic" panose="020B0502020202020204"/>
                <a:ea typeface="+mn-ea"/>
                <a:cs typeface="+mn-cs"/>
              </a:rPr>
              <a:t>Hipotez?</a:t>
            </a:r>
          </a:p>
        </p:txBody>
      </p:sp>
      <p:sp>
        <p:nvSpPr>
          <p:cNvPr id="14" name="Dikdörtgen 13"/>
          <p:cNvSpPr/>
          <p:nvPr/>
        </p:nvSpPr>
        <p:spPr>
          <a:xfrm>
            <a:off x="4110779" y="4906854"/>
            <a:ext cx="7551583" cy="64633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altLang="tr-TR" sz="1800" b="0" i="0" u="none" strike="noStrike" kern="1200" cap="none" spc="0" normalizeH="0" baseline="0" noProof="0" dirty="0" smtClean="0">
                <a:ln>
                  <a:noFill/>
                </a:ln>
                <a:solidFill>
                  <a:srgbClr val="514843"/>
                </a:solidFill>
                <a:effectLst/>
                <a:uLnTx/>
                <a:uFillTx/>
                <a:latin typeface="Euphemia" pitchFamily="34" charset="0"/>
                <a:ea typeface="+mn-ea"/>
                <a:cs typeface="+mn-cs"/>
              </a:rPr>
              <a:t>H</a:t>
            </a:r>
            <a:r>
              <a:rPr kumimoji="0" lang="tr-TR" altLang="tr-TR" sz="1800" b="0" i="0" u="none" strike="noStrike" kern="1200" cap="none" spc="0" normalizeH="0" baseline="-25000" noProof="0" dirty="0" smtClean="0">
                <a:ln>
                  <a:noFill/>
                </a:ln>
                <a:solidFill>
                  <a:srgbClr val="514843"/>
                </a:solidFill>
                <a:effectLst/>
                <a:uLnTx/>
                <a:uFillTx/>
                <a:latin typeface="Euphemia" pitchFamily="34" charset="0"/>
                <a:ea typeface="+mn-ea"/>
                <a:cs typeface="+mn-cs"/>
              </a:rPr>
              <a:t>0</a:t>
            </a:r>
            <a:r>
              <a:rPr kumimoji="0" lang="tr-TR" altLang="tr-TR" sz="1800" b="0" i="0" u="none" strike="noStrike" kern="1200" cap="none" spc="0" normalizeH="0" baseline="0" noProof="0" dirty="0">
                <a:ln>
                  <a:noFill/>
                </a:ln>
                <a:solidFill>
                  <a:srgbClr val="514843"/>
                </a:solidFill>
                <a:effectLst/>
                <a:uLnTx/>
                <a:uFillTx/>
                <a:latin typeface="Euphemia" pitchFamily="34" charset="0"/>
                <a:ea typeface="+mn-ea"/>
                <a:cs typeface="+mn-cs"/>
              </a:rPr>
              <a:t>: </a:t>
            </a:r>
            <a:r>
              <a:rPr kumimoji="0" lang="tr-TR" altLang="tr-TR" sz="1800" b="0" i="0" u="none" strike="noStrike" kern="1200" cap="none" spc="0" normalizeH="0" baseline="0" noProof="0" dirty="0" err="1" smtClean="0">
                <a:ln>
                  <a:noFill/>
                </a:ln>
                <a:solidFill>
                  <a:srgbClr val="514843"/>
                </a:solidFill>
                <a:effectLst/>
                <a:uLnTx/>
                <a:uFillTx/>
                <a:latin typeface="Euphemia" pitchFamily="34" charset="0"/>
                <a:ea typeface="+mn-ea"/>
                <a:cs typeface="+mn-cs"/>
              </a:rPr>
              <a:t>Motalite</a:t>
            </a:r>
            <a:r>
              <a:rPr kumimoji="0" lang="tr-TR" altLang="tr-TR" sz="1800" b="0" i="0" u="none" strike="noStrike" kern="1200" cap="none" spc="0" normalizeH="0" baseline="0" noProof="0" dirty="0" smtClean="0">
                <a:ln>
                  <a:noFill/>
                </a:ln>
                <a:solidFill>
                  <a:srgbClr val="514843"/>
                </a:solidFill>
                <a:effectLst/>
                <a:uLnTx/>
                <a:uFillTx/>
                <a:latin typeface="Euphemia" pitchFamily="34" charset="0"/>
                <a:ea typeface="+mn-ea"/>
                <a:cs typeface="+mn-cs"/>
              </a:rPr>
              <a:t> değeri  </a:t>
            </a:r>
            <a:r>
              <a:rPr kumimoji="0" lang="tr-TR" altLang="tr-TR" sz="1800" b="0" i="0" u="none" strike="noStrike" kern="1200" cap="none" spc="0" normalizeH="0" baseline="0" noProof="0" dirty="0">
                <a:ln>
                  <a:noFill/>
                </a:ln>
                <a:solidFill>
                  <a:srgbClr val="514843"/>
                </a:solidFill>
                <a:effectLst/>
                <a:uLnTx/>
                <a:uFillTx/>
                <a:latin typeface="Euphemia" pitchFamily="34" charset="0"/>
                <a:ea typeface="+mn-ea"/>
                <a:cs typeface="+mn-cs"/>
              </a:rPr>
              <a:t>yönünden </a:t>
            </a:r>
            <a:r>
              <a:rPr kumimoji="0" lang="tr-TR" altLang="tr-TR" sz="1800" b="0" i="0" u="none" strike="noStrike" kern="1200" cap="none" spc="0" normalizeH="0" baseline="0" noProof="0" dirty="0" smtClean="0">
                <a:ln>
                  <a:noFill/>
                </a:ln>
                <a:solidFill>
                  <a:srgbClr val="514843"/>
                </a:solidFill>
                <a:effectLst/>
                <a:uLnTx/>
                <a:uFillTx/>
                <a:latin typeface="Euphemia" pitchFamily="34" charset="0"/>
                <a:ea typeface="+mn-ea"/>
                <a:cs typeface="+mn-cs"/>
              </a:rPr>
              <a:t>gruplar arasında </a:t>
            </a:r>
            <a:r>
              <a:rPr kumimoji="0" lang="tr-TR" altLang="tr-TR" sz="1800" b="0" i="0" u="none" strike="noStrike" kern="1200" cap="none" spc="0" normalizeH="0" baseline="0" noProof="0" dirty="0">
                <a:ln>
                  <a:noFill/>
                </a:ln>
                <a:solidFill>
                  <a:srgbClr val="514843"/>
                </a:solidFill>
                <a:effectLst/>
                <a:uLnTx/>
                <a:uFillTx/>
                <a:latin typeface="Euphemia" pitchFamily="34" charset="0"/>
                <a:ea typeface="+mn-ea"/>
                <a:cs typeface="+mn-cs"/>
              </a:rPr>
              <a:t>fark yoktur</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altLang="tr-TR" sz="1800" b="0" i="0" u="none" strike="noStrike" kern="1200" cap="none" spc="0" normalizeH="0" baseline="0" noProof="0" dirty="0">
                <a:ln>
                  <a:noFill/>
                </a:ln>
                <a:solidFill>
                  <a:srgbClr val="514843"/>
                </a:solidFill>
                <a:effectLst/>
                <a:uLnTx/>
                <a:uFillTx/>
                <a:latin typeface="Euphemia" pitchFamily="34" charset="0"/>
                <a:ea typeface="+mn-ea"/>
                <a:cs typeface="+mn-cs"/>
              </a:rPr>
              <a:t>H</a:t>
            </a:r>
            <a:r>
              <a:rPr kumimoji="0" lang="tr-TR" altLang="tr-TR" sz="1800" b="0" i="0" u="none" strike="noStrike" kern="1200" cap="none" spc="0" normalizeH="0" baseline="-25000" noProof="0" dirty="0">
                <a:ln>
                  <a:noFill/>
                </a:ln>
                <a:solidFill>
                  <a:srgbClr val="514843"/>
                </a:solidFill>
                <a:effectLst/>
                <a:uLnTx/>
                <a:uFillTx/>
                <a:latin typeface="Euphemia" pitchFamily="34" charset="0"/>
                <a:ea typeface="+mn-ea"/>
                <a:cs typeface="+mn-cs"/>
              </a:rPr>
              <a:t>A</a:t>
            </a:r>
            <a:r>
              <a:rPr kumimoji="0" lang="tr-TR" altLang="tr-TR" sz="1800" b="0" i="0" u="none" strike="noStrike" kern="1200" cap="none" spc="0" normalizeH="0" baseline="0" noProof="0" dirty="0">
                <a:ln>
                  <a:noFill/>
                </a:ln>
                <a:solidFill>
                  <a:srgbClr val="514843"/>
                </a:solidFill>
                <a:effectLst/>
                <a:uLnTx/>
                <a:uFillTx/>
                <a:latin typeface="Euphemia" pitchFamily="34" charset="0"/>
                <a:ea typeface="+mn-ea"/>
                <a:cs typeface="+mn-cs"/>
              </a:rPr>
              <a:t>: </a:t>
            </a:r>
            <a:r>
              <a:rPr kumimoji="0" lang="tr-TR" altLang="tr-TR" sz="1800" b="0" i="0" u="none" strike="noStrike" kern="1200" cap="none" spc="0" normalizeH="0" baseline="0" noProof="0" dirty="0" err="1" smtClean="0">
                <a:ln>
                  <a:noFill/>
                </a:ln>
                <a:solidFill>
                  <a:srgbClr val="514843"/>
                </a:solidFill>
                <a:effectLst/>
                <a:uLnTx/>
                <a:uFillTx/>
                <a:latin typeface="Euphemia" pitchFamily="34" charset="0"/>
                <a:ea typeface="+mn-ea"/>
                <a:cs typeface="+mn-cs"/>
              </a:rPr>
              <a:t>Motalite</a:t>
            </a:r>
            <a:r>
              <a:rPr kumimoji="0" lang="tr-TR" altLang="tr-TR" sz="1800" b="0" i="0" u="none" strike="noStrike" kern="1200" cap="none" spc="0" normalizeH="0" baseline="0" noProof="0" dirty="0" smtClean="0">
                <a:ln>
                  <a:noFill/>
                </a:ln>
                <a:solidFill>
                  <a:srgbClr val="514843"/>
                </a:solidFill>
                <a:effectLst/>
                <a:uLnTx/>
                <a:uFillTx/>
                <a:latin typeface="Euphemia" pitchFamily="34" charset="0"/>
                <a:ea typeface="+mn-ea"/>
                <a:cs typeface="+mn-cs"/>
              </a:rPr>
              <a:t> değeri yönünden en az bir grup diğerlerinden farklıdır.</a:t>
            </a:r>
            <a:endParaRPr kumimoji="0" lang="tr-TR" altLang="tr-TR" sz="1800" b="0" i="0" u="none" strike="noStrike" kern="1200" cap="none" spc="0" normalizeH="0" baseline="0" noProof="0" dirty="0">
              <a:ln>
                <a:noFill/>
              </a:ln>
              <a:solidFill>
                <a:srgbClr val="514843"/>
              </a:solidFill>
              <a:effectLst/>
              <a:uLnTx/>
              <a:uFillTx/>
              <a:latin typeface="Euphemia" pitchFamily="34" charset="0"/>
              <a:ea typeface="+mn-ea"/>
              <a:cs typeface="+mn-cs"/>
            </a:endParaRPr>
          </a:p>
        </p:txBody>
      </p:sp>
    </p:spTree>
    <p:extLst>
      <p:ext uri="{BB962C8B-B14F-4D97-AF65-F5344CB8AC3E}">
        <p14:creationId xmlns:p14="http://schemas.microsoft.com/office/powerpoint/2010/main" val="204273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Resim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9504" y="1285882"/>
            <a:ext cx="6232496" cy="5435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5332" name="Başlık 1"/>
          <p:cNvSpPr txBox="1">
            <a:spLocks noChangeArrowheads="1"/>
          </p:cNvSpPr>
          <p:nvPr/>
        </p:nvSpPr>
        <p:spPr bwMode="auto">
          <a:xfrm>
            <a:off x="1669378" y="44420"/>
            <a:ext cx="5294313"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b"/>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tr-TR" altLang="tr-TR"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Adım 1: Varsayımların Kontrolü</a:t>
            </a:r>
          </a:p>
        </p:txBody>
      </p:sp>
      <p:sp>
        <p:nvSpPr>
          <p:cNvPr id="355333" name="İçerik Yer Tutucusu 2"/>
          <p:cNvSpPr txBox="1">
            <a:spLocks noChangeArrowheads="1"/>
          </p:cNvSpPr>
          <p:nvPr/>
        </p:nvSpPr>
        <p:spPr bwMode="auto">
          <a:xfrm>
            <a:off x="546100" y="1767127"/>
            <a:ext cx="49911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228600" indent="-228600">
              <a:lnSpc>
                <a:spcPct val="90000"/>
              </a:lnSpc>
              <a:spcBef>
                <a:spcPts val="1800"/>
              </a:spcBef>
              <a:buFont typeface="Wingdings" panose="05000000000000000000" pitchFamily="2" charset="2"/>
              <a:buChar char="§"/>
              <a:defRPr sz="2000">
                <a:solidFill>
                  <a:schemeClr val="tx1"/>
                </a:solidFill>
                <a:latin typeface="Euphemia" pitchFamily="34" charset="0"/>
              </a:defRPr>
            </a:lvl1pPr>
            <a:lvl2pPr marL="685800" indent="-228600">
              <a:lnSpc>
                <a:spcPct val="90000"/>
              </a:lnSpc>
              <a:spcBef>
                <a:spcPts val="600"/>
              </a:spcBef>
              <a:buFont typeface="Wingdings" panose="05000000000000000000" pitchFamily="2" charset="2"/>
              <a:buChar char="§"/>
              <a:defRPr sz="1600">
                <a:solidFill>
                  <a:schemeClr val="tx1"/>
                </a:solidFill>
                <a:latin typeface="Euphemia" pitchFamily="34" charset="0"/>
              </a:defRPr>
            </a:lvl2pPr>
            <a:lvl3pPr marL="1143000" indent="-228600">
              <a:lnSpc>
                <a:spcPct val="90000"/>
              </a:lnSpc>
              <a:spcBef>
                <a:spcPts val="600"/>
              </a:spcBef>
              <a:buFont typeface="Wingdings" panose="05000000000000000000" pitchFamily="2" charset="2"/>
              <a:buChar char="§"/>
              <a:defRPr sz="1400">
                <a:solidFill>
                  <a:schemeClr val="tx1"/>
                </a:solidFill>
                <a:latin typeface="Euphemia" pitchFamily="34" charset="0"/>
              </a:defRPr>
            </a:lvl3pPr>
            <a:lvl4pPr marL="1600200" indent="-228600">
              <a:lnSpc>
                <a:spcPct val="90000"/>
              </a:lnSpc>
              <a:spcBef>
                <a:spcPts val="600"/>
              </a:spcBef>
              <a:buFont typeface="Wingdings" panose="05000000000000000000" pitchFamily="2" charset="2"/>
              <a:buChar char="§"/>
              <a:defRPr sz="1400">
                <a:solidFill>
                  <a:schemeClr val="tx1"/>
                </a:solidFill>
                <a:latin typeface="Euphemia" pitchFamily="34" charset="0"/>
              </a:defRPr>
            </a:lvl4pPr>
            <a:lvl5pPr marL="2057400" indent="-228600">
              <a:lnSpc>
                <a:spcPct val="90000"/>
              </a:lnSpc>
              <a:spcBef>
                <a:spcPts val="600"/>
              </a:spcBef>
              <a:buFont typeface="Wingdings" panose="05000000000000000000" pitchFamily="2" charset="2"/>
              <a:buChar char="§"/>
              <a:defRPr sz="1400">
                <a:solidFill>
                  <a:schemeClr val="tx1"/>
                </a:solidFill>
                <a:latin typeface="Euphemia" pitchFamily="34" charset="0"/>
              </a:defRPr>
            </a:lvl5pPr>
            <a:lvl6pPr marL="2514600" indent="-228600" fontAlgn="base">
              <a:lnSpc>
                <a:spcPct val="90000"/>
              </a:lnSpc>
              <a:spcBef>
                <a:spcPts val="600"/>
              </a:spcBef>
              <a:spcAft>
                <a:spcPct val="0"/>
              </a:spcAft>
              <a:buFont typeface="Wingdings" panose="05000000000000000000" pitchFamily="2" charset="2"/>
              <a:buChar char="§"/>
              <a:defRPr sz="1400">
                <a:solidFill>
                  <a:schemeClr val="tx1"/>
                </a:solidFill>
                <a:latin typeface="Euphemia" pitchFamily="34" charset="0"/>
              </a:defRPr>
            </a:lvl6pPr>
            <a:lvl7pPr marL="2971800" indent="-228600" fontAlgn="base">
              <a:lnSpc>
                <a:spcPct val="90000"/>
              </a:lnSpc>
              <a:spcBef>
                <a:spcPts val="600"/>
              </a:spcBef>
              <a:spcAft>
                <a:spcPct val="0"/>
              </a:spcAft>
              <a:buFont typeface="Wingdings" panose="05000000000000000000" pitchFamily="2" charset="2"/>
              <a:buChar char="§"/>
              <a:defRPr sz="1400">
                <a:solidFill>
                  <a:schemeClr val="tx1"/>
                </a:solidFill>
                <a:latin typeface="Euphemia" pitchFamily="34" charset="0"/>
              </a:defRPr>
            </a:lvl7pPr>
            <a:lvl8pPr marL="3429000" indent="-228600" fontAlgn="base">
              <a:lnSpc>
                <a:spcPct val="90000"/>
              </a:lnSpc>
              <a:spcBef>
                <a:spcPts val="600"/>
              </a:spcBef>
              <a:spcAft>
                <a:spcPct val="0"/>
              </a:spcAft>
              <a:buFont typeface="Wingdings" panose="05000000000000000000" pitchFamily="2" charset="2"/>
              <a:buChar char="§"/>
              <a:defRPr sz="1400">
                <a:solidFill>
                  <a:schemeClr val="tx1"/>
                </a:solidFill>
                <a:latin typeface="Euphemia" pitchFamily="34" charset="0"/>
              </a:defRPr>
            </a:lvl8pPr>
            <a:lvl9pPr marL="3886200" indent="-228600" fontAlgn="base">
              <a:lnSpc>
                <a:spcPct val="90000"/>
              </a:lnSpc>
              <a:spcBef>
                <a:spcPts val="600"/>
              </a:spcBef>
              <a:spcAft>
                <a:spcPct val="0"/>
              </a:spcAft>
              <a:buFont typeface="Wingdings" panose="05000000000000000000" pitchFamily="2" charset="2"/>
              <a:buChar char="§"/>
              <a:defRPr sz="1400">
                <a:solidFill>
                  <a:schemeClr val="tx1"/>
                </a:solidFill>
                <a:latin typeface="Euphemia" pitchFamily="34" charset="0"/>
              </a:defRPr>
            </a:lvl9pPr>
          </a:lstStyle>
          <a:p>
            <a:pPr marL="228600" marR="0" lvl="0" indent="-228600" algn="l" defTabSz="914400" rtl="0" eaLnBrk="1" fontAlgn="auto" latinLnBrk="0" hangingPunct="1">
              <a:lnSpc>
                <a:spcPct val="90000"/>
              </a:lnSpc>
              <a:spcBef>
                <a:spcPts val="1800"/>
              </a:spcBef>
              <a:spcAft>
                <a:spcPts val="0"/>
              </a:spcAft>
              <a:buClrTx/>
              <a:buSzTx/>
              <a:buFont typeface="Wingdings" panose="05000000000000000000" pitchFamily="2" charset="2"/>
              <a:buChar char="§"/>
              <a:tabLst/>
              <a:defRPr/>
            </a:pPr>
            <a:r>
              <a:rPr kumimoji="0" lang="tr-TR" altLang="tr-TR" sz="2000" b="0" i="0" u="none" strike="noStrike" kern="1200" cap="none" spc="0" normalizeH="0" baseline="0" noProof="0" dirty="0">
                <a:ln>
                  <a:noFill/>
                </a:ln>
                <a:solidFill>
                  <a:prstClr val="black"/>
                </a:solidFill>
                <a:effectLst/>
                <a:uLnTx/>
                <a:uFillTx/>
                <a:ea typeface="+mn-ea"/>
                <a:cs typeface="+mn-cs"/>
              </a:rPr>
              <a:t>Analysis &gt; ANOVA &gt; </a:t>
            </a:r>
            <a:r>
              <a:rPr kumimoji="0" lang="tr-TR" altLang="tr-TR" sz="2000" b="0" i="0" u="none" strike="noStrike" kern="1200" cap="none" spc="0" normalizeH="0" baseline="0" noProof="0" dirty="0" err="1">
                <a:ln>
                  <a:noFill/>
                </a:ln>
                <a:solidFill>
                  <a:prstClr val="black"/>
                </a:solidFill>
                <a:effectLst/>
                <a:uLnTx/>
                <a:uFillTx/>
                <a:ea typeface="+mn-ea"/>
                <a:cs typeface="+mn-cs"/>
              </a:rPr>
              <a:t>one</a:t>
            </a:r>
            <a:r>
              <a:rPr kumimoji="0" lang="tr-TR" altLang="tr-TR" sz="2000" b="0" i="0" u="none" strike="noStrike" kern="1200" cap="none" spc="0" normalizeH="0" baseline="0" noProof="0" dirty="0">
                <a:ln>
                  <a:noFill/>
                </a:ln>
                <a:solidFill>
                  <a:prstClr val="black"/>
                </a:solidFill>
                <a:effectLst/>
                <a:uLnTx/>
                <a:uFillTx/>
                <a:ea typeface="+mn-ea"/>
                <a:cs typeface="+mn-cs"/>
              </a:rPr>
              <a:t>-</a:t>
            </a:r>
            <a:r>
              <a:rPr kumimoji="0" lang="tr-TR" altLang="tr-TR" sz="2000" b="0" i="0" u="none" strike="noStrike" kern="1200" cap="none" spc="0" normalizeH="0" baseline="0" noProof="0" dirty="0" err="1">
                <a:ln>
                  <a:noFill/>
                </a:ln>
                <a:solidFill>
                  <a:prstClr val="black"/>
                </a:solidFill>
                <a:effectLst/>
                <a:uLnTx/>
                <a:uFillTx/>
                <a:ea typeface="+mn-ea"/>
                <a:cs typeface="+mn-cs"/>
              </a:rPr>
              <a:t>way</a:t>
            </a:r>
            <a:r>
              <a:rPr kumimoji="0" lang="tr-TR" altLang="tr-TR" sz="2000" b="0" i="0" u="none" strike="noStrike" kern="1200" cap="none" spc="0" normalizeH="0" baseline="0" noProof="0" dirty="0">
                <a:ln>
                  <a:noFill/>
                </a:ln>
                <a:solidFill>
                  <a:prstClr val="black"/>
                </a:solidFill>
                <a:effectLst/>
                <a:uLnTx/>
                <a:uFillTx/>
                <a:ea typeface="+mn-ea"/>
                <a:cs typeface="+mn-cs"/>
              </a:rPr>
              <a:t>-ANOVA</a:t>
            </a:r>
          </a:p>
        </p:txBody>
      </p:sp>
      <p:sp>
        <p:nvSpPr>
          <p:cNvPr id="10" name="Yuvarlatılmış Dikdörtgen 9"/>
          <p:cNvSpPr/>
          <p:nvPr/>
        </p:nvSpPr>
        <p:spPr>
          <a:xfrm>
            <a:off x="8864562" y="5440956"/>
            <a:ext cx="2346325" cy="1280519"/>
          </a:xfrm>
          <a:prstGeom prst="roundRect">
            <a:avLst/>
          </a:prstGeom>
          <a:solidFill>
            <a:srgbClr val="C000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Dikdörtgen 11"/>
          <p:cNvSpPr/>
          <p:nvPr/>
        </p:nvSpPr>
        <p:spPr>
          <a:xfrm>
            <a:off x="2462645" y="2998190"/>
            <a:ext cx="3018775" cy="369332"/>
          </a:xfrm>
          <a:prstGeom prst="rect">
            <a:avLst/>
          </a:prstGeom>
          <a:solidFill>
            <a:srgbClr val="FFFF00"/>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0" i="0" u="none" strike="noStrike" kern="1200" cap="none" spc="0" normalizeH="0" baseline="0" noProof="0" dirty="0" smtClean="0">
                <a:ln>
                  <a:noFill/>
                </a:ln>
                <a:solidFill>
                  <a:srgbClr val="514843"/>
                </a:solidFill>
                <a:effectLst/>
                <a:uLnTx/>
                <a:uFillTx/>
                <a:latin typeface="Euphemia" pitchFamily="34" charset="0"/>
                <a:ea typeface="+mn-ea"/>
                <a:cs typeface="+mn-cs"/>
              </a:rPr>
              <a:t> Bağımlı değişken : </a:t>
            </a:r>
            <a:r>
              <a:rPr kumimoji="0" lang="tr-TR" altLang="tr-TR" sz="1800" b="0" i="0" u="none" strike="noStrike" kern="1200" cap="none" spc="0" normalizeH="0" baseline="0" noProof="0" dirty="0" err="1" smtClean="0">
                <a:ln>
                  <a:noFill/>
                </a:ln>
                <a:solidFill>
                  <a:srgbClr val="514843"/>
                </a:solidFill>
                <a:effectLst/>
                <a:uLnTx/>
                <a:uFillTx/>
                <a:latin typeface="Euphemia" pitchFamily="34" charset="0"/>
                <a:ea typeface="+mn-ea"/>
                <a:cs typeface="+mn-cs"/>
              </a:rPr>
              <a:t>Motalite</a:t>
            </a:r>
            <a:endParaRPr kumimoji="0" lang="tr-T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13" name="Dikdörtgen 12"/>
          <p:cNvSpPr/>
          <p:nvPr/>
        </p:nvSpPr>
        <p:spPr>
          <a:xfrm>
            <a:off x="2826201" y="3948447"/>
            <a:ext cx="2723823" cy="369332"/>
          </a:xfrm>
          <a:prstGeom prst="rect">
            <a:avLst/>
          </a:prstGeom>
          <a:solidFill>
            <a:srgbClr val="FFFF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0" i="0" u="none" strike="noStrike" kern="1200" cap="none" spc="0" normalizeH="0" baseline="0" noProof="0" dirty="0">
                <a:ln>
                  <a:noFill/>
                </a:ln>
                <a:solidFill>
                  <a:srgbClr val="514843"/>
                </a:solidFill>
                <a:effectLst/>
                <a:uLnTx/>
                <a:uFillTx/>
                <a:latin typeface="Euphemia" pitchFamily="34" charset="0"/>
                <a:ea typeface="+mn-ea"/>
                <a:cs typeface="+mn-cs"/>
              </a:rPr>
              <a:t>Grup değişkeni = Grup</a:t>
            </a:r>
            <a:endParaRPr kumimoji="0" lang="tr-T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14" name="Dikdörtgen 13"/>
          <p:cNvSpPr/>
          <p:nvPr/>
        </p:nvSpPr>
        <p:spPr>
          <a:xfrm>
            <a:off x="2826201" y="4925631"/>
            <a:ext cx="2723823" cy="369332"/>
          </a:xfrm>
          <a:prstGeom prst="rect">
            <a:avLst/>
          </a:prstGeom>
          <a:solidFill>
            <a:srgbClr val="FFFF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smtClean="0">
                <a:ln>
                  <a:noFill/>
                </a:ln>
                <a:solidFill>
                  <a:srgbClr val="514843"/>
                </a:solidFill>
                <a:effectLst/>
                <a:uLnTx/>
                <a:uFillTx/>
                <a:latin typeface="Century Gothic" panose="020B0502020202020204"/>
                <a:ea typeface="+mn-ea"/>
                <a:cs typeface="+mn-cs"/>
              </a:rPr>
              <a:t>Varsayımların kontrolü</a:t>
            </a:r>
            <a:endParaRPr kumimoji="0" lang="tr-T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cxnSp>
        <p:nvCxnSpPr>
          <p:cNvPr id="3" name="Düz Ok Bağlayıcısı 2"/>
          <p:cNvCxnSpPr/>
          <p:nvPr/>
        </p:nvCxnSpPr>
        <p:spPr>
          <a:xfrm flipV="1">
            <a:off x="5610860" y="2537373"/>
            <a:ext cx="3752649" cy="582269"/>
          </a:xfrm>
          <a:prstGeom prst="straightConnector1">
            <a:avLst/>
          </a:prstGeom>
          <a:ln w="317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Düz Ok Bağlayıcısı 15"/>
          <p:cNvCxnSpPr/>
          <p:nvPr/>
        </p:nvCxnSpPr>
        <p:spPr>
          <a:xfrm flipV="1">
            <a:off x="5610860" y="3897387"/>
            <a:ext cx="3752649" cy="291135"/>
          </a:xfrm>
          <a:prstGeom prst="straightConnector1">
            <a:avLst/>
          </a:prstGeom>
          <a:ln w="317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Düz Ok Bağlayıcısı 16"/>
          <p:cNvCxnSpPr/>
          <p:nvPr/>
        </p:nvCxnSpPr>
        <p:spPr>
          <a:xfrm>
            <a:off x="5590557" y="5161743"/>
            <a:ext cx="3221295" cy="445776"/>
          </a:xfrm>
          <a:prstGeom prst="straightConnector1">
            <a:avLst/>
          </a:prstGeom>
          <a:ln w="317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3192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4549" name="Resim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013" y="1887538"/>
            <a:ext cx="5745162" cy="416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Yuvarlatılmış Dikdörtgen 7"/>
          <p:cNvSpPr/>
          <p:nvPr/>
        </p:nvSpPr>
        <p:spPr>
          <a:xfrm>
            <a:off x="2933700" y="2994025"/>
            <a:ext cx="1057275" cy="841375"/>
          </a:xfrm>
          <a:prstGeom prst="roundRect">
            <a:avLst/>
          </a:prstGeom>
          <a:solidFill>
            <a:srgbClr val="C000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64551" name="Metin kutusu 8"/>
          <p:cNvSpPr txBox="1">
            <a:spLocks noChangeArrowheads="1"/>
          </p:cNvSpPr>
          <p:nvPr/>
        </p:nvSpPr>
        <p:spPr bwMode="auto">
          <a:xfrm>
            <a:off x="7115175" y="2336800"/>
            <a:ext cx="4037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1" i="0" u="none" strike="noStrike" kern="1200" cap="none" spc="0" normalizeH="0" baseline="0" noProof="0">
                <a:ln>
                  <a:noFill/>
                </a:ln>
                <a:solidFill>
                  <a:prstClr val="black"/>
                </a:solidFill>
                <a:effectLst/>
                <a:uLnTx/>
                <a:uFillTx/>
                <a:latin typeface="Euphemia" pitchFamily="34" charset="0"/>
                <a:ea typeface="+mn-ea"/>
                <a:cs typeface="+mn-cs"/>
              </a:rPr>
              <a:t>Normal Dağılıma Uygunluk Varsayımı</a:t>
            </a:r>
          </a:p>
        </p:txBody>
      </p:sp>
      <p:sp>
        <p:nvSpPr>
          <p:cNvPr id="364552" name="Metin kutusu 9"/>
          <p:cNvSpPr txBox="1">
            <a:spLocks noChangeArrowheads="1"/>
          </p:cNvSpPr>
          <p:nvPr/>
        </p:nvSpPr>
        <p:spPr bwMode="auto">
          <a:xfrm>
            <a:off x="7159625" y="4346575"/>
            <a:ext cx="3854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1" i="0" u="none" strike="noStrike" kern="1200" cap="none" spc="0" normalizeH="0" baseline="0" noProof="0">
                <a:ln>
                  <a:noFill/>
                </a:ln>
                <a:solidFill>
                  <a:prstClr val="black"/>
                </a:solidFill>
                <a:effectLst/>
                <a:uLnTx/>
                <a:uFillTx/>
                <a:latin typeface="Euphemia" pitchFamily="34" charset="0"/>
                <a:ea typeface="+mn-ea"/>
                <a:cs typeface="+mn-cs"/>
              </a:rPr>
              <a:t>Varyansların Homojenliği Varsayımı</a:t>
            </a:r>
          </a:p>
        </p:txBody>
      </p:sp>
      <p:sp>
        <p:nvSpPr>
          <p:cNvPr id="364553" name="Metin kutusu 10"/>
          <p:cNvSpPr txBox="1">
            <a:spLocks noChangeArrowheads="1"/>
          </p:cNvSpPr>
          <p:nvPr/>
        </p:nvSpPr>
        <p:spPr bwMode="auto">
          <a:xfrm>
            <a:off x="6829425" y="2994025"/>
            <a:ext cx="4127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0" i="0" u="none" strike="noStrike" kern="1200" cap="none" spc="0" normalizeH="0" baseline="0" noProof="0">
                <a:ln>
                  <a:noFill/>
                </a:ln>
                <a:solidFill>
                  <a:prstClr val="black"/>
                </a:solidFill>
                <a:effectLst/>
                <a:uLnTx/>
                <a:uFillTx/>
                <a:latin typeface="Euphemia" pitchFamily="34" charset="0"/>
                <a:ea typeface="+mn-ea"/>
                <a:cs typeface="+mn-cs"/>
              </a:rPr>
              <a:t>H0: Veriler Normal Dağılıma uygundur</a:t>
            </a:r>
          </a:p>
        </p:txBody>
      </p:sp>
      <p:sp>
        <p:nvSpPr>
          <p:cNvPr id="364554" name="Metin kutusu 11"/>
          <p:cNvSpPr txBox="1">
            <a:spLocks noChangeArrowheads="1"/>
          </p:cNvSpPr>
          <p:nvPr/>
        </p:nvSpPr>
        <p:spPr bwMode="auto">
          <a:xfrm>
            <a:off x="6829425" y="3494088"/>
            <a:ext cx="46085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0" i="0" u="sng" strike="noStrike" kern="1200" cap="none" spc="0" normalizeH="0" baseline="0" noProof="0">
                <a:ln>
                  <a:noFill/>
                </a:ln>
                <a:solidFill>
                  <a:prstClr val="black"/>
                </a:solidFill>
                <a:effectLst/>
                <a:uLnTx/>
                <a:uFillTx/>
                <a:latin typeface="Euphemia" pitchFamily="34" charset="0"/>
                <a:ea typeface="+mn-ea"/>
                <a:cs typeface="+mn-cs"/>
              </a:rPr>
              <a:t>H1: Veriler Normal Dağılıma uygun değildir</a:t>
            </a:r>
          </a:p>
        </p:txBody>
      </p:sp>
      <p:sp>
        <p:nvSpPr>
          <p:cNvPr id="364555" name="Metin kutusu 12"/>
          <p:cNvSpPr txBox="1">
            <a:spLocks noChangeArrowheads="1"/>
          </p:cNvSpPr>
          <p:nvPr/>
        </p:nvSpPr>
        <p:spPr bwMode="auto">
          <a:xfrm>
            <a:off x="6886575" y="5003800"/>
            <a:ext cx="4189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0" i="0" u="sng" strike="noStrike" kern="1200" cap="none" spc="0" normalizeH="0" baseline="0" noProof="0">
                <a:ln>
                  <a:noFill/>
                </a:ln>
                <a:solidFill>
                  <a:prstClr val="black"/>
                </a:solidFill>
                <a:effectLst/>
                <a:uLnTx/>
                <a:uFillTx/>
                <a:latin typeface="Euphemia" pitchFamily="34" charset="0"/>
                <a:ea typeface="+mn-ea"/>
                <a:cs typeface="+mn-cs"/>
              </a:rPr>
              <a:t>H0: Varyanslar homojen dağılmaktadır</a:t>
            </a:r>
          </a:p>
        </p:txBody>
      </p:sp>
      <p:sp>
        <p:nvSpPr>
          <p:cNvPr id="364556" name="Metin kutusu 13"/>
          <p:cNvSpPr txBox="1">
            <a:spLocks noChangeArrowheads="1"/>
          </p:cNvSpPr>
          <p:nvPr/>
        </p:nvSpPr>
        <p:spPr bwMode="auto">
          <a:xfrm>
            <a:off x="6886575" y="5475288"/>
            <a:ext cx="42656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0" i="0" u="none" strike="noStrike" kern="1200" cap="none" spc="0" normalizeH="0" baseline="0" noProof="0">
                <a:ln>
                  <a:noFill/>
                </a:ln>
                <a:solidFill>
                  <a:prstClr val="black"/>
                </a:solidFill>
                <a:effectLst/>
                <a:uLnTx/>
                <a:uFillTx/>
                <a:latin typeface="Euphemia" pitchFamily="34" charset="0"/>
                <a:ea typeface="+mn-ea"/>
                <a:cs typeface="+mn-cs"/>
              </a:rPr>
              <a:t>H1: Varyanslar heterojen dağılmaktadır</a:t>
            </a:r>
          </a:p>
        </p:txBody>
      </p:sp>
      <p:sp>
        <p:nvSpPr>
          <p:cNvPr id="15" name="Yuvarlatılmış Dikdörtgen 14"/>
          <p:cNvSpPr/>
          <p:nvPr/>
        </p:nvSpPr>
        <p:spPr>
          <a:xfrm>
            <a:off x="4549775" y="5056188"/>
            <a:ext cx="1057275" cy="839787"/>
          </a:xfrm>
          <a:prstGeom prst="roundRect">
            <a:avLst/>
          </a:prstGeom>
          <a:solidFill>
            <a:srgbClr val="C000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4" name="Metin kutusu 1"/>
          <p:cNvSpPr txBox="1">
            <a:spLocks noChangeArrowheads="1"/>
          </p:cNvSpPr>
          <p:nvPr/>
        </p:nvSpPr>
        <p:spPr bwMode="auto">
          <a:xfrm>
            <a:off x="1746250" y="548482"/>
            <a:ext cx="5368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2800" b="1" i="0" u="none" strike="noStrike" kern="1200" cap="none" spc="0" normalizeH="0" baseline="0" noProof="0" dirty="0">
                <a:ln>
                  <a:noFill/>
                </a:ln>
                <a:solidFill>
                  <a:prstClr val="black"/>
                </a:solidFill>
                <a:effectLst/>
                <a:uLnTx/>
                <a:uFillTx/>
                <a:latin typeface="Euphemia" pitchFamily="34" charset="0"/>
                <a:ea typeface="+mn-ea"/>
                <a:cs typeface="+mn-cs"/>
              </a:rPr>
              <a:t>Varsayımların değerlendirilmesi:</a:t>
            </a:r>
          </a:p>
        </p:txBody>
      </p:sp>
    </p:spTree>
    <p:extLst>
      <p:ext uri="{BB962C8B-B14F-4D97-AF65-F5344CB8AC3E}">
        <p14:creationId xmlns:p14="http://schemas.microsoft.com/office/powerpoint/2010/main" val="1368900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246352" y="171069"/>
            <a:ext cx="7932587" cy="1302638"/>
          </a:xfrm>
        </p:spPr>
        <p:txBody>
          <a:bodyPr>
            <a:normAutofit/>
          </a:bodyPr>
          <a:lstStyle/>
          <a:p>
            <a:pPr algn="ctr"/>
            <a:r>
              <a:rPr lang="tr-TR" sz="4000" b="1" dirty="0" smtClean="0">
                <a:solidFill>
                  <a:srgbClr val="FF0000"/>
                </a:solidFill>
                <a:effectLst>
                  <a:outerShdw blurRad="38100" dist="38100" dir="2700000" algn="tl">
                    <a:srgbClr val="000000">
                      <a:alpha val="43137"/>
                    </a:srgbClr>
                  </a:outerShdw>
                </a:effectLst>
                <a:latin typeface="+mn-lt"/>
                <a:cs typeface="Times New Roman" panose="02020603050405020304" pitchFamily="18" charset="0"/>
              </a:rPr>
              <a:t>Varyans analizi-ANOVA</a:t>
            </a:r>
            <a:endParaRPr lang="tr-TR" sz="4000" b="1" dirty="0">
              <a:solidFill>
                <a:srgbClr val="FF0000"/>
              </a:solidFill>
              <a:effectLst>
                <a:outerShdw blurRad="38100" dist="38100" dir="2700000" algn="tl">
                  <a:srgbClr val="000000">
                    <a:alpha val="43137"/>
                  </a:srgbClr>
                </a:outerShdw>
              </a:effectLst>
              <a:latin typeface="+mn-lt"/>
              <a:cs typeface="Times New Roman" panose="02020603050405020304" pitchFamily="18" charset="0"/>
            </a:endParaRPr>
          </a:p>
        </p:txBody>
      </p:sp>
      <p:sp>
        <p:nvSpPr>
          <p:cNvPr id="4" name="Metin kutusu 3"/>
          <p:cNvSpPr txBox="1"/>
          <p:nvPr/>
        </p:nvSpPr>
        <p:spPr>
          <a:xfrm>
            <a:off x="1056489" y="1610794"/>
            <a:ext cx="10118534" cy="2246769"/>
          </a:xfrm>
          <a:prstGeom prst="rect">
            <a:avLst/>
          </a:prstGeom>
          <a:no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tr-TR" sz="2000" b="0" i="0" u="none" strike="noStrike" kern="1200" cap="none" spc="0" normalizeH="0" baseline="0" noProof="0" dirty="0">
                <a:ln>
                  <a:noFill/>
                </a:ln>
                <a:solidFill>
                  <a:prstClr val="black"/>
                </a:solidFill>
                <a:effectLst/>
                <a:uLnTx/>
                <a:uFillTx/>
                <a:latin typeface="Century Gothic" panose="020B0502020202020204"/>
                <a:ea typeface="+mn-ea"/>
                <a:cs typeface="Times New Roman" panose="02020603050405020304" pitchFamily="18" charset="0"/>
              </a:rPr>
              <a:t>Bağımsız iki grup ortalaması arasındaki farkın önemlilik testinin </a:t>
            </a: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entury Gothic" panose="020B0502020202020204"/>
                <a:ea typeface="+mn-ea"/>
                <a:cs typeface="Times New Roman" panose="02020603050405020304" pitchFamily="18" charset="0"/>
              </a:rPr>
              <a:t>2’den çok grup (k&gt;2) </a:t>
            </a:r>
            <a:r>
              <a:rPr kumimoji="0" lang="tr-TR" sz="2000" b="0" i="0" u="none" strike="noStrike" kern="1200" cap="none" spc="0" normalizeH="0" baseline="0" noProof="0" dirty="0">
                <a:ln>
                  <a:noFill/>
                </a:ln>
                <a:solidFill>
                  <a:prstClr val="black"/>
                </a:solidFill>
                <a:effectLst/>
                <a:uLnTx/>
                <a:uFillTx/>
                <a:latin typeface="Century Gothic" panose="020B0502020202020204"/>
                <a:ea typeface="+mn-ea"/>
                <a:cs typeface="Times New Roman" panose="02020603050405020304" pitchFamily="18" charset="0"/>
              </a:rPr>
              <a:t>için </a:t>
            </a:r>
            <a:r>
              <a:rPr kumimoji="0" lang="tr-TR" sz="2000" b="0" i="0" u="none" strike="noStrike" kern="1200" cap="none" spc="0" normalizeH="0" baseline="0" noProof="0" dirty="0" err="1">
                <a:ln>
                  <a:noFill/>
                </a:ln>
                <a:solidFill>
                  <a:prstClr val="black"/>
                </a:solidFill>
                <a:effectLst/>
                <a:uLnTx/>
                <a:uFillTx/>
                <a:latin typeface="Century Gothic" panose="020B0502020202020204"/>
                <a:ea typeface="+mn-ea"/>
                <a:cs typeface="Times New Roman" panose="02020603050405020304" pitchFamily="18" charset="0"/>
              </a:rPr>
              <a:t>genellenmiş</a:t>
            </a:r>
            <a:r>
              <a:rPr kumimoji="0" lang="tr-TR" sz="2000" b="0" i="0" u="none" strike="noStrike" kern="1200" cap="none" spc="0" normalizeH="0" baseline="0" noProof="0" dirty="0">
                <a:ln>
                  <a:noFill/>
                </a:ln>
                <a:solidFill>
                  <a:prstClr val="black"/>
                </a:solidFill>
                <a:effectLst/>
                <a:uLnTx/>
                <a:uFillTx/>
                <a:latin typeface="Century Gothic" panose="020B0502020202020204"/>
                <a:ea typeface="+mn-ea"/>
                <a:cs typeface="Times New Roman" panose="02020603050405020304" pitchFamily="18" charset="0"/>
              </a:rPr>
              <a:t> halidir.</a:t>
            </a: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tr-TR" sz="2000" b="0" i="0" u="none" strike="noStrike" kern="1200" cap="none" spc="0" normalizeH="0" baseline="0" noProof="0" dirty="0">
                <a:ln>
                  <a:noFill/>
                </a:ln>
                <a:solidFill>
                  <a:prstClr val="black"/>
                </a:solidFill>
                <a:effectLst/>
                <a:uLnTx/>
                <a:uFillTx/>
                <a:latin typeface="Century Gothic" panose="020B0502020202020204"/>
                <a:ea typeface="+mn-ea"/>
                <a:cs typeface="Times New Roman" panose="02020603050405020304" pitchFamily="18" charset="0"/>
              </a:rPr>
              <a:t>İkiden çok bağımsız grubun ortalamalarını </a:t>
            </a:r>
            <a:r>
              <a:rPr kumimoji="0" lang="tr-TR" sz="2000" b="0" i="0" u="none" strike="noStrike" kern="1200" cap="none" spc="0" normalizeH="0" baseline="0" noProof="0" dirty="0" smtClean="0">
                <a:ln>
                  <a:noFill/>
                </a:ln>
                <a:solidFill>
                  <a:prstClr val="black"/>
                </a:solidFill>
                <a:effectLst/>
                <a:uLnTx/>
                <a:uFillTx/>
                <a:latin typeface="Century Gothic" panose="020B0502020202020204"/>
                <a:ea typeface="+mn-ea"/>
                <a:cs typeface="Times New Roman" panose="02020603050405020304" pitchFamily="18" charset="0"/>
              </a:rPr>
              <a:t>karşılaştırmak </a:t>
            </a:r>
            <a:r>
              <a:rPr kumimoji="0" lang="tr-TR" sz="2000" b="0" i="0" u="none" strike="noStrike" kern="1200" cap="none" spc="0" normalizeH="0" baseline="0" noProof="0" dirty="0">
                <a:ln>
                  <a:noFill/>
                </a:ln>
                <a:solidFill>
                  <a:prstClr val="black"/>
                </a:solidFill>
                <a:effectLst/>
                <a:uLnTx/>
                <a:uFillTx/>
                <a:latin typeface="Century Gothic" panose="020B0502020202020204"/>
                <a:ea typeface="+mn-ea"/>
                <a:cs typeface="Times New Roman" panose="02020603050405020304" pitchFamily="18" charset="0"/>
              </a:rPr>
              <a:t>için kullanılabilecek </a:t>
            </a: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entury Gothic" panose="020B0502020202020204"/>
                <a:ea typeface="+mn-ea"/>
                <a:cs typeface="Times New Roman" panose="02020603050405020304" pitchFamily="18" charset="0"/>
              </a:rPr>
              <a:t>parametrik </a:t>
            </a:r>
            <a:r>
              <a:rPr kumimoji="0" lang="tr-TR" sz="2000" b="0" i="0" u="none" strike="noStrike" kern="1200" cap="none" spc="0" normalizeH="0" baseline="0" noProof="0" dirty="0">
                <a:ln>
                  <a:noFill/>
                </a:ln>
                <a:solidFill>
                  <a:prstClr val="black"/>
                </a:solidFill>
                <a:effectLst/>
                <a:uLnTx/>
                <a:uFillTx/>
                <a:latin typeface="Century Gothic" panose="020B0502020202020204"/>
                <a:ea typeface="+mn-ea"/>
                <a:cs typeface="Times New Roman" panose="02020603050405020304" pitchFamily="18" charset="0"/>
              </a:rPr>
              <a:t>bir analiz yöntemidir.</a:t>
            </a: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tr-TR" sz="2000" b="0" i="0" u="none" strike="noStrike" kern="1200" cap="none" spc="0" normalizeH="0" baseline="0" noProof="0" dirty="0">
                <a:ln>
                  <a:noFill/>
                </a:ln>
                <a:solidFill>
                  <a:prstClr val="black"/>
                </a:solidFill>
                <a:effectLst/>
                <a:uLnTx/>
                <a:uFillTx/>
                <a:latin typeface="Century Gothic" panose="020B0502020202020204"/>
                <a:ea typeface="+mn-ea"/>
                <a:cs typeface="Times New Roman" panose="02020603050405020304" pitchFamily="18" charset="0"/>
              </a:rPr>
              <a:t>Grup ortalamalarının karşılaştırıldığı bir testin adının neden </a:t>
            </a:r>
            <a:r>
              <a:rPr kumimoji="0" lang="tr-TR" sz="2000" b="0" i="0" u="none" strike="noStrike" kern="1200" cap="none" spc="0" normalizeH="0" baseline="0" noProof="0" dirty="0" err="1">
                <a:ln>
                  <a:noFill/>
                </a:ln>
                <a:solidFill>
                  <a:prstClr val="black"/>
                </a:solidFill>
                <a:effectLst/>
                <a:uLnTx/>
                <a:uFillTx/>
                <a:latin typeface="Century Gothic" panose="020B0502020202020204"/>
                <a:ea typeface="+mn-ea"/>
                <a:cs typeface="Times New Roman" panose="02020603050405020304" pitchFamily="18" charset="0"/>
              </a:rPr>
              <a:t>varyans</a:t>
            </a:r>
            <a:r>
              <a:rPr kumimoji="0" lang="tr-TR" sz="2000" b="0" i="0" u="none" strike="noStrike" kern="1200" cap="none" spc="0" normalizeH="0" baseline="0" noProof="0" dirty="0">
                <a:ln>
                  <a:noFill/>
                </a:ln>
                <a:solidFill>
                  <a:prstClr val="black"/>
                </a:solidFill>
                <a:effectLst/>
                <a:uLnTx/>
                <a:uFillTx/>
                <a:latin typeface="Century Gothic" panose="020B0502020202020204"/>
                <a:ea typeface="+mn-ea"/>
                <a:cs typeface="Times New Roman" panose="02020603050405020304" pitchFamily="18" charset="0"/>
              </a:rPr>
              <a:t> analizi olduğu, test istatistiğinin hesaplanmasında, grup ortalamaları ile birlikte grup </a:t>
            </a:r>
            <a:r>
              <a:rPr kumimoji="0" lang="tr-TR" sz="20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Century Gothic" panose="020B0502020202020204"/>
                <a:ea typeface="+mn-ea"/>
                <a:cs typeface="Times New Roman" panose="02020603050405020304" pitchFamily="18" charset="0"/>
              </a:rPr>
              <a:t>varyanslarının</a:t>
            </a:r>
            <a:r>
              <a:rPr kumimoji="0" lang="tr-TR" sz="2000" b="0" i="0" u="none" strike="noStrike" kern="1200" cap="none" spc="0" normalizeH="0" baseline="0" noProof="0" dirty="0">
                <a:ln>
                  <a:noFill/>
                </a:ln>
                <a:solidFill>
                  <a:prstClr val="black"/>
                </a:solidFill>
                <a:effectLst/>
                <a:uLnTx/>
                <a:uFillTx/>
                <a:latin typeface="Century Gothic" panose="020B0502020202020204"/>
                <a:ea typeface="+mn-ea"/>
                <a:cs typeface="Times New Roman" panose="02020603050405020304" pitchFamily="18" charset="0"/>
              </a:rPr>
              <a:t> da kullanılması </a:t>
            </a:r>
            <a:r>
              <a:rPr kumimoji="0" lang="tr-TR" sz="2000" b="0" i="0" u="none" strike="noStrike" kern="1200" cap="none" spc="0" normalizeH="0" baseline="0" noProof="0" dirty="0" smtClean="0">
                <a:ln>
                  <a:noFill/>
                </a:ln>
                <a:solidFill>
                  <a:prstClr val="black"/>
                </a:solidFill>
                <a:effectLst/>
                <a:uLnTx/>
                <a:uFillTx/>
                <a:latin typeface="Century Gothic" panose="020B0502020202020204"/>
                <a:ea typeface="+mn-ea"/>
                <a:cs typeface="Times New Roman" panose="02020603050405020304" pitchFamily="18" charset="0"/>
              </a:rPr>
              <a:t>temeline </a:t>
            </a:r>
            <a:r>
              <a:rPr kumimoji="0" lang="tr-TR" sz="2000" b="0" i="0" u="none" strike="noStrike" kern="1200" cap="none" spc="0" normalizeH="0" baseline="0" noProof="0" dirty="0">
                <a:ln>
                  <a:noFill/>
                </a:ln>
                <a:solidFill>
                  <a:prstClr val="black"/>
                </a:solidFill>
                <a:effectLst/>
                <a:uLnTx/>
                <a:uFillTx/>
                <a:latin typeface="Century Gothic" panose="020B0502020202020204"/>
                <a:ea typeface="+mn-ea"/>
                <a:cs typeface="Times New Roman" panose="02020603050405020304" pitchFamily="18" charset="0"/>
              </a:rPr>
              <a:t>dayanır.</a:t>
            </a:r>
          </a:p>
        </p:txBody>
      </p:sp>
    </p:spTree>
    <p:extLst>
      <p:ext uri="{BB962C8B-B14F-4D97-AF65-F5344CB8AC3E}">
        <p14:creationId xmlns:p14="http://schemas.microsoft.com/office/powerpoint/2010/main" val="3591630447"/>
      </p:ext>
    </p:extLst>
  </p:cSld>
  <p:clrMapOvr>
    <a:masterClrMapping/>
  </p:clrMapOvr>
  <p:transition>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İçerik Yer Tutucusu 2"/>
          <p:cNvSpPr>
            <a:spLocks noGrp="1" noChangeArrowheads="1"/>
          </p:cNvSpPr>
          <p:nvPr>
            <p:ph idx="1"/>
          </p:nvPr>
        </p:nvSpPr>
        <p:spPr>
          <a:xfrm>
            <a:off x="7129463" y="1600200"/>
            <a:ext cx="4629150" cy="1374354"/>
          </a:xfrm>
        </p:spPr>
        <p:txBody>
          <a:bodyPr/>
          <a:lstStyle/>
          <a:p>
            <a:r>
              <a:rPr lang="tr-TR" altLang="tr-TR" dirty="0" smtClean="0"/>
              <a:t>Analysis &gt; ANOVA &gt; Non-parametrik </a:t>
            </a:r>
            <a:r>
              <a:rPr lang="tr-TR" altLang="tr-TR" dirty="0" smtClean="0">
                <a:sym typeface="Wingdings" panose="05000000000000000000" pitchFamily="2" charset="2"/>
              </a:rPr>
              <a:t> </a:t>
            </a:r>
            <a:r>
              <a:rPr lang="tr-TR" altLang="tr-TR" dirty="0" err="1" smtClean="0">
                <a:sym typeface="Wingdings" panose="05000000000000000000" pitchFamily="2" charset="2"/>
              </a:rPr>
              <a:t>One</a:t>
            </a:r>
            <a:r>
              <a:rPr lang="tr-TR" altLang="tr-TR" dirty="0" smtClean="0">
                <a:sym typeface="Wingdings" panose="05000000000000000000" pitchFamily="2" charset="2"/>
              </a:rPr>
              <a:t> </a:t>
            </a:r>
            <a:r>
              <a:rPr lang="tr-TR" altLang="tr-TR" dirty="0" err="1" smtClean="0">
                <a:sym typeface="Wingdings" panose="05000000000000000000" pitchFamily="2" charset="2"/>
              </a:rPr>
              <a:t>Way</a:t>
            </a:r>
            <a:r>
              <a:rPr lang="tr-TR" altLang="tr-TR" dirty="0" smtClean="0">
                <a:sym typeface="Wingdings" panose="05000000000000000000" pitchFamily="2" charset="2"/>
              </a:rPr>
              <a:t> </a:t>
            </a:r>
            <a:r>
              <a:rPr lang="tr-TR" altLang="tr-TR" dirty="0" err="1" smtClean="0">
                <a:sym typeface="Wingdings" panose="05000000000000000000" pitchFamily="2" charset="2"/>
              </a:rPr>
              <a:t>Anova</a:t>
            </a:r>
            <a:r>
              <a:rPr lang="tr-TR" altLang="tr-TR" dirty="0" smtClean="0">
                <a:sym typeface="Wingdings" panose="05000000000000000000" pitchFamily="2" charset="2"/>
              </a:rPr>
              <a:t>-Kruskal Wallis</a:t>
            </a:r>
            <a:endParaRPr lang="tr-TR" altLang="tr-TR" dirty="0" smtClean="0"/>
          </a:p>
        </p:txBody>
      </p:sp>
      <p:pic>
        <p:nvPicPr>
          <p:cNvPr id="365574" name="Resim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238" y="1527175"/>
            <a:ext cx="6705600" cy="408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Yuvarlatılmış Dikdörtgen 7"/>
          <p:cNvSpPr/>
          <p:nvPr/>
        </p:nvSpPr>
        <p:spPr>
          <a:xfrm>
            <a:off x="300038" y="5181600"/>
            <a:ext cx="2452687" cy="365125"/>
          </a:xfrm>
          <a:prstGeom prst="roundRect">
            <a:avLst/>
          </a:prstGeom>
          <a:solidFill>
            <a:srgbClr val="C000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7" name="Başlık 1"/>
          <p:cNvSpPr txBox="1">
            <a:spLocks noChangeArrowheads="1"/>
          </p:cNvSpPr>
          <p:nvPr/>
        </p:nvSpPr>
        <p:spPr bwMode="auto">
          <a:xfrm>
            <a:off x="1526381" y="244898"/>
            <a:ext cx="9980613" cy="853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b" anchorCtr="0" compatLnSpc="1">
            <a:prstTxWarp prst="textNoShape">
              <a:avLst/>
            </a:prstTxWarp>
          </a:bodyPr>
          <a:lstStyle>
            <a:lvl1pPr algn="l" rtl="0" fontAlgn="base">
              <a:lnSpc>
                <a:spcPct val="90000"/>
              </a:lnSpc>
              <a:spcBef>
                <a:spcPct val="0"/>
              </a:spcBef>
              <a:spcAft>
                <a:spcPct val="0"/>
              </a:spcAft>
              <a:defRPr sz="2800" kern="1200">
                <a:solidFill>
                  <a:schemeClr val="tx1"/>
                </a:solidFill>
                <a:latin typeface="+mj-lt"/>
                <a:ea typeface="+mj-ea"/>
                <a:cs typeface="+mj-cs"/>
              </a:defRPr>
            </a:lvl1pPr>
            <a:lvl2pPr algn="l" rtl="0" fontAlgn="base">
              <a:lnSpc>
                <a:spcPct val="90000"/>
              </a:lnSpc>
              <a:spcBef>
                <a:spcPct val="0"/>
              </a:spcBef>
              <a:spcAft>
                <a:spcPct val="0"/>
              </a:spcAft>
              <a:defRPr sz="2800">
                <a:solidFill>
                  <a:schemeClr val="tx1"/>
                </a:solidFill>
                <a:latin typeface="Plantagenet Cherokee" pitchFamily="18" charset="-79"/>
              </a:defRPr>
            </a:lvl2pPr>
            <a:lvl3pPr algn="l" rtl="0" fontAlgn="base">
              <a:lnSpc>
                <a:spcPct val="90000"/>
              </a:lnSpc>
              <a:spcBef>
                <a:spcPct val="0"/>
              </a:spcBef>
              <a:spcAft>
                <a:spcPct val="0"/>
              </a:spcAft>
              <a:defRPr sz="2800">
                <a:solidFill>
                  <a:schemeClr val="tx1"/>
                </a:solidFill>
                <a:latin typeface="Plantagenet Cherokee" pitchFamily="18" charset="-79"/>
              </a:defRPr>
            </a:lvl3pPr>
            <a:lvl4pPr algn="l" rtl="0" fontAlgn="base">
              <a:lnSpc>
                <a:spcPct val="90000"/>
              </a:lnSpc>
              <a:spcBef>
                <a:spcPct val="0"/>
              </a:spcBef>
              <a:spcAft>
                <a:spcPct val="0"/>
              </a:spcAft>
              <a:defRPr sz="2800">
                <a:solidFill>
                  <a:schemeClr val="tx1"/>
                </a:solidFill>
                <a:latin typeface="Plantagenet Cherokee" pitchFamily="18" charset="-79"/>
              </a:defRPr>
            </a:lvl4pPr>
            <a:lvl5pPr algn="l" rtl="0" fontAlgn="base">
              <a:lnSpc>
                <a:spcPct val="90000"/>
              </a:lnSpc>
              <a:spcBef>
                <a:spcPct val="0"/>
              </a:spcBef>
              <a:spcAft>
                <a:spcPct val="0"/>
              </a:spcAft>
              <a:defRPr sz="2800">
                <a:solidFill>
                  <a:schemeClr val="tx1"/>
                </a:solidFill>
                <a:latin typeface="Plantagenet Cherokee" pitchFamily="18" charset="-79"/>
              </a:defRPr>
            </a:lvl5pPr>
            <a:lvl6pPr marL="457200" algn="l" rtl="0" fontAlgn="base">
              <a:lnSpc>
                <a:spcPct val="90000"/>
              </a:lnSpc>
              <a:spcBef>
                <a:spcPct val="0"/>
              </a:spcBef>
              <a:spcAft>
                <a:spcPct val="0"/>
              </a:spcAft>
              <a:defRPr sz="2800">
                <a:solidFill>
                  <a:schemeClr val="tx1"/>
                </a:solidFill>
                <a:latin typeface="Plantagenet Cherokee" pitchFamily="18" charset="-79"/>
              </a:defRPr>
            </a:lvl6pPr>
            <a:lvl7pPr marL="914400" algn="l" rtl="0" fontAlgn="base">
              <a:lnSpc>
                <a:spcPct val="90000"/>
              </a:lnSpc>
              <a:spcBef>
                <a:spcPct val="0"/>
              </a:spcBef>
              <a:spcAft>
                <a:spcPct val="0"/>
              </a:spcAft>
              <a:defRPr sz="2800">
                <a:solidFill>
                  <a:schemeClr val="tx1"/>
                </a:solidFill>
                <a:latin typeface="Plantagenet Cherokee" pitchFamily="18" charset="-79"/>
              </a:defRPr>
            </a:lvl7pPr>
            <a:lvl8pPr marL="1371600" algn="l" rtl="0" fontAlgn="base">
              <a:lnSpc>
                <a:spcPct val="90000"/>
              </a:lnSpc>
              <a:spcBef>
                <a:spcPct val="0"/>
              </a:spcBef>
              <a:spcAft>
                <a:spcPct val="0"/>
              </a:spcAft>
              <a:defRPr sz="2800">
                <a:solidFill>
                  <a:schemeClr val="tx1"/>
                </a:solidFill>
                <a:latin typeface="Plantagenet Cherokee" pitchFamily="18" charset="-79"/>
              </a:defRPr>
            </a:lvl8pPr>
            <a:lvl9pPr marL="1828800" algn="l" rtl="0" fontAlgn="base">
              <a:lnSpc>
                <a:spcPct val="90000"/>
              </a:lnSpc>
              <a:spcBef>
                <a:spcPct val="0"/>
              </a:spcBef>
              <a:spcAft>
                <a:spcPct val="0"/>
              </a:spcAft>
              <a:defRPr sz="2800">
                <a:solidFill>
                  <a:schemeClr val="tx1"/>
                </a:solidFill>
                <a:latin typeface="Plantagenet Cherokee" pitchFamily="18" charset="-79"/>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tr-TR" altLang="tr-TR" sz="3200" b="1" i="0" u="none" strike="noStrike" kern="1200" cap="none" spc="0" normalizeH="0" baseline="0" noProof="0" dirty="0" smtClean="0">
                <a:ln>
                  <a:noFill/>
                </a:ln>
                <a:solidFill>
                  <a:prstClr val="black"/>
                </a:solidFill>
                <a:effectLst/>
                <a:uLnTx/>
                <a:uFillTx/>
                <a:latin typeface="Calibri" panose="020F0502020204030204" pitchFamily="34" charset="0"/>
                <a:ea typeface="+mj-ea"/>
                <a:cs typeface="Calibri" panose="020F0502020204030204" pitchFamily="34" charset="0"/>
              </a:rPr>
              <a:t>Adım 2:  Test istatistiğinin seçimi, </a:t>
            </a:r>
            <a:r>
              <a:rPr kumimoji="0" lang="tr-TR" altLang="tr-TR" sz="32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Kruskal Wallis</a:t>
            </a:r>
          </a:p>
        </p:txBody>
      </p:sp>
    </p:spTree>
    <p:extLst>
      <p:ext uri="{BB962C8B-B14F-4D97-AF65-F5344CB8AC3E}">
        <p14:creationId xmlns:p14="http://schemas.microsoft.com/office/powerpoint/2010/main" val="3684004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6597" name="Resim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3439" y="1310481"/>
            <a:ext cx="5087938" cy="493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6598" name="Resim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639" y="1310481"/>
            <a:ext cx="3733800" cy="420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Başlık 1"/>
          <p:cNvSpPr txBox="1">
            <a:spLocks noChangeArrowheads="1"/>
          </p:cNvSpPr>
          <p:nvPr/>
        </p:nvSpPr>
        <p:spPr>
          <a:xfrm>
            <a:off x="1666760" y="654720"/>
            <a:ext cx="6554578" cy="1096963"/>
          </a:xfrm>
          <a:prstGeom prst="rect">
            <a:avLst/>
          </a:prstGeom>
        </p:spPr>
        <p:txBody>
          <a:bodyPr/>
          <a:lstStyle>
            <a:lvl1pPr algn="l" rtl="0" fontAlgn="base">
              <a:lnSpc>
                <a:spcPct val="90000"/>
              </a:lnSpc>
              <a:spcBef>
                <a:spcPct val="0"/>
              </a:spcBef>
              <a:spcAft>
                <a:spcPct val="0"/>
              </a:spcAft>
              <a:defRPr sz="2800" kern="1200">
                <a:solidFill>
                  <a:schemeClr val="tx1"/>
                </a:solidFill>
                <a:latin typeface="+mj-lt"/>
                <a:ea typeface="+mj-ea"/>
                <a:cs typeface="+mj-cs"/>
              </a:defRPr>
            </a:lvl1pPr>
            <a:lvl2pPr algn="l" rtl="0" fontAlgn="base">
              <a:lnSpc>
                <a:spcPct val="90000"/>
              </a:lnSpc>
              <a:spcBef>
                <a:spcPct val="0"/>
              </a:spcBef>
              <a:spcAft>
                <a:spcPct val="0"/>
              </a:spcAft>
              <a:defRPr sz="2800">
                <a:solidFill>
                  <a:schemeClr val="tx1"/>
                </a:solidFill>
                <a:latin typeface="Plantagenet Cherokee" pitchFamily="18" charset="-79"/>
              </a:defRPr>
            </a:lvl2pPr>
            <a:lvl3pPr algn="l" rtl="0" fontAlgn="base">
              <a:lnSpc>
                <a:spcPct val="90000"/>
              </a:lnSpc>
              <a:spcBef>
                <a:spcPct val="0"/>
              </a:spcBef>
              <a:spcAft>
                <a:spcPct val="0"/>
              </a:spcAft>
              <a:defRPr sz="2800">
                <a:solidFill>
                  <a:schemeClr val="tx1"/>
                </a:solidFill>
                <a:latin typeface="Plantagenet Cherokee" pitchFamily="18" charset="-79"/>
              </a:defRPr>
            </a:lvl3pPr>
            <a:lvl4pPr algn="l" rtl="0" fontAlgn="base">
              <a:lnSpc>
                <a:spcPct val="90000"/>
              </a:lnSpc>
              <a:spcBef>
                <a:spcPct val="0"/>
              </a:spcBef>
              <a:spcAft>
                <a:spcPct val="0"/>
              </a:spcAft>
              <a:defRPr sz="2800">
                <a:solidFill>
                  <a:schemeClr val="tx1"/>
                </a:solidFill>
                <a:latin typeface="Plantagenet Cherokee" pitchFamily="18" charset="-79"/>
              </a:defRPr>
            </a:lvl4pPr>
            <a:lvl5pPr algn="l" rtl="0" fontAlgn="base">
              <a:lnSpc>
                <a:spcPct val="90000"/>
              </a:lnSpc>
              <a:spcBef>
                <a:spcPct val="0"/>
              </a:spcBef>
              <a:spcAft>
                <a:spcPct val="0"/>
              </a:spcAft>
              <a:defRPr sz="2800">
                <a:solidFill>
                  <a:schemeClr val="tx1"/>
                </a:solidFill>
                <a:latin typeface="Plantagenet Cherokee" pitchFamily="18" charset="-79"/>
              </a:defRPr>
            </a:lvl5pPr>
            <a:lvl6pPr marL="457200" algn="l" rtl="0" fontAlgn="base">
              <a:lnSpc>
                <a:spcPct val="90000"/>
              </a:lnSpc>
              <a:spcBef>
                <a:spcPct val="0"/>
              </a:spcBef>
              <a:spcAft>
                <a:spcPct val="0"/>
              </a:spcAft>
              <a:defRPr sz="2800">
                <a:solidFill>
                  <a:schemeClr val="tx1"/>
                </a:solidFill>
                <a:latin typeface="Plantagenet Cherokee" pitchFamily="18" charset="-79"/>
              </a:defRPr>
            </a:lvl6pPr>
            <a:lvl7pPr marL="914400" algn="l" rtl="0" fontAlgn="base">
              <a:lnSpc>
                <a:spcPct val="90000"/>
              </a:lnSpc>
              <a:spcBef>
                <a:spcPct val="0"/>
              </a:spcBef>
              <a:spcAft>
                <a:spcPct val="0"/>
              </a:spcAft>
              <a:defRPr sz="2800">
                <a:solidFill>
                  <a:schemeClr val="tx1"/>
                </a:solidFill>
                <a:latin typeface="Plantagenet Cherokee" pitchFamily="18" charset="-79"/>
              </a:defRPr>
            </a:lvl7pPr>
            <a:lvl8pPr marL="1371600" algn="l" rtl="0" fontAlgn="base">
              <a:lnSpc>
                <a:spcPct val="90000"/>
              </a:lnSpc>
              <a:spcBef>
                <a:spcPct val="0"/>
              </a:spcBef>
              <a:spcAft>
                <a:spcPct val="0"/>
              </a:spcAft>
              <a:defRPr sz="2800">
                <a:solidFill>
                  <a:schemeClr val="tx1"/>
                </a:solidFill>
                <a:latin typeface="Plantagenet Cherokee" pitchFamily="18" charset="-79"/>
              </a:defRPr>
            </a:lvl8pPr>
            <a:lvl9pPr marL="1828800" algn="l" rtl="0" fontAlgn="base">
              <a:lnSpc>
                <a:spcPct val="90000"/>
              </a:lnSpc>
              <a:spcBef>
                <a:spcPct val="0"/>
              </a:spcBef>
              <a:spcAft>
                <a:spcPct val="0"/>
              </a:spcAft>
              <a:defRPr sz="2800">
                <a:solidFill>
                  <a:schemeClr val="tx1"/>
                </a:solidFill>
                <a:latin typeface="Plantagenet Cherokee" pitchFamily="18" charset="-79"/>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tr-TR" altLang="tr-TR" sz="2800" b="1" i="0" u="none" strike="noStrike" kern="1200" cap="none" spc="0" normalizeH="0" baseline="0" noProof="0" dirty="0" smtClean="0">
                <a:ln>
                  <a:noFill/>
                </a:ln>
                <a:solidFill>
                  <a:prstClr val="black"/>
                </a:solidFill>
                <a:effectLst/>
                <a:uLnTx/>
                <a:uFillTx/>
                <a:latin typeface="Calibri" panose="020F0502020204030204" pitchFamily="34" charset="0"/>
                <a:ea typeface="+mj-ea"/>
                <a:cs typeface="Calibri" panose="020F0502020204030204" pitchFamily="34" charset="0"/>
              </a:rPr>
              <a:t>Adım 3: İstatistiksel Karar ve Yorum</a:t>
            </a:r>
          </a:p>
        </p:txBody>
      </p:sp>
      <p:sp>
        <p:nvSpPr>
          <p:cNvPr id="9" name="Yuvarlatılmış Dikdörtgen 8"/>
          <p:cNvSpPr/>
          <p:nvPr/>
        </p:nvSpPr>
        <p:spPr>
          <a:xfrm>
            <a:off x="6962661" y="2407445"/>
            <a:ext cx="738130" cy="818356"/>
          </a:xfrm>
          <a:prstGeom prst="roundRect">
            <a:avLst/>
          </a:prstGeom>
          <a:solidFill>
            <a:srgbClr val="C000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Yuvarlatılmış Dikdörtgen 9"/>
          <p:cNvSpPr/>
          <p:nvPr/>
        </p:nvSpPr>
        <p:spPr>
          <a:xfrm>
            <a:off x="7483208" y="4858439"/>
            <a:ext cx="738130" cy="1222872"/>
          </a:xfrm>
          <a:prstGeom prst="roundRect">
            <a:avLst/>
          </a:prstGeom>
          <a:solidFill>
            <a:srgbClr val="C000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Metin kutusu 8"/>
          <p:cNvSpPr txBox="1">
            <a:spLocks noChangeArrowheads="1"/>
          </p:cNvSpPr>
          <p:nvPr/>
        </p:nvSpPr>
        <p:spPr bwMode="auto">
          <a:xfrm>
            <a:off x="9028495" y="2212795"/>
            <a:ext cx="2934809" cy="1200329"/>
          </a:xfrm>
          <a:prstGeom prst="rect">
            <a:avLst/>
          </a:prstGeom>
          <a:solidFill>
            <a:srgbClr val="FFFF00"/>
          </a:solidFill>
          <a:ln>
            <a:noFill/>
          </a:ln>
          <a:extLst/>
        </p:spPr>
        <p:txBody>
          <a:bodyPr wrap="squar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1" i="0" u="none" strike="noStrike" kern="1200" cap="none" spc="0" normalizeH="0" baseline="0" noProof="0" dirty="0">
                <a:ln>
                  <a:noFill/>
                </a:ln>
                <a:solidFill>
                  <a:prstClr val="black"/>
                </a:solidFill>
                <a:effectLst/>
                <a:uLnTx/>
                <a:uFillTx/>
                <a:latin typeface="Euphemia" pitchFamily="34" charset="0"/>
                <a:ea typeface="+mn-ea"/>
                <a:cs typeface="+mn-cs"/>
              </a:rPr>
              <a:t>H</a:t>
            </a:r>
            <a:r>
              <a:rPr kumimoji="0" lang="tr-TR" altLang="tr-TR" sz="1800" b="1" i="0" u="none" strike="noStrike" kern="1200" cap="none" spc="0" normalizeH="0" baseline="-25000" noProof="0" dirty="0">
                <a:ln>
                  <a:noFill/>
                </a:ln>
                <a:solidFill>
                  <a:prstClr val="black"/>
                </a:solidFill>
                <a:effectLst/>
                <a:uLnTx/>
                <a:uFillTx/>
                <a:latin typeface="Euphemia" pitchFamily="34" charset="0"/>
                <a:ea typeface="+mn-ea"/>
                <a:cs typeface="+mn-cs"/>
              </a:rPr>
              <a:t>0</a:t>
            </a:r>
            <a:r>
              <a:rPr kumimoji="0" lang="tr-TR" altLang="tr-TR" sz="1800" b="1" i="0" u="none" strike="noStrike" kern="1200" cap="none" spc="0" normalizeH="0" baseline="0" noProof="0" dirty="0">
                <a:ln>
                  <a:noFill/>
                </a:ln>
                <a:solidFill>
                  <a:prstClr val="black"/>
                </a:solidFill>
                <a:effectLst/>
                <a:uLnTx/>
                <a:uFillTx/>
                <a:latin typeface="Euphemia" pitchFamily="34" charset="0"/>
                <a:ea typeface="+mn-ea"/>
                <a:cs typeface="+mn-cs"/>
              </a:rPr>
              <a:t> </a:t>
            </a:r>
            <a:r>
              <a:rPr kumimoji="0" lang="tr-TR" altLang="tr-TR" sz="1800" b="1" i="0" u="none" strike="noStrike" kern="1200" cap="none" spc="0" normalizeH="0" baseline="0" noProof="0" dirty="0" err="1" smtClean="0">
                <a:ln>
                  <a:noFill/>
                </a:ln>
                <a:solidFill>
                  <a:prstClr val="black"/>
                </a:solidFill>
                <a:effectLst/>
                <a:uLnTx/>
                <a:uFillTx/>
                <a:latin typeface="Euphemia" pitchFamily="34" charset="0"/>
                <a:ea typeface="+mn-ea"/>
                <a:cs typeface="+mn-cs"/>
              </a:rPr>
              <a:t>red</a:t>
            </a:r>
            <a:r>
              <a:rPr kumimoji="0" lang="tr-TR" altLang="tr-TR" sz="1800" b="1" i="0" u="none" strike="noStrike" kern="1200" cap="none" spc="0" normalizeH="0" baseline="0" noProof="0" dirty="0" smtClean="0">
                <a:ln>
                  <a:noFill/>
                </a:ln>
                <a:solidFill>
                  <a:prstClr val="black"/>
                </a:solidFill>
                <a:effectLst/>
                <a:uLnTx/>
                <a:uFillTx/>
                <a:latin typeface="Euphemia" pitchFamily="34" charset="0"/>
                <a:ea typeface="+mn-ea"/>
                <a:cs typeface="+mn-cs"/>
              </a:rPr>
              <a:t> edilir: </a:t>
            </a:r>
            <a:r>
              <a:rPr kumimoji="0" lang="tr-TR" altLang="tr-TR" sz="1800" b="0" i="0" u="none" strike="noStrike" kern="1200" cap="none" spc="0" normalizeH="0" baseline="0" noProof="0" dirty="0">
                <a:ln>
                  <a:noFill/>
                </a:ln>
                <a:solidFill>
                  <a:srgbClr val="514843"/>
                </a:solidFill>
                <a:effectLst/>
                <a:uLnTx/>
                <a:uFillTx/>
                <a:latin typeface="Euphemia" pitchFamily="34" charset="0"/>
                <a:ea typeface="+mn-ea"/>
                <a:cs typeface="+mn-cs"/>
              </a:rPr>
              <a:t>: HOS değeri yönünden en az bir grup diğerlerinden farklıdır.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altLang="tr-TR" sz="1800" b="0" i="0" u="none" strike="noStrike" kern="1200" cap="none" spc="0" normalizeH="0" baseline="0" noProof="0" dirty="0">
              <a:ln>
                <a:noFill/>
              </a:ln>
              <a:solidFill>
                <a:prstClr val="black"/>
              </a:solidFill>
              <a:effectLst/>
              <a:uLnTx/>
              <a:uFillTx/>
              <a:latin typeface="Euphemia" pitchFamily="34" charset="0"/>
              <a:ea typeface="+mn-ea"/>
              <a:cs typeface="+mn-cs"/>
            </a:endParaRPr>
          </a:p>
        </p:txBody>
      </p:sp>
      <p:cxnSp>
        <p:nvCxnSpPr>
          <p:cNvPr id="4" name="Düz Ok Bağlayıcısı 3"/>
          <p:cNvCxnSpPr/>
          <p:nvPr/>
        </p:nvCxnSpPr>
        <p:spPr>
          <a:xfrm>
            <a:off x="7973458" y="2787268"/>
            <a:ext cx="1016478" cy="1"/>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5" name="Metin kutusu 9"/>
          <p:cNvSpPr txBox="1">
            <a:spLocks noChangeArrowheads="1"/>
          </p:cNvSpPr>
          <p:nvPr/>
        </p:nvSpPr>
        <p:spPr bwMode="auto">
          <a:xfrm>
            <a:off x="9596963" y="4770830"/>
            <a:ext cx="2090661" cy="923330"/>
          </a:xfrm>
          <a:prstGeom prst="rect">
            <a:avLst/>
          </a:prstGeom>
          <a:solidFill>
            <a:srgbClr val="FFFF00"/>
          </a:solidFill>
          <a:ln>
            <a:noFill/>
          </a:ln>
          <a:extLst/>
        </p:spPr>
        <p:txBody>
          <a:bodyPr wrap="squar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0" i="0" u="sng" strike="noStrike" kern="1200" cap="none" spc="0" normalizeH="0" baseline="0" noProof="0" dirty="0">
                <a:ln>
                  <a:noFill/>
                </a:ln>
                <a:solidFill>
                  <a:prstClr val="black"/>
                </a:solidFill>
                <a:effectLst/>
                <a:uLnTx/>
                <a:uFillTx/>
                <a:latin typeface="Euphemia" pitchFamily="34" charset="0"/>
                <a:ea typeface="+mn-ea"/>
                <a:cs typeface="+mn-cs"/>
              </a:rPr>
              <a:t>Farklılık hangi </a:t>
            </a:r>
            <a:r>
              <a:rPr kumimoji="0" lang="tr-TR" altLang="tr-TR" sz="1800" b="0" i="0" u="sng" strike="noStrike" kern="1200" cap="none" spc="0" normalizeH="0" baseline="0" noProof="0" dirty="0" smtClean="0">
                <a:ln>
                  <a:noFill/>
                </a:ln>
                <a:solidFill>
                  <a:prstClr val="black"/>
                </a:solidFill>
                <a:effectLst/>
                <a:uLnTx/>
                <a:uFillTx/>
                <a:latin typeface="Euphemia" pitchFamily="34" charset="0"/>
                <a:ea typeface="+mn-ea"/>
                <a:cs typeface="+mn-cs"/>
              </a:rPr>
              <a:t>grup/gruplardan kaynaklanıyor?</a:t>
            </a:r>
            <a:endParaRPr kumimoji="0" lang="tr-TR" altLang="tr-TR" sz="1800" b="0" i="0" u="sng" strike="noStrike" kern="1200" cap="none" spc="0" normalizeH="0" baseline="0" noProof="0" dirty="0">
              <a:ln>
                <a:noFill/>
              </a:ln>
              <a:solidFill>
                <a:prstClr val="black"/>
              </a:solidFill>
              <a:effectLst/>
              <a:uLnTx/>
              <a:uFillTx/>
              <a:latin typeface="Euphemia" pitchFamily="34" charset="0"/>
              <a:ea typeface="+mn-ea"/>
              <a:cs typeface="+mn-cs"/>
            </a:endParaRPr>
          </a:p>
        </p:txBody>
      </p:sp>
      <p:sp>
        <p:nvSpPr>
          <p:cNvPr id="7" name="Aşağı Ok 6"/>
          <p:cNvSpPr/>
          <p:nvPr/>
        </p:nvSpPr>
        <p:spPr>
          <a:xfrm>
            <a:off x="10102467" y="3558448"/>
            <a:ext cx="539827" cy="6169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cxnSp>
        <p:nvCxnSpPr>
          <p:cNvPr id="13" name="Düz Ok Bağlayıcısı 12"/>
          <p:cNvCxnSpPr/>
          <p:nvPr/>
        </p:nvCxnSpPr>
        <p:spPr>
          <a:xfrm flipH="1">
            <a:off x="8481697" y="5244029"/>
            <a:ext cx="740674" cy="11534"/>
          </a:xfrm>
          <a:prstGeom prst="straightConnector1">
            <a:avLst/>
          </a:prstGeom>
          <a:ln w="476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854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7" name="Başlık 1"/>
          <p:cNvSpPr>
            <a:spLocks noGrp="1" noChangeArrowheads="1"/>
          </p:cNvSpPr>
          <p:nvPr>
            <p:ph type="title"/>
          </p:nvPr>
        </p:nvSpPr>
        <p:spPr>
          <a:xfrm>
            <a:off x="1887416" y="559777"/>
            <a:ext cx="9980613" cy="866775"/>
          </a:xfrm>
        </p:spPr>
        <p:txBody>
          <a:bodyPr/>
          <a:lstStyle/>
          <a:p>
            <a:r>
              <a:rPr lang="tr-TR" altLang="tr-TR" dirty="0" smtClean="0"/>
              <a:t>RAPORLAMA</a:t>
            </a:r>
          </a:p>
        </p:txBody>
      </p:sp>
      <p:graphicFrame>
        <p:nvGraphicFramePr>
          <p:cNvPr id="7" name="İçerik Yer Tutucusu 6"/>
          <p:cNvGraphicFramePr>
            <a:graphicFrameLocks/>
          </p:cNvGraphicFramePr>
          <p:nvPr>
            <p:extLst/>
          </p:nvPr>
        </p:nvGraphicFramePr>
        <p:xfrm>
          <a:off x="1104900" y="1600200"/>
          <a:ext cx="9982200" cy="1482724"/>
        </p:xfrm>
        <a:graphic>
          <a:graphicData uri="http://schemas.openxmlformats.org/drawingml/2006/table">
            <a:tbl>
              <a:tblPr firstRow="1" bandRow="1">
                <a:tableStyleId>{5C22544A-7EE6-4342-B048-85BDC9FD1C3A}</a:tableStyleId>
              </a:tblPr>
              <a:tblGrid>
                <a:gridCol w="2495550">
                  <a:extLst>
                    <a:ext uri="{9D8B030D-6E8A-4147-A177-3AD203B41FA5}">
                      <a16:colId xmlns:a16="http://schemas.microsoft.com/office/drawing/2014/main" xmlns="" val="20000"/>
                    </a:ext>
                  </a:extLst>
                </a:gridCol>
                <a:gridCol w="646430">
                  <a:extLst>
                    <a:ext uri="{9D8B030D-6E8A-4147-A177-3AD203B41FA5}">
                      <a16:colId xmlns:a16="http://schemas.microsoft.com/office/drawing/2014/main" xmlns="" val="20001"/>
                    </a:ext>
                  </a:extLst>
                </a:gridCol>
                <a:gridCol w="4344670">
                  <a:extLst>
                    <a:ext uri="{9D8B030D-6E8A-4147-A177-3AD203B41FA5}">
                      <a16:colId xmlns:a16="http://schemas.microsoft.com/office/drawing/2014/main" xmlns="" val="20002"/>
                    </a:ext>
                  </a:extLst>
                </a:gridCol>
                <a:gridCol w="2495550">
                  <a:extLst>
                    <a:ext uri="{9D8B030D-6E8A-4147-A177-3AD203B41FA5}">
                      <a16:colId xmlns:a16="http://schemas.microsoft.com/office/drawing/2014/main" xmlns="" val="20003"/>
                    </a:ext>
                  </a:extLst>
                </a:gridCol>
              </a:tblGrid>
              <a:tr h="370681">
                <a:tc>
                  <a:txBody>
                    <a:bodyPr/>
                    <a:lstStyle/>
                    <a:p>
                      <a:r>
                        <a:rPr lang="tr-TR" sz="1800" dirty="0"/>
                        <a:t>Grup</a:t>
                      </a:r>
                    </a:p>
                  </a:txBody>
                  <a:tcPr marT="45700" marB="45700"/>
                </a:tc>
                <a:tc>
                  <a:txBody>
                    <a:bodyPr/>
                    <a:lstStyle/>
                    <a:p>
                      <a:r>
                        <a:rPr lang="tr-TR" sz="1800" dirty="0"/>
                        <a:t>N</a:t>
                      </a:r>
                    </a:p>
                  </a:txBody>
                  <a:tcPr marT="45700" marB="45700"/>
                </a:tc>
                <a:tc>
                  <a:txBody>
                    <a:bodyPr/>
                    <a:lstStyle/>
                    <a:p>
                      <a:pPr algn="ctr"/>
                      <a:r>
                        <a:rPr lang="tr-TR" sz="1800" dirty="0"/>
                        <a:t>Medyan (</a:t>
                      </a:r>
                      <a:r>
                        <a:rPr lang="tr-TR" sz="1800" dirty="0" err="1"/>
                        <a:t>Min-Maks</a:t>
                      </a:r>
                      <a:r>
                        <a:rPr lang="tr-TR" sz="1800" dirty="0"/>
                        <a:t>)</a:t>
                      </a:r>
                    </a:p>
                  </a:txBody>
                  <a:tcPr marT="45700" marB="45700"/>
                </a:tc>
                <a:tc>
                  <a:txBody>
                    <a:bodyPr/>
                    <a:lstStyle/>
                    <a:p>
                      <a:pPr algn="ctr"/>
                      <a:r>
                        <a:rPr lang="tr-TR" sz="1800" dirty="0" smtClean="0"/>
                        <a:t>P değeri</a:t>
                      </a:r>
                      <a:endParaRPr lang="tr-TR" sz="1800" dirty="0"/>
                    </a:p>
                  </a:txBody>
                  <a:tcPr marT="45700" marB="45700"/>
                </a:tc>
                <a:extLst>
                  <a:ext uri="{0D108BD9-81ED-4DB2-BD59-A6C34878D82A}">
                    <a16:rowId xmlns:a16="http://schemas.microsoft.com/office/drawing/2014/main" xmlns="" val="10000"/>
                  </a:ext>
                </a:extLst>
              </a:tr>
              <a:tr h="370681">
                <a:tc>
                  <a:txBody>
                    <a:bodyPr/>
                    <a:lstStyle/>
                    <a:p>
                      <a:r>
                        <a:rPr lang="tr-TR" sz="1800" dirty="0"/>
                        <a:t>Kontrol</a:t>
                      </a:r>
                    </a:p>
                  </a:txBody>
                  <a:tcPr marT="45700" marB="45700"/>
                </a:tc>
                <a:tc>
                  <a:txBody>
                    <a:bodyPr/>
                    <a:lstStyle/>
                    <a:p>
                      <a:r>
                        <a:rPr lang="tr-TR" sz="1800" dirty="0"/>
                        <a:t>15</a:t>
                      </a:r>
                    </a:p>
                  </a:txBody>
                  <a:tcPr marT="45700" marB="45700"/>
                </a:tc>
                <a:tc>
                  <a:txBody>
                    <a:bodyPr/>
                    <a:lstStyle/>
                    <a:p>
                      <a:pPr algn="ctr"/>
                      <a:r>
                        <a:rPr lang="tr-TR" sz="1800" dirty="0"/>
                        <a:t>39,9 (38-46,4) </a:t>
                      </a:r>
                      <a:r>
                        <a:rPr lang="tr-TR" sz="1800" baseline="30000" dirty="0"/>
                        <a:t>a</a:t>
                      </a:r>
                    </a:p>
                  </a:txBody>
                  <a:tcPr marT="45700" marB="45700"/>
                </a:tc>
                <a:tc rowSpan="3">
                  <a:txBody>
                    <a:bodyPr/>
                    <a:lstStyle/>
                    <a:p>
                      <a:pPr algn="ctr"/>
                      <a:r>
                        <a:rPr lang="tr-TR" sz="1800" dirty="0">
                          <a:solidFill>
                            <a:schemeClr val="bg1"/>
                          </a:solidFill>
                        </a:rPr>
                        <a:t>&lt;0,001</a:t>
                      </a:r>
                    </a:p>
                  </a:txBody>
                  <a:tcPr marT="45700" marB="45700" anchor="ctr">
                    <a:solidFill>
                      <a:schemeClr val="accent2"/>
                    </a:solidFill>
                  </a:tcPr>
                </a:tc>
                <a:extLst>
                  <a:ext uri="{0D108BD9-81ED-4DB2-BD59-A6C34878D82A}">
                    <a16:rowId xmlns:a16="http://schemas.microsoft.com/office/drawing/2014/main" xmlns="" val="10001"/>
                  </a:ext>
                </a:extLst>
              </a:tr>
              <a:tr h="370681">
                <a:tc>
                  <a:txBody>
                    <a:bodyPr/>
                    <a:lstStyle/>
                    <a:p>
                      <a:r>
                        <a:rPr lang="tr-TR" sz="1800" dirty="0" err="1"/>
                        <a:t>Trehaloz</a:t>
                      </a:r>
                      <a:endParaRPr lang="tr-TR" sz="1800" dirty="0"/>
                    </a:p>
                  </a:txBody>
                  <a:tcPr marT="45700" marB="45700"/>
                </a:tc>
                <a:tc>
                  <a:txBody>
                    <a:bodyPr/>
                    <a:lstStyle/>
                    <a:p>
                      <a:r>
                        <a:rPr lang="tr-TR" sz="1800" dirty="0"/>
                        <a:t>15</a:t>
                      </a:r>
                    </a:p>
                  </a:txBody>
                  <a:tcPr marT="45700" marB="45700"/>
                </a:tc>
                <a:tc>
                  <a:txBody>
                    <a:bodyPr/>
                    <a:lstStyle/>
                    <a:p>
                      <a:pPr algn="ctr"/>
                      <a:r>
                        <a:rPr lang="tr-TR" sz="1800" dirty="0"/>
                        <a:t>48,5 (35,1-55,3) </a:t>
                      </a:r>
                      <a:r>
                        <a:rPr lang="tr-TR" sz="1800" baseline="30000" dirty="0"/>
                        <a:t>b</a:t>
                      </a:r>
                    </a:p>
                  </a:txBody>
                  <a:tcPr marT="45700" marB="45700"/>
                </a:tc>
                <a:tc vMerge="1">
                  <a:txBody>
                    <a:bodyPr/>
                    <a:lstStyle/>
                    <a:p>
                      <a:endParaRPr lang="tr-TR" dirty="0"/>
                    </a:p>
                  </a:txBody>
                  <a:tcPr>
                    <a:solidFill>
                      <a:schemeClr val="accent2"/>
                    </a:solidFill>
                  </a:tcPr>
                </a:tc>
                <a:extLst>
                  <a:ext uri="{0D108BD9-81ED-4DB2-BD59-A6C34878D82A}">
                    <a16:rowId xmlns:a16="http://schemas.microsoft.com/office/drawing/2014/main" xmlns="" val="10002"/>
                  </a:ext>
                </a:extLst>
              </a:tr>
              <a:tr h="370681">
                <a:tc>
                  <a:txBody>
                    <a:bodyPr/>
                    <a:lstStyle/>
                    <a:p>
                      <a:r>
                        <a:rPr lang="tr-TR" sz="1800" dirty="0" err="1"/>
                        <a:t>Metiyonin</a:t>
                      </a:r>
                      <a:endParaRPr lang="tr-TR" sz="1800" dirty="0"/>
                    </a:p>
                  </a:txBody>
                  <a:tcPr marT="45700" marB="45700"/>
                </a:tc>
                <a:tc>
                  <a:txBody>
                    <a:bodyPr/>
                    <a:lstStyle/>
                    <a:p>
                      <a:r>
                        <a:rPr lang="tr-TR" sz="1800" dirty="0"/>
                        <a:t>15</a:t>
                      </a:r>
                    </a:p>
                  </a:txBody>
                  <a:tcPr marT="45700" marB="45700"/>
                </a:tc>
                <a:tc>
                  <a:txBody>
                    <a:bodyPr/>
                    <a:lstStyle/>
                    <a:p>
                      <a:pPr algn="ctr"/>
                      <a:r>
                        <a:rPr lang="tr-TR" sz="1800" dirty="0"/>
                        <a:t>53,6 (47,9-56,7) </a:t>
                      </a:r>
                      <a:r>
                        <a:rPr lang="tr-TR" sz="1800" baseline="30000" dirty="0"/>
                        <a:t>b</a:t>
                      </a:r>
                    </a:p>
                  </a:txBody>
                  <a:tcPr marT="45700" marB="45700"/>
                </a:tc>
                <a:tc vMerge="1">
                  <a:txBody>
                    <a:bodyPr/>
                    <a:lstStyle/>
                    <a:p>
                      <a:endParaRPr lang="tr-TR" dirty="0"/>
                    </a:p>
                  </a:txBody>
                  <a:tcPr>
                    <a:solidFill>
                      <a:schemeClr val="accent2"/>
                    </a:solidFill>
                  </a:tcPr>
                </a:tc>
                <a:extLst>
                  <a:ext uri="{0D108BD9-81ED-4DB2-BD59-A6C34878D82A}">
                    <a16:rowId xmlns:a16="http://schemas.microsoft.com/office/drawing/2014/main" xmlns="" val="10003"/>
                  </a:ext>
                </a:extLst>
              </a:tr>
            </a:tbl>
          </a:graphicData>
        </a:graphic>
      </p:graphicFrame>
      <p:sp>
        <p:nvSpPr>
          <p:cNvPr id="367646" name="Metin kutusu 7"/>
          <p:cNvSpPr txBox="1">
            <a:spLocks noChangeArrowheads="1"/>
          </p:cNvSpPr>
          <p:nvPr/>
        </p:nvSpPr>
        <p:spPr bwMode="auto">
          <a:xfrm>
            <a:off x="1271588" y="3144838"/>
            <a:ext cx="96456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0" i="1" u="none" strike="noStrike" kern="1200" cap="none" spc="0" normalizeH="0" baseline="30000" noProof="0">
                <a:ln>
                  <a:noFill/>
                </a:ln>
                <a:solidFill>
                  <a:prstClr val="black"/>
                </a:solidFill>
                <a:effectLst/>
                <a:uLnTx/>
                <a:uFillTx/>
                <a:latin typeface="Euphemia" pitchFamily="34" charset="0"/>
                <a:ea typeface="+mn-ea"/>
                <a:cs typeface="+mn-cs"/>
              </a:rPr>
              <a:t>a,b, </a:t>
            </a:r>
            <a:r>
              <a:rPr kumimoji="0" lang="tr-TR" altLang="tr-TR" sz="1800" b="0" i="1" u="none" strike="noStrike" kern="1200" cap="none" spc="0" normalizeH="0" baseline="0" noProof="0">
                <a:ln>
                  <a:noFill/>
                </a:ln>
                <a:solidFill>
                  <a:prstClr val="black"/>
                </a:solidFill>
                <a:effectLst/>
                <a:uLnTx/>
                <a:uFillTx/>
                <a:latin typeface="Euphemia" pitchFamily="34" charset="0"/>
                <a:ea typeface="+mn-ea"/>
                <a:cs typeface="+mn-cs"/>
              </a:rPr>
              <a:t>Aynı sütundaki farklı harfler istatistiksel açıdan anlamlı farklılığı ifade eder (p&lt;0.05)</a:t>
            </a:r>
          </a:p>
        </p:txBody>
      </p:sp>
    </p:spTree>
    <p:extLst>
      <p:ext uri="{BB962C8B-B14F-4D97-AF65-F5344CB8AC3E}">
        <p14:creationId xmlns:p14="http://schemas.microsoft.com/office/powerpoint/2010/main" val="441151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1" name="Başlık 1"/>
          <p:cNvSpPr>
            <a:spLocks noGrp="1" noChangeArrowheads="1"/>
          </p:cNvSpPr>
          <p:nvPr>
            <p:ph type="title"/>
          </p:nvPr>
        </p:nvSpPr>
        <p:spPr>
          <a:xfrm>
            <a:off x="1966547" y="657396"/>
            <a:ext cx="2244228" cy="625896"/>
          </a:xfrm>
          <a:solidFill>
            <a:srgbClr val="FFFF00"/>
          </a:solidFill>
        </p:spPr>
        <p:txBody>
          <a:bodyPr>
            <a:normAutofit fontScale="90000"/>
          </a:bodyPr>
          <a:lstStyle/>
          <a:p>
            <a:r>
              <a:rPr lang="tr-TR" altLang="tr-TR" b="1" dirty="0" smtClean="0"/>
              <a:t>Uygulama-3</a:t>
            </a:r>
          </a:p>
        </p:txBody>
      </p:sp>
      <p:sp>
        <p:nvSpPr>
          <p:cNvPr id="368642" name="İçerik Yer Tutucusu 2"/>
          <p:cNvSpPr>
            <a:spLocks noGrp="1" noChangeArrowheads="1"/>
          </p:cNvSpPr>
          <p:nvPr>
            <p:ph idx="1"/>
          </p:nvPr>
        </p:nvSpPr>
        <p:spPr>
          <a:xfrm>
            <a:off x="3349129" y="1416050"/>
            <a:ext cx="8053330" cy="3013075"/>
          </a:xfrm>
        </p:spPr>
        <p:txBody>
          <a:bodyPr/>
          <a:lstStyle/>
          <a:p>
            <a:pPr marL="0" indent="0" algn="just">
              <a:buFont typeface="Wingdings" panose="05000000000000000000" pitchFamily="2" charset="2"/>
              <a:buNone/>
            </a:pPr>
            <a:r>
              <a:rPr lang="tr-TR" altLang="tr-TR" dirty="0" smtClean="0"/>
              <a:t>Bir araştırmacı, yumurta içi </a:t>
            </a:r>
            <a:r>
              <a:rPr lang="tr-TR" altLang="tr-TR" dirty="0" err="1" smtClean="0"/>
              <a:t>inülin</a:t>
            </a:r>
            <a:r>
              <a:rPr lang="tr-TR" altLang="tr-TR" dirty="0" smtClean="0"/>
              <a:t> ve </a:t>
            </a:r>
            <a:r>
              <a:rPr lang="tr-TR" altLang="tr-TR" dirty="0" err="1" smtClean="0"/>
              <a:t>laktuloz</a:t>
            </a:r>
            <a:r>
              <a:rPr lang="tr-TR" altLang="tr-TR" dirty="0" smtClean="0"/>
              <a:t> uygulamasının etlik piliç çıkım ağırlığı üzerine etkisini incelemek istemektedir. Bunun için </a:t>
            </a:r>
            <a:r>
              <a:rPr lang="tr-TR" altLang="tr-TR" dirty="0" err="1" smtClean="0"/>
              <a:t>döllü</a:t>
            </a:r>
            <a:r>
              <a:rPr lang="tr-TR" altLang="tr-TR" dirty="0" smtClean="0"/>
              <a:t> yumurtalar, her biri 30 adetten oluşan 4 gruba ayrılıyor. Negatif kontrol (NK) grubuna herhangi bir enjeksiyon yapılmazken, pozitif kontrol (PK) grubuna % 0.9 </a:t>
            </a:r>
            <a:r>
              <a:rPr lang="tr-TR" altLang="tr-TR" dirty="0" err="1" smtClean="0"/>
              <a:t>NaCI</a:t>
            </a:r>
            <a:r>
              <a:rPr lang="tr-TR" altLang="tr-TR" dirty="0" smtClean="0"/>
              <a:t>, IN grubuna % 2 (</a:t>
            </a:r>
            <a:r>
              <a:rPr lang="tr-TR" altLang="tr-TR" dirty="0" err="1" smtClean="0"/>
              <a:t>wt</a:t>
            </a:r>
            <a:r>
              <a:rPr lang="tr-TR" altLang="tr-TR" dirty="0" smtClean="0"/>
              <a:t>/ </a:t>
            </a:r>
            <a:r>
              <a:rPr lang="tr-TR" altLang="tr-TR" dirty="0" err="1" smtClean="0"/>
              <a:t>vol</a:t>
            </a:r>
            <a:r>
              <a:rPr lang="tr-TR" altLang="tr-TR" dirty="0" smtClean="0"/>
              <a:t>) oranında </a:t>
            </a:r>
            <a:r>
              <a:rPr lang="tr-TR" altLang="tr-TR" dirty="0" err="1" smtClean="0"/>
              <a:t>inülin</a:t>
            </a:r>
            <a:r>
              <a:rPr lang="tr-TR" altLang="tr-TR" dirty="0" smtClean="0"/>
              <a:t> ve </a:t>
            </a:r>
            <a:r>
              <a:rPr lang="tr-TR" altLang="tr-TR" dirty="0" err="1" smtClean="0"/>
              <a:t>Laktuloz</a:t>
            </a:r>
            <a:r>
              <a:rPr lang="tr-TR" altLang="tr-TR" dirty="0" smtClean="0"/>
              <a:t> (LK) grubuna ise % 2 (</a:t>
            </a:r>
            <a:r>
              <a:rPr lang="tr-TR" altLang="tr-TR" dirty="0" err="1" smtClean="0"/>
              <a:t>wt</a:t>
            </a:r>
            <a:r>
              <a:rPr lang="tr-TR" altLang="tr-TR" dirty="0" smtClean="0"/>
              <a:t>/</a:t>
            </a:r>
            <a:r>
              <a:rPr lang="tr-TR" altLang="tr-TR" dirty="0" err="1" smtClean="0"/>
              <a:t>vol</a:t>
            </a:r>
            <a:r>
              <a:rPr lang="tr-TR" altLang="tr-TR" dirty="0" smtClean="0"/>
              <a:t>) oranında </a:t>
            </a:r>
            <a:r>
              <a:rPr lang="tr-TR" altLang="tr-TR" dirty="0" err="1" smtClean="0"/>
              <a:t>laktuloz</a:t>
            </a:r>
            <a:r>
              <a:rPr lang="tr-TR" altLang="tr-TR" dirty="0" smtClean="0"/>
              <a:t> enjeksiyonu yapılıyor. Deney sonunda, her bir civcivin çıkım ağırlıkları kaydediliyor. Gruplar arasında çıkım ağırlığı bakımından farklılık var mıdır?</a:t>
            </a:r>
          </a:p>
        </p:txBody>
      </p:sp>
      <p:pic>
        <p:nvPicPr>
          <p:cNvPr id="368646" name="Resim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065" y="1339851"/>
            <a:ext cx="2646362" cy="488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Metin kutusu 8"/>
          <p:cNvSpPr txBox="1"/>
          <p:nvPr/>
        </p:nvSpPr>
        <p:spPr>
          <a:xfrm>
            <a:off x="3444721" y="4429125"/>
            <a:ext cx="1325582" cy="369332"/>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white"/>
                </a:solidFill>
                <a:effectLst/>
                <a:uLnTx/>
                <a:uFillTx/>
                <a:latin typeface="Century Gothic" panose="020B0502020202020204"/>
                <a:ea typeface="+mn-ea"/>
                <a:cs typeface="+mn-cs"/>
              </a:rPr>
              <a:t>Hipotez?</a:t>
            </a:r>
          </a:p>
        </p:txBody>
      </p:sp>
      <p:sp>
        <p:nvSpPr>
          <p:cNvPr id="368652" name="Metin kutusu 11"/>
          <p:cNvSpPr txBox="1">
            <a:spLocks noChangeArrowheads="1"/>
          </p:cNvSpPr>
          <p:nvPr/>
        </p:nvSpPr>
        <p:spPr bwMode="auto">
          <a:xfrm>
            <a:off x="35595" y="6356350"/>
            <a:ext cx="2989262" cy="368300"/>
          </a:xfrm>
          <a:prstGeom prst="rect">
            <a:avLst/>
          </a:prstGeom>
          <a:solidFill>
            <a:srgbClr val="00B0F0"/>
          </a:solidFill>
          <a:ln>
            <a:noFill/>
          </a:ln>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0" i="0" u="none" strike="noStrike" kern="1200" cap="none" spc="0" normalizeH="0" baseline="0" noProof="0" dirty="0" err="1">
                <a:ln>
                  <a:noFill/>
                </a:ln>
                <a:solidFill>
                  <a:srgbClr val="FF0000"/>
                </a:solidFill>
                <a:effectLst/>
                <a:uLnTx/>
                <a:uFillTx/>
                <a:latin typeface="Euphemia" pitchFamily="34" charset="0"/>
                <a:ea typeface="+mn-ea"/>
                <a:cs typeface="+mn-cs"/>
              </a:rPr>
              <a:t>Veriseti</a:t>
            </a:r>
            <a:r>
              <a:rPr kumimoji="0" lang="tr-TR" altLang="tr-TR" sz="1800" b="0" i="0" u="none" strike="noStrike" kern="1200" cap="none" spc="0" normalizeH="0" baseline="0" noProof="0" dirty="0">
                <a:ln>
                  <a:noFill/>
                </a:ln>
                <a:solidFill>
                  <a:srgbClr val="FF0000"/>
                </a:solidFill>
                <a:effectLst/>
                <a:uLnTx/>
                <a:uFillTx/>
                <a:latin typeface="Euphemia" pitchFamily="34" charset="0"/>
                <a:ea typeface="+mn-ea"/>
                <a:cs typeface="+mn-cs"/>
              </a:rPr>
              <a:t>&gt; </a:t>
            </a:r>
            <a:r>
              <a:rPr kumimoji="0" lang="tr-TR" altLang="tr-TR" sz="1800" b="0" i="0" u="none" strike="noStrike" kern="1200" cap="none" spc="0" normalizeH="0" baseline="0" noProof="0" dirty="0" err="1">
                <a:ln>
                  <a:noFill/>
                </a:ln>
                <a:solidFill>
                  <a:srgbClr val="FF0000"/>
                </a:solidFill>
                <a:effectLst/>
                <a:uLnTx/>
                <a:uFillTx/>
                <a:latin typeface="Euphemia" pitchFamily="34" charset="0"/>
                <a:ea typeface="+mn-ea"/>
                <a:cs typeface="+mn-cs"/>
              </a:rPr>
              <a:t>inovo-Anova.omv</a:t>
            </a:r>
            <a:endParaRPr kumimoji="0" lang="tr-TR" altLang="tr-TR" sz="1800" b="0" i="0" u="none" strike="noStrike" kern="1200" cap="none" spc="0" normalizeH="0" baseline="0" noProof="0" dirty="0">
              <a:ln>
                <a:noFill/>
              </a:ln>
              <a:solidFill>
                <a:srgbClr val="FF0000"/>
              </a:solidFill>
              <a:effectLst/>
              <a:uLnTx/>
              <a:uFillTx/>
              <a:latin typeface="Euphemia" pitchFamily="34" charset="0"/>
              <a:ea typeface="+mn-ea"/>
              <a:cs typeface="+mn-cs"/>
            </a:endParaRPr>
          </a:p>
        </p:txBody>
      </p:sp>
    </p:spTree>
    <p:extLst>
      <p:ext uri="{BB962C8B-B14F-4D97-AF65-F5344CB8AC3E}">
        <p14:creationId xmlns:p14="http://schemas.microsoft.com/office/powerpoint/2010/main" val="1413092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9666" name="Resim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714" y="1478085"/>
            <a:ext cx="5853112" cy="511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9667" name="Başlık 1"/>
          <p:cNvSpPr txBox="1">
            <a:spLocks noChangeArrowheads="1"/>
          </p:cNvSpPr>
          <p:nvPr/>
        </p:nvSpPr>
        <p:spPr bwMode="auto">
          <a:xfrm>
            <a:off x="1675700" y="173766"/>
            <a:ext cx="5294313"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b"/>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tr-TR" altLang="tr-TR"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Adım 1: Varsayımların Kontrolü</a:t>
            </a:r>
          </a:p>
        </p:txBody>
      </p:sp>
      <p:sp>
        <p:nvSpPr>
          <p:cNvPr id="369668" name="İçerik Yer Tutucusu 2"/>
          <p:cNvSpPr txBox="1">
            <a:spLocks noChangeArrowheads="1"/>
          </p:cNvSpPr>
          <p:nvPr/>
        </p:nvSpPr>
        <p:spPr bwMode="auto">
          <a:xfrm>
            <a:off x="6380928" y="1585205"/>
            <a:ext cx="49911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228600" indent="-228600">
              <a:lnSpc>
                <a:spcPct val="90000"/>
              </a:lnSpc>
              <a:spcBef>
                <a:spcPts val="1800"/>
              </a:spcBef>
              <a:buFont typeface="Wingdings" panose="05000000000000000000" pitchFamily="2" charset="2"/>
              <a:buChar char="§"/>
              <a:defRPr sz="2000">
                <a:solidFill>
                  <a:schemeClr val="tx1"/>
                </a:solidFill>
                <a:latin typeface="Euphemia" pitchFamily="34" charset="0"/>
              </a:defRPr>
            </a:lvl1pPr>
            <a:lvl2pPr marL="685800" indent="-228600">
              <a:lnSpc>
                <a:spcPct val="90000"/>
              </a:lnSpc>
              <a:spcBef>
                <a:spcPts val="600"/>
              </a:spcBef>
              <a:buFont typeface="Wingdings" panose="05000000000000000000" pitchFamily="2" charset="2"/>
              <a:buChar char="§"/>
              <a:defRPr sz="1600">
                <a:solidFill>
                  <a:schemeClr val="tx1"/>
                </a:solidFill>
                <a:latin typeface="Euphemia" pitchFamily="34" charset="0"/>
              </a:defRPr>
            </a:lvl2pPr>
            <a:lvl3pPr marL="1143000" indent="-228600">
              <a:lnSpc>
                <a:spcPct val="90000"/>
              </a:lnSpc>
              <a:spcBef>
                <a:spcPts val="600"/>
              </a:spcBef>
              <a:buFont typeface="Wingdings" panose="05000000000000000000" pitchFamily="2" charset="2"/>
              <a:buChar char="§"/>
              <a:defRPr sz="1400">
                <a:solidFill>
                  <a:schemeClr val="tx1"/>
                </a:solidFill>
                <a:latin typeface="Euphemia" pitchFamily="34" charset="0"/>
              </a:defRPr>
            </a:lvl3pPr>
            <a:lvl4pPr marL="1600200" indent="-228600">
              <a:lnSpc>
                <a:spcPct val="90000"/>
              </a:lnSpc>
              <a:spcBef>
                <a:spcPts val="600"/>
              </a:spcBef>
              <a:buFont typeface="Wingdings" panose="05000000000000000000" pitchFamily="2" charset="2"/>
              <a:buChar char="§"/>
              <a:defRPr sz="1400">
                <a:solidFill>
                  <a:schemeClr val="tx1"/>
                </a:solidFill>
                <a:latin typeface="Euphemia" pitchFamily="34" charset="0"/>
              </a:defRPr>
            </a:lvl4pPr>
            <a:lvl5pPr marL="2057400" indent="-228600">
              <a:lnSpc>
                <a:spcPct val="90000"/>
              </a:lnSpc>
              <a:spcBef>
                <a:spcPts val="600"/>
              </a:spcBef>
              <a:buFont typeface="Wingdings" panose="05000000000000000000" pitchFamily="2" charset="2"/>
              <a:buChar char="§"/>
              <a:defRPr sz="1400">
                <a:solidFill>
                  <a:schemeClr val="tx1"/>
                </a:solidFill>
                <a:latin typeface="Euphemia" pitchFamily="34" charset="0"/>
              </a:defRPr>
            </a:lvl5pPr>
            <a:lvl6pPr marL="2514600" indent="-228600" fontAlgn="base">
              <a:lnSpc>
                <a:spcPct val="90000"/>
              </a:lnSpc>
              <a:spcBef>
                <a:spcPts val="600"/>
              </a:spcBef>
              <a:spcAft>
                <a:spcPct val="0"/>
              </a:spcAft>
              <a:buFont typeface="Wingdings" panose="05000000000000000000" pitchFamily="2" charset="2"/>
              <a:buChar char="§"/>
              <a:defRPr sz="1400">
                <a:solidFill>
                  <a:schemeClr val="tx1"/>
                </a:solidFill>
                <a:latin typeface="Euphemia" pitchFamily="34" charset="0"/>
              </a:defRPr>
            </a:lvl6pPr>
            <a:lvl7pPr marL="2971800" indent="-228600" fontAlgn="base">
              <a:lnSpc>
                <a:spcPct val="90000"/>
              </a:lnSpc>
              <a:spcBef>
                <a:spcPts val="600"/>
              </a:spcBef>
              <a:spcAft>
                <a:spcPct val="0"/>
              </a:spcAft>
              <a:buFont typeface="Wingdings" panose="05000000000000000000" pitchFamily="2" charset="2"/>
              <a:buChar char="§"/>
              <a:defRPr sz="1400">
                <a:solidFill>
                  <a:schemeClr val="tx1"/>
                </a:solidFill>
                <a:latin typeface="Euphemia" pitchFamily="34" charset="0"/>
              </a:defRPr>
            </a:lvl7pPr>
            <a:lvl8pPr marL="3429000" indent="-228600" fontAlgn="base">
              <a:lnSpc>
                <a:spcPct val="90000"/>
              </a:lnSpc>
              <a:spcBef>
                <a:spcPts val="600"/>
              </a:spcBef>
              <a:spcAft>
                <a:spcPct val="0"/>
              </a:spcAft>
              <a:buFont typeface="Wingdings" panose="05000000000000000000" pitchFamily="2" charset="2"/>
              <a:buChar char="§"/>
              <a:defRPr sz="1400">
                <a:solidFill>
                  <a:schemeClr val="tx1"/>
                </a:solidFill>
                <a:latin typeface="Euphemia" pitchFamily="34" charset="0"/>
              </a:defRPr>
            </a:lvl8pPr>
            <a:lvl9pPr marL="3886200" indent="-228600" fontAlgn="base">
              <a:lnSpc>
                <a:spcPct val="90000"/>
              </a:lnSpc>
              <a:spcBef>
                <a:spcPts val="600"/>
              </a:spcBef>
              <a:spcAft>
                <a:spcPct val="0"/>
              </a:spcAft>
              <a:buFont typeface="Wingdings" panose="05000000000000000000" pitchFamily="2" charset="2"/>
              <a:buChar char="§"/>
              <a:defRPr sz="1400">
                <a:solidFill>
                  <a:schemeClr val="tx1"/>
                </a:solidFill>
                <a:latin typeface="Euphemia" pitchFamily="34" charset="0"/>
              </a:defRPr>
            </a:lvl9pPr>
          </a:lstStyle>
          <a:p>
            <a:pPr marL="228600" marR="0" lvl="0" indent="-228600" algn="l" defTabSz="914400" rtl="0" eaLnBrk="1" fontAlgn="auto" latinLnBrk="0" hangingPunct="1">
              <a:lnSpc>
                <a:spcPct val="90000"/>
              </a:lnSpc>
              <a:spcBef>
                <a:spcPts val="1800"/>
              </a:spcBef>
              <a:spcAft>
                <a:spcPts val="0"/>
              </a:spcAft>
              <a:buClrTx/>
              <a:buSzTx/>
              <a:buFont typeface="Wingdings" panose="05000000000000000000" pitchFamily="2" charset="2"/>
              <a:buChar char="§"/>
              <a:tabLst/>
              <a:defRPr/>
            </a:pPr>
            <a:r>
              <a:rPr kumimoji="0" lang="tr-TR" altLang="tr-TR" sz="2000" b="0" i="0" u="none" strike="noStrike" kern="1200" cap="none" spc="0" normalizeH="0" baseline="0" noProof="0">
                <a:ln>
                  <a:noFill/>
                </a:ln>
                <a:solidFill>
                  <a:prstClr val="black"/>
                </a:solidFill>
                <a:effectLst/>
                <a:uLnTx/>
                <a:uFillTx/>
                <a:ea typeface="+mn-ea"/>
                <a:cs typeface="+mn-cs"/>
              </a:rPr>
              <a:t>Analysis &gt; ANOVA &gt; one-way-ANOVA</a:t>
            </a:r>
          </a:p>
        </p:txBody>
      </p:sp>
    </p:spTree>
    <p:extLst>
      <p:ext uri="{BB962C8B-B14F-4D97-AF65-F5344CB8AC3E}">
        <p14:creationId xmlns:p14="http://schemas.microsoft.com/office/powerpoint/2010/main" val="1398155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0693" name="Resim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366" y="2060154"/>
            <a:ext cx="5970724" cy="4088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Yuvarlatılmış Dikdörtgen 7"/>
          <p:cNvSpPr/>
          <p:nvPr/>
        </p:nvSpPr>
        <p:spPr>
          <a:xfrm>
            <a:off x="3352341" y="2573337"/>
            <a:ext cx="1057275" cy="841375"/>
          </a:xfrm>
          <a:prstGeom prst="roundRect">
            <a:avLst/>
          </a:prstGeom>
          <a:solidFill>
            <a:srgbClr val="C000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70695" name="Metin kutusu 8"/>
          <p:cNvSpPr txBox="1">
            <a:spLocks noChangeArrowheads="1"/>
          </p:cNvSpPr>
          <p:nvPr/>
        </p:nvSpPr>
        <p:spPr bwMode="auto">
          <a:xfrm>
            <a:off x="7115175" y="2336800"/>
            <a:ext cx="4037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1" i="0" u="none" strike="noStrike" kern="1200" cap="none" spc="0" normalizeH="0" baseline="0" noProof="0">
                <a:ln>
                  <a:noFill/>
                </a:ln>
                <a:solidFill>
                  <a:prstClr val="black"/>
                </a:solidFill>
                <a:effectLst/>
                <a:uLnTx/>
                <a:uFillTx/>
                <a:latin typeface="Euphemia" pitchFamily="34" charset="0"/>
                <a:ea typeface="+mn-ea"/>
                <a:cs typeface="+mn-cs"/>
              </a:rPr>
              <a:t>Normal Dağılıma Uygunluk Varsayımı</a:t>
            </a:r>
          </a:p>
        </p:txBody>
      </p:sp>
      <p:sp>
        <p:nvSpPr>
          <p:cNvPr id="370696" name="Metin kutusu 9"/>
          <p:cNvSpPr txBox="1">
            <a:spLocks noChangeArrowheads="1"/>
          </p:cNvSpPr>
          <p:nvPr/>
        </p:nvSpPr>
        <p:spPr bwMode="auto">
          <a:xfrm>
            <a:off x="7159625" y="4346575"/>
            <a:ext cx="3854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1" i="0" u="none" strike="noStrike" kern="1200" cap="none" spc="0" normalizeH="0" baseline="0" noProof="0">
                <a:ln>
                  <a:noFill/>
                </a:ln>
                <a:solidFill>
                  <a:prstClr val="black"/>
                </a:solidFill>
                <a:effectLst/>
                <a:uLnTx/>
                <a:uFillTx/>
                <a:latin typeface="Euphemia" pitchFamily="34" charset="0"/>
                <a:ea typeface="+mn-ea"/>
                <a:cs typeface="+mn-cs"/>
              </a:rPr>
              <a:t>Varyansların Homojenliği Varsayımı</a:t>
            </a:r>
          </a:p>
        </p:txBody>
      </p:sp>
      <p:sp>
        <p:nvSpPr>
          <p:cNvPr id="370697" name="Metin kutusu 10"/>
          <p:cNvSpPr txBox="1">
            <a:spLocks noChangeArrowheads="1"/>
          </p:cNvSpPr>
          <p:nvPr/>
        </p:nvSpPr>
        <p:spPr bwMode="auto">
          <a:xfrm>
            <a:off x="6829425" y="2994025"/>
            <a:ext cx="4127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0" i="0" u="none" strike="noStrike" kern="1200" cap="none" spc="0" normalizeH="0" baseline="0" noProof="0">
                <a:ln>
                  <a:noFill/>
                </a:ln>
                <a:solidFill>
                  <a:prstClr val="black"/>
                </a:solidFill>
                <a:effectLst/>
                <a:uLnTx/>
                <a:uFillTx/>
                <a:latin typeface="Euphemia" pitchFamily="34" charset="0"/>
                <a:ea typeface="+mn-ea"/>
                <a:cs typeface="+mn-cs"/>
              </a:rPr>
              <a:t>H0: Veriler Normal Dağılıma uygundur</a:t>
            </a:r>
          </a:p>
        </p:txBody>
      </p:sp>
      <p:sp>
        <p:nvSpPr>
          <p:cNvPr id="370698" name="Metin kutusu 11"/>
          <p:cNvSpPr txBox="1">
            <a:spLocks noChangeArrowheads="1"/>
          </p:cNvSpPr>
          <p:nvPr/>
        </p:nvSpPr>
        <p:spPr bwMode="auto">
          <a:xfrm>
            <a:off x="6829425" y="3465513"/>
            <a:ext cx="46085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0" i="0" u="none" strike="noStrike" kern="1200" cap="none" spc="0" normalizeH="0" baseline="0" noProof="0">
                <a:ln>
                  <a:noFill/>
                </a:ln>
                <a:solidFill>
                  <a:prstClr val="black"/>
                </a:solidFill>
                <a:effectLst/>
                <a:uLnTx/>
                <a:uFillTx/>
                <a:latin typeface="Euphemia" pitchFamily="34" charset="0"/>
                <a:ea typeface="+mn-ea"/>
                <a:cs typeface="+mn-cs"/>
              </a:rPr>
              <a:t>H1: Veriler Normal Dağılıma uygun değildir</a:t>
            </a:r>
          </a:p>
        </p:txBody>
      </p:sp>
      <p:sp>
        <p:nvSpPr>
          <p:cNvPr id="370699" name="Metin kutusu 12"/>
          <p:cNvSpPr txBox="1">
            <a:spLocks noChangeArrowheads="1"/>
          </p:cNvSpPr>
          <p:nvPr/>
        </p:nvSpPr>
        <p:spPr bwMode="auto">
          <a:xfrm>
            <a:off x="6886575" y="5003800"/>
            <a:ext cx="4189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0" i="0" u="none" strike="noStrike" kern="1200" cap="none" spc="0" normalizeH="0" baseline="0" noProof="0">
                <a:ln>
                  <a:noFill/>
                </a:ln>
                <a:solidFill>
                  <a:prstClr val="black"/>
                </a:solidFill>
                <a:effectLst/>
                <a:uLnTx/>
                <a:uFillTx/>
                <a:latin typeface="Euphemia" pitchFamily="34" charset="0"/>
                <a:ea typeface="+mn-ea"/>
                <a:cs typeface="+mn-cs"/>
              </a:rPr>
              <a:t>H0: Varyanslar homojen dağılmaktadır</a:t>
            </a:r>
          </a:p>
        </p:txBody>
      </p:sp>
      <p:sp>
        <p:nvSpPr>
          <p:cNvPr id="370700" name="Metin kutusu 13"/>
          <p:cNvSpPr txBox="1">
            <a:spLocks noChangeArrowheads="1"/>
          </p:cNvSpPr>
          <p:nvPr/>
        </p:nvSpPr>
        <p:spPr bwMode="auto">
          <a:xfrm>
            <a:off x="6886575" y="5475288"/>
            <a:ext cx="42656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0" i="0" u="none" strike="noStrike" kern="1200" cap="none" spc="0" normalizeH="0" baseline="0" noProof="0">
                <a:ln>
                  <a:noFill/>
                </a:ln>
                <a:solidFill>
                  <a:prstClr val="black"/>
                </a:solidFill>
                <a:effectLst/>
                <a:uLnTx/>
                <a:uFillTx/>
                <a:latin typeface="Euphemia" pitchFamily="34" charset="0"/>
                <a:ea typeface="+mn-ea"/>
                <a:cs typeface="+mn-cs"/>
              </a:rPr>
              <a:t>H1: Varyanslar heterojen dağılmaktadır</a:t>
            </a:r>
          </a:p>
        </p:txBody>
      </p:sp>
      <p:sp>
        <p:nvSpPr>
          <p:cNvPr id="15" name="Yuvarlatılmış Dikdörtgen 14"/>
          <p:cNvSpPr/>
          <p:nvPr/>
        </p:nvSpPr>
        <p:spPr>
          <a:xfrm>
            <a:off x="5239220" y="5188744"/>
            <a:ext cx="1057275" cy="839788"/>
          </a:xfrm>
          <a:prstGeom prst="roundRect">
            <a:avLst/>
          </a:prstGeom>
          <a:solidFill>
            <a:srgbClr val="C000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3" name="Metin kutusu 1"/>
          <p:cNvSpPr txBox="1">
            <a:spLocks noChangeArrowheads="1"/>
          </p:cNvSpPr>
          <p:nvPr/>
        </p:nvSpPr>
        <p:spPr bwMode="auto">
          <a:xfrm>
            <a:off x="1882754" y="643918"/>
            <a:ext cx="5368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2800" b="1" i="0" u="none" strike="noStrike" kern="1200" cap="none" spc="0" normalizeH="0" baseline="0" noProof="0" dirty="0">
                <a:ln>
                  <a:noFill/>
                </a:ln>
                <a:solidFill>
                  <a:prstClr val="black"/>
                </a:solidFill>
                <a:effectLst/>
                <a:uLnTx/>
                <a:uFillTx/>
                <a:latin typeface="Euphemia" pitchFamily="34" charset="0"/>
                <a:ea typeface="+mn-ea"/>
                <a:cs typeface="+mn-cs"/>
              </a:rPr>
              <a:t>Varsayımların değerlendirilmesi:</a:t>
            </a:r>
          </a:p>
        </p:txBody>
      </p:sp>
    </p:spTree>
    <p:extLst>
      <p:ext uri="{BB962C8B-B14F-4D97-AF65-F5344CB8AC3E}">
        <p14:creationId xmlns:p14="http://schemas.microsoft.com/office/powerpoint/2010/main" val="1197493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1718" name="Resim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8402" y="798590"/>
            <a:ext cx="5389328" cy="5837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7" name="Başlık 1"/>
          <p:cNvSpPr>
            <a:spLocks noGrp="1" noChangeArrowheads="1"/>
          </p:cNvSpPr>
          <p:nvPr>
            <p:ph type="title"/>
          </p:nvPr>
        </p:nvSpPr>
        <p:spPr>
          <a:xfrm>
            <a:off x="1619480" y="385590"/>
            <a:ext cx="9763489" cy="413000"/>
          </a:xfrm>
        </p:spPr>
        <p:txBody>
          <a:bodyPr>
            <a:normAutofit fontScale="90000"/>
          </a:bodyPr>
          <a:lstStyle/>
          <a:p>
            <a:r>
              <a:rPr lang="tr-TR" altLang="tr-TR" sz="3200" b="1" dirty="0">
                <a:latin typeface="Calibri" panose="020F0502020204030204" pitchFamily="34" charset="0"/>
                <a:cs typeface="Calibri" panose="020F0502020204030204" pitchFamily="34" charset="0"/>
              </a:rPr>
              <a:t>Adım 2:  Test istatistiğinin seçimi, </a:t>
            </a:r>
            <a:r>
              <a:rPr lang="tr-TR" altLang="tr-TR" sz="3200" b="1" dirty="0" smtClean="0">
                <a:latin typeface="Calibri" panose="020F0502020204030204" pitchFamily="34" charset="0"/>
                <a:cs typeface="Calibri" panose="020F0502020204030204" pitchFamily="34" charset="0"/>
              </a:rPr>
              <a:t>ANOVA</a:t>
            </a:r>
          </a:p>
        </p:txBody>
      </p:sp>
    </p:spTree>
    <p:extLst>
      <p:ext uri="{BB962C8B-B14F-4D97-AF65-F5344CB8AC3E}">
        <p14:creationId xmlns:p14="http://schemas.microsoft.com/office/powerpoint/2010/main" val="3277738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2741" name="Resim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849" y="1490882"/>
            <a:ext cx="6937414" cy="4536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Yuvarlatılmış Dikdörtgen 7"/>
          <p:cNvSpPr/>
          <p:nvPr/>
        </p:nvSpPr>
        <p:spPr>
          <a:xfrm>
            <a:off x="5827196" y="1993670"/>
            <a:ext cx="1057275" cy="841375"/>
          </a:xfrm>
          <a:prstGeom prst="roundRect">
            <a:avLst/>
          </a:prstGeom>
          <a:solidFill>
            <a:srgbClr val="C000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72743" name="Metin kutusu 8"/>
          <p:cNvSpPr txBox="1">
            <a:spLocks noChangeArrowheads="1"/>
          </p:cNvSpPr>
          <p:nvPr/>
        </p:nvSpPr>
        <p:spPr bwMode="auto">
          <a:xfrm>
            <a:off x="1175267" y="6027851"/>
            <a:ext cx="1039580" cy="369332"/>
          </a:xfrm>
          <a:prstGeom prst="rect">
            <a:avLst/>
          </a:prstGeom>
          <a:solidFill>
            <a:srgbClr val="FFFF00"/>
          </a:solidFill>
          <a:ln>
            <a:noFill/>
          </a:ln>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1" i="0" u="none" strike="noStrike" kern="1200" cap="none" spc="0" normalizeH="0" baseline="0" noProof="0" dirty="0">
                <a:ln>
                  <a:noFill/>
                </a:ln>
                <a:solidFill>
                  <a:prstClr val="black"/>
                </a:solidFill>
                <a:effectLst/>
                <a:uLnTx/>
                <a:uFillTx/>
                <a:latin typeface="Euphemia" pitchFamily="34" charset="0"/>
                <a:ea typeface="+mn-ea"/>
                <a:cs typeface="+mn-cs"/>
              </a:rPr>
              <a:t>Yorum?</a:t>
            </a:r>
          </a:p>
        </p:txBody>
      </p:sp>
      <p:sp>
        <p:nvSpPr>
          <p:cNvPr id="9" name="Başlık 1"/>
          <p:cNvSpPr txBox="1">
            <a:spLocks noChangeArrowheads="1"/>
          </p:cNvSpPr>
          <p:nvPr/>
        </p:nvSpPr>
        <p:spPr>
          <a:xfrm>
            <a:off x="1546634" y="645313"/>
            <a:ext cx="6554578" cy="1096963"/>
          </a:xfrm>
          <a:prstGeom prst="rect">
            <a:avLst/>
          </a:prstGeom>
        </p:spPr>
        <p:txBody>
          <a:bodyPr/>
          <a:lstStyle>
            <a:lvl1pPr algn="l" rtl="0" fontAlgn="base">
              <a:lnSpc>
                <a:spcPct val="90000"/>
              </a:lnSpc>
              <a:spcBef>
                <a:spcPct val="0"/>
              </a:spcBef>
              <a:spcAft>
                <a:spcPct val="0"/>
              </a:spcAft>
              <a:defRPr sz="2800" kern="1200">
                <a:solidFill>
                  <a:schemeClr val="tx1"/>
                </a:solidFill>
                <a:latin typeface="+mj-lt"/>
                <a:ea typeface="+mj-ea"/>
                <a:cs typeface="+mj-cs"/>
              </a:defRPr>
            </a:lvl1pPr>
            <a:lvl2pPr algn="l" rtl="0" fontAlgn="base">
              <a:lnSpc>
                <a:spcPct val="90000"/>
              </a:lnSpc>
              <a:spcBef>
                <a:spcPct val="0"/>
              </a:spcBef>
              <a:spcAft>
                <a:spcPct val="0"/>
              </a:spcAft>
              <a:defRPr sz="2800">
                <a:solidFill>
                  <a:schemeClr val="tx1"/>
                </a:solidFill>
                <a:latin typeface="Plantagenet Cherokee" pitchFamily="18" charset="-79"/>
              </a:defRPr>
            </a:lvl2pPr>
            <a:lvl3pPr algn="l" rtl="0" fontAlgn="base">
              <a:lnSpc>
                <a:spcPct val="90000"/>
              </a:lnSpc>
              <a:spcBef>
                <a:spcPct val="0"/>
              </a:spcBef>
              <a:spcAft>
                <a:spcPct val="0"/>
              </a:spcAft>
              <a:defRPr sz="2800">
                <a:solidFill>
                  <a:schemeClr val="tx1"/>
                </a:solidFill>
                <a:latin typeface="Plantagenet Cherokee" pitchFamily="18" charset="-79"/>
              </a:defRPr>
            </a:lvl3pPr>
            <a:lvl4pPr algn="l" rtl="0" fontAlgn="base">
              <a:lnSpc>
                <a:spcPct val="90000"/>
              </a:lnSpc>
              <a:spcBef>
                <a:spcPct val="0"/>
              </a:spcBef>
              <a:spcAft>
                <a:spcPct val="0"/>
              </a:spcAft>
              <a:defRPr sz="2800">
                <a:solidFill>
                  <a:schemeClr val="tx1"/>
                </a:solidFill>
                <a:latin typeface="Plantagenet Cherokee" pitchFamily="18" charset="-79"/>
              </a:defRPr>
            </a:lvl4pPr>
            <a:lvl5pPr algn="l" rtl="0" fontAlgn="base">
              <a:lnSpc>
                <a:spcPct val="90000"/>
              </a:lnSpc>
              <a:spcBef>
                <a:spcPct val="0"/>
              </a:spcBef>
              <a:spcAft>
                <a:spcPct val="0"/>
              </a:spcAft>
              <a:defRPr sz="2800">
                <a:solidFill>
                  <a:schemeClr val="tx1"/>
                </a:solidFill>
                <a:latin typeface="Plantagenet Cherokee" pitchFamily="18" charset="-79"/>
              </a:defRPr>
            </a:lvl5pPr>
            <a:lvl6pPr marL="457200" algn="l" rtl="0" fontAlgn="base">
              <a:lnSpc>
                <a:spcPct val="90000"/>
              </a:lnSpc>
              <a:spcBef>
                <a:spcPct val="0"/>
              </a:spcBef>
              <a:spcAft>
                <a:spcPct val="0"/>
              </a:spcAft>
              <a:defRPr sz="2800">
                <a:solidFill>
                  <a:schemeClr val="tx1"/>
                </a:solidFill>
                <a:latin typeface="Plantagenet Cherokee" pitchFamily="18" charset="-79"/>
              </a:defRPr>
            </a:lvl6pPr>
            <a:lvl7pPr marL="914400" algn="l" rtl="0" fontAlgn="base">
              <a:lnSpc>
                <a:spcPct val="90000"/>
              </a:lnSpc>
              <a:spcBef>
                <a:spcPct val="0"/>
              </a:spcBef>
              <a:spcAft>
                <a:spcPct val="0"/>
              </a:spcAft>
              <a:defRPr sz="2800">
                <a:solidFill>
                  <a:schemeClr val="tx1"/>
                </a:solidFill>
                <a:latin typeface="Plantagenet Cherokee" pitchFamily="18" charset="-79"/>
              </a:defRPr>
            </a:lvl7pPr>
            <a:lvl8pPr marL="1371600" algn="l" rtl="0" fontAlgn="base">
              <a:lnSpc>
                <a:spcPct val="90000"/>
              </a:lnSpc>
              <a:spcBef>
                <a:spcPct val="0"/>
              </a:spcBef>
              <a:spcAft>
                <a:spcPct val="0"/>
              </a:spcAft>
              <a:defRPr sz="2800">
                <a:solidFill>
                  <a:schemeClr val="tx1"/>
                </a:solidFill>
                <a:latin typeface="Plantagenet Cherokee" pitchFamily="18" charset="-79"/>
              </a:defRPr>
            </a:lvl8pPr>
            <a:lvl9pPr marL="1828800" algn="l" rtl="0" fontAlgn="base">
              <a:lnSpc>
                <a:spcPct val="90000"/>
              </a:lnSpc>
              <a:spcBef>
                <a:spcPct val="0"/>
              </a:spcBef>
              <a:spcAft>
                <a:spcPct val="0"/>
              </a:spcAft>
              <a:defRPr sz="2800">
                <a:solidFill>
                  <a:schemeClr val="tx1"/>
                </a:solidFill>
                <a:latin typeface="Plantagenet Cherokee" pitchFamily="18" charset="-79"/>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tr-TR" altLang="tr-TR" sz="2800" b="1" i="0" u="none" strike="noStrike" kern="1200" cap="none" spc="0" normalizeH="0" baseline="0" noProof="0" dirty="0" smtClean="0">
                <a:ln>
                  <a:noFill/>
                </a:ln>
                <a:solidFill>
                  <a:prstClr val="black"/>
                </a:solidFill>
                <a:effectLst/>
                <a:uLnTx/>
                <a:uFillTx/>
                <a:latin typeface="Calibri" panose="020F0502020204030204" pitchFamily="34" charset="0"/>
                <a:ea typeface="+mj-ea"/>
                <a:cs typeface="Calibri" panose="020F0502020204030204" pitchFamily="34" charset="0"/>
              </a:rPr>
              <a:t>Adım 3: İstatistiksel Karar ve Yorum</a:t>
            </a:r>
          </a:p>
        </p:txBody>
      </p:sp>
    </p:spTree>
    <p:extLst>
      <p:ext uri="{BB962C8B-B14F-4D97-AF65-F5344CB8AC3E}">
        <p14:creationId xmlns:p14="http://schemas.microsoft.com/office/powerpoint/2010/main" val="2181449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358886" y="2280063"/>
            <a:ext cx="11042650" cy="2915042"/>
          </a:xfrm>
        </p:spPr>
        <p:txBody>
          <a:bodyPr>
            <a:noAutofit/>
          </a:bodyPr>
          <a:lstStyle/>
          <a:p>
            <a:pPr algn="ctr" fontAlgn="auto">
              <a:spcAft>
                <a:spcPts val="0"/>
              </a:spcAft>
              <a:defRPr/>
            </a:pPr>
            <a:r>
              <a:rPr lang="tr-TR" sz="5400" b="1" dirty="0" smtClean="0"/>
              <a:t>HİPOTEZ (ÖNEMLİLİK )TESTLERİ</a:t>
            </a:r>
            <a:r>
              <a:rPr lang="tr-TR" sz="4800" b="1" dirty="0" smtClean="0"/>
              <a:t/>
            </a:r>
            <a:br>
              <a:rPr lang="tr-TR" sz="4800" b="1" dirty="0" smtClean="0"/>
            </a:br>
            <a:r>
              <a:rPr lang="tr-TR" sz="4800" b="1" dirty="0" smtClean="0"/>
              <a:t/>
            </a:r>
            <a:br>
              <a:rPr lang="tr-TR" sz="4800" b="1" dirty="0" smtClean="0"/>
            </a:br>
            <a:r>
              <a:rPr lang="tr-TR" sz="4800" b="1" dirty="0"/>
              <a:t/>
            </a:r>
            <a:br>
              <a:rPr lang="tr-TR" sz="4800" b="1" dirty="0"/>
            </a:br>
            <a:endParaRPr lang="tr-TR" sz="2400" b="1" dirty="0"/>
          </a:p>
        </p:txBody>
      </p:sp>
      <p:sp>
        <p:nvSpPr>
          <p:cNvPr id="294916" name="Metin kutusu 3"/>
          <p:cNvSpPr txBox="1">
            <a:spLocks noChangeArrowheads="1"/>
          </p:cNvSpPr>
          <p:nvPr/>
        </p:nvSpPr>
        <p:spPr bwMode="auto">
          <a:xfrm>
            <a:off x="5349874" y="1010640"/>
            <a:ext cx="11905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tr-TR" altLang="tr-TR" sz="20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14.HAFTA</a:t>
            </a:r>
            <a:endParaRPr kumimoji="0" lang="tr-TR" altLang="tr-TR"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88900"/>
            <a:ext cx="1054100" cy="20447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00" y="0"/>
            <a:ext cx="1054100" cy="2032000"/>
          </a:xfrm>
          <a:prstGeom prst="rect">
            <a:avLst/>
          </a:prstGeom>
          <a:noFill/>
          <a:extLst>
            <a:ext uri="{909E8E84-426E-40DD-AFC4-6F175D3DCCD1}">
              <a14:hiddenFill xmlns:a14="http://schemas.microsoft.com/office/drawing/2010/main">
                <a:solidFill>
                  <a:srgbClr val="FFFFFF"/>
                </a:solidFill>
              </a14:hiddenFill>
            </a:ext>
          </a:extLst>
        </p:spPr>
      </p:pic>
      <p:sp>
        <p:nvSpPr>
          <p:cNvPr id="4" name="Slayt Numarası Yer Tutucusu 3"/>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92676A70-83EF-405E-8497-3CA99DD3053A}" type="slidenum">
              <a:rPr kumimoji="0" lang="tr-TR" altLang="tr-TR" sz="1000" b="0" i="0" u="none" strike="noStrike" kern="1200" cap="none" spc="0" normalizeH="0" baseline="0" noProof="0" smtClean="0">
                <a:ln>
                  <a:noFill/>
                </a:ln>
                <a:solidFill>
                  <a:srgbClr val="FFFFFF"/>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38</a:t>
            </a:fld>
            <a:endParaRPr kumimoji="0" lang="tr-TR" altLang="tr-TR" sz="10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8" name="Dikdörtgen 2"/>
          <p:cNvSpPr>
            <a:spLocks noChangeArrowheads="1"/>
          </p:cNvSpPr>
          <p:nvPr/>
        </p:nvSpPr>
        <p:spPr bwMode="auto">
          <a:xfrm>
            <a:off x="1939559" y="4522966"/>
            <a:ext cx="85340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Nitel </a:t>
            </a:r>
            <a:r>
              <a:rPr kumimoji="0" lang="tr-TR" altLang="tr-TR" sz="2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Verilerin (Oranların) Karşılaştırılması (Ki-Kare Testi)</a:t>
            </a:r>
            <a:endParaRPr kumimoji="0" lang="tr-TR" altLang="tr-TR"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323474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8575" y="731838"/>
            <a:ext cx="12114213" cy="40163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prstClr val="white"/>
                </a:solidFill>
                <a:effectLst/>
                <a:uLnTx/>
                <a:uFillTx/>
                <a:latin typeface="Century Gothic" panose="020B0502020202020204"/>
                <a:ea typeface="+mn-ea"/>
                <a:cs typeface="+mn-cs"/>
              </a:rPr>
              <a:t>Doğru Önemlilik seçimi için dikkat edilmesi gerekenler</a:t>
            </a:r>
          </a:p>
        </p:txBody>
      </p:sp>
      <p:sp>
        <p:nvSpPr>
          <p:cNvPr id="3" name="Metin kutusu 2"/>
          <p:cNvSpPr txBox="1"/>
          <p:nvPr/>
        </p:nvSpPr>
        <p:spPr>
          <a:xfrm>
            <a:off x="222250" y="1282700"/>
            <a:ext cx="6313488" cy="1138238"/>
          </a:xfrm>
          <a:prstGeom prst="rect">
            <a:avLst/>
          </a:prstGeom>
          <a:noFill/>
        </p:spPr>
        <p:txBody>
          <a:bodyPr>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Verinin ölçüm biçimi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tr-TR" sz="1800" b="1" i="0" u="none" strike="noStrike" kern="1200" cap="none" spc="0" normalizeH="0" baseline="0" noProof="0" dirty="0">
                <a:ln>
                  <a:noFill/>
                </a:ln>
                <a:solidFill>
                  <a:srgbClr val="000000"/>
                </a:solidFill>
                <a:effectLst/>
                <a:uLnTx/>
                <a:uFillTx/>
                <a:latin typeface="Calibri" panose="020F0502020204030204"/>
                <a:ea typeface="+mn-ea"/>
                <a:cs typeface="+mn-cs"/>
              </a:rPr>
              <a:t>Nitel (kategorik) veriler </a:t>
            </a: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tr-TR" sz="1400" b="0" i="0" u="none" strike="noStrike" kern="1200" cap="none" spc="0" normalizeH="0" baseline="0" noProof="0" dirty="0">
                <a:ln>
                  <a:noFill/>
                </a:ln>
                <a:solidFill>
                  <a:srgbClr val="000000"/>
                </a:solidFill>
                <a:effectLst/>
                <a:uLnTx/>
                <a:uFillTx/>
                <a:latin typeface="Calibri" panose="020F0502020204030204"/>
                <a:ea typeface="+mn-ea"/>
                <a:cs typeface="+mn-cs"/>
              </a:rPr>
              <a:t>ör. hasta-sağlıklı, iyileşti-iyileşmedi, erkek-kadın </a:t>
            </a:r>
            <a:r>
              <a:rPr kumimoji="0" lang="tr-TR" sz="1400" b="0" i="0" u="none" strike="noStrike" kern="1200" cap="none" spc="0" normalizeH="0" baseline="0" noProof="0" dirty="0" err="1">
                <a:ln>
                  <a:noFill/>
                </a:ln>
                <a:solidFill>
                  <a:srgbClr val="000000"/>
                </a:solidFill>
                <a:effectLst/>
                <a:uLnTx/>
                <a:uFillTx/>
                <a:latin typeface="Calibri" panose="020F0502020204030204"/>
                <a:ea typeface="+mn-ea"/>
                <a:cs typeface="+mn-cs"/>
              </a:rPr>
              <a:t>vb</a:t>
            </a:r>
            <a:endParaRPr kumimoji="0" lang="tr-TR"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tr-TR" sz="1800" b="1" i="0" u="none" strike="noStrike" kern="1200" cap="none" spc="0" normalizeH="0" baseline="0" noProof="0" dirty="0">
                <a:ln>
                  <a:noFill/>
                </a:ln>
                <a:solidFill>
                  <a:srgbClr val="000000"/>
                </a:solidFill>
                <a:effectLst/>
                <a:uLnTx/>
                <a:uFillTx/>
                <a:latin typeface="Calibri" panose="020F0502020204030204"/>
                <a:ea typeface="+mn-ea"/>
                <a:cs typeface="+mn-cs"/>
              </a:rPr>
              <a:t>Nicel veriler </a:t>
            </a: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tr-TR" sz="1400" b="0" i="0" u="none" strike="noStrike" kern="1200" cap="none" spc="0" normalizeH="0" baseline="0" noProof="0" dirty="0">
                <a:ln>
                  <a:noFill/>
                </a:ln>
                <a:solidFill>
                  <a:srgbClr val="000000"/>
                </a:solidFill>
                <a:effectLst/>
                <a:uLnTx/>
                <a:uFillTx/>
                <a:latin typeface="Calibri" panose="020F0502020204030204"/>
                <a:ea typeface="+mn-ea"/>
                <a:cs typeface="+mn-cs"/>
              </a:rPr>
              <a:t>ör. Yaş, boy, kolesterol seviyesi </a:t>
            </a:r>
            <a:r>
              <a:rPr kumimoji="0" lang="tr-TR" sz="1400" b="0" i="0" u="none" strike="noStrike" kern="1200" cap="none" spc="0" normalizeH="0" baseline="0" noProof="0" dirty="0" err="1">
                <a:ln>
                  <a:noFill/>
                </a:ln>
                <a:solidFill>
                  <a:srgbClr val="000000"/>
                </a:solidFill>
                <a:effectLst/>
                <a:uLnTx/>
                <a:uFillTx/>
                <a:latin typeface="Calibri" panose="020F0502020204030204"/>
                <a:ea typeface="+mn-ea"/>
                <a:cs typeface="+mn-cs"/>
              </a:rPr>
              <a:t>vb</a:t>
            </a:r>
            <a:endParaRPr kumimoji="0" lang="tr-TR" sz="1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398339" name="Metin kutusu 3"/>
          <p:cNvSpPr txBox="1">
            <a:spLocks noChangeArrowheads="1"/>
          </p:cNvSpPr>
          <p:nvPr/>
        </p:nvSpPr>
        <p:spPr bwMode="auto">
          <a:xfrm>
            <a:off x="222250" y="2460625"/>
            <a:ext cx="6313488"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2. Grupların bağımlılık yapısı</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altLang="tr-TR"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a:t>
            </a:r>
            <a:r>
              <a:rPr kumimoji="0" lang="tr-TR" altLang="tr-TR" sz="18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Bağımlılık</a:t>
            </a:r>
            <a:r>
              <a:rPr kumimoji="0" lang="tr-TR" altLang="tr-TR"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a:t>
            </a:r>
            <a:r>
              <a:rPr kumimoji="0" lang="tr-TR" altLang="tr-TR"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Aynı grupta yer alan bir bireyden birden fazla ölçüm yapılıyorsa (ör. Aynı bireyden operasyon öncesi ve sonrası örnek alınması)</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altLang="tr-TR"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a:t>
            </a:r>
            <a:r>
              <a:rPr kumimoji="0" lang="tr-TR" altLang="tr-TR" sz="18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Bağımsızlık</a:t>
            </a:r>
            <a:r>
              <a:rPr kumimoji="0" lang="tr-TR" altLang="tr-TR"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a:t>
            </a:r>
            <a:r>
              <a:rPr kumimoji="0" lang="tr-TR" altLang="tr-TR"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Ölçümler farklı gruplardaki bireylere ait ve bu bireylerden tek bir ölçüm alındıysa. </a:t>
            </a:r>
          </a:p>
        </p:txBody>
      </p:sp>
      <p:sp>
        <p:nvSpPr>
          <p:cNvPr id="398340" name="Metin kutusu 4"/>
          <p:cNvSpPr txBox="1">
            <a:spLocks noChangeArrowheads="1"/>
          </p:cNvSpPr>
          <p:nvPr/>
        </p:nvSpPr>
        <p:spPr bwMode="auto">
          <a:xfrm>
            <a:off x="222250" y="3992563"/>
            <a:ext cx="23860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3. Grup Sayısı</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a:t>
            </a:r>
            <a:r>
              <a:rPr kumimoji="0" lang="tr-TR" altLang="tr-TR" sz="18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a:t>
            </a:r>
            <a:r>
              <a:rPr kumimoji="0" lang="tr-TR" altLang="tr-TR" sz="18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&gt;2</a:t>
            </a:r>
          </a:p>
        </p:txBody>
      </p:sp>
      <p:sp>
        <p:nvSpPr>
          <p:cNvPr id="11" name="Yuvarlatılmış Dikdörtgen 10"/>
          <p:cNvSpPr/>
          <p:nvPr/>
        </p:nvSpPr>
        <p:spPr>
          <a:xfrm>
            <a:off x="223838" y="3260725"/>
            <a:ext cx="6407150" cy="506413"/>
          </a:xfrm>
          <a:prstGeom prst="roundRect">
            <a:avLst/>
          </a:prstGeom>
          <a:solidFill>
            <a:schemeClr val="accent2">
              <a:alpha val="36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Yuvarlatılmış Dikdörtgen 11"/>
          <p:cNvSpPr/>
          <p:nvPr/>
        </p:nvSpPr>
        <p:spPr>
          <a:xfrm>
            <a:off x="222250" y="1631950"/>
            <a:ext cx="6313488" cy="485775"/>
          </a:xfrm>
          <a:prstGeom prst="roundRect">
            <a:avLst/>
          </a:prstGeom>
          <a:solidFill>
            <a:schemeClr val="accent2">
              <a:alpha val="36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3" name="Sağ Ayraç 12"/>
          <p:cNvSpPr/>
          <p:nvPr/>
        </p:nvSpPr>
        <p:spPr>
          <a:xfrm>
            <a:off x="7292975" y="1466850"/>
            <a:ext cx="788988" cy="4451350"/>
          </a:xfrm>
          <a:prstGeom prst="rightBrace">
            <a:avLst>
              <a:gd name="adj1" fmla="val 29762"/>
              <a:gd name="adj2" fmla="val 40107"/>
            </a:avLst>
          </a:prstGeom>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srgbClr val="000000"/>
              </a:solidFill>
              <a:effectLst/>
              <a:uLnTx/>
              <a:uFillTx/>
              <a:latin typeface="Century Gothic" panose="020B0502020202020204"/>
              <a:ea typeface="+mn-ea"/>
              <a:cs typeface="+mn-cs"/>
            </a:endParaRPr>
          </a:p>
        </p:txBody>
      </p:sp>
      <p:sp>
        <p:nvSpPr>
          <p:cNvPr id="14" name="Yuvarlatılmış Dikdörtgen 13"/>
          <p:cNvSpPr/>
          <p:nvPr/>
        </p:nvSpPr>
        <p:spPr>
          <a:xfrm>
            <a:off x="222250" y="4603750"/>
            <a:ext cx="6313488" cy="300038"/>
          </a:xfrm>
          <a:prstGeom prst="roundRect">
            <a:avLst/>
          </a:prstGeom>
          <a:solidFill>
            <a:schemeClr val="accent2">
              <a:alpha val="36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98348" name="Metin kutusu 7"/>
          <p:cNvSpPr txBox="1">
            <a:spLocks noChangeArrowheads="1"/>
          </p:cNvSpPr>
          <p:nvPr/>
        </p:nvSpPr>
        <p:spPr bwMode="auto">
          <a:xfrm>
            <a:off x="8272463" y="2900312"/>
            <a:ext cx="3697287" cy="369332"/>
          </a:xfrm>
          <a:prstGeom prst="rect">
            <a:avLst/>
          </a:prstGeom>
          <a:solidFill>
            <a:srgbClr val="FFFF00"/>
          </a:solidFill>
          <a:ln>
            <a:noFill/>
          </a:ln>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altLang="tr-TR"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Ki-Kare Testi </a:t>
            </a:r>
          </a:p>
        </p:txBody>
      </p:sp>
      <p:sp>
        <p:nvSpPr>
          <p:cNvPr id="16" name="Metin kutusu 15"/>
          <p:cNvSpPr txBox="1"/>
          <p:nvPr/>
        </p:nvSpPr>
        <p:spPr>
          <a:xfrm>
            <a:off x="8743950" y="1493838"/>
            <a:ext cx="2723053"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000000"/>
                </a:solidFill>
                <a:effectLst/>
                <a:uLnTx/>
                <a:uFillTx/>
                <a:latin typeface="Century Gothic" panose="020B0502020202020204"/>
                <a:ea typeface="+mn-ea"/>
                <a:cs typeface="+mn-cs"/>
              </a:rPr>
              <a:t>Kullanılması</a:t>
            </a:r>
            <a:r>
              <a:rPr kumimoji="0" lang="tr-TR" sz="1800" b="0" i="0" u="none" strike="noStrike" kern="1200" cap="none" spc="0" normalizeH="0" baseline="0" noProof="0" dirty="0">
                <a:ln>
                  <a:noFill/>
                </a:ln>
                <a:solidFill>
                  <a:srgbClr val="000000"/>
                </a:solidFill>
                <a:effectLst/>
                <a:uLnTx/>
                <a:uFillTx/>
                <a:latin typeface="Century Gothic" panose="020B0502020202020204"/>
                <a:ea typeface="+mn-ea"/>
                <a:cs typeface="+mn-cs"/>
              </a:rPr>
              <a:t> </a:t>
            </a:r>
            <a:r>
              <a:rPr kumimoji="0" lang="tr-TR" sz="1800" b="1" i="0" u="none" strike="noStrike" kern="1200" cap="none" spc="0" normalizeH="0" baseline="0" noProof="0" dirty="0">
                <a:ln>
                  <a:noFill/>
                </a:ln>
                <a:solidFill>
                  <a:srgbClr val="000000"/>
                </a:solidFill>
                <a:effectLst/>
                <a:uLnTx/>
                <a:uFillTx/>
                <a:latin typeface="Century Gothic" panose="020B0502020202020204"/>
                <a:ea typeface="+mn-ea"/>
                <a:cs typeface="+mn-cs"/>
              </a:rPr>
              <a:t>Gereken Test: </a:t>
            </a:r>
          </a:p>
        </p:txBody>
      </p:sp>
      <p:sp>
        <p:nvSpPr>
          <p:cNvPr id="17" name="Aşağı Ok 16"/>
          <p:cNvSpPr/>
          <p:nvPr/>
        </p:nvSpPr>
        <p:spPr>
          <a:xfrm>
            <a:off x="9646816" y="2117725"/>
            <a:ext cx="973444" cy="584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8FDE86-E561-4EEF-8050-9EDD66501439}" type="slidenum">
              <a:rPr kumimoji="0" lang="tr-TR" altLang="tr-T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tr-TR" altLang="tr-T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
        <p:nvSpPr>
          <p:cNvPr id="15" name="Dikdörtgen 2"/>
          <p:cNvSpPr>
            <a:spLocks noChangeArrowheads="1"/>
          </p:cNvSpPr>
          <p:nvPr/>
        </p:nvSpPr>
        <p:spPr bwMode="auto">
          <a:xfrm>
            <a:off x="2175420" y="109865"/>
            <a:ext cx="8534003" cy="523220"/>
          </a:xfrm>
          <a:prstGeom prst="rect">
            <a:avLst/>
          </a:prstGeom>
          <a:solidFill>
            <a:srgbClr val="FFFF00"/>
          </a:solidFill>
          <a:ln>
            <a:noFill/>
          </a:ln>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Nitel </a:t>
            </a:r>
            <a:r>
              <a:rPr kumimoji="0" lang="tr-TR" altLang="tr-TR" sz="2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Verilerin (Oranların) Karşılaştırılması (Ki-Kare Testi)</a:t>
            </a:r>
            <a:endParaRPr kumimoji="0" lang="tr-TR" altLang="tr-TR"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414386677"/>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Dikdörtgen"/>
          <p:cNvSpPr/>
          <p:nvPr/>
        </p:nvSpPr>
        <p:spPr>
          <a:xfrm>
            <a:off x="1219200" y="1371601"/>
            <a:ext cx="9448800" cy="3471720"/>
          </a:xfrm>
          <a:prstGeom prst="rect">
            <a:avLst/>
          </a:prstGeom>
        </p:spPr>
        <p:txBody>
          <a:bodyPr>
            <a:spAutoFit/>
          </a:bodyPr>
          <a:lstStyle/>
          <a:p>
            <a:pPr marL="609600" marR="0" lvl="0" indent="-609600" algn="just" defTabSz="914400" rtl="0" eaLnBrk="1" fontAlgn="auto" latinLnBrk="0" hangingPunct="1">
              <a:lnSpc>
                <a:spcPct val="90000"/>
              </a:lnSpc>
              <a:spcBef>
                <a:spcPts val="0"/>
              </a:spcBef>
              <a:spcAft>
                <a:spcPts val="0"/>
              </a:spcAft>
              <a:buClrTx/>
              <a:buSzTx/>
              <a:buFontTx/>
              <a:buNone/>
              <a:tabLst/>
              <a:defRPr/>
            </a:pPr>
            <a:r>
              <a:rPr kumimoji="0" lang="tr-TR" sz="28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tr-TR" sz="2400" b="1" i="0" u="none" strike="noStrike" kern="1200" cap="none" spc="0" normalizeH="0" baseline="0" noProof="0" dirty="0" err="1">
                <a:ln>
                  <a:noFill/>
                </a:ln>
                <a:solidFill>
                  <a:prstClr val="black"/>
                </a:solidFill>
                <a:effectLst/>
                <a:uLnTx/>
                <a:uFillTx/>
                <a:latin typeface="Century Gothic" panose="020B0502020202020204"/>
                <a:ea typeface="+mn-ea"/>
                <a:cs typeface="+mn-cs"/>
              </a:rPr>
              <a:t>Varyans</a:t>
            </a:r>
            <a:r>
              <a:rPr kumimoji="0" lang="tr-TR" sz="2400" b="1" i="0" u="none" strike="noStrike" kern="1200" cap="none" spc="0" normalizeH="0" baseline="0" noProof="0" dirty="0">
                <a:ln>
                  <a:noFill/>
                </a:ln>
                <a:solidFill>
                  <a:prstClr val="black"/>
                </a:solidFill>
                <a:effectLst/>
                <a:uLnTx/>
                <a:uFillTx/>
                <a:latin typeface="Century Gothic" panose="020B0502020202020204"/>
                <a:ea typeface="+mn-ea"/>
                <a:cs typeface="+mn-cs"/>
              </a:rPr>
              <a:t> analizinin amacı:</a:t>
            </a:r>
          </a:p>
          <a:p>
            <a:pPr marL="609600" marR="0" lvl="0" indent="-609600" algn="just" defTabSz="914400" rtl="0" eaLnBrk="1" fontAlgn="auto" latinLnBrk="0" hangingPunct="1">
              <a:lnSpc>
                <a:spcPct val="9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black"/>
                </a:solidFill>
                <a:effectLst/>
                <a:uLnTx/>
                <a:uFillTx/>
                <a:latin typeface="Century Gothic" panose="020B0502020202020204"/>
                <a:ea typeface="+mn-ea"/>
                <a:cs typeface="+mn-cs"/>
              </a:rPr>
              <a:t>	Toplam değişkenliği bileşenlerine ayırmak ve değişkenliğin kaynağını saptamak.</a:t>
            </a:r>
          </a:p>
          <a:p>
            <a:pPr marL="609600" marR="0" lvl="0" indent="-609600" algn="just" defTabSz="914400" rtl="0" eaLnBrk="1" fontAlgn="auto" latinLnBrk="0" hangingPunct="1">
              <a:lnSpc>
                <a:spcPct val="90000"/>
              </a:lnSpc>
              <a:spcBef>
                <a:spcPts val="0"/>
              </a:spcBef>
              <a:spcAft>
                <a:spcPts val="0"/>
              </a:spcAft>
              <a:buClrTx/>
              <a:buSzTx/>
              <a:buFontTx/>
              <a:buNone/>
              <a:tabLst/>
              <a:defRPr/>
            </a:pPr>
            <a:endParaRPr kumimoji="0" lang="tr-TR" sz="24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609600" marR="0" lvl="0" indent="-609600" algn="just" defTabSz="914400" rtl="0" eaLnBrk="1" fontAlgn="auto" latinLnBrk="0" hangingPunct="1">
              <a:lnSpc>
                <a:spcPct val="9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black"/>
                </a:solidFill>
                <a:effectLst/>
                <a:uLnTx/>
                <a:uFillTx/>
                <a:latin typeface="Century Gothic" panose="020B0502020202020204"/>
                <a:ea typeface="+mn-ea"/>
                <a:cs typeface="+mn-cs"/>
              </a:rPr>
              <a:t>	Toplam değişim = Gruplar Arası Değişim + Gruplar içi değişim </a:t>
            </a:r>
          </a:p>
          <a:p>
            <a:pPr marL="609600" marR="0" lvl="0" indent="-609600" algn="just" defTabSz="914400" rtl="0" eaLnBrk="1" fontAlgn="auto" latinLnBrk="0" hangingPunct="1">
              <a:lnSpc>
                <a:spcPct val="90000"/>
              </a:lnSpc>
              <a:spcBef>
                <a:spcPts val="0"/>
              </a:spcBef>
              <a:spcAft>
                <a:spcPts val="0"/>
              </a:spcAft>
              <a:buClrTx/>
              <a:buSzTx/>
              <a:buFontTx/>
              <a:buNone/>
              <a:tabLst/>
              <a:defRPr/>
            </a:pPr>
            <a:endParaRPr kumimoji="0" lang="tr-TR" sz="24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609600" marR="0" lvl="0" indent="-609600" algn="just" defTabSz="914400" rtl="0" eaLnBrk="1" fontAlgn="auto" latinLnBrk="0" hangingPunct="1">
              <a:lnSpc>
                <a:spcPct val="9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tr-TR" sz="2400" b="0" i="0" u="none" strike="noStrike" kern="1200" cap="none" spc="0" normalizeH="0" baseline="0" noProof="0" dirty="0" err="1">
                <a:ln>
                  <a:noFill/>
                </a:ln>
                <a:solidFill>
                  <a:prstClr val="black"/>
                </a:solidFill>
                <a:effectLst/>
                <a:uLnTx/>
                <a:uFillTx/>
                <a:latin typeface="Century Gothic" panose="020B0502020202020204"/>
                <a:ea typeface="+mn-ea"/>
                <a:cs typeface="+mn-cs"/>
              </a:rPr>
              <a:t>Varyans</a:t>
            </a:r>
            <a:r>
              <a:rPr kumimoji="0" lang="tr-TR" sz="2400" b="0" i="0" u="none" strike="noStrike" kern="1200" cap="none" spc="0" normalizeH="0" baseline="0" noProof="0" dirty="0">
                <a:ln>
                  <a:noFill/>
                </a:ln>
                <a:solidFill>
                  <a:prstClr val="black"/>
                </a:solidFill>
                <a:effectLst/>
                <a:uLnTx/>
                <a:uFillTx/>
                <a:latin typeface="Century Gothic" panose="020B0502020202020204"/>
                <a:ea typeface="+mn-ea"/>
                <a:cs typeface="+mn-cs"/>
              </a:rPr>
              <a:t> analizi yapabilmek </a:t>
            </a:r>
            <a:r>
              <a:rPr kumimoji="0" lang="tr-TR" sz="24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için parametrik test varsayımlarının sağlanması gerekir.</a:t>
            </a:r>
            <a:endParaRPr kumimoji="0" lang="tr-TR" sz="24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609600" marR="0" lvl="0" indent="-609600" algn="just" defTabSz="914400" rtl="0" eaLnBrk="1" fontAlgn="auto" latinLnBrk="0" hangingPunct="1">
              <a:lnSpc>
                <a:spcPct val="9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black"/>
                </a:solidFill>
                <a:effectLst/>
                <a:uLnTx/>
                <a:uFillTx/>
                <a:latin typeface="Century Gothic" panose="020B0502020202020204"/>
                <a:ea typeface="+mn-ea"/>
                <a:cs typeface="+mn-cs"/>
              </a:rPr>
              <a:t>	</a:t>
            </a:r>
          </a:p>
        </p:txBody>
      </p:sp>
    </p:spTree>
    <p:extLst>
      <p:ext uri="{BB962C8B-B14F-4D97-AF65-F5344CB8AC3E}">
        <p14:creationId xmlns:p14="http://schemas.microsoft.com/office/powerpoint/2010/main" val="33310491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23833" y="565920"/>
            <a:ext cx="10144333" cy="957717"/>
          </a:xfrm>
        </p:spPr>
        <p:txBody>
          <a:bodyPr>
            <a:noAutofit/>
          </a:bodyPr>
          <a:lstStyle/>
          <a:p>
            <a:pPr algn="ctr"/>
            <a:r>
              <a:rPr lang="tr-TR" sz="4000" b="1" dirty="0">
                <a:solidFill>
                  <a:srgbClr val="FF0000"/>
                </a:solidFill>
                <a:latin typeface="+mn-lt"/>
              </a:rPr>
              <a:t>Ki-kare </a:t>
            </a:r>
            <a:r>
              <a:rPr lang="tr-TR" sz="4000" b="1" dirty="0" smtClean="0">
                <a:solidFill>
                  <a:srgbClr val="FF0000"/>
                </a:solidFill>
                <a:latin typeface="+mn-lt"/>
              </a:rPr>
              <a:t>Testi</a:t>
            </a:r>
            <a:r>
              <a:rPr lang="tr-TR" sz="4000" dirty="0">
                <a:latin typeface="+mn-lt"/>
              </a:rPr>
              <a:t> </a:t>
            </a:r>
            <a:r>
              <a:rPr lang="tr-TR" sz="3600" b="1" dirty="0">
                <a:solidFill>
                  <a:srgbClr val="FF0000"/>
                </a:solidFill>
                <a:latin typeface="+mn-lt"/>
              </a:rPr>
              <a:t>(</a:t>
            </a:r>
            <a:r>
              <a:rPr lang="tr-TR" sz="3600" b="1" dirty="0" err="1" smtClean="0">
                <a:solidFill>
                  <a:srgbClr val="FF0000"/>
                </a:solidFill>
                <a:latin typeface="+mn-lt"/>
              </a:rPr>
              <a:t>Chi-square</a:t>
            </a:r>
            <a:r>
              <a:rPr lang="tr-TR" sz="3600" b="1" dirty="0" smtClean="0">
                <a:solidFill>
                  <a:srgbClr val="FF0000"/>
                </a:solidFill>
                <a:latin typeface="+mn-lt"/>
              </a:rPr>
              <a:t> Test)</a:t>
            </a:r>
            <a:r>
              <a:rPr lang="tr-TR" sz="2400" b="1" dirty="0">
                <a:solidFill>
                  <a:srgbClr val="FF0000"/>
                </a:solidFill>
                <a:latin typeface="+mn-lt"/>
              </a:rPr>
              <a:t/>
            </a:r>
            <a:br>
              <a:rPr lang="tr-TR" sz="2400" b="1" dirty="0">
                <a:solidFill>
                  <a:srgbClr val="FF0000"/>
                </a:solidFill>
                <a:latin typeface="+mn-lt"/>
              </a:rPr>
            </a:br>
            <a:r>
              <a:rPr lang="tr-TR" sz="2400" b="1" dirty="0" smtClean="0">
                <a:solidFill>
                  <a:srgbClr val="FF0000"/>
                </a:solidFill>
                <a:latin typeface="+mn-lt"/>
              </a:rPr>
              <a:t>(</a:t>
            </a:r>
            <a:r>
              <a:rPr lang="tr-TR" sz="2400" b="1" dirty="0">
                <a:solidFill>
                  <a:srgbClr val="FF0000"/>
                </a:solidFill>
                <a:latin typeface="+mn-lt"/>
              </a:rPr>
              <a:t>İki Yüzde Arasındaki Farkın Önemlilik Testi </a:t>
            </a:r>
            <a:r>
              <a:rPr lang="tr-TR" sz="2400" b="1" dirty="0" smtClean="0">
                <a:solidFill>
                  <a:srgbClr val="FF0000"/>
                </a:solidFill>
                <a:latin typeface="+mn-lt"/>
              </a:rPr>
              <a:t>)</a:t>
            </a:r>
            <a:endParaRPr lang="tr-TR" sz="2400" b="1" dirty="0">
              <a:solidFill>
                <a:srgbClr val="FF0000"/>
              </a:solidFill>
              <a:latin typeface="+mn-lt"/>
            </a:endParaRPr>
          </a:p>
        </p:txBody>
      </p:sp>
      <p:sp>
        <p:nvSpPr>
          <p:cNvPr id="3" name="İçerik Yer Tutucusu 2"/>
          <p:cNvSpPr>
            <a:spLocks noGrp="1"/>
          </p:cNvSpPr>
          <p:nvPr>
            <p:ph idx="1"/>
          </p:nvPr>
        </p:nvSpPr>
        <p:spPr>
          <a:xfrm>
            <a:off x="462708" y="1795749"/>
            <a:ext cx="11016868" cy="2425763"/>
          </a:xfrm>
        </p:spPr>
        <p:txBody>
          <a:bodyPr>
            <a:normAutofit/>
          </a:bodyPr>
          <a:lstStyle/>
          <a:p>
            <a:r>
              <a:rPr lang="tr-TR" altLang="tr-TR" b="1" dirty="0">
                <a:solidFill>
                  <a:srgbClr val="FF0000"/>
                </a:solidFill>
              </a:rPr>
              <a:t>Niteliksel olarak belirtilen </a:t>
            </a:r>
            <a:r>
              <a:rPr lang="tr-TR" b="1" dirty="0">
                <a:solidFill>
                  <a:srgbClr val="FF0000"/>
                </a:solidFill>
              </a:rPr>
              <a:t>veya niteliksel duruma getirilmiş</a:t>
            </a:r>
            <a:r>
              <a:rPr lang="tr-TR" b="1" dirty="0"/>
              <a:t> verilerin incelenmesinde kullanılır.</a:t>
            </a:r>
            <a:r>
              <a:rPr lang="tr-TR" altLang="tr-TR" b="1" dirty="0"/>
              <a:t> </a:t>
            </a:r>
          </a:p>
          <a:p>
            <a:r>
              <a:rPr lang="tr-TR" altLang="tr-TR" b="1" dirty="0"/>
              <a:t>Gözlenen ve beklenen frekanslar arasındaki farkın anlamlı olup olmadığı temeline dayanır.</a:t>
            </a:r>
          </a:p>
          <a:p>
            <a:r>
              <a:rPr lang="tr-TR" b="1" dirty="0"/>
              <a:t>Ki-kare Analizi, </a:t>
            </a:r>
            <a:r>
              <a:rPr lang="tr-TR" b="1" dirty="0" err="1"/>
              <a:t>isimsel</a:t>
            </a:r>
            <a:r>
              <a:rPr lang="tr-TR" b="1" dirty="0"/>
              <a:t> ya da sıralı ölçekli </a:t>
            </a:r>
            <a:r>
              <a:rPr lang="tr-TR" b="1" dirty="0" err="1"/>
              <a:t>tablolaştırılmış</a:t>
            </a:r>
            <a:r>
              <a:rPr lang="tr-TR" b="1" dirty="0"/>
              <a:t> verilerde, gruplar arasındaki farkın önem kontrolünü sağlayan bir yöntemdir. Analizlerde, iki değişkeni oluşturulan ve frekansları içeren çapraz tablolar oluşturulur.</a:t>
            </a:r>
          </a:p>
          <a:p>
            <a:r>
              <a:rPr lang="tr-TR" b="1" dirty="0"/>
              <a:t>Çapraz tablolar 2x2 </a:t>
            </a:r>
            <a:r>
              <a:rPr lang="tr-TR" b="1" dirty="0" smtClean="0"/>
              <a:t>veya </a:t>
            </a:r>
            <a:r>
              <a:rPr lang="tr-TR" b="1" dirty="0" err="1"/>
              <a:t>rxc</a:t>
            </a:r>
            <a:r>
              <a:rPr lang="tr-TR" b="1" dirty="0"/>
              <a:t> (r&gt;2 ya da c&gt;2) boyutlu olabilir.</a:t>
            </a:r>
          </a:p>
        </p:txBody>
      </p:sp>
      <p:graphicFrame>
        <p:nvGraphicFramePr>
          <p:cNvPr id="5" name="Group 42">
            <a:extLst>
              <a:ext uri="{FF2B5EF4-FFF2-40B4-BE49-F238E27FC236}">
                <a16:creationId xmlns:a16="http://schemas.microsoft.com/office/drawing/2014/main" xmlns="" id="{F4577CDD-14F5-49DC-A1BB-BD8AE300CFE5}"/>
              </a:ext>
            </a:extLst>
          </p:cNvPr>
          <p:cNvGraphicFramePr>
            <a:graphicFrameLocks/>
          </p:cNvGraphicFramePr>
          <p:nvPr>
            <p:extLst/>
          </p:nvPr>
        </p:nvGraphicFramePr>
        <p:xfrm>
          <a:off x="1976847" y="4765736"/>
          <a:ext cx="3457303" cy="1584550"/>
        </p:xfrm>
        <a:graphic>
          <a:graphicData uri="http://schemas.openxmlformats.org/drawingml/2006/table">
            <a:tbl>
              <a:tblPr>
                <a:tableStyleId>{793D81CF-94F2-401A-BA57-92F5A7B2D0C5}</a:tableStyleId>
              </a:tblPr>
              <a:tblGrid>
                <a:gridCol w="1152434">
                  <a:extLst>
                    <a:ext uri="{9D8B030D-6E8A-4147-A177-3AD203B41FA5}">
                      <a16:colId xmlns:a16="http://schemas.microsoft.com/office/drawing/2014/main" xmlns="" val="20000"/>
                    </a:ext>
                  </a:extLst>
                </a:gridCol>
                <a:gridCol w="1152435">
                  <a:extLst>
                    <a:ext uri="{9D8B030D-6E8A-4147-A177-3AD203B41FA5}">
                      <a16:colId xmlns:a16="http://schemas.microsoft.com/office/drawing/2014/main" xmlns="" val="20001"/>
                    </a:ext>
                  </a:extLst>
                </a:gridCol>
                <a:gridCol w="1152434">
                  <a:extLst>
                    <a:ext uri="{9D8B030D-6E8A-4147-A177-3AD203B41FA5}">
                      <a16:colId xmlns:a16="http://schemas.microsoft.com/office/drawing/2014/main" xmlns="" val="20002"/>
                    </a:ext>
                  </a:extLst>
                </a:gridCol>
              </a:tblGrid>
              <a:tr h="439951">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1" u="none" strike="noStrike" cap="none" normalizeH="0" baseline="0" dirty="0">
                          <a:ln>
                            <a:noFill/>
                          </a:ln>
                          <a:solidFill>
                            <a:srgbClr val="FF0000"/>
                          </a:solidFill>
                          <a:effectLst/>
                        </a:rPr>
                        <a:t>Hastalık durumu</a:t>
                      </a:r>
                      <a:endParaRPr kumimoji="0" lang="tr-TR" sz="1800" b="1" i="0" u="none" strike="noStrike" cap="none" normalizeH="0" baseline="0" dirty="0">
                        <a:ln>
                          <a:noFill/>
                        </a:ln>
                        <a:solidFill>
                          <a:srgbClr val="FF0000"/>
                        </a:solidFill>
                        <a:effectLst/>
                        <a:latin typeface="+mn-lt"/>
                      </a:endParaRPr>
                    </a:p>
                  </a:txBody>
                  <a:tcPr horzOverflow="overflow"/>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1" u="none" strike="noStrike" cap="none" normalizeH="0" baseline="0" dirty="0">
                          <a:ln>
                            <a:noFill/>
                          </a:ln>
                          <a:effectLst/>
                        </a:rPr>
                        <a:t>Gebelik</a:t>
                      </a:r>
                      <a:endParaRPr kumimoji="0" lang="tr-TR" sz="1800" b="1" i="0" u="none" strike="noStrike" cap="none" normalizeH="0" baseline="0" dirty="0">
                        <a:ln>
                          <a:noFill/>
                        </a:ln>
                        <a:solidFill>
                          <a:schemeClr val="tx1"/>
                        </a:solidFill>
                        <a:effectLst/>
                        <a:latin typeface="+mn-lt"/>
                      </a:endParaRPr>
                    </a:p>
                  </a:txBody>
                  <a:tcPr horzOverflow="overflow"/>
                </a:tc>
                <a:tc hMerge="1">
                  <a:txBody>
                    <a:bodyPr/>
                    <a:lstStyle/>
                    <a:p>
                      <a:endParaRPr lang="tr-TR"/>
                    </a:p>
                  </a:txBody>
                  <a:tcPr/>
                </a:tc>
                <a:extLst>
                  <a:ext uri="{0D108BD9-81ED-4DB2-BD59-A6C34878D82A}">
                    <a16:rowId xmlns:a16="http://schemas.microsoft.com/office/drawing/2014/main" xmlns="" val="10000"/>
                  </a:ext>
                </a:extLst>
              </a:tr>
              <a:tr h="381533">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800" b="0" i="0" u="none" strike="noStrike" cap="none" normalizeH="0" baseline="0" dirty="0">
                        <a:ln>
                          <a:noFill/>
                        </a:ln>
                        <a:solidFill>
                          <a:schemeClr val="tx1"/>
                        </a:solidFill>
                        <a:effectLst/>
                        <a:latin typeface="+mn-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1" u="none" strike="noStrike" cap="none" normalizeH="0" baseline="0" dirty="0">
                          <a:ln>
                            <a:noFill/>
                          </a:ln>
                          <a:effectLst/>
                        </a:rPr>
                        <a:t>-</a:t>
                      </a:r>
                      <a:endParaRPr kumimoji="0" lang="tr-TR" sz="1800" b="1" i="0" u="none" strike="noStrike" cap="none" normalizeH="0" baseline="0" dirty="0">
                        <a:ln>
                          <a:noFill/>
                        </a:ln>
                        <a:solidFill>
                          <a:schemeClr val="tx1"/>
                        </a:solidFill>
                        <a:effectLst/>
                        <a:latin typeface="+mn-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1" u="none" strike="noStrike" cap="none" normalizeH="0" baseline="0" dirty="0">
                          <a:ln>
                            <a:noFill/>
                          </a:ln>
                          <a:effectLst/>
                        </a:rPr>
                        <a:t>+</a:t>
                      </a:r>
                      <a:endParaRPr kumimoji="0" lang="tr-TR" sz="1800" b="1" i="0" u="none" strike="noStrike" cap="none" normalizeH="0" baseline="0" dirty="0">
                        <a:ln>
                          <a:noFill/>
                        </a:ln>
                        <a:solidFill>
                          <a:schemeClr val="tx1"/>
                        </a:solidFill>
                        <a:effectLst/>
                        <a:latin typeface="+mn-lt"/>
                      </a:endParaRPr>
                    </a:p>
                  </a:txBody>
                  <a:tcPr horzOverflow="overflow"/>
                </a:tc>
                <a:extLst>
                  <a:ext uri="{0D108BD9-81ED-4DB2-BD59-A6C34878D82A}">
                    <a16:rowId xmlns:a16="http://schemas.microsoft.com/office/drawing/2014/main" xmlns="" val="10001"/>
                  </a:ext>
                </a:extLst>
              </a:tr>
              <a:tr h="38153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1" u="none" strike="noStrike" cap="none" normalizeH="0" baseline="0" dirty="0">
                          <a:ln>
                            <a:noFill/>
                          </a:ln>
                          <a:solidFill>
                            <a:srgbClr val="FF0000"/>
                          </a:solidFill>
                          <a:effectLst/>
                        </a:rPr>
                        <a:t>-</a:t>
                      </a:r>
                      <a:endParaRPr kumimoji="0" lang="tr-TR" sz="1800" b="1" i="0" u="none" strike="noStrike" cap="none" normalizeH="0" baseline="0" dirty="0">
                        <a:ln>
                          <a:noFill/>
                        </a:ln>
                        <a:solidFill>
                          <a:srgbClr val="FF0000"/>
                        </a:solidFill>
                        <a:effectLst/>
                        <a:latin typeface="+mn-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u="none" strike="noStrike" cap="none" normalizeH="0" baseline="0">
                          <a:ln>
                            <a:noFill/>
                          </a:ln>
                          <a:effectLst/>
                        </a:rPr>
                        <a:t>20</a:t>
                      </a:r>
                      <a:endParaRPr kumimoji="0" lang="tr-TR" sz="1800" b="0" i="0" u="none" strike="noStrike" cap="none" normalizeH="0" baseline="0">
                        <a:ln>
                          <a:noFill/>
                        </a:ln>
                        <a:solidFill>
                          <a:schemeClr val="tx1"/>
                        </a:solidFill>
                        <a:effectLst/>
                        <a:latin typeface="+mn-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u="none" strike="noStrike" cap="none" normalizeH="0" baseline="0">
                          <a:ln>
                            <a:noFill/>
                          </a:ln>
                          <a:effectLst/>
                        </a:rPr>
                        <a:t>80</a:t>
                      </a:r>
                      <a:endParaRPr kumimoji="0" lang="tr-TR" sz="1800" b="0" i="0" u="none" strike="noStrike" cap="none" normalizeH="0" baseline="0">
                        <a:ln>
                          <a:noFill/>
                        </a:ln>
                        <a:solidFill>
                          <a:schemeClr val="tx1"/>
                        </a:solidFill>
                        <a:effectLst/>
                        <a:latin typeface="+mn-lt"/>
                      </a:endParaRPr>
                    </a:p>
                  </a:txBody>
                  <a:tcPr horzOverflow="overflow"/>
                </a:tc>
                <a:extLst>
                  <a:ext uri="{0D108BD9-81ED-4DB2-BD59-A6C34878D82A}">
                    <a16:rowId xmlns:a16="http://schemas.microsoft.com/office/drawing/2014/main" xmlns="" val="10002"/>
                  </a:ext>
                </a:extLst>
              </a:tr>
              <a:tr h="38153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1" u="none" strike="noStrike" cap="none" normalizeH="0" baseline="0" dirty="0">
                          <a:ln>
                            <a:noFill/>
                          </a:ln>
                          <a:solidFill>
                            <a:srgbClr val="FF0000"/>
                          </a:solidFill>
                          <a:effectLst/>
                        </a:rPr>
                        <a:t>+</a:t>
                      </a:r>
                      <a:endParaRPr kumimoji="0" lang="tr-TR" sz="1800" b="1" i="0" u="none" strike="noStrike" cap="none" normalizeH="0" baseline="0" dirty="0">
                        <a:ln>
                          <a:noFill/>
                        </a:ln>
                        <a:solidFill>
                          <a:srgbClr val="FF0000"/>
                        </a:solidFill>
                        <a:effectLst/>
                        <a:latin typeface="+mn-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u="none" strike="noStrike" cap="none" normalizeH="0" baseline="0" dirty="0">
                          <a:ln>
                            <a:noFill/>
                          </a:ln>
                          <a:effectLst/>
                        </a:rPr>
                        <a:t>35</a:t>
                      </a:r>
                      <a:endParaRPr kumimoji="0" lang="tr-TR" sz="1800" b="0" i="0" u="none" strike="noStrike" cap="none" normalizeH="0" baseline="0" dirty="0">
                        <a:ln>
                          <a:noFill/>
                        </a:ln>
                        <a:solidFill>
                          <a:schemeClr val="tx1"/>
                        </a:solidFill>
                        <a:effectLst/>
                        <a:latin typeface="+mn-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u="none" strike="noStrike" cap="none" normalizeH="0" baseline="0" dirty="0">
                          <a:ln>
                            <a:noFill/>
                          </a:ln>
                          <a:effectLst/>
                        </a:rPr>
                        <a:t>65</a:t>
                      </a:r>
                      <a:endParaRPr kumimoji="0" lang="tr-TR" sz="1800" b="0" i="0" u="none" strike="noStrike" cap="none" normalizeH="0" baseline="0" dirty="0">
                        <a:ln>
                          <a:noFill/>
                        </a:ln>
                        <a:solidFill>
                          <a:schemeClr val="tx1"/>
                        </a:solidFill>
                        <a:effectLst/>
                        <a:latin typeface="+mn-lt"/>
                      </a:endParaRPr>
                    </a:p>
                  </a:txBody>
                  <a:tcPr horzOverflow="overflow"/>
                </a:tc>
                <a:extLst>
                  <a:ext uri="{0D108BD9-81ED-4DB2-BD59-A6C34878D82A}">
                    <a16:rowId xmlns:a16="http://schemas.microsoft.com/office/drawing/2014/main" xmlns="" val="10003"/>
                  </a:ext>
                </a:extLst>
              </a:tr>
            </a:tbl>
          </a:graphicData>
        </a:graphic>
      </p:graphicFrame>
      <p:graphicFrame>
        <p:nvGraphicFramePr>
          <p:cNvPr id="6" name="Group 109">
            <a:extLst>
              <a:ext uri="{FF2B5EF4-FFF2-40B4-BE49-F238E27FC236}">
                <a16:creationId xmlns:a16="http://schemas.microsoft.com/office/drawing/2014/main" xmlns="" id="{D7FFE79C-4CB1-415E-A0FF-DE8F495C9D3A}"/>
              </a:ext>
            </a:extLst>
          </p:cNvPr>
          <p:cNvGraphicFramePr>
            <a:graphicFrameLocks/>
          </p:cNvGraphicFramePr>
          <p:nvPr>
            <p:extLst/>
          </p:nvPr>
        </p:nvGraphicFramePr>
        <p:xfrm>
          <a:off x="6096000" y="4765735"/>
          <a:ext cx="4119154" cy="1584552"/>
        </p:xfrm>
        <a:graphic>
          <a:graphicData uri="http://schemas.openxmlformats.org/drawingml/2006/table">
            <a:tbl>
              <a:tblPr>
                <a:tableStyleId>{793D81CF-94F2-401A-BA57-92F5A7B2D0C5}</a:tableStyleId>
              </a:tblPr>
              <a:tblGrid>
                <a:gridCol w="1097372">
                  <a:extLst>
                    <a:ext uri="{9D8B030D-6E8A-4147-A177-3AD203B41FA5}">
                      <a16:colId xmlns:a16="http://schemas.microsoft.com/office/drawing/2014/main" xmlns="" val="20000"/>
                    </a:ext>
                  </a:extLst>
                </a:gridCol>
                <a:gridCol w="964876">
                  <a:extLst>
                    <a:ext uri="{9D8B030D-6E8A-4147-A177-3AD203B41FA5}">
                      <a16:colId xmlns:a16="http://schemas.microsoft.com/office/drawing/2014/main" xmlns="" val="20001"/>
                    </a:ext>
                  </a:extLst>
                </a:gridCol>
                <a:gridCol w="1025782">
                  <a:extLst>
                    <a:ext uri="{9D8B030D-6E8A-4147-A177-3AD203B41FA5}">
                      <a16:colId xmlns:a16="http://schemas.microsoft.com/office/drawing/2014/main" xmlns="" val="20002"/>
                    </a:ext>
                  </a:extLst>
                </a:gridCol>
                <a:gridCol w="1031124">
                  <a:extLst>
                    <a:ext uri="{9D8B030D-6E8A-4147-A177-3AD203B41FA5}">
                      <a16:colId xmlns:a16="http://schemas.microsoft.com/office/drawing/2014/main" xmlns="" val="20003"/>
                    </a:ext>
                  </a:extLst>
                </a:gridCol>
              </a:tblGrid>
              <a:tr h="305214">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000" b="1" u="none" strike="noStrike" cap="none" normalizeH="0" baseline="0" dirty="0">
                          <a:ln>
                            <a:noFill/>
                          </a:ln>
                          <a:effectLst/>
                        </a:rPr>
                        <a:t>Gebelik</a:t>
                      </a:r>
                      <a:endParaRPr kumimoji="0" lang="tr-TR" sz="2000" b="1" i="0" u="none" strike="noStrike" cap="none" normalizeH="0" baseline="0" dirty="0">
                        <a:ln>
                          <a:noFill/>
                        </a:ln>
                        <a:solidFill>
                          <a:schemeClr val="tx1"/>
                        </a:solidFill>
                        <a:effectLst/>
                        <a:latin typeface="Arial" charset="0"/>
                      </a:endParaRPr>
                    </a:p>
                  </a:txBody>
                  <a:tcPr marT="45669" marB="45669" horzOverflow="overflow"/>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000" b="1" u="none" strike="noStrike" cap="none" normalizeH="0" baseline="0" dirty="0">
                          <a:ln>
                            <a:noFill/>
                          </a:ln>
                          <a:solidFill>
                            <a:srgbClr val="FF0000"/>
                          </a:solidFill>
                          <a:effectLst/>
                        </a:rPr>
                        <a:t>VKS</a:t>
                      </a:r>
                      <a:endParaRPr kumimoji="0" lang="tr-TR" sz="2000" b="1" i="0" u="none" strike="noStrike" cap="none" normalizeH="0" baseline="0" dirty="0">
                        <a:ln>
                          <a:noFill/>
                        </a:ln>
                        <a:solidFill>
                          <a:srgbClr val="FF0000"/>
                        </a:solidFill>
                        <a:effectLst/>
                        <a:latin typeface="Arial" charset="0"/>
                      </a:endParaRPr>
                    </a:p>
                  </a:txBody>
                  <a:tcPr marT="45669" marB="45669" horzOverflow="overflow"/>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10000"/>
                  </a:ext>
                </a:extLst>
              </a:tr>
              <a:tr h="305214">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000" b="1" i="0" u="none" strike="noStrike" cap="none" normalizeH="0" baseline="0" dirty="0">
                        <a:ln>
                          <a:noFill/>
                        </a:ln>
                        <a:solidFill>
                          <a:schemeClr val="tx1"/>
                        </a:solidFill>
                        <a:effectLst/>
                        <a:latin typeface="Arial" charset="0"/>
                      </a:endParaRPr>
                    </a:p>
                  </a:txBody>
                  <a:tcPr marT="45669" marB="4566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000" b="1" u="none" strike="noStrike" cap="none" normalizeH="0" baseline="0">
                          <a:ln>
                            <a:noFill/>
                          </a:ln>
                          <a:solidFill>
                            <a:srgbClr val="FF0000"/>
                          </a:solidFill>
                          <a:effectLst/>
                        </a:rPr>
                        <a:t>İyi</a:t>
                      </a:r>
                      <a:endParaRPr kumimoji="0" lang="tr-TR" sz="2000" b="1" i="0" u="none" strike="noStrike" cap="none" normalizeH="0" baseline="0">
                        <a:ln>
                          <a:noFill/>
                        </a:ln>
                        <a:solidFill>
                          <a:srgbClr val="FF0000"/>
                        </a:solidFill>
                        <a:effectLst/>
                        <a:latin typeface="Arial" charset="0"/>
                      </a:endParaRPr>
                    </a:p>
                  </a:txBody>
                  <a:tcPr marT="45669" marB="4566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000" b="1" u="none" strike="noStrike" cap="none" normalizeH="0" baseline="0">
                          <a:ln>
                            <a:noFill/>
                          </a:ln>
                          <a:solidFill>
                            <a:srgbClr val="FF0000"/>
                          </a:solidFill>
                          <a:effectLst/>
                        </a:rPr>
                        <a:t>Orta</a:t>
                      </a:r>
                      <a:endParaRPr kumimoji="0" lang="tr-TR" sz="2000" b="1" i="0" u="none" strike="noStrike" cap="none" normalizeH="0" baseline="0">
                        <a:ln>
                          <a:noFill/>
                        </a:ln>
                        <a:solidFill>
                          <a:srgbClr val="FF0000"/>
                        </a:solidFill>
                        <a:effectLst/>
                        <a:latin typeface="Arial" charset="0"/>
                      </a:endParaRPr>
                    </a:p>
                  </a:txBody>
                  <a:tcPr marT="45669" marB="4566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000" b="1" u="none" strike="noStrike" cap="none" normalizeH="0" baseline="0" dirty="0">
                          <a:ln>
                            <a:noFill/>
                          </a:ln>
                          <a:solidFill>
                            <a:srgbClr val="FF0000"/>
                          </a:solidFill>
                          <a:effectLst/>
                        </a:rPr>
                        <a:t>Kötü</a:t>
                      </a:r>
                      <a:endParaRPr kumimoji="0" lang="tr-TR" sz="2000" b="1" i="0" u="none" strike="noStrike" cap="none" normalizeH="0" baseline="0" dirty="0">
                        <a:ln>
                          <a:noFill/>
                        </a:ln>
                        <a:solidFill>
                          <a:srgbClr val="FF0000"/>
                        </a:solidFill>
                        <a:effectLst/>
                        <a:latin typeface="Arial" charset="0"/>
                      </a:endParaRPr>
                    </a:p>
                  </a:txBody>
                  <a:tcPr marT="45669" marB="45669" horzOverflow="overflow"/>
                </a:tc>
                <a:extLst>
                  <a:ext uri="{0D108BD9-81ED-4DB2-BD59-A6C34878D82A}">
                    <a16:rowId xmlns:a16="http://schemas.microsoft.com/office/drawing/2014/main" xmlns="" val="10001"/>
                  </a:ext>
                </a:extLst>
              </a:tr>
              <a:tr h="3052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000" b="1" u="none" strike="noStrike" cap="none" normalizeH="0" baseline="0" dirty="0">
                          <a:ln>
                            <a:noFill/>
                          </a:ln>
                          <a:effectLst/>
                        </a:rPr>
                        <a:t>+</a:t>
                      </a:r>
                      <a:endParaRPr kumimoji="0" lang="tr-TR" sz="2000" b="1" i="0" u="none" strike="noStrike" cap="none" normalizeH="0" baseline="0" dirty="0">
                        <a:ln>
                          <a:noFill/>
                        </a:ln>
                        <a:solidFill>
                          <a:schemeClr val="tx1"/>
                        </a:solidFill>
                        <a:effectLst/>
                        <a:latin typeface="Arial" charset="0"/>
                      </a:endParaRPr>
                    </a:p>
                  </a:txBody>
                  <a:tcPr marT="45669" marB="4566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000" u="none" strike="noStrike" cap="none" normalizeH="0" baseline="0">
                          <a:ln>
                            <a:noFill/>
                          </a:ln>
                          <a:effectLst/>
                        </a:rPr>
                        <a:t>60</a:t>
                      </a:r>
                      <a:endParaRPr kumimoji="0" lang="tr-TR" sz="2000" b="0" i="0" u="none" strike="noStrike" cap="none" normalizeH="0" baseline="0">
                        <a:ln>
                          <a:noFill/>
                        </a:ln>
                        <a:solidFill>
                          <a:schemeClr val="tx1"/>
                        </a:solidFill>
                        <a:effectLst/>
                        <a:latin typeface="Arial" charset="0"/>
                      </a:endParaRPr>
                    </a:p>
                  </a:txBody>
                  <a:tcPr marT="45669" marB="4566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000" u="none" strike="noStrike" cap="none" normalizeH="0" baseline="0">
                          <a:ln>
                            <a:noFill/>
                          </a:ln>
                          <a:effectLst/>
                        </a:rPr>
                        <a:t>30</a:t>
                      </a:r>
                      <a:endParaRPr kumimoji="0" lang="tr-TR" sz="2000" b="0" i="0" u="none" strike="noStrike" cap="none" normalizeH="0" baseline="0">
                        <a:ln>
                          <a:noFill/>
                        </a:ln>
                        <a:solidFill>
                          <a:schemeClr val="tx1"/>
                        </a:solidFill>
                        <a:effectLst/>
                        <a:latin typeface="Arial" charset="0"/>
                      </a:endParaRPr>
                    </a:p>
                  </a:txBody>
                  <a:tcPr marT="45669" marB="4566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000" u="none" strike="noStrike" cap="none" normalizeH="0" baseline="0">
                          <a:ln>
                            <a:noFill/>
                          </a:ln>
                          <a:effectLst/>
                        </a:rPr>
                        <a:t>10</a:t>
                      </a:r>
                      <a:endParaRPr kumimoji="0" lang="tr-TR" sz="2000" b="0" i="0" u="none" strike="noStrike" cap="none" normalizeH="0" baseline="0">
                        <a:ln>
                          <a:noFill/>
                        </a:ln>
                        <a:solidFill>
                          <a:schemeClr val="tx1"/>
                        </a:solidFill>
                        <a:effectLst/>
                        <a:latin typeface="Arial" charset="0"/>
                      </a:endParaRPr>
                    </a:p>
                  </a:txBody>
                  <a:tcPr marT="45669" marB="45669" horzOverflow="overflow"/>
                </a:tc>
                <a:extLst>
                  <a:ext uri="{0D108BD9-81ED-4DB2-BD59-A6C34878D82A}">
                    <a16:rowId xmlns:a16="http://schemas.microsoft.com/office/drawing/2014/main" xmlns="" val="10002"/>
                  </a:ext>
                </a:extLst>
              </a:tr>
              <a:tr h="3052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000" b="1" u="none" strike="noStrike" cap="none" normalizeH="0" baseline="0" dirty="0">
                          <a:ln>
                            <a:noFill/>
                          </a:ln>
                          <a:effectLst/>
                        </a:rPr>
                        <a:t>-</a:t>
                      </a:r>
                      <a:endParaRPr kumimoji="0" lang="tr-TR" sz="2000" b="1" i="0" u="none" strike="noStrike" cap="none" normalizeH="0" baseline="0" dirty="0">
                        <a:ln>
                          <a:noFill/>
                        </a:ln>
                        <a:solidFill>
                          <a:schemeClr val="tx1"/>
                        </a:solidFill>
                        <a:effectLst/>
                        <a:latin typeface="Arial" charset="0"/>
                      </a:endParaRPr>
                    </a:p>
                  </a:txBody>
                  <a:tcPr marT="45669" marB="4566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000" u="none" strike="noStrike" cap="none" normalizeH="0" baseline="0" dirty="0">
                          <a:ln>
                            <a:noFill/>
                          </a:ln>
                          <a:effectLst/>
                        </a:rPr>
                        <a:t>30</a:t>
                      </a:r>
                      <a:endParaRPr kumimoji="0" lang="tr-TR" sz="2000" b="0" i="0" u="none" strike="noStrike" cap="none" normalizeH="0" baseline="0" dirty="0">
                        <a:ln>
                          <a:noFill/>
                        </a:ln>
                        <a:solidFill>
                          <a:schemeClr val="tx1"/>
                        </a:solidFill>
                        <a:effectLst/>
                        <a:latin typeface="Arial" charset="0"/>
                      </a:endParaRPr>
                    </a:p>
                  </a:txBody>
                  <a:tcPr marT="45669" marB="4566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000" u="none" strike="noStrike" cap="none" normalizeH="0" baseline="0">
                          <a:ln>
                            <a:noFill/>
                          </a:ln>
                          <a:effectLst/>
                        </a:rPr>
                        <a:t>30</a:t>
                      </a:r>
                      <a:endParaRPr kumimoji="0" lang="tr-TR" sz="2000" b="0" i="0" u="none" strike="noStrike" cap="none" normalizeH="0" baseline="0">
                        <a:ln>
                          <a:noFill/>
                        </a:ln>
                        <a:solidFill>
                          <a:schemeClr val="tx1"/>
                        </a:solidFill>
                        <a:effectLst/>
                        <a:latin typeface="Arial" charset="0"/>
                      </a:endParaRPr>
                    </a:p>
                  </a:txBody>
                  <a:tcPr marT="45669" marB="4566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000" u="none" strike="noStrike" cap="none" normalizeH="0" baseline="0" dirty="0">
                          <a:ln>
                            <a:noFill/>
                          </a:ln>
                          <a:effectLst/>
                        </a:rPr>
                        <a:t>40</a:t>
                      </a:r>
                      <a:endParaRPr kumimoji="0" lang="tr-TR" sz="2000" b="0" i="0" u="none" strike="noStrike" cap="none" normalizeH="0" baseline="0" dirty="0">
                        <a:ln>
                          <a:noFill/>
                        </a:ln>
                        <a:solidFill>
                          <a:schemeClr val="tx1"/>
                        </a:solidFill>
                        <a:effectLst/>
                        <a:latin typeface="Arial" charset="0"/>
                      </a:endParaRPr>
                    </a:p>
                  </a:txBody>
                  <a:tcPr marT="45669" marB="45669" horzOverflow="overflow"/>
                </a:tc>
                <a:extLst>
                  <a:ext uri="{0D108BD9-81ED-4DB2-BD59-A6C34878D82A}">
                    <a16:rowId xmlns:a16="http://schemas.microsoft.com/office/drawing/2014/main" xmlns="" val="10003"/>
                  </a:ext>
                </a:extLst>
              </a:tr>
            </a:tbl>
          </a:graphicData>
        </a:graphic>
      </p:graphicFrame>
      <p:sp>
        <p:nvSpPr>
          <p:cNvPr id="4" name="Dikdörtgen 3">
            <a:extLst>
              <a:ext uri="{FF2B5EF4-FFF2-40B4-BE49-F238E27FC236}">
                <a16:creationId xmlns:a16="http://schemas.microsoft.com/office/drawing/2014/main" xmlns="" id="{6EC1E13B-E50D-467E-843C-910F8B878B68}"/>
              </a:ext>
            </a:extLst>
          </p:cNvPr>
          <p:cNvSpPr/>
          <p:nvPr/>
        </p:nvSpPr>
        <p:spPr>
          <a:xfrm>
            <a:off x="2605276" y="4265414"/>
            <a:ext cx="230736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entury Gothic" panose="020B0502020202020204"/>
                <a:ea typeface="+mn-ea"/>
                <a:cs typeface="+mn-cs"/>
              </a:rPr>
              <a:t>2x2 Çapraz tablolar</a:t>
            </a:r>
          </a:p>
        </p:txBody>
      </p:sp>
      <p:sp>
        <p:nvSpPr>
          <p:cNvPr id="8" name="Dikdörtgen 7">
            <a:extLst>
              <a:ext uri="{FF2B5EF4-FFF2-40B4-BE49-F238E27FC236}">
                <a16:creationId xmlns:a16="http://schemas.microsoft.com/office/drawing/2014/main" xmlns="" id="{C17C1E20-0EF9-4C5A-BDCC-AB822F39A9B1}"/>
              </a:ext>
            </a:extLst>
          </p:cNvPr>
          <p:cNvSpPr/>
          <p:nvPr/>
        </p:nvSpPr>
        <p:spPr>
          <a:xfrm>
            <a:off x="7355801" y="4352500"/>
            <a:ext cx="230736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entury Gothic" panose="020B0502020202020204"/>
                <a:ea typeface="+mn-ea"/>
                <a:cs typeface="+mn-cs"/>
              </a:rPr>
              <a:t>2x3 Çapraz tablolar</a:t>
            </a:r>
          </a:p>
        </p:txBody>
      </p:sp>
    </p:spTree>
    <p:extLst>
      <p:ext uri="{BB962C8B-B14F-4D97-AF65-F5344CB8AC3E}">
        <p14:creationId xmlns:p14="http://schemas.microsoft.com/office/powerpoint/2010/main" val="3529156113"/>
      </p:ext>
    </p:extLst>
  </p:cSld>
  <p:clrMapOvr>
    <a:masterClrMapping/>
  </p:clrMapOvr>
  <p:transition>
    <p:pull/>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3BF8AEB-2DD6-4119-86F4-EB640C90DA67}"/>
              </a:ext>
            </a:extLst>
          </p:cNvPr>
          <p:cNvSpPr>
            <a:spLocks noGrp="1"/>
          </p:cNvSpPr>
          <p:nvPr>
            <p:ph type="title"/>
          </p:nvPr>
        </p:nvSpPr>
        <p:spPr>
          <a:xfrm>
            <a:off x="3083651" y="373836"/>
            <a:ext cx="6024699" cy="801823"/>
          </a:xfrm>
        </p:spPr>
        <p:txBody>
          <a:bodyPr/>
          <a:lstStyle/>
          <a:p>
            <a:r>
              <a:rPr lang="tr-TR" b="1" dirty="0">
                <a:solidFill>
                  <a:srgbClr val="FF0000"/>
                </a:solidFill>
                <a:effectLst>
                  <a:outerShdw blurRad="38100" dist="38100" dir="2700000" algn="tl">
                    <a:srgbClr val="000000">
                      <a:alpha val="43137"/>
                    </a:srgbClr>
                  </a:outerShdw>
                </a:effectLst>
              </a:rPr>
              <a:t>Ki-kare Testi Varsayımları</a:t>
            </a:r>
            <a:endParaRPr lang="tr-TR" dirty="0">
              <a:effectLst>
                <a:outerShdw blurRad="38100" dist="38100" dir="2700000" algn="tl">
                  <a:srgbClr val="000000">
                    <a:alpha val="43137"/>
                  </a:srgbClr>
                </a:outerShdw>
              </a:effectLst>
            </a:endParaRPr>
          </a:p>
        </p:txBody>
      </p:sp>
      <p:sp>
        <p:nvSpPr>
          <p:cNvPr id="3" name="İçerik Yer Tutucusu 2">
            <a:extLst>
              <a:ext uri="{FF2B5EF4-FFF2-40B4-BE49-F238E27FC236}">
                <a16:creationId xmlns:a16="http://schemas.microsoft.com/office/drawing/2014/main" xmlns="" id="{2D4FC91C-6D7E-45D3-94F7-05E9E19C27CB}"/>
              </a:ext>
            </a:extLst>
          </p:cNvPr>
          <p:cNvSpPr>
            <a:spLocks noGrp="1"/>
          </p:cNvSpPr>
          <p:nvPr>
            <p:ph idx="1"/>
          </p:nvPr>
        </p:nvSpPr>
        <p:spPr>
          <a:xfrm>
            <a:off x="506776" y="1987323"/>
            <a:ext cx="11171103" cy="4870677"/>
          </a:xfrm>
        </p:spPr>
        <p:txBody>
          <a:bodyPr>
            <a:normAutofit/>
          </a:bodyPr>
          <a:lstStyle/>
          <a:p>
            <a:pPr>
              <a:buFont typeface="Wingdings" panose="05000000000000000000" pitchFamily="2" charset="2"/>
              <a:buChar char="ü"/>
            </a:pPr>
            <a:r>
              <a:rPr lang="tr-TR" altLang="tr-TR" dirty="0"/>
              <a:t>Gruplar birbirinden bağımsız olmalıdır. </a:t>
            </a:r>
          </a:p>
          <a:p>
            <a:pPr>
              <a:buFont typeface="Wingdings" panose="05000000000000000000" pitchFamily="2" charset="2"/>
              <a:buChar char="ü"/>
            </a:pPr>
            <a:r>
              <a:rPr lang="tr-TR" dirty="0"/>
              <a:t>Oluşturulan çapraz tablolarda, </a:t>
            </a:r>
          </a:p>
          <a:p>
            <a:pPr marL="809625" indent="-182563"/>
            <a:r>
              <a:rPr lang="tr-TR" sz="2400" dirty="0">
                <a:solidFill>
                  <a:srgbClr val="FF0000"/>
                </a:solidFill>
              </a:rPr>
              <a:t> </a:t>
            </a:r>
            <a:r>
              <a:rPr lang="tr-TR" sz="2400" b="1" dirty="0">
                <a:solidFill>
                  <a:srgbClr val="FF0000"/>
                </a:solidFill>
              </a:rPr>
              <a:t>En küçük teorik frekans &gt; 25 </a:t>
            </a:r>
            <a:r>
              <a:rPr lang="tr-TR" sz="2400" dirty="0">
                <a:solidFill>
                  <a:srgbClr val="FF0000"/>
                </a:solidFill>
              </a:rPr>
              <a:t>ise </a:t>
            </a:r>
            <a:r>
              <a:rPr lang="tr-TR" b="1" dirty="0" err="1"/>
              <a:t>Pearson</a:t>
            </a:r>
            <a:r>
              <a:rPr lang="tr-TR" b="1" dirty="0"/>
              <a:t> Ki-kare Test</a:t>
            </a:r>
            <a:endParaRPr lang="tr-TR" sz="2400" b="1" dirty="0"/>
          </a:p>
          <a:p>
            <a:pPr marL="809625" indent="-182563"/>
            <a:r>
              <a:rPr lang="tr-TR" sz="2400" dirty="0">
                <a:solidFill>
                  <a:srgbClr val="FF0000"/>
                </a:solidFill>
              </a:rPr>
              <a:t> </a:t>
            </a:r>
            <a:r>
              <a:rPr lang="tr-TR" sz="2400" b="1" dirty="0">
                <a:solidFill>
                  <a:srgbClr val="FF0000"/>
                </a:solidFill>
              </a:rPr>
              <a:t>5&lt;En küçük teorik frekans &lt;25 </a:t>
            </a:r>
            <a:r>
              <a:rPr lang="tr-TR" sz="2400" dirty="0">
                <a:solidFill>
                  <a:srgbClr val="FF0000"/>
                </a:solidFill>
              </a:rPr>
              <a:t>ise </a:t>
            </a:r>
            <a:r>
              <a:rPr lang="tr-TR" b="1" dirty="0" err="1"/>
              <a:t>Yates</a:t>
            </a:r>
            <a:r>
              <a:rPr lang="tr-TR" b="1" dirty="0"/>
              <a:t> Ki-kare Test</a:t>
            </a:r>
          </a:p>
          <a:p>
            <a:pPr marL="809625" indent="-182563"/>
            <a:r>
              <a:rPr lang="tr-TR" sz="2400" dirty="0">
                <a:solidFill>
                  <a:srgbClr val="FF0000"/>
                </a:solidFill>
              </a:rPr>
              <a:t> </a:t>
            </a:r>
            <a:r>
              <a:rPr lang="tr-TR" sz="2400" b="1" dirty="0">
                <a:solidFill>
                  <a:srgbClr val="FF0000"/>
                </a:solidFill>
              </a:rPr>
              <a:t>En küçük teorik frekans &lt;5 </a:t>
            </a:r>
            <a:r>
              <a:rPr lang="tr-TR" sz="2400" dirty="0">
                <a:solidFill>
                  <a:srgbClr val="FF0000"/>
                </a:solidFill>
              </a:rPr>
              <a:t>ise </a:t>
            </a:r>
            <a:r>
              <a:rPr lang="tr-TR" b="1" dirty="0" err="1"/>
              <a:t>Fisher’s</a:t>
            </a:r>
            <a:r>
              <a:rPr lang="tr-TR" b="1" dirty="0"/>
              <a:t> </a:t>
            </a:r>
            <a:r>
              <a:rPr lang="tr-TR" b="1" dirty="0" err="1"/>
              <a:t>Exact</a:t>
            </a:r>
            <a:r>
              <a:rPr lang="tr-TR" b="1" dirty="0"/>
              <a:t> Test</a:t>
            </a:r>
          </a:p>
          <a:p>
            <a:pPr marL="357188" indent="-357188">
              <a:buFont typeface="Wingdings" panose="05000000000000000000" pitchFamily="2" charset="2"/>
              <a:buChar char="ü"/>
            </a:pPr>
            <a:r>
              <a:rPr lang="tr-TR" b="1" dirty="0"/>
              <a:t>Birden çok 5’den küçük teorik frekans varsa </a:t>
            </a:r>
            <a:r>
              <a:rPr lang="tr-TR" dirty="0"/>
              <a:t>d</a:t>
            </a:r>
            <a:r>
              <a:rPr lang="tr-TR" altLang="tr-TR" dirty="0"/>
              <a:t>enek sayısını arttırılmalı veya satırlar yada sütunlar birleştirilmelidir</a:t>
            </a:r>
            <a:endParaRPr lang="tr-TR" dirty="0"/>
          </a:p>
          <a:p>
            <a:pPr marL="809625" indent="-182563"/>
            <a:endParaRPr lang="tr-TR" sz="2400" b="1" dirty="0"/>
          </a:p>
          <a:p>
            <a:pPr marL="809625" indent="-182563"/>
            <a:endParaRPr lang="tr-TR" sz="2400" b="1" dirty="0"/>
          </a:p>
          <a:p>
            <a:endParaRPr lang="tr-TR" dirty="0"/>
          </a:p>
        </p:txBody>
      </p:sp>
    </p:spTree>
    <p:extLst>
      <p:ext uri="{BB962C8B-B14F-4D97-AF65-F5344CB8AC3E}">
        <p14:creationId xmlns:p14="http://schemas.microsoft.com/office/powerpoint/2010/main" val="24920896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11676" y="837758"/>
            <a:ext cx="9980613" cy="633413"/>
          </a:xfrm>
        </p:spPr>
        <p:txBody>
          <a:bodyPr>
            <a:noAutofit/>
          </a:bodyPr>
          <a:lstStyle/>
          <a:p>
            <a:pPr fontAlgn="auto">
              <a:spcAft>
                <a:spcPts val="0"/>
              </a:spcAft>
              <a:defRPr/>
            </a:pPr>
            <a:r>
              <a:rPr lang="tr-TR" sz="5400" b="1" dirty="0">
                <a:solidFill>
                  <a:schemeClr val="tx1">
                    <a:lumMod val="75000"/>
                    <a:lumOff val="25000"/>
                  </a:schemeClr>
                </a:solidFill>
                <a:latin typeface="+mn-lt"/>
              </a:rPr>
              <a:t>Ki </a:t>
            </a:r>
            <a:r>
              <a:rPr lang="tr-TR" sz="5400" b="1" dirty="0" smtClean="0">
                <a:solidFill>
                  <a:schemeClr val="tx1">
                    <a:lumMod val="75000"/>
                    <a:lumOff val="25000"/>
                  </a:schemeClr>
                </a:solidFill>
                <a:latin typeface="+mn-lt"/>
              </a:rPr>
              <a:t>-Kare testinin temel amacı</a:t>
            </a:r>
            <a:endParaRPr lang="tr-TR" sz="5400" b="1" dirty="0">
              <a:solidFill>
                <a:schemeClr val="tx1">
                  <a:lumMod val="75000"/>
                  <a:lumOff val="25000"/>
                </a:schemeClr>
              </a:solidFill>
              <a:latin typeface="+mn-lt"/>
            </a:endParaRPr>
          </a:p>
        </p:txBody>
      </p:sp>
      <p:graphicFrame>
        <p:nvGraphicFramePr>
          <p:cNvPr id="7" name="İçerik Yer Tutucusu 6"/>
          <p:cNvGraphicFramePr>
            <a:graphicFrameLocks noGrp="1"/>
          </p:cNvGraphicFramePr>
          <p:nvPr>
            <p:ph idx="1"/>
            <p:extLst/>
          </p:nvPr>
        </p:nvGraphicFramePr>
        <p:xfrm>
          <a:off x="3477155" y="3081326"/>
          <a:ext cx="4783015" cy="11852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Metin kutusu 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68600" y="3238500"/>
            <a:ext cx="4991100" cy="4102100"/>
          </a:xfrm>
          <a:prstGeom prst="rect">
            <a:avLst/>
          </a:prstGeom>
          <a:noFill/>
          <a:extLst>
            <a:ext uri="{909E8E84-426E-40DD-AFC4-6F175D3DCCD1}">
              <a14:hiddenFill xmlns:a14="http://schemas.microsoft.com/office/drawing/2010/main">
                <a:solidFill>
                  <a:srgbClr val="FFFFFF"/>
                </a:solidFill>
              </a14:hiddenFill>
            </a:ext>
          </a:extLst>
        </p:spPr>
      </p:pic>
      <p:sp>
        <p:nvSpPr>
          <p:cNvPr id="403463" name="Metin kutusu 7"/>
          <p:cNvSpPr txBox="1">
            <a:spLocks noChangeArrowheads="1"/>
          </p:cNvSpPr>
          <p:nvPr/>
        </p:nvSpPr>
        <p:spPr bwMode="auto">
          <a:xfrm>
            <a:off x="2526201" y="4754441"/>
            <a:ext cx="20716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20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Chi</a:t>
            </a:r>
            <a:r>
              <a:rPr kumimoji="0" lang="tr-TR" altLang="tr-TR"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tr-TR" altLang="tr-TR" sz="20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Square</a:t>
            </a:r>
            <a:r>
              <a:rPr kumimoji="0" lang="tr-TR" altLang="tr-TR"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 </a:t>
            </a:r>
          </a:p>
        </p:txBody>
      </p:sp>
      <p:sp>
        <p:nvSpPr>
          <p:cNvPr id="4" name="Dikdörtgen 3"/>
          <p:cNvSpPr/>
          <p:nvPr/>
        </p:nvSpPr>
        <p:spPr>
          <a:xfrm>
            <a:off x="679373" y="2093883"/>
            <a:ext cx="10723085"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2400" b="1" i="0" u="none" strike="noStrike" kern="1200" cap="none" spc="0" normalizeH="0" baseline="0" noProof="0" dirty="0">
                <a:ln>
                  <a:noFill/>
                </a:ln>
                <a:solidFill>
                  <a:prstClr val="black"/>
                </a:solidFill>
                <a:effectLst/>
                <a:uLnTx/>
                <a:uFillTx/>
                <a:latin typeface="Century Gothic" panose="020B0502020202020204"/>
                <a:ea typeface="+mn-ea"/>
                <a:cs typeface="+mn-cs"/>
              </a:rPr>
              <a:t>Gözlenen ve beklenen frekanslar arasındaki farkın anlamlı olup olmadığı temeline dayanır.</a:t>
            </a:r>
          </a:p>
        </p:txBody>
      </p:sp>
      <p:pic>
        <p:nvPicPr>
          <p:cNvPr id="8" name="Picture 1"/>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8260170" y="4554918"/>
            <a:ext cx="2439344" cy="799095"/>
          </a:xfrm>
          <a:prstGeom prst="rect">
            <a:avLst/>
          </a:prstGeom>
          <a:noFill/>
        </p:spPr>
      </p:pic>
    </p:spTree>
    <p:extLst>
      <p:ext uri="{BB962C8B-B14F-4D97-AF65-F5344CB8AC3E}">
        <p14:creationId xmlns:p14="http://schemas.microsoft.com/office/powerpoint/2010/main" val="4253529700"/>
      </p:ext>
    </p:extLst>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İçerik Yer Tutucusu"/>
          <p:cNvGraphicFramePr>
            <a:graphicFrameLocks noGrp="1"/>
          </p:cNvGraphicFramePr>
          <p:nvPr>
            <p:ph idx="1"/>
            <p:extLst/>
          </p:nvPr>
        </p:nvGraphicFramePr>
        <p:xfrm>
          <a:off x="2630131" y="2509638"/>
          <a:ext cx="6694644" cy="2114368"/>
        </p:xfrm>
        <a:graphic>
          <a:graphicData uri="http://schemas.openxmlformats.org/drawingml/2006/table">
            <a:tbl>
              <a:tblPr/>
              <a:tblGrid>
                <a:gridCol w="1673661">
                  <a:extLst>
                    <a:ext uri="{9D8B030D-6E8A-4147-A177-3AD203B41FA5}">
                      <a16:colId xmlns:a16="http://schemas.microsoft.com/office/drawing/2014/main" xmlns="" val="20000"/>
                    </a:ext>
                  </a:extLst>
                </a:gridCol>
                <a:gridCol w="1673661">
                  <a:extLst>
                    <a:ext uri="{9D8B030D-6E8A-4147-A177-3AD203B41FA5}">
                      <a16:colId xmlns:a16="http://schemas.microsoft.com/office/drawing/2014/main" xmlns="" val="20001"/>
                    </a:ext>
                  </a:extLst>
                </a:gridCol>
                <a:gridCol w="1839835">
                  <a:extLst>
                    <a:ext uri="{9D8B030D-6E8A-4147-A177-3AD203B41FA5}">
                      <a16:colId xmlns:a16="http://schemas.microsoft.com/office/drawing/2014/main" xmlns="" val="20002"/>
                    </a:ext>
                  </a:extLst>
                </a:gridCol>
                <a:gridCol w="1507487">
                  <a:extLst>
                    <a:ext uri="{9D8B030D-6E8A-4147-A177-3AD203B41FA5}">
                      <a16:colId xmlns:a16="http://schemas.microsoft.com/office/drawing/2014/main" xmlns="" val="20003"/>
                    </a:ext>
                  </a:extLst>
                </a:gridCol>
              </a:tblGrid>
              <a:tr h="879928">
                <a:tc>
                  <a:txBody>
                    <a:bodyPr/>
                    <a:lstStyle/>
                    <a:p>
                      <a:pPr algn="ctr">
                        <a:lnSpc>
                          <a:spcPct val="150000"/>
                        </a:lnSpc>
                        <a:spcAft>
                          <a:spcPts val="0"/>
                        </a:spcAft>
                      </a:pPr>
                      <a:r>
                        <a:rPr lang="tr-TR" sz="1800" b="1" dirty="0">
                          <a:latin typeface="Verdana"/>
                          <a:ea typeface="Times New Roman"/>
                        </a:rPr>
                        <a:t>İlaç</a:t>
                      </a:r>
                      <a:endParaRPr lang="tr-TR"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800" b="1" dirty="0">
                          <a:latin typeface="Verdana"/>
                          <a:ea typeface="Times New Roman"/>
                        </a:rPr>
                        <a:t>İyileşen</a:t>
                      </a:r>
                      <a:endParaRPr lang="tr-TR"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800" b="1" dirty="0">
                          <a:latin typeface="Verdana"/>
                          <a:ea typeface="Times New Roman"/>
                        </a:rPr>
                        <a:t>İyileşmeyen</a:t>
                      </a:r>
                      <a:endParaRPr lang="tr-TR"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800" b="1">
                          <a:latin typeface="Verdana"/>
                          <a:ea typeface="Times New Roman"/>
                        </a:rPr>
                        <a:t>Toplam</a:t>
                      </a:r>
                      <a:endParaRPr lang="tr-TR" sz="18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411212">
                <a:tc>
                  <a:txBody>
                    <a:bodyPr/>
                    <a:lstStyle/>
                    <a:p>
                      <a:pPr algn="ctr">
                        <a:lnSpc>
                          <a:spcPct val="150000"/>
                        </a:lnSpc>
                        <a:spcAft>
                          <a:spcPts val="0"/>
                        </a:spcAft>
                      </a:pPr>
                      <a:r>
                        <a:rPr lang="tr-TR" sz="1800" b="1">
                          <a:latin typeface="Verdana"/>
                          <a:ea typeface="Times New Roman"/>
                        </a:rPr>
                        <a:t>Yeni</a:t>
                      </a:r>
                      <a:endParaRPr lang="tr-TR" sz="18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800" b="1" dirty="0">
                          <a:latin typeface="Verdana"/>
                          <a:ea typeface="Times New Roman"/>
                        </a:rPr>
                        <a:t>21</a:t>
                      </a:r>
                      <a:endParaRPr lang="tr-TR"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800" b="1" dirty="0">
                          <a:latin typeface="Verdana"/>
                          <a:ea typeface="Times New Roman"/>
                        </a:rPr>
                        <a:t>27</a:t>
                      </a:r>
                      <a:endParaRPr lang="tr-TR"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800" b="1" dirty="0">
                          <a:latin typeface="Verdana"/>
                          <a:ea typeface="Times New Roman"/>
                        </a:rPr>
                        <a:t>48</a:t>
                      </a:r>
                      <a:endParaRPr lang="tr-TR"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11212">
                <a:tc>
                  <a:txBody>
                    <a:bodyPr/>
                    <a:lstStyle/>
                    <a:p>
                      <a:pPr algn="ctr">
                        <a:lnSpc>
                          <a:spcPct val="150000"/>
                        </a:lnSpc>
                        <a:spcAft>
                          <a:spcPts val="0"/>
                        </a:spcAft>
                      </a:pPr>
                      <a:r>
                        <a:rPr lang="tr-TR" sz="1800" b="1">
                          <a:latin typeface="Verdana"/>
                          <a:ea typeface="Times New Roman"/>
                        </a:rPr>
                        <a:t>Eski</a:t>
                      </a:r>
                      <a:endParaRPr lang="tr-TR" sz="18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800" b="1" dirty="0">
                          <a:latin typeface="Verdana"/>
                          <a:ea typeface="Times New Roman"/>
                        </a:rPr>
                        <a:t>11</a:t>
                      </a:r>
                      <a:endParaRPr lang="tr-TR"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800" b="1" dirty="0">
                          <a:latin typeface="Verdana"/>
                          <a:ea typeface="Times New Roman"/>
                        </a:rPr>
                        <a:t>29</a:t>
                      </a:r>
                      <a:endParaRPr lang="tr-TR"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800" b="1" dirty="0">
                          <a:latin typeface="Verdana"/>
                          <a:ea typeface="Times New Roman"/>
                        </a:rPr>
                        <a:t>40</a:t>
                      </a:r>
                      <a:endParaRPr lang="tr-TR"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11212">
                <a:tc>
                  <a:txBody>
                    <a:bodyPr/>
                    <a:lstStyle/>
                    <a:p>
                      <a:pPr algn="ctr">
                        <a:lnSpc>
                          <a:spcPct val="150000"/>
                        </a:lnSpc>
                        <a:spcAft>
                          <a:spcPts val="0"/>
                        </a:spcAft>
                      </a:pPr>
                      <a:r>
                        <a:rPr lang="tr-TR" sz="1800" b="1">
                          <a:latin typeface="Verdana"/>
                          <a:ea typeface="Times New Roman"/>
                        </a:rPr>
                        <a:t>Toplam</a:t>
                      </a:r>
                      <a:endParaRPr lang="tr-TR" sz="18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800" b="1">
                          <a:latin typeface="Verdana"/>
                          <a:ea typeface="Times New Roman"/>
                        </a:rPr>
                        <a:t>32</a:t>
                      </a:r>
                      <a:endParaRPr lang="tr-TR" sz="18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800" b="1" dirty="0">
                          <a:latin typeface="Verdana"/>
                          <a:ea typeface="Times New Roman"/>
                        </a:rPr>
                        <a:t>56</a:t>
                      </a:r>
                      <a:endParaRPr lang="tr-TR"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800" b="1" dirty="0">
                          <a:latin typeface="Verdana"/>
                          <a:ea typeface="Times New Roman"/>
                        </a:rPr>
                        <a:t>88</a:t>
                      </a:r>
                      <a:endParaRPr lang="tr-TR"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4" name="Rectangle 1"/>
          <p:cNvSpPr>
            <a:spLocks noGrp="1" noChangeArrowheads="1"/>
          </p:cNvSpPr>
          <p:nvPr>
            <p:ph type="title"/>
          </p:nvPr>
        </p:nvSpPr>
        <p:spPr bwMode="auto">
          <a:xfrm>
            <a:off x="2583129" y="588953"/>
            <a:ext cx="6647974" cy="584775"/>
          </a:xfrm>
          <a:prstGeom prst="rect">
            <a:avLst/>
          </a:prstGeom>
          <a:noFill/>
          <a:ln w="9525">
            <a:noFill/>
            <a:miter lim="800000"/>
            <a:headEnd/>
            <a:tailEnd/>
          </a:ln>
          <a:effectLst/>
        </p:spPr>
        <p:txBody>
          <a:bodyPr vert="horz" wrap="none" lIns="91440" tIns="45720" rIns="91440" bIns="45720" numCol="1" rtlCol="0" anchor="ctr" anchorCtr="0" compatLnSpc="1">
            <a:prstTxWarp prst="textNoShape">
              <a:avLst/>
            </a:prstTxWarp>
            <a:spAutoFit/>
          </a:bodyPr>
          <a:lstStyle/>
          <a:p>
            <a:pPr algn="just">
              <a:lnSpc>
                <a:spcPct val="100000"/>
              </a:lnSpc>
            </a:pPr>
            <a:r>
              <a:rPr lang="tr-TR" sz="3200" b="1" dirty="0" smtClean="0">
                <a:solidFill>
                  <a:schemeClr val="tx1"/>
                </a:solidFill>
                <a:effectLst>
                  <a:outerShdw blurRad="38100" dist="38100" dir="2700000" algn="tl">
                    <a:srgbClr val="000000">
                      <a:alpha val="43137"/>
                    </a:srgbClr>
                  </a:outerShdw>
                </a:effectLst>
                <a:latin typeface="Verdana" pitchFamily="34" charset="0"/>
                <a:ea typeface="Times New Roman" pitchFamily="18" charset="0"/>
                <a:cs typeface="Arial" pitchFamily="34" charset="0"/>
              </a:rPr>
              <a:t>Ki-kare Testi Örnek Çözümü</a:t>
            </a:r>
            <a:endParaRPr lang="tr-TR" sz="12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113665" name="Rectangle 1"/>
          <p:cNvSpPr>
            <a:spLocks noChangeArrowheads="1"/>
          </p:cNvSpPr>
          <p:nvPr/>
        </p:nvSpPr>
        <p:spPr bwMode="auto">
          <a:xfrm>
            <a:off x="912248" y="1309864"/>
            <a:ext cx="10399923"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uLnTx/>
                <a:uFillTx/>
                <a:latin typeface="Arial" pitchFamily="34" charset="0"/>
                <a:ea typeface="Times New Roman" pitchFamily="18" charset="0"/>
                <a:cs typeface="Arial" pitchFamily="34" charset="0"/>
              </a:rPr>
              <a:t>Örnek : </a:t>
            </a:r>
            <a:r>
              <a:rPr kumimoji="0" lang="tr-TR" sz="2000" b="0" i="0" u="none" strike="noStrike" kern="1200" cap="none" spc="0" normalizeH="0" baseline="0" noProof="0" dirty="0">
                <a:ln>
                  <a:noFill/>
                </a:ln>
                <a:solidFill>
                  <a:prstClr val="black"/>
                </a:solidFill>
                <a:effectLst/>
                <a:uLnTx/>
                <a:uFillTx/>
                <a:latin typeface="Arial" pitchFamily="34" charset="0"/>
                <a:ea typeface="Times New Roman" pitchFamily="18" charset="0"/>
                <a:cs typeface="Arial" pitchFamily="34" charset="0"/>
              </a:rPr>
              <a:t>Bir ilaç firması A hastalığına karşı yeni bir ilaç bulmuştur. Bir kısım hastayı bu ilaçla, bir kısım hastayı da eski ilaçla tedavi altına alarak kendi ilacının etkinliğini araştırmıştır. İyileşme yönünden eski ilaçla yeni ilaç arasında fark var mıdır?</a:t>
            </a:r>
            <a:endParaRPr kumimoji="0" lang="tr-TR" sz="1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sz="2000" b="0" i="0" u="none" strike="noStrike" kern="1200" cap="none" spc="0" normalizeH="0" baseline="0" noProof="0" dirty="0">
              <a:ln>
                <a:noFill/>
              </a:ln>
              <a:solidFill>
                <a:prstClr val="black"/>
              </a:solidFill>
              <a:effectLst/>
              <a:uLnTx/>
              <a:uFillTx/>
              <a:latin typeface="Arial" pitchFamily="34" charset="0"/>
              <a:ea typeface="Times New Roman" pitchFamily="18" charset="0"/>
              <a:cs typeface="Arial" pitchFamily="34" charset="0"/>
            </a:endParaRPr>
          </a:p>
        </p:txBody>
      </p:sp>
      <p:sp>
        <p:nvSpPr>
          <p:cNvPr id="2" name="Dikdörtgen 1"/>
          <p:cNvSpPr/>
          <p:nvPr/>
        </p:nvSpPr>
        <p:spPr>
          <a:xfrm>
            <a:off x="969485" y="4896278"/>
            <a:ext cx="9507556" cy="120032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smtClean="0">
                <a:ln>
                  <a:noFill/>
                </a:ln>
                <a:solidFill>
                  <a:srgbClr val="FF0000"/>
                </a:solidFill>
                <a:effectLst/>
                <a:uLnTx/>
                <a:uFillTx/>
                <a:latin typeface="Century Gothic" panose="020B0502020202020204"/>
                <a:ea typeface="Times New Roman" pitchFamily="18" charset="0"/>
                <a:cs typeface="Arial" pitchFamily="34" charset="0"/>
              </a:rPr>
              <a:t>Hipotez</a:t>
            </a:r>
            <a:r>
              <a:rPr kumimoji="0" lang="tr-TR" sz="2400" b="1" i="0" u="none" strike="noStrike" kern="1200" cap="none" spc="0" normalizeH="0" baseline="0" noProof="0" dirty="0">
                <a:ln>
                  <a:noFill/>
                </a:ln>
                <a:solidFill>
                  <a:srgbClr val="FF0000"/>
                </a:solidFill>
                <a:effectLst/>
                <a:uLnTx/>
                <a:uFillTx/>
                <a:latin typeface="Century Gothic" panose="020B0502020202020204"/>
                <a:ea typeface="Times New Roman" pitchFamily="18" charset="0"/>
                <a:cs typeface="Arial"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err="1">
                <a:ln>
                  <a:noFill/>
                </a:ln>
                <a:solidFill>
                  <a:prstClr val="black"/>
                </a:solidFill>
                <a:effectLst/>
                <a:uLnTx/>
                <a:uFillTx/>
                <a:latin typeface="Century Gothic" panose="020B0502020202020204"/>
                <a:ea typeface="Times New Roman" pitchFamily="18" charset="0"/>
                <a:cs typeface="Arial" pitchFamily="34" charset="0"/>
              </a:rPr>
              <a:t>Ho</a:t>
            </a:r>
            <a:r>
              <a:rPr kumimoji="0" lang="tr-TR" sz="2400" b="1" i="0" u="none" strike="noStrike" kern="1200" cap="none" spc="0" normalizeH="0" baseline="0" noProof="0" dirty="0">
                <a:ln>
                  <a:noFill/>
                </a:ln>
                <a:solidFill>
                  <a:prstClr val="black"/>
                </a:solidFill>
                <a:effectLst/>
                <a:uLnTx/>
                <a:uFillTx/>
                <a:latin typeface="Century Gothic" panose="020B0502020202020204"/>
                <a:ea typeface="Times New Roman" pitchFamily="18" charset="0"/>
                <a:cs typeface="Arial" pitchFamily="34" charset="0"/>
              </a:rPr>
              <a:t>: </a:t>
            </a:r>
            <a:r>
              <a:rPr kumimoji="0" lang="tr-TR" sz="2400" b="0" i="0" u="none" strike="noStrike" kern="1200" cap="none" spc="0" normalizeH="0" baseline="0" noProof="0" dirty="0" smtClean="0">
                <a:ln>
                  <a:noFill/>
                </a:ln>
                <a:solidFill>
                  <a:prstClr val="black"/>
                </a:solidFill>
                <a:effectLst/>
                <a:uLnTx/>
                <a:uFillTx/>
                <a:latin typeface="Century Gothic" panose="020B0502020202020204"/>
                <a:ea typeface="Times New Roman" pitchFamily="18" charset="0"/>
                <a:cs typeface="Arial" pitchFamily="34" charset="0"/>
              </a:rPr>
              <a:t>İyileştirme oranları </a:t>
            </a:r>
            <a:r>
              <a:rPr kumimoji="0" lang="tr-TR" sz="2400" b="0" i="0" u="none" strike="noStrike" kern="1200" cap="none" spc="0" normalizeH="0" baseline="0" noProof="0" dirty="0">
                <a:ln>
                  <a:noFill/>
                </a:ln>
                <a:solidFill>
                  <a:prstClr val="black"/>
                </a:solidFill>
                <a:effectLst/>
                <a:uLnTx/>
                <a:uFillTx/>
                <a:latin typeface="Century Gothic" panose="020B0502020202020204"/>
                <a:ea typeface="Times New Roman" pitchFamily="18" charset="0"/>
                <a:cs typeface="Arial" pitchFamily="34" charset="0"/>
              </a:rPr>
              <a:t>yönünden eski ilaçla yenisi arasında fark yoktur.</a:t>
            </a:r>
            <a:endParaRPr kumimoji="0" lang="tr-TR" sz="1050" b="0" i="0" u="none" strike="noStrike" kern="1200" cap="none" spc="0" normalizeH="0" baseline="0" noProof="0" dirty="0">
              <a:ln>
                <a:noFill/>
              </a:ln>
              <a:solidFill>
                <a:prstClr val="black"/>
              </a:solidFill>
              <a:effectLst/>
              <a:uLnTx/>
              <a:uFillTx/>
              <a:latin typeface="Century Gothic" panose="020B0502020202020204"/>
              <a:ea typeface="+mn-ea"/>
              <a:cs typeface="Arial"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smtClean="0">
                <a:ln>
                  <a:noFill/>
                </a:ln>
                <a:solidFill>
                  <a:prstClr val="black"/>
                </a:solidFill>
                <a:effectLst/>
                <a:uLnTx/>
                <a:uFillTx/>
                <a:latin typeface="Century Gothic" panose="020B0502020202020204"/>
                <a:ea typeface="Times New Roman" pitchFamily="18" charset="0"/>
                <a:cs typeface="Arial" pitchFamily="34" charset="0"/>
              </a:rPr>
              <a:t>H</a:t>
            </a:r>
            <a:r>
              <a:rPr kumimoji="0" lang="tr-TR" sz="2400" b="1" i="0" u="none" strike="noStrike" kern="1200" cap="none" spc="0" normalizeH="0" baseline="-25000" noProof="0" dirty="0" smtClean="0">
                <a:ln>
                  <a:noFill/>
                </a:ln>
                <a:solidFill>
                  <a:prstClr val="black"/>
                </a:solidFill>
                <a:effectLst/>
                <a:uLnTx/>
                <a:uFillTx/>
                <a:latin typeface="Century Gothic" panose="020B0502020202020204"/>
                <a:ea typeface="Times New Roman" pitchFamily="18" charset="0"/>
                <a:cs typeface="Arial" pitchFamily="34" charset="0"/>
              </a:rPr>
              <a:t>A</a:t>
            </a:r>
            <a:r>
              <a:rPr kumimoji="0" lang="tr-TR" sz="2400" b="1" i="0" u="none" strike="noStrike" kern="1200" cap="none" spc="0" normalizeH="0" baseline="0" noProof="0" dirty="0" smtClean="0">
                <a:ln>
                  <a:noFill/>
                </a:ln>
                <a:solidFill>
                  <a:prstClr val="black"/>
                </a:solidFill>
                <a:effectLst/>
                <a:uLnTx/>
                <a:uFillTx/>
                <a:latin typeface="Century Gothic" panose="020B0502020202020204"/>
                <a:ea typeface="Times New Roman" pitchFamily="18" charset="0"/>
                <a:cs typeface="Arial" pitchFamily="34" charset="0"/>
              </a:rPr>
              <a:t>: </a:t>
            </a:r>
            <a:r>
              <a:rPr kumimoji="0" lang="tr-TR" sz="2400" b="0" i="0" u="none" strike="noStrike" kern="1200" cap="none" spc="0" normalizeH="0" baseline="0" noProof="0" dirty="0">
                <a:ln>
                  <a:noFill/>
                </a:ln>
                <a:solidFill>
                  <a:prstClr val="black"/>
                </a:solidFill>
                <a:effectLst/>
                <a:uLnTx/>
                <a:uFillTx/>
                <a:latin typeface="Century Gothic" panose="020B0502020202020204"/>
                <a:ea typeface="Times New Roman" pitchFamily="18" charset="0"/>
                <a:cs typeface="Arial" pitchFamily="34" charset="0"/>
              </a:rPr>
              <a:t>İyileştirme </a:t>
            </a:r>
            <a:r>
              <a:rPr kumimoji="0" lang="tr-TR" sz="2400" b="0" i="0" u="none" strike="noStrike" kern="1200" cap="none" spc="0" normalizeH="0" baseline="0" noProof="0" dirty="0" smtClean="0">
                <a:ln>
                  <a:noFill/>
                </a:ln>
                <a:solidFill>
                  <a:prstClr val="black"/>
                </a:solidFill>
                <a:effectLst/>
                <a:uLnTx/>
                <a:uFillTx/>
                <a:latin typeface="Century Gothic" panose="020B0502020202020204"/>
                <a:ea typeface="Times New Roman" pitchFamily="18" charset="0"/>
                <a:cs typeface="Arial" pitchFamily="34" charset="0"/>
              </a:rPr>
              <a:t>oranları yönünden </a:t>
            </a:r>
            <a:r>
              <a:rPr kumimoji="0" lang="tr-TR" sz="2400" b="0" i="0" u="none" strike="noStrike" kern="1200" cap="none" spc="0" normalizeH="0" baseline="0" noProof="0" dirty="0">
                <a:ln>
                  <a:noFill/>
                </a:ln>
                <a:solidFill>
                  <a:prstClr val="black"/>
                </a:solidFill>
                <a:effectLst/>
                <a:uLnTx/>
                <a:uFillTx/>
                <a:latin typeface="Century Gothic" panose="020B0502020202020204"/>
                <a:ea typeface="Times New Roman" pitchFamily="18" charset="0"/>
                <a:cs typeface="Arial" pitchFamily="34" charset="0"/>
              </a:rPr>
              <a:t>eski ilaçla yenisi arasında fark vardır.</a:t>
            </a:r>
            <a:endParaRPr kumimoji="0" lang="tr-TR" sz="3600" b="0" i="0" u="none" strike="noStrike" kern="1200" cap="none" spc="0" normalizeH="0" baseline="0" noProof="0" dirty="0">
              <a:ln>
                <a:noFill/>
              </a:ln>
              <a:solidFill>
                <a:prstClr val="black"/>
              </a:solidFill>
              <a:effectLst/>
              <a:uLnTx/>
              <a:uFillTx/>
              <a:latin typeface="Century Gothic" panose="020B0502020202020204"/>
              <a:ea typeface="+mn-ea"/>
              <a:cs typeface="Arial" pitchFamily="34" charset="0"/>
            </a:endParaRPr>
          </a:p>
        </p:txBody>
      </p:sp>
    </p:spTree>
    <p:extLst>
      <p:ext uri="{BB962C8B-B14F-4D97-AF65-F5344CB8AC3E}">
        <p14:creationId xmlns:p14="http://schemas.microsoft.com/office/powerpoint/2010/main" val="26182582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4 İçerik Yer Tutucusu"/>
          <p:cNvGraphicFramePr>
            <a:graphicFrameLocks/>
          </p:cNvGraphicFramePr>
          <p:nvPr>
            <p:extLst/>
          </p:nvPr>
        </p:nvGraphicFramePr>
        <p:xfrm>
          <a:off x="1948609" y="3130543"/>
          <a:ext cx="6694644" cy="2937328"/>
        </p:xfrm>
        <a:graphic>
          <a:graphicData uri="http://schemas.openxmlformats.org/drawingml/2006/table">
            <a:tbl>
              <a:tblPr/>
              <a:tblGrid>
                <a:gridCol w="1673661">
                  <a:extLst>
                    <a:ext uri="{9D8B030D-6E8A-4147-A177-3AD203B41FA5}">
                      <a16:colId xmlns:a16="http://schemas.microsoft.com/office/drawing/2014/main" xmlns="" val="20000"/>
                    </a:ext>
                  </a:extLst>
                </a:gridCol>
                <a:gridCol w="1673661">
                  <a:extLst>
                    <a:ext uri="{9D8B030D-6E8A-4147-A177-3AD203B41FA5}">
                      <a16:colId xmlns:a16="http://schemas.microsoft.com/office/drawing/2014/main" xmlns="" val="20001"/>
                    </a:ext>
                  </a:extLst>
                </a:gridCol>
                <a:gridCol w="1839835">
                  <a:extLst>
                    <a:ext uri="{9D8B030D-6E8A-4147-A177-3AD203B41FA5}">
                      <a16:colId xmlns:a16="http://schemas.microsoft.com/office/drawing/2014/main" xmlns="" val="20002"/>
                    </a:ext>
                  </a:extLst>
                </a:gridCol>
                <a:gridCol w="1507487">
                  <a:extLst>
                    <a:ext uri="{9D8B030D-6E8A-4147-A177-3AD203B41FA5}">
                      <a16:colId xmlns:a16="http://schemas.microsoft.com/office/drawing/2014/main" xmlns="" val="20003"/>
                    </a:ext>
                  </a:extLst>
                </a:gridCol>
              </a:tblGrid>
              <a:tr h="879928">
                <a:tc>
                  <a:txBody>
                    <a:bodyPr/>
                    <a:lstStyle/>
                    <a:p>
                      <a:pPr algn="ctr">
                        <a:lnSpc>
                          <a:spcPct val="150000"/>
                        </a:lnSpc>
                        <a:spcAft>
                          <a:spcPts val="0"/>
                        </a:spcAft>
                      </a:pPr>
                      <a:r>
                        <a:rPr lang="tr-TR" sz="1800" b="1" dirty="0">
                          <a:latin typeface="Verdana"/>
                          <a:ea typeface="Times New Roman"/>
                        </a:rPr>
                        <a:t>İlaç</a:t>
                      </a:r>
                      <a:endParaRPr lang="tr-TR"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800" b="1" dirty="0">
                          <a:latin typeface="Verdana"/>
                          <a:ea typeface="Times New Roman"/>
                        </a:rPr>
                        <a:t>İyileşen</a:t>
                      </a:r>
                      <a:endParaRPr lang="tr-TR"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800" b="1" dirty="0">
                          <a:latin typeface="Verdana"/>
                          <a:ea typeface="Times New Roman"/>
                        </a:rPr>
                        <a:t>İyileşmeyen</a:t>
                      </a:r>
                      <a:endParaRPr lang="tr-TR"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800" b="1" dirty="0">
                          <a:latin typeface="Verdana"/>
                          <a:ea typeface="Times New Roman"/>
                        </a:rPr>
                        <a:t>Toplam</a:t>
                      </a:r>
                      <a:endParaRPr lang="tr-TR"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411212">
                <a:tc>
                  <a:txBody>
                    <a:bodyPr/>
                    <a:lstStyle/>
                    <a:p>
                      <a:pPr algn="ctr">
                        <a:lnSpc>
                          <a:spcPct val="150000"/>
                        </a:lnSpc>
                        <a:spcAft>
                          <a:spcPts val="0"/>
                        </a:spcAft>
                      </a:pPr>
                      <a:r>
                        <a:rPr lang="tr-TR" sz="1800" b="1">
                          <a:latin typeface="Verdana"/>
                          <a:ea typeface="Times New Roman"/>
                        </a:rPr>
                        <a:t>Yeni</a:t>
                      </a:r>
                      <a:endParaRPr lang="tr-TR" sz="18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800" b="1" dirty="0">
                          <a:latin typeface="Verdana"/>
                          <a:ea typeface="Times New Roman"/>
                        </a:rPr>
                        <a:t>21 </a:t>
                      </a:r>
                    </a:p>
                    <a:p>
                      <a:pPr algn="ctr">
                        <a:lnSpc>
                          <a:spcPct val="150000"/>
                        </a:lnSpc>
                        <a:spcAft>
                          <a:spcPts val="0"/>
                        </a:spcAft>
                      </a:pPr>
                      <a:r>
                        <a:rPr lang="tr-TR" sz="1800" b="1" dirty="0">
                          <a:solidFill>
                            <a:srgbClr val="FF0000"/>
                          </a:solidFill>
                          <a:latin typeface="Verdana"/>
                          <a:ea typeface="Times New Roman"/>
                        </a:rPr>
                        <a:t>( B1= 17,5)</a:t>
                      </a:r>
                      <a:endParaRPr lang="tr-TR" sz="1800" b="1" dirty="0">
                        <a:solidFill>
                          <a:srgbClr val="FF000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800" b="1" dirty="0">
                          <a:latin typeface="Verdana"/>
                          <a:ea typeface="Times New Roman"/>
                        </a:rPr>
                        <a:t>27 </a:t>
                      </a:r>
                      <a:r>
                        <a:rPr lang="tr-TR" sz="1800" b="1" dirty="0">
                          <a:solidFill>
                            <a:srgbClr val="FF0000"/>
                          </a:solidFill>
                          <a:latin typeface="Verdana"/>
                          <a:ea typeface="Times New Roman"/>
                        </a:rPr>
                        <a:t>(B2=30,5)</a:t>
                      </a:r>
                      <a:endParaRPr lang="tr-TR" sz="1800" b="1" dirty="0">
                        <a:solidFill>
                          <a:srgbClr val="FF000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800" b="1" dirty="0">
                          <a:latin typeface="Verdana"/>
                          <a:ea typeface="Times New Roman"/>
                        </a:rPr>
                        <a:t>48</a:t>
                      </a:r>
                      <a:endParaRPr lang="tr-TR"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11212">
                <a:tc>
                  <a:txBody>
                    <a:bodyPr/>
                    <a:lstStyle/>
                    <a:p>
                      <a:pPr algn="ctr">
                        <a:lnSpc>
                          <a:spcPct val="150000"/>
                        </a:lnSpc>
                        <a:spcAft>
                          <a:spcPts val="0"/>
                        </a:spcAft>
                      </a:pPr>
                      <a:r>
                        <a:rPr lang="tr-TR" sz="1800" b="1">
                          <a:latin typeface="Verdana"/>
                          <a:ea typeface="Times New Roman"/>
                        </a:rPr>
                        <a:t>Eski</a:t>
                      </a:r>
                      <a:endParaRPr lang="tr-TR" sz="18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800" b="1" dirty="0">
                          <a:latin typeface="Verdana"/>
                          <a:ea typeface="Times New Roman"/>
                        </a:rPr>
                        <a:t>11</a:t>
                      </a:r>
                    </a:p>
                    <a:p>
                      <a:pPr algn="ctr">
                        <a:lnSpc>
                          <a:spcPct val="150000"/>
                        </a:lnSpc>
                        <a:spcAft>
                          <a:spcPts val="0"/>
                        </a:spcAft>
                      </a:pPr>
                      <a:r>
                        <a:rPr lang="tr-TR" sz="1800" b="1" dirty="0">
                          <a:latin typeface="Verdana"/>
                          <a:ea typeface="Times New Roman"/>
                        </a:rPr>
                        <a:t> </a:t>
                      </a:r>
                      <a:r>
                        <a:rPr lang="tr-TR" sz="1800" b="1" dirty="0">
                          <a:solidFill>
                            <a:srgbClr val="FF0000"/>
                          </a:solidFill>
                          <a:latin typeface="Verdana"/>
                          <a:ea typeface="Times New Roman"/>
                        </a:rPr>
                        <a:t>(B3=</a:t>
                      </a:r>
                      <a:r>
                        <a:rPr lang="tr-TR" sz="1800" b="1" baseline="0" dirty="0">
                          <a:solidFill>
                            <a:srgbClr val="FF0000"/>
                          </a:solidFill>
                          <a:latin typeface="Verdana"/>
                          <a:ea typeface="Times New Roman"/>
                        </a:rPr>
                        <a:t> </a:t>
                      </a:r>
                      <a:r>
                        <a:rPr lang="tr-TR" sz="1800" b="1" dirty="0">
                          <a:solidFill>
                            <a:srgbClr val="FF0000"/>
                          </a:solidFill>
                          <a:latin typeface="Verdana"/>
                          <a:ea typeface="Times New Roman"/>
                        </a:rPr>
                        <a:t>14,5)</a:t>
                      </a:r>
                      <a:endParaRPr lang="tr-TR" sz="1800" b="1" dirty="0">
                        <a:solidFill>
                          <a:srgbClr val="FF000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800" b="1" dirty="0">
                          <a:latin typeface="Verdana"/>
                          <a:ea typeface="Times New Roman"/>
                        </a:rPr>
                        <a:t>29 </a:t>
                      </a:r>
                      <a:r>
                        <a:rPr lang="tr-TR" sz="1800" b="1" dirty="0">
                          <a:solidFill>
                            <a:srgbClr val="FF0000"/>
                          </a:solidFill>
                          <a:latin typeface="Verdana"/>
                          <a:ea typeface="Times New Roman"/>
                        </a:rPr>
                        <a:t>(B4=25,5)</a:t>
                      </a:r>
                      <a:endParaRPr lang="tr-TR" sz="1800" b="1" dirty="0">
                        <a:solidFill>
                          <a:srgbClr val="FF000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800" b="1" dirty="0">
                          <a:latin typeface="Verdana"/>
                          <a:ea typeface="Times New Roman"/>
                        </a:rPr>
                        <a:t>40</a:t>
                      </a:r>
                      <a:endParaRPr lang="tr-TR"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11212">
                <a:tc>
                  <a:txBody>
                    <a:bodyPr/>
                    <a:lstStyle/>
                    <a:p>
                      <a:pPr algn="ctr">
                        <a:lnSpc>
                          <a:spcPct val="150000"/>
                        </a:lnSpc>
                        <a:spcAft>
                          <a:spcPts val="0"/>
                        </a:spcAft>
                      </a:pPr>
                      <a:r>
                        <a:rPr lang="tr-TR" sz="1800" b="1">
                          <a:latin typeface="Verdana"/>
                          <a:ea typeface="Times New Roman"/>
                        </a:rPr>
                        <a:t>Toplam</a:t>
                      </a:r>
                      <a:endParaRPr lang="tr-TR" sz="18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800" b="1">
                          <a:latin typeface="Verdana"/>
                          <a:ea typeface="Times New Roman"/>
                        </a:rPr>
                        <a:t>32</a:t>
                      </a:r>
                      <a:endParaRPr lang="tr-TR" sz="18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800" b="1" dirty="0">
                          <a:latin typeface="Verdana"/>
                          <a:ea typeface="Times New Roman"/>
                        </a:rPr>
                        <a:t>56</a:t>
                      </a:r>
                      <a:endParaRPr lang="tr-TR"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800" b="1" dirty="0">
                          <a:latin typeface="Verdana"/>
                          <a:ea typeface="Times New Roman"/>
                        </a:rPr>
                        <a:t>88</a:t>
                      </a:r>
                      <a:endParaRPr lang="tr-TR"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5" name="4 Metin kutusu"/>
          <p:cNvSpPr txBox="1"/>
          <p:nvPr/>
        </p:nvSpPr>
        <p:spPr>
          <a:xfrm>
            <a:off x="8714658" y="3660378"/>
            <a:ext cx="3160275"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B1= 48 x 32/88= 17,5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B2 = 48 x 58/88= 30,5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B3 = 40 x 32/ 88= 14,5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B4 = 40 x 56/88 = 25,5</a:t>
            </a:r>
          </a:p>
        </p:txBody>
      </p:sp>
      <p:sp>
        <p:nvSpPr>
          <p:cNvPr id="6" name="2 İçerik Yer Tutucusu"/>
          <p:cNvSpPr>
            <a:spLocks noGrp="1"/>
          </p:cNvSpPr>
          <p:nvPr>
            <p:ph idx="1"/>
          </p:nvPr>
        </p:nvSpPr>
        <p:spPr>
          <a:xfrm>
            <a:off x="1772763" y="1643967"/>
            <a:ext cx="11138052" cy="2016411"/>
          </a:xfrm>
          <a:noFill/>
        </p:spPr>
        <p:txBody>
          <a:bodyPr>
            <a:normAutofit/>
          </a:bodyPr>
          <a:lstStyle/>
          <a:p>
            <a:pPr>
              <a:lnSpc>
                <a:spcPct val="100000"/>
              </a:lnSpc>
              <a:spcBef>
                <a:spcPts val="0"/>
              </a:spcBef>
              <a:spcAft>
                <a:spcPts val="0"/>
              </a:spcAft>
              <a:buNone/>
            </a:pPr>
            <a:r>
              <a:rPr lang="tr-TR" sz="1600" dirty="0" smtClean="0">
                <a:solidFill>
                  <a:srgbClr val="FF0000"/>
                </a:solidFill>
                <a:ea typeface="Times New Roman" pitchFamily="18" charset="0"/>
                <a:cs typeface="Arial" pitchFamily="34" charset="0"/>
              </a:rPr>
              <a:t>Beklenen </a:t>
            </a:r>
            <a:r>
              <a:rPr lang="tr-TR" sz="1600" dirty="0">
                <a:solidFill>
                  <a:srgbClr val="FF0000"/>
                </a:solidFill>
                <a:ea typeface="Times New Roman" pitchFamily="18" charset="0"/>
                <a:cs typeface="Arial" pitchFamily="34" charset="0"/>
              </a:rPr>
              <a:t>frekansların bulunması:</a:t>
            </a:r>
          </a:p>
          <a:p>
            <a:pPr>
              <a:lnSpc>
                <a:spcPct val="100000"/>
              </a:lnSpc>
              <a:spcBef>
                <a:spcPts val="0"/>
              </a:spcBef>
              <a:spcAft>
                <a:spcPts val="0"/>
              </a:spcAft>
              <a:buNone/>
            </a:pPr>
            <a:r>
              <a:rPr lang="tr-TR" sz="1600" dirty="0">
                <a:ea typeface="Times New Roman" pitchFamily="18" charset="0"/>
                <a:cs typeface="Arial" pitchFamily="34" charset="0"/>
              </a:rPr>
              <a:t>Her bir </a:t>
            </a:r>
            <a:r>
              <a:rPr lang="tr-TR" sz="1600" dirty="0" smtClean="0">
                <a:ea typeface="Times New Roman" pitchFamily="18" charset="0"/>
                <a:cs typeface="Arial" pitchFamily="34" charset="0"/>
              </a:rPr>
              <a:t>hücre </a:t>
            </a:r>
            <a:r>
              <a:rPr lang="tr-TR" sz="1600" dirty="0">
                <a:ea typeface="Times New Roman" pitchFamily="18" charset="0"/>
                <a:cs typeface="Arial" pitchFamily="34" charset="0"/>
              </a:rPr>
              <a:t>için orantı kurulur.</a:t>
            </a:r>
          </a:p>
          <a:p>
            <a:pPr marL="452438" indent="0">
              <a:lnSpc>
                <a:spcPct val="100000"/>
              </a:lnSpc>
              <a:spcBef>
                <a:spcPts val="0"/>
              </a:spcBef>
              <a:spcAft>
                <a:spcPts val="0"/>
              </a:spcAft>
              <a:buNone/>
            </a:pPr>
            <a:r>
              <a:rPr lang="tr-TR" sz="1600" b="1" i="1" dirty="0">
                <a:ea typeface="Times New Roman" pitchFamily="18" charset="0"/>
                <a:cs typeface="Arial" pitchFamily="34" charset="0"/>
              </a:rPr>
              <a:t>88 hastadan 32 hasta iyileşirse</a:t>
            </a:r>
          </a:p>
          <a:p>
            <a:pPr marL="452438" indent="0">
              <a:lnSpc>
                <a:spcPct val="100000"/>
              </a:lnSpc>
              <a:spcBef>
                <a:spcPts val="0"/>
              </a:spcBef>
              <a:spcAft>
                <a:spcPts val="0"/>
              </a:spcAft>
              <a:buNone/>
            </a:pPr>
            <a:r>
              <a:rPr lang="tr-TR" sz="1600" b="1" i="1" dirty="0">
                <a:ea typeface="Times New Roman" pitchFamily="18" charset="0"/>
                <a:cs typeface="Arial" pitchFamily="34" charset="0"/>
              </a:rPr>
              <a:t>48 hastadan  x  hasta iyileşir.</a:t>
            </a:r>
          </a:p>
          <a:p>
            <a:pPr>
              <a:lnSpc>
                <a:spcPct val="100000"/>
              </a:lnSpc>
              <a:spcBef>
                <a:spcPts val="0"/>
              </a:spcBef>
              <a:spcAft>
                <a:spcPts val="0"/>
              </a:spcAft>
              <a:buNone/>
            </a:pPr>
            <a:r>
              <a:rPr lang="tr-TR" sz="1600" dirty="0">
                <a:ea typeface="Times New Roman" pitchFamily="18" charset="0"/>
                <a:cs typeface="Arial" pitchFamily="34" charset="0"/>
              </a:rPr>
              <a:t>x</a:t>
            </a:r>
            <a:r>
              <a:rPr lang="tr-TR" sz="1600" dirty="0" smtClean="0">
                <a:ea typeface="Times New Roman" pitchFamily="18" charset="0"/>
                <a:cs typeface="Arial" pitchFamily="34" charset="0"/>
              </a:rPr>
              <a:t>= </a:t>
            </a:r>
            <a:r>
              <a:rPr lang="tr-TR" sz="1600" dirty="0">
                <a:ea typeface="Times New Roman" pitchFamily="18" charset="0"/>
                <a:cs typeface="Arial" pitchFamily="34" charset="0"/>
              </a:rPr>
              <a:t>48x32/88 = </a:t>
            </a:r>
            <a:r>
              <a:rPr lang="tr-TR" sz="1600" b="1" dirty="0">
                <a:ea typeface="Times New Roman" pitchFamily="18" charset="0"/>
                <a:cs typeface="Arial" pitchFamily="34" charset="0"/>
              </a:rPr>
              <a:t>17,5</a:t>
            </a:r>
            <a:r>
              <a:rPr lang="tr-TR" sz="1600" dirty="0">
                <a:ea typeface="Times New Roman" pitchFamily="18" charset="0"/>
                <a:cs typeface="Arial" pitchFamily="34" charset="0"/>
              </a:rPr>
              <a:t>   </a:t>
            </a:r>
            <a:r>
              <a:rPr lang="tr-TR" sz="1600" u="sng" dirty="0">
                <a:ea typeface="Times New Roman" pitchFamily="18" charset="0"/>
                <a:cs typeface="Arial" pitchFamily="34" charset="0"/>
              </a:rPr>
              <a:t>Bu değer yeni ilaçla </a:t>
            </a:r>
            <a:r>
              <a:rPr lang="tr-TR" sz="1600" u="sng" dirty="0" smtClean="0">
                <a:ea typeface="Times New Roman" pitchFamily="18" charset="0"/>
                <a:cs typeface="Arial" pitchFamily="34" charset="0"/>
              </a:rPr>
              <a:t>iyileşenlerin beklenen </a:t>
            </a:r>
            <a:r>
              <a:rPr lang="tr-TR" sz="1600" u="sng" dirty="0">
                <a:ea typeface="Times New Roman" pitchFamily="18" charset="0"/>
                <a:cs typeface="Arial" pitchFamily="34" charset="0"/>
              </a:rPr>
              <a:t>frekansıdır.</a:t>
            </a:r>
          </a:p>
        </p:txBody>
      </p:sp>
    </p:spTree>
    <p:extLst>
      <p:ext uri="{BB962C8B-B14F-4D97-AF65-F5344CB8AC3E}">
        <p14:creationId xmlns:p14="http://schemas.microsoft.com/office/powerpoint/2010/main" val="40353300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377" y="174953"/>
            <a:ext cx="2772363" cy="792162"/>
          </a:xfrm>
        </p:spPr>
        <p:txBody>
          <a:bodyPr>
            <a:normAutofit/>
          </a:bodyPr>
          <a:lstStyle/>
          <a:p>
            <a:r>
              <a:rPr lang="tr-TR" sz="3200" b="1" dirty="0" smtClean="0">
                <a:solidFill>
                  <a:srgbClr val="FF0000"/>
                </a:solidFill>
                <a:latin typeface="+mn-lt"/>
              </a:rPr>
              <a:t>Test </a:t>
            </a:r>
            <a:r>
              <a:rPr lang="tr-TR" sz="3200" b="1" dirty="0">
                <a:solidFill>
                  <a:srgbClr val="FF0000"/>
                </a:solidFill>
                <a:latin typeface="+mn-lt"/>
              </a:rPr>
              <a:t>işlemleri</a:t>
            </a:r>
          </a:p>
        </p:txBody>
      </p:sp>
      <p:sp>
        <p:nvSpPr>
          <p:cNvPr id="115714"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pic>
        <p:nvPicPr>
          <p:cNvPr id="115713"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77960" y="1217615"/>
            <a:ext cx="2439344" cy="799095"/>
          </a:xfrm>
          <a:prstGeom prst="rect">
            <a:avLst/>
          </a:prstGeom>
          <a:noFill/>
        </p:spPr>
      </p:pic>
      <p:sp>
        <p:nvSpPr>
          <p:cNvPr id="115716" name="Rectangle 4"/>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graphicFrame>
        <p:nvGraphicFramePr>
          <p:cNvPr id="9" name="8 Nesne"/>
          <p:cNvGraphicFramePr>
            <a:graphicFrameLocks noChangeAspect="1"/>
          </p:cNvGraphicFramePr>
          <p:nvPr/>
        </p:nvGraphicFramePr>
        <p:xfrm>
          <a:off x="6038850" y="3321050"/>
          <a:ext cx="114300" cy="215900"/>
        </p:xfrm>
        <a:graphic>
          <a:graphicData uri="http://schemas.openxmlformats.org/presentationml/2006/ole">
            <mc:AlternateContent xmlns:mc="http://schemas.openxmlformats.org/markup-compatibility/2006">
              <mc:Choice xmlns:v="urn:schemas-microsoft-com:vml" Requires="v">
                <p:oleObj spid="_x0000_s20484" name="Denklem" r:id="rId4" imgW="114151" imgH="215619" progId="Equation.3">
                  <p:embed/>
                </p:oleObj>
              </mc:Choice>
              <mc:Fallback>
                <p:oleObj name="Denklem" r:id="rId4" imgW="114151" imgH="215619" progId="Equation.3">
                  <p:embed/>
                  <p:pic>
                    <p:nvPicPr>
                      <p:cNvPr id="9" name="8 Nes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8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5720" name="Rectangle 8"/>
          <p:cNvSpPr>
            <a:spLocks noChangeArrowheads="1"/>
          </p:cNvSpPr>
          <p:nvPr/>
        </p:nvSpPr>
        <p:spPr bwMode="auto">
          <a:xfrm>
            <a:off x="152400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graphicFrame>
        <p:nvGraphicFramePr>
          <p:cNvPr id="14" name="13 Nesne"/>
          <p:cNvGraphicFramePr>
            <a:graphicFrameLocks noChangeAspect="1"/>
          </p:cNvGraphicFramePr>
          <p:nvPr/>
        </p:nvGraphicFramePr>
        <p:xfrm>
          <a:off x="6038850" y="3321050"/>
          <a:ext cx="114300" cy="215900"/>
        </p:xfrm>
        <a:graphic>
          <a:graphicData uri="http://schemas.openxmlformats.org/presentationml/2006/ole">
            <mc:AlternateContent xmlns:mc="http://schemas.openxmlformats.org/markup-compatibility/2006">
              <mc:Choice xmlns:v="urn:schemas-microsoft-com:vml" Requires="v">
                <p:oleObj spid="_x0000_s20485" name="Denklem" r:id="rId6" imgW="114151" imgH="215619" progId="Equation.3">
                  <p:embed/>
                </p:oleObj>
              </mc:Choice>
              <mc:Fallback>
                <p:oleObj name="Denklem" r:id="rId6" imgW="114151" imgH="215619" progId="Equation.3">
                  <p:embed/>
                  <p:pic>
                    <p:nvPicPr>
                      <p:cNvPr id="14" name="13 Nesn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38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15725" name="Picture 13"/>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877960" y="2267211"/>
            <a:ext cx="9515184" cy="845390"/>
          </a:xfrm>
          <a:prstGeom prst="rect">
            <a:avLst/>
          </a:prstGeom>
          <a:noFill/>
        </p:spPr>
      </p:pic>
      <p:sp>
        <p:nvSpPr>
          <p:cNvPr id="115727" name="Rectangle 15"/>
          <p:cNvSpPr>
            <a:spLocks noChangeArrowheads="1"/>
          </p:cNvSpPr>
          <p:nvPr/>
        </p:nvSpPr>
        <p:spPr bwMode="auto">
          <a:xfrm>
            <a:off x="152400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15728" name="Rectangle 16"/>
          <p:cNvSpPr>
            <a:spLocks noChangeArrowheads="1"/>
          </p:cNvSpPr>
          <p:nvPr/>
        </p:nvSpPr>
        <p:spPr bwMode="auto">
          <a:xfrm>
            <a:off x="1524000" y="86308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0" name="1 Başlık"/>
          <p:cNvSpPr txBox="1">
            <a:spLocks/>
          </p:cNvSpPr>
          <p:nvPr/>
        </p:nvSpPr>
        <p:spPr>
          <a:xfrm>
            <a:off x="426268" y="3547918"/>
            <a:ext cx="7499350" cy="1243619"/>
          </a:xfrm>
          <a:prstGeom prst="rect">
            <a:avLst/>
          </a:prstGeom>
        </p:spPr>
        <p:txBody>
          <a:bodyPr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3200" b="1" i="0" u="none" strike="noStrike" kern="1200" cap="none" spc="0" normalizeH="0" baseline="0" noProof="0" dirty="0" smtClean="0">
                <a:ln>
                  <a:noFill/>
                </a:ln>
                <a:solidFill>
                  <a:srgbClr val="FF0000"/>
                </a:solidFill>
                <a:effectLst>
                  <a:outerShdw blurRad="50000" dist="30000" dir="5400000" algn="tl" rotWithShape="0">
                    <a:srgbClr val="000000">
                      <a:alpha val="30000"/>
                    </a:srgbClr>
                  </a:outerShdw>
                </a:effectLst>
                <a:uLnTx/>
                <a:uFillTx/>
                <a:latin typeface="Century Gothic" panose="020B0502020202020204"/>
                <a:ea typeface="+mn-ea"/>
                <a:cs typeface="Arial" pitchFamily="34" charset="0"/>
              </a:rPr>
              <a:t>Yanılma </a:t>
            </a:r>
            <a:r>
              <a:rPr kumimoji="0" lang="tr-TR" sz="3200" b="1" i="0" u="none" strike="noStrike" kern="1200" cap="none" spc="0" normalizeH="0" baseline="0" noProof="0" dirty="0">
                <a:ln>
                  <a:noFill/>
                </a:ln>
                <a:solidFill>
                  <a:srgbClr val="FF0000"/>
                </a:solidFill>
                <a:effectLst>
                  <a:outerShdw blurRad="50000" dist="30000" dir="5400000" algn="tl" rotWithShape="0">
                    <a:srgbClr val="000000">
                      <a:alpha val="30000"/>
                    </a:srgbClr>
                  </a:outerShdw>
                </a:effectLst>
                <a:uLnTx/>
                <a:uFillTx/>
                <a:latin typeface="Century Gothic" panose="020B0502020202020204"/>
                <a:ea typeface="+mn-ea"/>
                <a:cs typeface="Arial" pitchFamily="34" charset="0"/>
              </a:rPr>
              <a:t>olasılığı: </a:t>
            </a:r>
            <a:r>
              <a:rPr kumimoji="0" lang="el-GR" sz="3200" b="1" i="0" u="none" strike="noStrike" kern="1200" cap="none" spc="0" normalizeH="0" baseline="0" noProof="0" dirty="0">
                <a:ln>
                  <a:noFill/>
                </a:ln>
                <a:solidFill>
                  <a:prstClr val="black"/>
                </a:solidFill>
                <a:effectLst>
                  <a:outerShdw blurRad="50000" dist="30000" dir="5400000" algn="tl" rotWithShape="0">
                    <a:srgbClr val="000000">
                      <a:alpha val="30000"/>
                    </a:srgbClr>
                  </a:outerShdw>
                </a:effectLst>
                <a:uLnTx/>
                <a:uFillTx/>
                <a:latin typeface="Century Gothic" panose="020B0502020202020204"/>
                <a:ea typeface="+mn-ea"/>
                <a:cs typeface="Arial"/>
              </a:rPr>
              <a:t>α</a:t>
            </a:r>
            <a:r>
              <a:rPr kumimoji="0" lang="tr-TR" sz="3200" b="1" i="0" u="none" strike="noStrike" kern="1200" cap="none" spc="0" normalizeH="0" baseline="0" noProof="0" dirty="0">
                <a:ln>
                  <a:noFill/>
                </a:ln>
                <a:solidFill>
                  <a:prstClr val="black"/>
                </a:solidFill>
                <a:effectLst>
                  <a:outerShdw blurRad="50000" dist="30000" dir="5400000" algn="tl" rotWithShape="0">
                    <a:srgbClr val="000000">
                      <a:alpha val="30000"/>
                    </a:srgbClr>
                  </a:outerShdw>
                </a:effectLst>
                <a:uLnTx/>
                <a:uFillTx/>
                <a:latin typeface="Century Gothic" panose="020B0502020202020204"/>
                <a:ea typeface="+mn-ea"/>
                <a:cs typeface="Arial"/>
              </a:rPr>
              <a:t>=0,05 seçilir.</a:t>
            </a:r>
            <a:endParaRPr kumimoji="0" lang="tr-TR" sz="3200" b="1" i="0" u="none" strike="noStrike" kern="1200" cap="none" spc="0" normalizeH="0" baseline="0" noProof="0" dirty="0">
              <a:ln>
                <a:noFill/>
              </a:ln>
              <a:solidFill>
                <a:prstClr val="black"/>
              </a:solidFill>
              <a:effectLst>
                <a:outerShdw blurRad="50000" dist="30000" dir="5400000" algn="tl" rotWithShape="0">
                  <a:srgbClr val="000000">
                    <a:alpha val="30000"/>
                  </a:srgbClr>
                </a:outerShdw>
              </a:effectLst>
              <a:uLnTx/>
              <a:uFillTx/>
              <a:latin typeface="Century Gothic" panose="020B0502020202020204"/>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a:noFill/>
              </a:ln>
              <a:solidFill>
                <a:srgbClr val="FF0000"/>
              </a:solidFill>
              <a:effectLst>
                <a:outerShdw blurRad="50000" dist="30000" dir="5400000" algn="tl" rotWithShape="0">
                  <a:srgbClr val="000000">
                    <a:alpha val="30000"/>
                  </a:srgbClr>
                </a:outerShdw>
              </a:effectLst>
              <a:uLnTx/>
              <a:uFillTx/>
              <a:latin typeface="Century Gothic" panose="020B0502020202020204"/>
              <a:ea typeface="+mn-ea"/>
              <a:cs typeface="Arial" pitchFamily="34" charset="0"/>
            </a:endParaRPr>
          </a:p>
        </p:txBody>
      </p:sp>
      <p:sp>
        <p:nvSpPr>
          <p:cNvPr id="22" name="1 Başlık"/>
          <p:cNvSpPr txBox="1">
            <a:spLocks/>
          </p:cNvSpPr>
          <p:nvPr/>
        </p:nvSpPr>
        <p:spPr>
          <a:xfrm>
            <a:off x="1331876" y="4486177"/>
            <a:ext cx="7499350" cy="1631576"/>
          </a:xfrm>
          <a:prstGeom prst="rect">
            <a:avLst/>
          </a:prstGeom>
        </p:spPr>
        <p:txBody>
          <a:bodyPr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smtClean="0">
                <a:ln>
                  <a:noFill/>
                </a:ln>
                <a:solidFill>
                  <a:srgbClr val="FF0000"/>
                </a:solidFill>
                <a:effectLst>
                  <a:outerShdw blurRad="50000" dist="30000" dir="5400000" algn="tl" rotWithShape="0">
                    <a:srgbClr val="000000">
                      <a:alpha val="30000"/>
                    </a:srgbClr>
                  </a:outerShdw>
                </a:effectLst>
                <a:uLnTx/>
                <a:uFillTx/>
                <a:latin typeface="Century Gothic" panose="020B0502020202020204"/>
                <a:ea typeface="+mn-ea"/>
                <a:cs typeface="+mn-cs"/>
              </a:rPr>
              <a:t>Serbestlik </a:t>
            </a:r>
            <a:r>
              <a:rPr kumimoji="0" lang="tr-TR" sz="2400" b="1" i="0" u="none" strike="noStrike" kern="1200" cap="none" spc="0" normalizeH="0" baseline="0" noProof="0" dirty="0">
                <a:ln>
                  <a:noFill/>
                </a:ln>
                <a:solidFill>
                  <a:srgbClr val="FF0000"/>
                </a:solidFill>
                <a:effectLst>
                  <a:outerShdw blurRad="50000" dist="30000" dir="5400000" algn="tl" rotWithShape="0">
                    <a:srgbClr val="000000">
                      <a:alpha val="30000"/>
                    </a:srgbClr>
                  </a:outerShdw>
                </a:effectLst>
                <a:uLnTx/>
                <a:uFillTx/>
                <a:latin typeface="Century Gothic" panose="020B0502020202020204"/>
                <a:ea typeface="+mn-ea"/>
                <a:cs typeface="+mn-cs"/>
              </a:rPr>
              <a:t>derecesi: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srgbClr val="FF0000"/>
                </a:solidFill>
                <a:effectLst>
                  <a:outerShdw blurRad="50000" dist="30000" dir="5400000" algn="tl" rotWithShape="0">
                    <a:srgbClr val="000000">
                      <a:alpha val="30000"/>
                    </a:srgbClr>
                  </a:outerShdw>
                </a:effectLst>
                <a:uLnTx/>
                <a:uFillTx/>
                <a:latin typeface="Century Gothic" panose="020B0502020202020204"/>
                <a:ea typeface="+mn-ea"/>
                <a:cs typeface="+mn-cs"/>
              </a:rPr>
              <a:t>	</a:t>
            </a:r>
            <a:r>
              <a:rPr kumimoji="0" lang="tr-TR" sz="2400" b="0" i="0" u="none" strike="noStrike" kern="1200" cap="none" spc="0" normalizeH="0" baseline="0" noProof="0" dirty="0" err="1">
                <a:ln>
                  <a:noFill/>
                </a:ln>
                <a:solidFill>
                  <a:prstClr val="black"/>
                </a:solidFill>
                <a:effectLst>
                  <a:outerShdw blurRad="50000" dist="30000" dir="5400000" algn="tl" rotWithShape="0">
                    <a:srgbClr val="000000">
                      <a:alpha val="30000"/>
                    </a:srgbClr>
                  </a:outerShdw>
                </a:effectLst>
                <a:uLnTx/>
                <a:uFillTx/>
                <a:latin typeface="Arial" pitchFamily="34" charset="0"/>
                <a:ea typeface="+mn-ea"/>
                <a:cs typeface="Arial" pitchFamily="34" charset="0"/>
              </a:rPr>
              <a:t>Sd</a:t>
            </a:r>
            <a:r>
              <a:rPr kumimoji="0" lang="tr-TR" sz="2400" b="0" i="0" u="none" strike="noStrike" kern="1200" cap="none" spc="0" normalizeH="0" baseline="0" noProof="0" dirty="0">
                <a:ln>
                  <a:noFill/>
                </a:ln>
                <a:solidFill>
                  <a:prstClr val="black"/>
                </a:solidFill>
                <a:effectLst>
                  <a:outerShdw blurRad="50000" dist="30000" dir="5400000" algn="tl" rotWithShape="0">
                    <a:srgbClr val="000000">
                      <a:alpha val="30000"/>
                    </a:srgbClr>
                  </a:outerShdw>
                </a:effectLst>
                <a:uLnTx/>
                <a:uFillTx/>
                <a:latin typeface="Arial" pitchFamily="34" charset="0"/>
                <a:ea typeface="+mn-ea"/>
                <a:cs typeface="Arial" pitchFamily="34" charset="0"/>
              </a:rPr>
              <a:t>=(satır </a:t>
            </a:r>
            <a:r>
              <a:rPr kumimoji="0" lang="tr-TR" sz="2400" b="0" i="0" u="none" strike="noStrike" kern="1200" cap="none" spc="0" normalizeH="0" baseline="0" noProof="0" dirty="0" smtClean="0">
                <a:ln>
                  <a:noFill/>
                </a:ln>
                <a:solidFill>
                  <a:prstClr val="black"/>
                </a:solidFill>
                <a:effectLst>
                  <a:outerShdw blurRad="50000" dist="30000" dir="5400000" algn="tl" rotWithShape="0">
                    <a:srgbClr val="000000">
                      <a:alpha val="30000"/>
                    </a:srgbClr>
                  </a:outerShdw>
                </a:effectLst>
                <a:uLnTx/>
                <a:uFillTx/>
                <a:latin typeface="Arial" pitchFamily="34" charset="0"/>
                <a:ea typeface="+mn-ea"/>
                <a:cs typeface="Arial" pitchFamily="34" charset="0"/>
              </a:rPr>
              <a:t>sayısı-1)x(sütun </a:t>
            </a:r>
            <a:r>
              <a:rPr kumimoji="0" lang="tr-TR" sz="2400" b="0" i="0" u="none" strike="noStrike" kern="1200" cap="none" spc="0" normalizeH="0" baseline="0" noProof="0" dirty="0">
                <a:ln>
                  <a:noFill/>
                </a:ln>
                <a:solidFill>
                  <a:prstClr val="black"/>
                </a:solidFill>
                <a:effectLst>
                  <a:outerShdw blurRad="50000" dist="30000" dir="5400000" algn="tl" rotWithShape="0">
                    <a:srgbClr val="000000">
                      <a:alpha val="30000"/>
                    </a:srgbClr>
                  </a:outerShdw>
                </a:effectLst>
                <a:uLnTx/>
                <a:uFillTx/>
                <a:latin typeface="Arial" pitchFamily="34" charset="0"/>
                <a:ea typeface="+mn-ea"/>
                <a:cs typeface="Arial" pitchFamily="34" charset="0"/>
              </a:rPr>
              <a:t>sayısı-1)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black"/>
                </a:solidFill>
                <a:effectLst>
                  <a:outerShdw blurRad="50000" dist="30000" dir="5400000" algn="tl" rotWithShape="0">
                    <a:srgbClr val="000000">
                      <a:alpha val="30000"/>
                    </a:srgbClr>
                  </a:outerShdw>
                </a:effectLst>
                <a:uLnTx/>
                <a:uFillTx/>
                <a:latin typeface="Arial" pitchFamily="34" charset="0"/>
                <a:ea typeface="+mn-ea"/>
                <a:cs typeface="Arial" pitchFamily="34" charset="0"/>
              </a:rPr>
              <a:t>	</a:t>
            </a:r>
            <a:r>
              <a:rPr kumimoji="0" lang="tr-TR" sz="2400" b="0" i="0" u="none" strike="noStrike" kern="1200" cap="none" spc="0" normalizeH="0" baseline="0" noProof="0" dirty="0" err="1">
                <a:ln>
                  <a:noFill/>
                </a:ln>
                <a:solidFill>
                  <a:prstClr val="black"/>
                </a:solidFill>
                <a:effectLst>
                  <a:outerShdw blurRad="50000" dist="30000" dir="5400000" algn="tl" rotWithShape="0">
                    <a:srgbClr val="000000">
                      <a:alpha val="30000"/>
                    </a:srgbClr>
                  </a:outerShdw>
                </a:effectLst>
                <a:uLnTx/>
                <a:uFillTx/>
                <a:latin typeface="Arial" pitchFamily="34" charset="0"/>
                <a:ea typeface="+mn-ea"/>
                <a:cs typeface="Arial" pitchFamily="34" charset="0"/>
              </a:rPr>
              <a:t>Sd</a:t>
            </a:r>
            <a:r>
              <a:rPr kumimoji="0" lang="tr-TR" sz="2400" b="0" i="0" u="none" strike="noStrike" kern="1200" cap="none" spc="0" normalizeH="0" baseline="0" noProof="0" dirty="0">
                <a:ln>
                  <a:noFill/>
                </a:ln>
                <a:solidFill>
                  <a:prstClr val="black"/>
                </a:solidFill>
                <a:effectLst>
                  <a:outerShdw blurRad="50000" dist="30000" dir="5400000" algn="tl" rotWithShape="0">
                    <a:srgbClr val="000000">
                      <a:alpha val="30000"/>
                    </a:srgbClr>
                  </a:outerShdw>
                </a:effectLst>
                <a:uLnTx/>
                <a:uFillTx/>
                <a:latin typeface="Arial" pitchFamily="34" charset="0"/>
                <a:ea typeface="+mn-ea"/>
                <a:cs typeface="Arial" pitchFamily="34" charset="0"/>
              </a:rPr>
              <a:t>= (2-1)x(2-1)=1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2400" b="0" i="0" u="none" strike="noStrike" kern="1200" cap="none" spc="0" normalizeH="0" baseline="0" noProof="0" dirty="0">
              <a:ln>
                <a:noFill/>
              </a:ln>
              <a:solidFill>
                <a:srgbClr val="FF0000"/>
              </a:solidFill>
              <a:effectLst>
                <a:outerShdw blurRad="50000" dist="30000" dir="5400000" algn="tl" rotWithShape="0">
                  <a:srgbClr val="000000">
                    <a:alpha val="30000"/>
                  </a:srgbClr>
                </a:outerShdw>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7483833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a:xfrm>
            <a:off x="473724" y="274638"/>
            <a:ext cx="10774497" cy="1455550"/>
          </a:xfrm>
          <a:prstGeom prst="rect">
            <a:avLst/>
          </a:prstGeom>
        </p:spPr>
        <p:txBody>
          <a:bodyPr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3200" b="0" i="0" u="none" strike="noStrike" kern="1200" cap="none" spc="0" normalizeH="0" baseline="0" noProof="0" dirty="0" smtClean="0">
                <a:ln>
                  <a:noFill/>
                </a:ln>
                <a:solidFill>
                  <a:srgbClr val="FF0000"/>
                </a:solidFill>
                <a:effectLst>
                  <a:outerShdw blurRad="50000" dist="30000" dir="5400000" algn="tl" rotWithShape="0">
                    <a:srgbClr val="000000">
                      <a:alpha val="30000"/>
                    </a:srgbClr>
                  </a:outerShdw>
                </a:effectLst>
                <a:uLnTx/>
                <a:uFillTx/>
                <a:latin typeface="Century Gothic" panose="020B0502020202020204"/>
                <a:ea typeface="+mn-ea"/>
                <a:cs typeface="Arial" pitchFamily="34" charset="0"/>
              </a:rPr>
              <a:t>Tablo </a:t>
            </a:r>
            <a:r>
              <a:rPr kumimoji="0" lang="tr-TR" sz="3200" b="0" i="0" u="none" strike="noStrike" kern="1200" cap="none" spc="0" normalizeH="0" baseline="0" noProof="0" dirty="0">
                <a:ln>
                  <a:noFill/>
                </a:ln>
                <a:solidFill>
                  <a:srgbClr val="FF0000"/>
                </a:solidFill>
                <a:effectLst>
                  <a:outerShdw blurRad="50000" dist="30000" dir="5400000" algn="tl" rotWithShape="0">
                    <a:srgbClr val="000000">
                      <a:alpha val="30000"/>
                    </a:srgbClr>
                  </a:outerShdw>
                </a:effectLst>
                <a:uLnTx/>
                <a:uFillTx/>
                <a:latin typeface="Century Gothic" panose="020B0502020202020204"/>
                <a:ea typeface="+mn-ea"/>
                <a:cs typeface="Arial" pitchFamily="34" charset="0"/>
              </a:rPr>
              <a:t>değerinin bulunması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black"/>
                </a:solidFill>
                <a:effectLst>
                  <a:outerShdw blurRad="50000" dist="30000" dir="5400000" algn="tl" rotWithShape="0">
                    <a:srgbClr val="000000">
                      <a:alpha val="30000"/>
                    </a:srgbClr>
                  </a:outerShdw>
                </a:effectLst>
                <a:uLnTx/>
                <a:uFillTx/>
                <a:latin typeface="Century Gothic" panose="020B0502020202020204"/>
                <a:ea typeface="+mn-ea"/>
                <a:cs typeface="Arial"/>
              </a:rPr>
              <a:t>	</a:t>
            </a:r>
            <a:r>
              <a:rPr kumimoji="0" lang="tr-TR" sz="2400" b="0" i="0" u="none" strike="noStrike" kern="1200" cap="none" spc="0" normalizeH="0" baseline="0" noProof="0" dirty="0" smtClean="0">
                <a:ln>
                  <a:noFill/>
                </a:ln>
                <a:solidFill>
                  <a:prstClr val="black"/>
                </a:solidFill>
                <a:effectLst>
                  <a:outerShdw blurRad="50000" dist="30000" dir="5400000" algn="tl" rotWithShape="0">
                    <a:srgbClr val="000000">
                      <a:alpha val="30000"/>
                    </a:srgbClr>
                  </a:outerShdw>
                </a:effectLst>
                <a:uLnTx/>
                <a:uFillTx/>
                <a:latin typeface="Century Gothic" panose="020B0502020202020204"/>
                <a:ea typeface="+mn-ea"/>
                <a:cs typeface="Arial"/>
              </a:rPr>
              <a:t>	</a:t>
            </a:r>
            <a:r>
              <a:rPr kumimoji="0" lang="el-GR" sz="2400" b="1" i="0" u="none" strike="noStrike" kern="1200" cap="none" spc="0" normalizeH="0" baseline="0" noProof="0" dirty="0" smtClean="0">
                <a:ln>
                  <a:noFill/>
                </a:ln>
                <a:solidFill>
                  <a:prstClr val="black"/>
                </a:solidFill>
                <a:effectLst/>
                <a:uLnTx/>
                <a:uFillTx/>
                <a:latin typeface="Century Gothic" panose="020B0502020202020204"/>
                <a:ea typeface="+mn-ea"/>
                <a:cs typeface="Arial"/>
              </a:rPr>
              <a:t>α</a:t>
            </a:r>
            <a:r>
              <a:rPr kumimoji="0" lang="tr-TR" sz="2400" b="1" i="0" u="none" strike="noStrike" kern="1200" cap="none" spc="0" normalizeH="0" baseline="0" noProof="0" dirty="0">
                <a:ln>
                  <a:noFill/>
                </a:ln>
                <a:solidFill>
                  <a:prstClr val="black"/>
                </a:solidFill>
                <a:effectLst/>
                <a:uLnTx/>
                <a:uFillTx/>
                <a:latin typeface="Century Gothic" panose="020B0502020202020204"/>
                <a:ea typeface="+mn-ea"/>
                <a:cs typeface="Arial"/>
              </a:rPr>
              <a:t>=0,05 düzeyinde </a:t>
            </a:r>
            <a:r>
              <a:rPr kumimoji="0" lang="tr-TR" sz="2400" b="1" i="0" u="none" strike="noStrike" kern="1200" cap="none" spc="0" normalizeH="0" baseline="0" noProof="0" dirty="0" err="1">
                <a:ln>
                  <a:noFill/>
                </a:ln>
                <a:solidFill>
                  <a:prstClr val="black"/>
                </a:solidFill>
                <a:effectLst/>
                <a:uLnTx/>
                <a:uFillTx/>
                <a:latin typeface="Century Gothic" panose="020B0502020202020204"/>
                <a:ea typeface="+mn-ea"/>
                <a:cs typeface="Arial"/>
              </a:rPr>
              <a:t>Sd</a:t>
            </a:r>
            <a:r>
              <a:rPr kumimoji="0" lang="tr-TR" sz="2400" b="1" i="0" u="none" strike="noStrike" kern="1200" cap="none" spc="0" normalizeH="0" baseline="0" noProof="0" dirty="0">
                <a:ln>
                  <a:noFill/>
                </a:ln>
                <a:solidFill>
                  <a:prstClr val="black"/>
                </a:solidFill>
                <a:effectLst/>
                <a:uLnTx/>
                <a:uFillTx/>
                <a:latin typeface="Century Gothic" panose="020B0502020202020204"/>
                <a:ea typeface="+mn-ea"/>
                <a:cs typeface="Arial"/>
              </a:rPr>
              <a:t>=1   </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prstClr val="black"/>
                </a:solidFill>
                <a:effectLst/>
                <a:uLnTx/>
                <a:uFillTx/>
                <a:latin typeface="Century Gothic" panose="020B0502020202020204"/>
                <a:ea typeface="+mn-ea"/>
                <a:cs typeface="Arial"/>
              </a:rPr>
              <a:t>	</a:t>
            </a:r>
            <a:r>
              <a:rPr kumimoji="0" lang="tr-TR" sz="2400" b="1" i="0" u="none" strike="noStrike" kern="1200" cap="none" spc="0" normalizeH="0" baseline="0" noProof="0" dirty="0" smtClean="0">
                <a:ln>
                  <a:noFill/>
                </a:ln>
                <a:solidFill>
                  <a:prstClr val="black"/>
                </a:solidFill>
                <a:effectLst/>
                <a:uLnTx/>
                <a:uFillTx/>
                <a:latin typeface="Century Gothic" panose="020B0502020202020204"/>
                <a:ea typeface="+mn-ea"/>
                <a:cs typeface="Arial"/>
              </a:rPr>
              <a:t>			X</a:t>
            </a:r>
            <a:r>
              <a:rPr kumimoji="0" lang="tr-TR" sz="2400" b="1" i="0" u="none" strike="noStrike" kern="1200" cap="none" spc="0" normalizeH="0" baseline="30000" noProof="0" dirty="0" smtClean="0">
                <a:ln>
                  <a:noFill/>
                </a:ln>
                <a:solidFill>
                  <a:prstClr val="black"/>
                </a:solidFill>
                <a:effectLst/>
                <a:uLnTx/>
                <a:uFillTx/>
                <a:latin typeface="Century Gothic" panose="020B0502020202020204"/>
                <a:ea typeface="+mn-ea"/>
                <a:cs typeface="Arial"/>
              </a:rPr>
              <a:t>2</a:t>
            </a:r>
            <a:r>
              <a:rPr kumimoji="0" lang="tr-TR" sz="2400" b="1" i="0" u="none" strike="noStrike" kern="1200" cap="none" spc="0" normalizeH="0" baseline="0" noProof="0" dirty="0" smtClean="0">
                <a:ln>
                  <a:noFill/>
                </a:ln>
                <a:solidFill>
                  <a:prstClr val="black"/>
                </a:solidFill>
                <a:effectLst/>
                <a:uLnTx/>
                <a:uFillTx/>
                <a:latin typeface="Century Gothic" panose="020B0502020202020204"/>
                <a:ea typeface="+mn-ea"/>
                <a:cs typeface="Arial"/>
              </a:rPr>
              <a:t> </a:t>
            </a:r>
            <a:r>
              <a:rPr kumimoji="0" lang="tr-TR" sz="2400" b="1" i="0" u="none" strike="noStrike" kern="1200" cap="none" spc="0" normalizeH="0" baseline="0" noProof="0" dirty="0">
                <a:ln>
                  <a:noFill/>
                </a:ln>
                <a:solidFill>
                  <a:prstClr val="black"/>
                </a:solidFill>
                <a:effectLst/>
                <a:uLnTx/>
                <a:uFillTx/>
                <a:latin typeface="Century Gothic" panose="020B0502020202020204"/>
                <a:ea typeface="+mn-ea"/>
                <a:cs typeface="Arial"/>
              </a:rPr>
              <a:t>tablo değeri </a:t>
            </a:r>
            <a:r>
              <a:rPr kumimoji="0" lang="tr-TR" sz="2800" b="1" i="0" u="sng" strike="noStrike" kern="1200" cap="none" spc="0" normalizeH="0" baseline="0" noProof="0" dirty="0">
                <a:ln>
                  <a:noFill/>
                </a:ln>
                <a:solidFill>
                  <a:prstClr val="black"/>
                </a:solidFill>
                <a:effectLst/>
                <a:uLnTx/>
                <a:uFillTx/>
                <a:latin typeface="Century Gothic" panose="020B0502020202020204"/>
                <a:ea typeface="+mn-ea"/>
                <a:cs typeface="Arial"/>
              </a:rPr>
              <a:t>3,841</a:t>
            </a:r>
            <a:r>
              <a:rPr kumimoji="0" lang="tr-TR" sz="2400" b="1" i="0" u="none" strike="noStrike" kern="1200" cap="none" spc="0" normalizeH="0" baseline="0" noProof="0" dirty="0">
                <a:ln>
                  <a:noFill/>
                </a:ln>
                <a:solidFill>
                  <a:prstClr val="black"/>
                </a:solidFill>
                <a:effectLst/>
                <a:uLnTx/>
                <a:uFillTx/>
                <a:latin typeface="Century Gothic" panose="020B0502020202020204"/>
                <a:ea typeface="+mn-ea"/>
                <a:cs typeface="Arial"/>
              </a:rPr>
              <a:t>   </a:t>
            </a:r>
            <a:endParaRPr kumimoji="0" lang="tr-TR" sz="24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uLnTx/>
              <a:uFillTx/>
              <a:latin typeface="Century Gothic" panose="020B0502020202020204"/>
              <a:ea typeface="+mn-ea"/>
              <a:cs typeface="Arial" pitchFamily="34" charset="0"/>
            </a:endParaRPr>
          </a:p>
        </p:txBody>
      </p:sp>
      <p:sp>
        <p:nvSpPr>
          <p:cNvPr id="5" name="1 Başlık"/>
          <p:cNvSpPr txBox="1">
            <a:spLocks/>
          </p:cNvSpPr>
          <p:nvPr/>
        </p:nvSpPr>
        <p:spPr>
          <a:xfrm>
            <a:off x="473724" y="1929787"/>
            <a:ext cx="11248223" cy="1698893"/>
          </a:xfrm>
          <a:prstGeom prst="rect">
            <a:avLst/>
          </a:prstGeom>
        </p:spPr>
        <p:txBody>
          <a:bodyPr anchor="ct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3800" b="0" i="0" u="none" strike="noStrike" kern="1200" cap="none" spc="0" normalizeH="0" baseline="0" noProof="0" dirty="0" smtClean="0">
                <a:ln>
                  <a:noFill/>
                </a:ln>
                <a:solidFill>
                  <a:srgbClr val="FF0000"/>
                </a:solidFill>
                <a:effectLst>
                  <a:outerShdw blurRad="50000" dist="30000" dir="5400000" algn="tl" rotWithShape="0">
                    <a:srgbClr val="000000">
                      <a:alpha val="30000"/>
                    </a:srgbClr>
                  </a:outerShdw>
                </a:effectLst>
                <a:uLnTx/>
                <a:uFillTx/>
                <a:latin typeface="Century Gothic" panose="020B0502020202020204"/>
                <a:ea typeface="+mn-ea"/>
                <a:cs typeface="Arial" pitchFamily="34" charset="0"/>
              </a:rPr>
              <a:t>Karar</a:t>
            </a:r>
            <a:endParaRPr kumimoji="0" lang="tr-TR" sz="3800" b="0" i="0" u="none" strike="noStrike" kern="1200" cap="none" spc="0" normalizeH="0" baseline="0" noProof="0" dirty="0">
              <a:ln>
                <a:noFill/>
              </a:ln>
              <a:solidFill>
                <a:srgbClr val="FF0000"/>
              </a:solidFill>
              <a:effectLst>
                <a:outerShdw blurRad="50000" dist="30000" dir="5400000" algn="tl" rotWithShape="0">
                  <a:srgbClr val="000000">
                    <a:alpha val="30000"/>
                  </a:srgbClr>
                </a:outerShdw>
              </a:effectLst>
              <a:uLnTx/>
              <a:uFillTx/>
              <a:latin typeface="Century Gothic" panose="020B0502020202020204"/>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a:ln>
                  <a:noFill/>
                </a:ln>
                <a:solidFill>
                  <a:prstClr val="black"/>
                </a:solidFill>
                <a:effectLst>
                  <a:outerShdw blurRad="50000" dist="30000" dir="5400000" algn="tl" rotWithShape="0">
                    <a:srgbClr val="000000">
                      <a:alpha val="30000"/>
                    </a:srgbClr>
                  </a:outerShdw>
                </a:effectLst>
                <a:uLnTx/>
                <a:uFillTx/>
                <a:latin typeface="Century Gothic" panose="020B0502020202020204"/>
                <a:ea typeface="+mn-ea"/>
                <a:cs typeface="Arial"/>
              </a:rPr>
              <a:t>	</a:t>
            </a:r>
            <a:endParaRPr kumimoji="0" lang="tr-TR" sz="2800" b="1" i="0" u="none" strike="noStrike" kern="1200" cap="none" spc="0" normalizeH="0" baseline="0" noProof="0" dirty="0">
              <a:ln>
                <a:noFill/>
              </a:ln>
              <a:solidFill>
                <a:prstClr val="black"/>
              </a:solidFill>
              <a:effectLst/>
              <a:uLnTx/>
              <a:uFillTx/>
              <a:latin typeface="Century Gothic" panose="020B0502020202020204"/>
              <a:ea typeface="+mn-ea"/>
              <a:cs typeface="Arial"/>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prstClr val="black"/>
                </a:solidFill>
                <a:effectLst/>
                <a:uLnTx/>
                <a:uFillTx/>
                <a:latin typeface="Century Gothic" panose="020B0502020202020204"/>
                <a:ea typeface="+mn-ea"/>
                <a:cs typeface="Arial"/>
              </a:rPr>
              <a:t>X</a:t>
            </a:r>
            <a:r>
              <a:rPr kumimoji="0" lang="tr-TR" sz="2800" b="1" i="0" u="none" strike="noStrike" kern="1200" cap="none" spc="0" normalizeH="0" baseline="30000" noProof="0" dirty="0">
                <a:ln>
                  <a:noFill/>
                </a:ln>
                <a:solidFill>
                  <a:prstClr val="black"/>
                </a:solidFill>
                <a:effectLst/>
                <a:uLnTx/>
                <a:uFillTx/>
                <a:latin typeface="Century Gothic" panose="020B0502020202020204"/>
                <a:ea typeface="+mn-ea"/>
                <a:cs typeface="Arial"/>
              </a:rPr>
              <a:t>2</a:t>
            </a:r>
            <a:r>
              <a:rPr kumimoji="0" lang="tr-TR" sz="2800" b="1" i="0" u="none" strike="noStrike" kern="1200" cap="none" spc="0" normalizeH="0" baseline="0" noProof="0" dirty="0">
                <a:ln>
                  <a:noFill/>
                </a:ln>
                <a:solidFill>
                  <a:prstClr val="black"/>
                </a:solidFill>
                <a:effectLst/>
                <a:uLnTx/>
                <a:uFillTx/>
                <a:latin typeface="Century Gothic" panose="020B0502020202020204"/>
                <a:ea typeface="+mn-ea"/>
                <a:cs typeface="Arial"/>
              </a:rPr>
              <a:t> tablo değeri = 3,841 </a:t>
            </a:r>
            <a:r>
              <a:rPr kumimoji="0" lang="tr-TR" sz="3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entury Gothic" panose="020B0502020202020204"/>
                <a:ea typeface="+mn-ea"/>
                <a:cs typeface="Arial"/>
              </a:rPr>
              <a:t>&gt; </a:t>
            </a:r>
            <a:r>
              <a:rPr kumimoji="0" lang="tr-TR" sz="2800" b="1" i="0" u="none" strike="noStrike" kern="1200" cap="none" spc="0" normalizeH="0" baseline="0" noProof="0" dirty="0">
                <a:ln>
                  <a:noFill/>
                </a:ln>
                <a:solidFill>
                  <a:prstClr val="black"/>
                </a:solidFill>
                <a:effectLst/>
                <a:uLnTx/>
                <a:uFillTx/>
                <a:latin typeface="Century Gothic" panose="020B0502020202020204"/>
                <a:ea typeface="+mn-ea"/>
                <a:cs typeface="Arial"/>
              </a:rPr>
              <a:t> X</a:t>
            </a:r>
            <a:r>
              <a:rPr kumimoji="0" lang="tr-TR" sz="2800" b="1" i="0" u="none" strike="noStrike" kern="1200" cap="none" spc="0" normalizeH="0" baseline="30000" noProof="0" dirty="0">
                <a:ln>
                  <a:noFill/>
                </a:ln>
                <a:solidFill>
                  <a:prstClr val="black"/>
                </a:solidFill>
                <a:effectLst/>
                <a:uLnTx/>
                <a:uFillTx/>
                <a:latin typeface="Century Gothic" panose="020B0502020202020204"/>
                <a:ea typeface="+mn-ea"/>
                <a:cs typeface="Arial"/>
              </a:rPr>
              <a:t>2</a:t>
            </a:r>
            <a:r>
              <a:rPr kumimoji="0" lang="tr-TR" sz="2800" b="1" i="0" u="none" strike="noStrike" kern="1200" cap="none" spc="0" normalizeH="0" baseline="0" noProof="0" dirty="0">
                <a:ln>
                  <a:noFill/>
                </a:ln>
                <a:solidFill>
                  <a:prstClr val="black"/>
                </a:solidFill>
                <a:effectLst/>
                <a:uLnTx/>
                <a:uFillTx/>
                <a:latin typeface="Century Gothic" panose="020B0502020202020204"/>
                <a:ea typeface="+mn-ea"/>
                <a:cs typeface="Arial"/>
              </a:rPr>
              <a:t> hesap </a:t>
            </a:r>
            <a:r>
              <a:rPr kumimoji="0" lang="tr-TR" sz="2800" b="1" i="0" u="none" strike="noStrike" kern="1200" cap="none" spc="0" normalizeH="0" baseline="0" noProof="0" dirty="0" smtClean="0">
                <a:ln>
                  <a:noFill/>
                </a:ln>
                <a:solidFill>
                  <a:prstClr val="black"/>
                </a:solidFill>
                <a:effectLst/>
                <a:uLnTx/>
                <a:uFillTx/>
                <a:latin typeface="Century Gothic" panose="020B0502020202020204"/>
                <a:ea typeface="+mn-ea"/>
                <a:cs typeface="Arial"/>
              </a:rPr>
              <a:t>değeri=2,427              </a:t>
            </a:r>
            <a:r>
              <a:rPr kumimoji="0" lang="tr-TR" sz="2800" b="1" i="0" u="none" strike="noStrike" kern="1200" cap="none" spc="0" normalizeH="0" baseline="0" noProof="0" dirty="0" err="1" smtClean="0">
                <a:ln>
                  <a:noFill/>
                </a:ln>
                <a:solidFill>
                  <a:srgbClr val="FF0000"/>
                </a:solidFill>
                <a:effectLst>
                  <a:outerShdw blurRad="38100" dist="38100" dir="2700000" algn="tl">
                    <a:srgbClr val="000000">
                      <a:alpha val="43137"/>
                    </a:srgbClr>
                  </a:outerShdw>
                </a:effectLst>
                <a:uLnTx/>
                <a:uFillTx/>
                <a:latin typeface="Century Gothic" panose="020B0502020202020204"/>
                <a:ea typeface="+mn-ea"/>
                <a:cs typeface="Arial"/>
              </a:rPr>
              <a:t>Ho</a:t>
            </a:r>
            <a:r>
              <a:rPr kumimoji="0" lang="tr-TR" sz="28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entury Gothic" panose="020B0502020202020204"/>
                <a:ea typeface="+mn-ea"/>
                <a:cs typeface="Arial"/>
              </a:rPr>
              <a:t> </a:t>
            </a:r>
            <a:r>
              <a:rPr kumimoji="0" lang="tr-TR"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entury Gothic" panose="020B0502020202020204"/>
                <a:ea typeface="+mn-ea"/>
                <a:cs typeface="Arial"/>
              </a:rPr>
              <a:t>kabul edilir. </a:t>
            </a:r>
            <a:endParaRPr kumimoji="0" lang="tr-TR" sz="28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1 Başlık"/>
          <p:cNvSpPr txBox="1">
            <a:spLocks/>
          </p:cNvSpPr>
          <p:nvPr/>
        </p:nvSpPr>
        <p:spPr>
          <a:xfrm>
            <a:off x="1740877" y="4220308"/>
            <a:ext cx="9981068" cy="2147468"/>
          </a:xfrm>
          <a:prstGeom prst="rect">
            <a:avLst/>
          </a:prstGeom>
        </p:spPr>
        <p:txBody>
          <a:bodyPr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smtClean="0">
                <a:ln>
                  <a:noFill/>
                </a:ln>
                <a:solidFill>
                  <a:srgbClr val="FF0000"/>
                </a:solidFill>
                <a:effectLst>
                  <a:outerShdw blurRad="50000" dist="30000" dir="5400000" algn="tl" rotWithShape="0">
                    <a:srgbClr val="000000">
                      <a:alpha val="30000"/>
                    </a:srgbClr>
                  </a:outerShdw>
                </a:effectLst>
                <a:uLnTx/>
                <a:uFillTx/>
                <a:latin typeface="Century Gothic" panose="020B0502020202020204"/>
                <a:ea typeface="+mn-ea"/>
                <a:cs typeface="Arial" pitchFamily="34" charset="0"/>
              </a:rPr>
              <a:t>Yorum</a:t>
            </a:r>
            <a:endParaRPr kumimoji="0" lang="tr-TR" sz="3600" b="0" i="0" u="none" strike="noStrike" kern="1200" cap="none" spc="0" normalizeH="0" baseline="0" noProof="0" dirty="0">
              <a:ln>
                <a:noFill/>
              </a:ln>
              <a:solidFill>
                <a:srgbClr val="FF0000"/>
              </a:solidFill>
              <a:effectLst>
                <a:outerShdw blurRad="50000" dist="30000" dir="5400000" algn="tl" rotWithShape="0">
                  <a:srgbClr val="000000">
                    <a:alpha val="30000"/>
                  </a:srgbClr>
                </a:outerShdw>
              </a:effectLst>
              <a:uLnTx/>
              <a:uFillTx/>
              <a:latin typeface="Century Gothic" panose="020B0502020202020204"/>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a:ln>
                  <a:noFill/>
                </a:ln>
                <a:solidFill>
                  <a:prstClr val="black"/>
                </a:solidFill>
                <a:effectLst>
                  <a:outerShdw blurRad="50000" dist="30000" dir="5400000" algn="tl" rotWithShape="0">
                    <a:srgbClr val="000000">
                      <a:alpha val="30000"/>
                    </a:srgbClr>
                  </a:outerShdw>
                </a:effectLst>
                <a:uLnTx/>
                <a:uFillTx/>
                <a:latin typeface="Century Gothic" panose="020B0502020202020204"/>
                <a:ea typeface="+mn-ea"/>
                <a:cs typeface="Arial"/>
              </a:rPr>
              <a:t>	</a:t>
            </a:r>
            <a:endParaRPr kumimoji="0" lang="tr-TR" sz="2800" b="1" i="0" u="none" strike="noStrike" kern="1200" cap="none" spc="0" normalizeH="0" baseline="0" noProof="0" dirty="0">
              <a:ln>
                <a:noFill/>
              </a:ln>
              <a:solidFill>
                <a:prstClr val="black"/>
              </a:solidFill>
              <a:effectLst/>
              <a:uLnTx/>
              <a:uFillTx/>
              <a:latin typeface="Century Gothic" panose="020B0502020202020204"/>
              <a:ea typeface="+mn-ea"/>
              <a:cs typeface="Arial"/>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prstClr val="black"/>
                </a:solidFill>
                <a:effectLst/>
                <a:uLnTx/>
                <a:uFillTx/>
                <a:latin typeface="Century Gothic" panose="020B0502020202020204"/>
                <a:ea typeface="+mn-ea"/>
                <a:cs typeface="Arial"/>
              </a:rPr>
              <a:t>İyileştirme yönünden eski ilaçla yeni ilaç arasında fark bulunmamaktadır.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2800" b="1" i="0" u="none" strike="noStrike" kern="1200" cap="none" spc="0" normalizeH="0" baseline="0" noProof="0" dirty="0">
              <a:ln>
                <a:noFill/>
              </a:ln>
              <a:solidFill>
                <a:prstClr val="black"/>
              </a:solidFill>
              <a:effectLst/>
              <a:uLnTx/>
              <a:uFillTx/>
              <a:latin typeface="Century Gothic" panose="020B0502020202020204"/>
              <a:ea typeface="+mn-ea"/>
              <a:cs typeface="Arial" pitchFamily="34" charset="0"/>
            </a:endParaRPr>
          </a:p>
        </p:txBody>
      </p:sp>
      <p:sp>
        <p:nvSpPr>
          <p:cNvPr id="2" name="Sağ Ok 1"/>
          <p:cNvSpPr/>
          <p:nvPr/>
        </p:nvSpPr>
        <p:spPr>
          <a:xfrm>
            <a:off x="8646545" y="2640446"/>
            <a:ext cx="638979" cy="39660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5783410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Metin kutusu 2"/>
          <p:cNvSpPr txBox="1">
            <a:spLocks noChangeArrowheads="1"/>
          </p:cNvSpPr>
          <p:nvPr/>
        </p:nvSpPr>
        <p:spPr bwMode="auto">
          <a:xfrm>
            <a:off x="5880100" y="927100"/>
            <a:ext cx="5862638"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altLang="tr-TR"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Bir araştırmacı, Kars yöresinde farklı ırklar yönünden köpeklerde </a:t>
            </a:r>
            <a:r>
              <a:rPr kumimoji="0" lang="tr-TR" altLang="tr-TR" sz="2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Neospora</a:t>
            </a:r>
            <a:r>
              <a:rPr kumimoji="0" lang="tr-TR" altLang="tr-TR"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tr-TR" altLang="tr-TR" sz="2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caninum</a:t>
            </a:r>
            <a:r>
              <a:rPr kumimoji="0" lang="tr-TR" altLang="tr-TR"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‘un yaygınlığını belirlemek için toplam 12 köyde rastgele örnekleme yöntemiyle dışkı örneği topluyor. N. </a:t>
            </a:r>
            <a:r>
              <a:rPr kumimoji="0" lang="tr-TR" altLang="tr-TR" sz="2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caninum</a:t>
            </a:r>
            <a:r>
              <a:rPr kumimoji="0" lang="tr-TR" altLang="tr-TR"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antikorlarını ortaya </a:t>
            </a:r>
            <a:r>
              <a:rPr kumimoji="0" lang="tr-TR" altLang="tr-TR" sz="2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koymak (</a:t>
            </a:r>
            <a:r>
              <a:rPr kumimoji="0" lang="tr-TR" altLang="tr-TR" sz="24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mn-cs"/>
              </a:rPr>
              <a:t>seropozitiflik</a:t>
            </a:r>
            <a:r>
              <a:rPr kumimoji="0" lang="tr-TR" altLang="tr-TR" sz="2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a:t>
            </a:r>
            <a:r>
              <a:rPr kumimoji="0" lang="tr-TR" altLang="tr-TR"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için ticari kitler (IFAT) kullanıldı. </a:t>
            </a:r>
            <a:r>
              <a:rPr kumimoji="0" lang="tr-TR" altLang="tr-TR" sz="2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Seropozitiflik </a:t>
            </a:r>
            <a:r>
              <a:rPr kumimoji="0" lang="tr-TR" altLang="tr-TR"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yönünden ırklar arasında anlamlı bir farklılık var mıdır?</a:t>
            </a:r>
          </a:p>
        </p:txBody>
      </p:sp>
      <p:pic>
        <p:nvPicPr>
          <p:cNvPr id="407556" name="Resim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688" y="1563688"/>
            <a:ext cx="5283200" cy="186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7557" name="Metin kutusu 5"/>
          <p:cNvSpPr txBox="1">
            <a:spLocks noChangeArrowheads="1"/>
          </p:cNvSpPr>
          <p:nvPr/>
        </p:nvSpPr>
        <p:spPr bwMode="auto">
          <a:xfrm>
            <a:off x="554860" y="4107141"/>
            <a:ext cx="3178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Veri Seti &gt; </a:t>
            </a:r>
            <a:r>
              <a:rPr kumimoji="0" lang="tr-TR" altLang="tr-TR" sz="1800" b="0" i="0" u="none" strike="noStrike" kern="1200" cap="none" spc="0" normalizeH="0" baseline="0" noProof="0" dirty="0" err="1">
                <a:ln>
                  <a:noFill/>
                </a:ln>
                <a:solidFill>
                  <a:srgbClr val="FF0000"/>
                </a:solidFill>
                <a:effectLst/>
                <a:uLnTx/>
                <a:uFillTx/>
                <a:latin typeface="Calibri" panose="020F0502020204030204" pitchFamily="34" charset="0"/>
                <a:ea typeface="+mn-ea"/>
                <a:cs typeface="+mn-cs"/>
              </a:rPr>
              <a:t>Neospora-kikare.omv</a:t>
            </a:r>
            <a:endParaRPr kumimoji="0" lang="tr-TR" altLang="tr-TR" sz="18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p:txBody>
      </p:sp>
      <p:sp>
        <p:nvSpPr>
          <p:cNvPr id="8" name="Başlık 1"/>
          <p:cNvSpPr txBox="1">
            <a:spLocks noChangeArrowheads="1"/>
          </p:cNvSpPr>
          <p:nvPr/>
        </p:nvSpPr>
        <p:spPr bwMode="auto">
          <a:xfrm>
            <a:off x="1105646" y="118007"/>
            <a:ext cx="9921875" cy="54736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b" anchorCtr="0" compatLnSpc="1">
            <a:prstTxWarp prst="textNoShape">
              <a:avLst/>
            </a:prstTxWarp>
          </a:bodyPr>
          <a:lstStyle>
            <a:lvl1pPr algn="l" rtl="0" fontAlgn="base">
              <a:lnSpc>
                <a:spcPct val="90000"/>
              </a:lnSpc>
              <a:spcBef>
                <a:spcPct val="0"/>
              </a:spcBef>
              <a:spcAft>
                <a:spcPct val="0"/>
              </a:spcAft>
              <a:defRPr sz="2800" kern="1200">
                <a:solidFill>
                  <a:schemeClr val="tx1"/>
                </a:solidFill>
                <a:latin typeface="+mj-lt"/>
                <a:ea typeface="+mj-ea"/>
                <a:cs typeface="+mj-cs"/>
              </a:defRPr>
            </a:lvl1pPr>
            <a:lvl2pPr algn="l" rtl="0" fontAlgn="base">
              <a:lnSpc>
                <a:spcPct val="90000"/>
              </a:lnSpc>
              <a:spcBef>
                <a:spcPct val="0"/>
              </a:spcBef>
              <a:spcAft>
                <a:spcPct val="0"/>
              </a:spcAft>
              <a:defRPr sz="2800">
                <a:solidFill>
                  <a:schemeClr val="tx1"/>
                </a:solidFill>
                <a:latin typeface="Plantagenet Cherokee" pitchFamily="18" charset="-79"/>
              </a:defRPr>
            </a:lvl2pPr>
            <a:lvl3pPr algn="l" rtl="0" fontAlgn="base">
              <a:lnSpc>
                <a:spcPct val="90000"/>
              </a:lnSpc>
              <a:spcBef>
                <a:spcPct val="0"/>
              </a:spcBef>
              <a:spcAft>
                <a:spcPct val="0"/>
              </a:spcAft>
              <a:defRPr sz="2800">
                <a:solidFill>
                  <a:schemeClr val="tx1"/>
                </a:solidFill>
                <a:latin typeface="Plantagenet Cherokee" pitchFamily="18" charset="-79"/>
              </a:defRPr>
            </a:lvl3pPr>
            <a:lvl4pPr algn="l" rtl="0" fontAlgn="base">
              <a:lnSpc>
                <a:spcPct val="90000"/>
              </a:lnSpc>
              <a:spcBef>
                <a:spcPct val="0"/>
              </a:spcBef>
              <a:spcAft>
                <a:spcPct val="0"/>
              </a:spcAft>
              <a:defRPr sz="2800">
                <a:solidFill>
                  <a:schemeClr val="tx1"/>
                </a:solidFill>
                <a:latin typeface="Plantagenet Cherokee" pitchFamily="18" charset="-79"/>
              </a:defRPr>
            </a:lvl4pPr>
            <a:lvl5pPr algn="l" rtl="0" fontAlgn="base">
              <a:lnSpc>
                <a:spcPct val="90000"/>
              </a:lnSpc>
              <a:spcBef>
                <a:spcPct val="0"/>
              </a:spcBef>
              <a:spcAft>
                <a:spcPct val="0"/>
              </a:spcAft>
              <a:defRPr sz="2800">
                <a:solidFill>
                  <a:schemeClr val="tx1"/>
                </a:solidFill>
                <a:latin typeface="Plantagenet Cherokee" pitchFamily="18" charset="-79"/>
              </a:defRPr>
            </a:lvl5pPr>
            <a:lvl6pPr marL="457200" algn="l" rtl="0" fontAlgn="base">
              <a:lnSpc>
                <a:spcPct val="90000"/>
              </a:lnSpc>
              <a:spcBef>
                <a:spcPct val="0"/>
              </a:spcBef>
              <a:spcAft>
                <a:spcPct val="0"/>
              </a:spcAft>
              <a:defRPr sz="2800">
                <a:solidFill>
                  <a:schemeClr val="tx1"/>
                </a:solidFill>
                <a:latin typeface="Plantagenet Cherokee" pitchFamily="18" charset="-79"/>
              </a:defRPr>
            </a:lvl6pPr>
            <a:lvl7pPr marL="914400" algn="l" rtl="0" fontAlgn="base">
              <a:lnSpc>
                <a:spcPct val="90000"/>
              </a:lnSpc>
              <a:spcBef>
                <a:spcPct val="0"/>
              </a:spcBef>
              <a:spcAft>
                <a:spcPct val="0"/>
              </a:spcAft>
              <a:defRPr sz="2800">
                <a:solidFill>
                  <a:schemeClr val="tx1"/>
                </a:solidFill>
                <a:latin typeface="Plantagenet Cherokee" pitchFamily="18" charset="-79"/>
              </a:defRPr>
            </a:lvl7pPr>
            <a:lvl8pPr marL="1371600" algn="l" rtl="0" fontAlgn="base">
              <a:lnSpc>
                <a:spcPct val="90000"/>
              </a:lnSpc>
              <a:spcBef>
                <a:spcPct val="0"/>
              </a:spcBef>
              <a:spcAft>
                <a:spcPct val="0"/>
              </a:spcAft>
              <a:defRPr sz="2800">
                <a:solidFill>
                  <a:schemeClr val="tx1"/>
                </a:solidFill>
                <a:latin typeface="Plantagenet Cherokee" pitchFamily="18" charset="-79"/>
              </a:defRPr>
            </a:lvl8pPr>
            <a:lvl9pPr marL="1828800" algn="l" rtl="0" fontAlgn="base">
              <a:lnSpc>
                <a:spcPct val="90000"/>
              </a:lnSpc>
              <a:spcBef>
                <a:spcPct val="0"/>
              </a:spcBef>
              <a:spcAft>
                <a:spcPct val="0"/>
              </a:spcAft>
              <a:defRPr sz="2800">
                <a:solidFill>
                  <a:schemeClr val="tx1"/>
                </a:solidFill>
                <a:latin typeface="Plantagenet Cherokee" pitchFamily="18" charset="-79"/>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tr-TR" altLang="tr-TR" sz="3600" b="1" i="0" u="none" strike="noStrike" kern="1200" cap="none" spc="0" normalizeH="0" baseline="0" noProof="0" dirty="0" smtClean="0">
                <a:ln>
                  <a:noFill/>
                </a:ln>
                <a:solidFill>
                  <a:prstClr val="black"/>
                </a:solidFill>
                <a:effectLst/>
                <a:uLnTx/>
                <a:uFillTx/>
                <a:latin typeface="Calibri" panose="020F0502020204030204" pitchFamily="34" charset="0"/>
                <a:ea typeface="+mj-ea"/>
                <a:cs typeface="Calibri" panose="020F0502020204030204" pitchFamily="34" charset="0"/>
              </a:rPr>
              <a:t>Ki-Kare Testi  Uygulama 1 </a:t>
            </a:r>
          </a:p>
        </p:txBody>
      </p:sp>
      <p:sp>
        <p:nvSpPr>
          <p:cNvPr id="9" name="Dikdörtgen 8"/>
          <p:cNvSpPr/>
          <p:nvPr/>
        </p:nvSpPr>
        <p:spPr>
          <a:xfrm>
            <a:off x="4149970" y="4749661"/>
            <a:ext cx="7406286" cy="120032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err="1" smtClean="0">
                <a:ln>
                  <a:noFill/>
                </a:ln>
                <a:solidFill>
                  <a:prstClr val="black"/>
                </a:solidFill>
                <a:effectLst/>
                <a:uLnTx/>
                <a:uFillTx/>
                <a:latin typeface="Century Gothic" panose="020B0502020202020204"/>
                <a:ea typeface="Times New Roman" pitchFamily="18" charset="0"/>
                <a:cs typeface="Arial" pitchFamily="34" charset="0"/>
              </a:rPr>
              <a:t>Ho</a:t>
            </a:r>
            <a:r>
              <a:rPr kumimoji="0" lang="tr-TR" sz="1800" b="1" i="0" u="none" strike="noStrike" kern="1200" cap="none" spc="0" normalizeH="0" baseline="0" noProof="0" dirty="0">
                <a:ln>
                  <a:noFill/>
                </a:ln>
                <a:solidFill>
                  <a:prstClr val="black"/>
                </a:solidFill>
                <a:effectLst/>
                <a:uLnTx/>
                <a:uFillTx/>
                <a:latin typeface="Century Gothic" panose="020B0502020202020204"/>
                <a:ea typeface="Times New Roman" pitchFamily="18" charset="0"/>
                <a:cs typeface="Arial" pitchFamily="34" charset="0"/>
              </a:rPr>
              <a:t>: </a:t>
            </a:r>
            <a:r>
              <a:rPr kumimoji="0" lang="tr-TR" sz="1800" b="0" i="0" u="none" strike="noStrike" kern="1200" cap="none" spc="0" normalizeH="0" baseline="0" noProof="0" dirty="0" smtClean="0">
                <a:ln>
                  <a:noFill/>
                </a:ln>
                <a:solidFill>
                  <a:prstClr val="black"/>
                </a:solidFill>
                <a:effectLst/>
                <a:uLnTx/>
                <a:uFillTx/>
                <a:latin typeface="Century Gothic" panose="020B0502020202020204"/>
                <a:ea typeface="Times New Roman" pitchFamily="18" charset="0"/>
                <a:cs typeface="Arial" pitchFamily="34" charset="0"/>
              </a:rPr>
              <a:t>Seropozitiflik oranları </a:t>
            </a:r>
            <a:r>
              <a:rPr kumimoji="0" lang="tr-TR" sz="1800" b="0" i="0" u="none" strike="noStrike" kern="1200" cap="none" spc="0" normalizeH="0" baseline="0" noProof="0" dirty="0">
                <a:ln>
                  <a:noFill/>
                </a:ln>
                <a:solidFill>
                  <a:prstClr val="black"/>
                </a:solidFill>
                <a:effectLst/>
                <a:uLnTx/>
                <a:uFillTx/>
                <a:latin typeface="Century Gothic" panose="020B0502020202020204"/>
                <a:ea typeface="Times New Roman" pitchFamily="18" charset="0"/>
                <a:cs typeface="Arial" pitchFamily="34" charset="0"/>
              </a:rPr>
              <a:t>yönünden </a:t>
            </a:r>
            <a:r>
              <a:rPr kumimoji="0" lang="tr-TR" sz="1800" b="0" i="0" u="none" strike="noStrike" kern="1200" cap="none" spc="0" normalizeH="0" baseline="0" noProof="0" dirty="0" smtClean="0">
                <a:ln>
                  <a:noFill/>
                </a:ln>
                <a:solidFill>
                  <a:prstClr val="black"/>
                </a:solidFill>
                <a:effectLst/>
                <a:uLnTx/>
                <a:uFillTx/>
                <a:latin typeface="Century Gothic" panose="020B0502020202020204"/>
                <a:ea typeface="Times New Roman" pitchFamily="18" charset="0"/>
                <a:cs typeface="Arial" pitchFamily="34" charset="0"/>
              </a:rPr>
              <a:t>saf ve melez ırklar arasında </a:t>
            </a:r>
            <a:r>
              <a:rPr kumimoji="0" lang="tr-TR" sz="1800" b="0" i="0" u="none" strike="noStrike" kern="1200" cap="none" spc="0" normalizeH="0" baseline="0" noProof="0" dirty="0">
                <a:ln>
                  <a:noFill/>
                </a:ln>
                <a:solidFill>
                  <a:prstClr val="black"/>
                </a:solidFill>
                <a:effectLst/>
                <a:uLnTx/>
                <a:uFillTx/>
                <a:latin typeface="Century Gothic" panose="020B0502020202020204"/>
                <a:ea typeface="Times New Roman" pitchFamily="18" charset="0"/>
                <a:cs typeface="Arial" pitchFamily="34" charset="0"/>
              </a:rPr>
              <a:t>fark yoktur.</a:t>
            </a:r>
            <a:endParaRPr kumimoji="0" lang="tr-TR" sz="1800" b="0" i="0" u="none" strike="noStrike" kern="1200" cap="none" spc="0" normalizeH="0" baseline="0" noProof="0" dirty="0">
              <a:ln>
                <a:noFill/>
              </a:ln>
              <a:solidFill>
                <a:prstClr val="black"/>
              </a:solidFill>
              <a:effectLst/>
              <a:uLnTx/>
              <a:uFillTx/>
              <a:latin typeface="Century Gothic" panose="020B0502020202020204"/>
              <a:ea typeface="+mn-ea"/>
              <a:cs typeface="Arial"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smtClean="0">
                <a:ln>
                  <a:noFill/>
                </a:ln>
                <a:solidFill>
                  <a:prstClr val="black"/>
                </a:solidFill>
                <a:effectLst/>
                <a:uLnTx/>
                <a:uFillTx/>
                <a:latin typeface="Century Gothic" panose="020B0502020202020204"/>
                <a:ea typeface="Times New Roman" pitchFamily="18" charset="0"/>
                <a:cs typeface="Arial" pitchFamily="34" charset="0"/>
              </a:rPr>
              <a:t>H</a:t>
            </a:r>
            <a:r>
              <a:rPr kumimoji="0" lang="tr-TR" sz="1800" b="1" i="0" u="none" strike="noStrike" kern="1200" cap="none" spc="0" normalizeH="0" baseline="-25000" noProof="0" dirty="0" smtClean="0">
                <a:ln>
                  <a:noFill/>
                </a:ln>
                <a:solidFill>
                  <a:prstClr val="black"/>
                </a:solidFill>
                <a:effectLst/>
                <a:uLnTx/>
                <a:uFillTx/>
                <a:latin typeface="Century Gothic" panose="020B0502020202020204"/>
                <a:ea typeface="Times New Roman" pitchFamily="18" charset="0"/>
                <a:cs typeface="Arial" pitchFamily="34" charset="0"/>
              </a:rPr>
              <a:t>A</a:t>
            </a:r>
            <a:r>
              <a:rPr kumimoji="0" lang="tr-TR" sz="1800" b="1" i="0" u="none" strike="noStrike" kern="1200" cap="none" spc="0" normalizeH="0" baseline="0" noProof="0" dirty="0" smtClean="0">
                <a:ln>
                  <a:noFill/>
                </a:ln>
                <a:solidFill>
                  <a:prstClr val="black"/>
                </a:solidFill>
                <a:effectLst/>
                <a:uLnTx/>
                <a:uFillTx/>
                <a:latin typeface="Century Gothic" panose="020B0502020202020204"/>
                <a:ea typeface="Times New Roman" pitchFamily="18" charset="0"/>
                <a:cs typeface="Arial" pitchFamily="34" charset="0"/>
              </a:rPr>
              <a:t>: </a:t>
            </a:r>
            <a:r>
              <a:rPr kumimoji="0" lang="tr-TR" sz="1800" b="0" i="0" u="none" strike="noStrike" kern="1200" cap="none" spc="0" normalizeH="0" baseline="0" noProof="0" dirty="0">
                <a:ln>
                  <a:noFill/>
                </a:ln>
                <a:solidFill>
                  <a:prstClr val="black"/>
                </a:solidFill>
                <a:effectLst/>
                <a:uLnTx/>
                <a:uFillTx/>
                <a:latin typeface="Century Gothic" panose="020B0502020202020204"/>
                <a:ea typeface="Times New Roman" pitchFamily="18" charset="0"/>
                <a:cs typeface="Arial" pitchFamily="34" charset="0"/>
              </a:rPr>
              <a:t>Seropozitiflik oranları yönünden saf ve melez ırklar arasında fark </a:t>
            </a:r>
            <a:r>
              <a:rPr kumimoji="0" lang="tr-TR" sz="1800" b="0" i="0" u="none" strike="noStrike" kern="1200" cap="none" spc="0" normalizeH="0" baseline="0" noProof="0" dirty="0" smtClean="0">
                <a:ln>
                  <a:noFill/>
                </a:ln>
                <a:solidFill>
                  <a:prstClr val="black"/>
                </a:solidFill>
                <a:effectLst/>
                <a:uLnTx/>
                <a:uFillTx/>
                <a:latin typeface="Century Gothic" panose="020B0502020202020204"/>
                <a:ea typeface="Times New Roman" pitchFamily="18" charset="0"/>
                <a:cs typeface="Arial" pitchFamily="34" charset="0"/>
              </a:rPr>
              <a:t>vardır</a:t>
            </a:r>
            <a:r>
              <a:rPr kumimoji="0" lang="tr-TR" sz="1800" b="0" i="0" u="none" strike="noStrike" kern="1200" cap="none" spc="0" normalizeH="0" baseline="0" noProof="0" dirty="0">
                <a:ln>
                  <a:noFill/>
                </a:ln>
                <a:solidFill>
                  <a:prstClr val="black"/>
                </a:solidFill>
                <a:effectLst/>
                <a:uLnTx/>
                <a:uFillTx/>
                <a:latin typeface="Century Gothic" panose="020B0502020202020204"/>
                <a:ea typeface="Times New Roman" pitchFamily="18" charset="0"/>
                <a:cs typeface="Arial" pitchFamily="34" charset="0"/>
              </a:rPr>
              <a:t>.</a:t>
            </a:r>
            <a:endParaRPr kumimoji="0" lang="tr-TR" sz="1800" b="0" i="0" u="none" strike="noStrike" kern="1200" cap="none" spc="0" normalizeH="0" baseline="0" noProof="0" dirty="0">
              <a:ln>
                <a:noFill/>
              </a:ln>
              <a:solidFill>
                <a:prstClr val="black"/>
              </a:solidFill>
              <a:effectLst/>
              <a:uLnTx/>
              <a:uFillTx/>
              <a:latin typeface="Century Gothic" panose="020B0502020202020204"/>
              <a:ea typeface="+mn-ea"/>
              <a:cs typeface="Arial" pitchFamily="34" charset="0"/>
            </a:endParaRPr>
          </a:p>
        </p:txBody>
      </p:sp>
      <p:sp>
        <p:nvSpPr>
          <p:cNvPr id="10" name="Metin kutusu 9"/>
          <p:cNvSpPr txBox="1"/>
          <p:nvPr/>
        </p:nvSpPr>
        <p:spPr>
          <a:xfrm>
            <a:off x="6066582" y="4107141"/>
            <a:ext cx="1603375" cy="5238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a:ln>
                  <a:noFill/>
                </a:ln>
                <a:solidFill>
                  <a:prstClr val="white"/>
                </a:solidFill>
                <a:effectLst/>
                <a:uLnTx/>
                <a:uFillTx/>
                <a:latin typeface="Century Gothic" panose="020B0502020202020204"/>
                <a:ea typeface="+mn-ea"/>
                <a:cs typeface="+mn-cs"/>
              </a:rPr>
              <a:t>Hipotez?</a:t>
            </a:r>
          </a:p>
        </p:txBody>
      </p:sp>
    </p:spTree>
    <p:extLst>
      <p:ext uri="{BB962C8B-B14F-4D97-AF65-F5344CB8AC3E}">
        <p14:creationId xmlns:p14="http://schemas.microsoft.com/office/powerpoint/2010/main" val="34114103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srcRect t="4726" r="71563" b="57989"/>
          <a:stretch/>
        </p:blipFill>
        <p:spPr>
          <a:xfrm>
            <a:off x="6126383" y="706839"/>
            <a:ext cx="5961838" cy="4396987"/>
          </a:xfrm>
          <a:prstGeom prst="rect">
            <a:avLst/>
          </a:prstGeom>
        </p:spPr>
      </p:pic>
      <p:sp>
        <p:nvSpPr>
          <p:cNvPr id="5" name="Başlık 1"/>
          <p:cNvSpPr txBox="1">
            <a:spLocks noChangeArrowheads="1"/>
          </p:cNvSpPr>
          <p:nvPr/>
        </p:nvSpPr>
        <p:spPr bwMode="auto">
          <a:xfrm>
            <a:off x="477235" y="183175"/>
            <a:ext cx="9980613"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b" anchorCtr="0" compatLnSpc="1">
            <a:prstTxWarp prst="textNoShape">
              <a:avLst/>
            </a:prstTxWarp>
          </a:bodyPr>
          <a:lstStyle>
            <a:lvl1pPr algn="l" rtl="0" fontAlgn="base">
              <a:lnSpc>
                <a:spcPct val="90000"/>
              </a:lnSpc>
              <a:spcBef>
                <a:spcPct val="0"/>
              </a:spcBef>
              <a:spcAft>
                <a:spcPct val="0"/>
              </a:spcAft>
              <a:defRPr sz="2800" kern="1200">
                <a:solidFill>
                  <a:schemeClr val="tx1"/>
                </a:solidFill>
                <a:latin typeface="+mj-lt"/>
                <a:ea typeface="+mj-ea"/>
                <a:cs typeface="+mj-cs"/>
              </a:defRPr>
            </a:lvl1pPr>
            <a:lvl2pPr algn="l" rtl="0" fontAlgn="base">
              <a:lnSpc>
                <a:spcPct val="90000"/>
              </a:lnSpc>
              <a:spcBef>
                <a:spcPct val="0"/>
              </a:spcBef>
              <a:spcAft>
                <a:spcPct val="0"/>
              </a:spcAft>
              <a:defRPr sz="2800">
                <a:solidFill>
                  <a:schemeClr val="tx1"/>
                </a:solidFill>
                <a:latin typeface="Plantagenet Cherokee" pitchFamily="18" charset="-79"/>
              </a:defRPr>
            </a:lvl2pPr>
            <a:lvl3pPr algn="l" rtl="0" fontAlgn="base">
              <a:lnSpc>
                <a:spcPct val="90000"/>
              </a:lnSpc>
              <a:spcBef>
                <a:spcPct val="0"/>
              </a:spcBef>
              <a:spcAft>
                <a:spcPct val="0"/>
              </a:spcAft>
              <a:defRPr sz="2800">
                <a:solidFill>
                  <a:schemeClr val="tx1"/>
                </a:solidFill>
                <a:latin typeface="Plantagenet Cherokee" pitchFamily="18" charset="-79"/>
              </a:defRPr>
            </a:lvl3pPr>
            <a:lvl4pPr algn="l" rtl="0" fontAlgn="base">
              <a:lnSpc>
                <a:spcPct val="90000"/>
              </a:lnSpc>
              <a:spcBef>
                <a:spcPct val="0"/>
              </a:spcBef>
              <a:spcAft>
                <a:spcPct val="0"/>
              </a:spcAft>
              <a:defRPr sz="2800">
                <a:solidFill>
                  <a:schemeClr val="tx1"/>
                </a:solidFill>
                <a:latin typeface="Plantagenet Cherokee" pitchFamily="18" charset="-79"/>
              </a:defRPr>
            </a:lvl4pPr>
            <a:lvl5pPr algn="l" rtl="0" fontAlgn="base">
              <a:lnSpc>
                <a:spcPct val="90000"/>
              </a:lnSpc>
              <a:spcBef>
                <a:spcPct val="0"/>
              </a:spcBef>
              <a:spcAft>
                <a:spcPct val="0"/>
              </a:spcAft>
              <a:defRPr sz="2800">
                <a:solidFill>
                  <a:schemeClr val="tx1"/>
                </a:solidFill>
                <a:latin typeface="Plantagenet Cherokee" pitchFamily="18" charset="-79"/>
              </a:defRPr>
            </a:lvl5pPr>
            <a:lvl6pPr marL="457200" algn="l" rtl="0" fontAlgn="base">
              <a:lnSpc>
                <a:spcPct val="90000"/>
              </a:lnSpc>
              <a:spcBef>
                <a:spcPct val="0"/>
              </a:spcBef>
              <a:spcAft>
                <a:spcPct val="0"/>
              </a:spcAft>
              <a:defRPr sz="2800">
                <a:solidFill>
                  <a:schemeClr val="tx1"/>
                </a:solidFill>
                <a:latin typeface="Plantagenet Cherokee" pitchFamily="18" charset="-79"/>
              </a:defRPr>
            </a:lvl6pPr>
            <a:lvl7pPr marL="914400" algn="l" rtl="0" fontAlgn="base">
              <a:lnSpc>
                <a:spcPct val="90000"/>
              </a:lnSpc>
              <a:spcBef>
                <a:spcPct val="0"/>
              </a:spcBef>
              <a:spcAft>
                <a:spcPct val="0"/>
              </a:spcAft>
              <a:defRPr sz="2800">
                <a:solidFill>
                  <a:schemeClr val="tx1"/>
                </a:solidFill>
                <a:latin typeface="Plantagenet Cherokee" pitchFamily="18" charset="-79"/>
              </a:defRPr>
            </a:lvl7pPr>
            <a:lvl8pPr marL="1371600" algn="l" rtl="0" fontAlgn="base">
              <a:lnSpc>
                <a:spcPct val="90000"/>
              </a:lnSpc>
              <a:spcBef>
                <a:spcPct val="0"/>
              </a:spcBef>
              <a:spcAft>
                <a:spcPct val="0"/>
              </a:spcAft>
              <a:defRPr sz="2800">
                <a:solidFill>
                  <a:schemeClr val="tx1"/>
                </a:solidFill>
                <a:latin typeface="Plantagenet Cherokee" pitchFamily="18" charset="-79"/>
              </a:defRPr>
            </a:lvl8pPr>
            <a:lvl9pPr marL="1828800" algn="l" rtl="0" fontAlgn="base">
              <a:lnSpc>
                <a:spcPct val="90000"/>
              </a:lnSpc>
              <a:spcBef>
                <a:spcPct val="0"/>
              </a:spcBef>
              <a:spcAft>
                <a:spcPct val="0"/>
              </a:spcAft>
              <a:defRPr sz="2800">
                <a:solidFill>
                  <a:schemeClr val="tx1"/>
                </a:solidFill>
                <a:latin typeface="Plantagenet Cherokee" pitchFamily="18" charset="-79"/>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tr-TR" altLang="tr-TR" sz="3600" b="1" i="0" u="none" strike="noStrike" kern="1200" cap="none" spc="0" normalizeH="0" baseline="0" noProof="0" dirty="0" smtClean="0">
                <a:ln>
                  <a:noFill/>
                </a:ln>
                <a:solidFill>
                  <a:prstClr val="black"/>
                </a:solidFill>
                <a:effectLst/>
                <a:uLnTx/>
                <a:uFillTx/>
                <a:latin typeface="Century Gothic" panose="020B0502020202020204"/>
                <a:ea typeface="+mj-ea"/>
                <a:cs typeface="+mj-cs"/>
              </a:rPr>
              <a:t>Test istatistiğinin seçimi</a:t>
            </a:r>
          </a:p>
        </p:txBody>
      </p:sp>
      <p:sp>
        <p:nvSpPr>
          <p:cNvPr id="6" name="Oval 5"/>
          <p:cNvSpPr/>
          <p:nvPr/>
        </p:nvSpPr>
        <p:spPr>
          <a:xfrm>
            <a:off x="9432758" y="3003082"/>
            <a:ext cx="2050181" cy="712270"/>
          </a:xfrm>
          <a:prstGeom prst="ellipse">
            <a:avLst/>
          </a:prstGeom>
          <a:noFill/>
          <a:ln w="539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srgbClr val="DE7E18"/>
              </a:solidFill>
              <a:effectLst/>
              <a:uLnTx/>
              <a:uFillTx/>
              <a:latin typeface="Century Gothic" panose="020B0502020202020204"/>
              <a:ea typeface="+mn-ea"/>
              <a:cs typeface="+mn-cs"/>
            </a:endParaRPr>
          </a:p>
        </p:txBody>
      </p:sp>
      <p:sp>
        <p:nvSpPr>
          <p:cNvPr id="8" name="Metin kutusu 1"/>
          <p:cNvSpPr txBox="1">
            <a:spLocks noChangeArrowheads="1"/>
          </p:cNvSpPr>
          <p:nvPr/>
        </p:nvSpPr>
        <p:spPr bwMode="auto">
          <a:xfrm>
            <a:off x="477235" y="1559364"/>
            <a:ext cx="73818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2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Analyses</a:t>
            </a:r>
            <a:r>
              <a:rPr kumimoji="0" lang="tr-TR" altLang="tr-TR"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&gt; </a:t>
            </a:r>
            <a:r>
              <a:rPr kumimoji="0" lang="tr-TR" altLang="tr-TR" sz="2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Frequencies</a:t>
            </a:r>
            <a:r>
              <a:rPr kumimoji="0" lang="tr-TR" altLang="tr-TR"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&gt; </a:t>
            </a:r>
            <a:r>
              <a:rPr kumimoji="0" lang="tr-TR" altLang="tr-TR" sz="2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Contingency</a:t>
            </a:r>
            <a:r>
              <a:rPr kumimoji="0" lang="tr-TR" altLang="tr-TR"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tr-TR" altLang="tr-TR" sz="2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Tables</a:t>
            </a:r>
            <a:r>
              <a:rPr kumimoji="0" lang="tr-TR" altLang="tr-TR"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tr-TR" altLang="tr-TR" sz="2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&gt;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2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a:t>
            </a:r>
            <a:r>
              <a:rPr kumimoji="0" lang="tr-TR" altLang="tr-TR" sz="2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Independent</a:t>
            </a:r>
            <a:r>
              <a:rPr kumimoji="0" lang="tr-TR" altLang="tr-TR"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tr-TR" altLang="tr-TR" sz="2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Samples</a:t>
            </a:r>
            <a:endParaRPr kumimoji="0" lang="tr-TR" altLang="tr-TR"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7398928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8579" name="Resim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44" y="720190"/>
            <a:ext cx="3990605" cy="603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8580" name="Resim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1368" y="456282"/>
            <a:ext cx="4337050" cy="555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Yuvarlatılmış Dikdörtgen 5"/>
          <p:cNvSpPr/>
          <p:nvPr/>
        </p:nvSpPr>
        <p:spPr>
          <a:xfrm>
            <a:off x="7245847" y="4911981"/>
            <a:ext cx="793750" cy="746125"/>
          </a:xfrm>
          <a:prstGeom prst="roundRect">
            <a:avLst/>
          </a:prstGeom>
          <a:solidFill>
            <a:srgbClr val="C000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08582" name="Metin kutusu 6"/>
          <p:cNvSpPr txBox="1">
            <a:spLocks noChangeArrowheads="1"/>
          </p:cNvSpPr>
          <p:nvPr/>
        </p:nvSpPr>
        <p:spPr bwMode="auto">
          <a:xfrm>
            <a:off x="4197014" y="5956181"/>
            <a:ext cx="7944804" cy="615553"/>
          </a:xfrm>
          <a:prstGeom prst="rect">
            <a:avLst/>
          </a:prstGeom>
          <a:solidFill>
            <a:srgbClr val="FFFF00"/>
          </a:solidFill>
          <a:ln>
            <a:noFill/>
          </a:ln>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600" b="1" i="0" u="none" strike="noStrike" kern="1200" cap="none" spc="0" normalizeH="0" baseline="0" noProof="0" dirty="0" smtClean="0">
                <a:ln>
                  <a:noFill/>
                </a:ln>
                <a:solidFill>
                  <a:prstClr val="black"/>
                </a:solidFill>
                <a:effectLst/>
                <a:uLnTx/>
                <a:uFillTx/>
                <a:latin typeface="Century Gothic" panose="020B0502020202020204"/>
                <a:ea typeface="+mn-ea"/>
                <a:cs typeface="+mn-cs"/>
              </a:rPr>
              <a:t>Yorum: </a:t>
            </a:r>
            <a:r>
              <a:rPr kumimoji="0" lang="tr-TR" sz="1600" b="1" i="0" u="none" strike="noStrike" kern="1200" cap="none" spc="0" normalizeH="0" baseline="0" noProof="0" dirty="0" smtClean="0">
                <a:ln>
                  <a:noFill/>
                </a:ln>
                <a:solidFill>
                  <a:prstClr val="black"/>
                </a:solidFill>
                <a:effectLst/>
                <a:uLnTx/>
                <a:uFillTx/>
                <a:latin typeface="Century Gothic" panose="020B0502020202020204"/>
                <a:ea typeface="Times New Roman" pitchFamily="18" charset="0"/>
                <a:cs typeface="Arial" pitchFamily="34" charset="0"/>
              </a:rPr>
              <a:t>Seropozitiflik </a:t>
            </a:r>
            <a:r>
              <a:rPr kumimoji="0" lang="tr-TR" sz="1600" b="1" i="0" u="none" strike="noStrike" kern="1200" cap="none" spc="0" normalizeH="0" baseline="0" noProof="0" dirty="0">
                <a:ln>
                  <a:noFill/>
                </a:ln>
                <a:solidFill>
                  <a:prstClr val="black"/>
                </a:solidFill>
                <a:effectLst/>
                <a:uLnTx/>
                <a:uFillTx/>
                <a:latin typeface="Century Gothic" panose="020B0502020202020204"/>
                <a:ea typeface="Times New Roman" pitchFamily="18" charset="0"/>
                <a:cs typeface="Arial" pitchFamily="34" charset="0"/>
              </a:rPr>
              <a:t>oranları yönünden saf ve melez ırklar arasında fark vardır</a:t>
            </a:r>
            <a:r>
              <a:rPr kumimoji="0" lang="tr-TR" sz="1600" b="0" i="0" u="none" strike="noStrike" kern="1200" cap="none" spc="0" normalizeH="0" baseline="0" noProof="0" dirty="0">
                <a:ln>
                  <a:noFill/>
                </a:ln>
                <a:solidFill>
                  <a:prstClr val="black"/>
                </a:solidFill>
                <a:effectLst/>
                <a:uLnTx/>
                <a:uFillTx/>
                <a:latin typeface="Gill Sans MT" panose="020B0502020104020203" pitchFamily="34" charset="0"/>
                <a:ea typeface="Times New Roman" pitchFamily="18" charset="0"/>
                <a:cs typeface="Arial" pitchFamily="34" charset="0"/>
              </a:rPr>
              <a:t>.</a:t>
            </a:r>
            <a:endParaRPr kumimoji="0" lang="tr-TR" sz="16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a:t>
            </a:r>
            <a:endParaRPr kumimoji="0" lang="tr-TR" altLang="tr-T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9" name="Başlık 1"/>
          <p:cNvSpPr txBox="1">
            <a:spLocks noChangeArrowheads="1"/>
          </p:cNvSpPr>
          <p:nvPr/>
        </p:nvSpPr>
        <p:spPr>
          <a:xfrm>
            <a:off x="2908969" y="69909"/>
            <a:ext cx="6554578" cy="616695"/>
          </a:xfrm>
          <a:prstGeom prst="rect">
            <a:avLst/>
          </a:prstGeom>
        </p:spPr>
        <p:txBody>
          <a:bodyPr/>
          <a:lstStyle>
            <a:lvl1pPr algn="l" rtl="0" fontAlgn="base">
              <a:lnSpc>
                <a:spcPct val="90000"/>
              </a:lnSpc>
              <a:spcBef>
                <a:spcPct val="0"/>
              </a:spcBef>
              <a:spcAft>
                <a:spcPct val="0"/>
              </a:spcAft>
              <a:defRPr sz="2800" kern="1200">
                <a:solidFill>
                  <a:schemeClr val="tx1"/>
                </a:solidFill>
                <a:latin typeface="+mj-lt"/>
                <a:ea typeface="+mj-ea"/>
                <a:cs typeface="+mj-cs"/>
              </a:defRPr>
            </a:lvl1pPr>
            <a:lvl2pPr algn="l" rtl="0" fontAlgn="base">
              <a:lnSpc>
                <a:spcPct val="90000"/>
              </a:lnSpc>
              <a:spcBef>
                <a:spcPct val="0"/>
              </a:spcBef>
              <a:spcAft>
                <a:spcPct val="0"/>
              </a:spcAft>
              <a:defRPr sz="2800">
                <a:solidFill>
                  <a:schemeClr val="tx1"/>
                </a:solidFill>
                <a:latin typeface="Plantagenet Cherokee" pitchFamily="18" charset="-79"/>
              </a:defRPr>
            </a:lvl2pPr>
            <a:lvl3pPr algn="l" rtl="0" fontAlgn="base">
              <a:lnSpc>
                <a:spcPct val="90000"/>
              </a:lnSpc>
              <a:spcBef>
                <a:spcPct val="0"/>
              </a:spcBef>
              <a:spcAft>
                <a:spcPct val="0"/>
              </a:spcAft>
              <a:defRPr sz="2800">
                <a:solidFill>
                  <a:schemeClr val="tx1"/>
                </a:solidFill>
                <a:latin typeface="Plantagenet Cherokee" pitchFamily="18" charset="-79"/>
              </a:defRPr>
            </a:lvl3pPr>
            <a:lvl4pPr algn="l" rtl="0" fontAlgn="base">
              <a:lnSpc>
                <a:spcPct val="90000"/>
              </a:lnSpc>
              <a:spcBef>
                <a:spcPct val="0"/>
              </a:spcBef>
              <a:spcAft>
                <a:spcPct val="0"/>
              </a:spcAft>
              <a:defRPr sz="2800">
                <a:solidFill>
                  <a:schemeClr val="tx1"/>
                </a:solidFill>
                <a:latin typeface="Plantagenet Cherokee" pitchFamily="18" charset="-79"/>
              </a:defRPr>
            </a:lvl4pPr>
            <a:lvl5pPr algn="l" rtl="0" fontAlgn="base">
              <a:lnSpc>
                <a:spcPct val="90000"/>
              </a:lnSpc>
              <a:spcBef>
                <a:spcPct val="0"/>
              </a:spcBef>
              <a:spcAft>
                <a:spcPct val="0"/>
              </a:spcAft>
              <a:defRPr sz="2800">
                <a:solidFill>
                  <a:schemeClr val="tx1"/>
                </a:solidFill>
                <a:latin typeface="Plantagenet Cherokee" pitchFamily="18" charset="-79"/>
              </a:defRPr>
            </a:lvl5pPr>
            <a:lvl6pPr marL="457200" algn="l" rtl="0" fontAlgn="base">
              <a:lnSpc>
                <a:spcPct val="90000"/>
              </a:lnSpc>
              <a:spcBef>
                <a:spcPct val="0"/>
              </a:spcBef>
              <a:spcAft>
                <a:spcPct val="0"/>
              </a:spcAft>
              <a:defRPr sz="2800">
                <a:solidFill>
                  <a:schemeClr val="tx1"/>
                </a:solidFill>
                <a:latin typeface="Plantagenet Cherokee" pitchFamily="18" charset="-79"/>
              </a:defRPr>
            </a:lvl6pPr>
            <a:lvl7pPr marL="914400" algn="l" rtl="0" fontAlgn="base">
              <a:lnSpc>
                <a:spcPct val="90000"/>
              </a:lnSpc>
              <a:spcBef>
                <a:spcPct val="0"/>
              </a:spcBef>
              <a:spcAft>
                <a:spcPct val="0"/>
              </a:spcAft>
              <a:defRPr sz="2800">
                <a:solidFill>
                  <a:schemeClr val="tx1"/>
                </a:solidFill>
                <a:latin typeface="Plantagenet Cherokee" pitchFamily="18" charset="-79"/>
              </a:defRPr>
            </a:lvl7pPr>
            <a:lvl8pPr marL="1371600" algn="l" rtl="0" fontAlgn="base">
              <a:lnSpc>
                <a:spcPct val="90000"/>
              </a:lnSpc>
              <a:spcBef>
                <a:spcPct val="0"/>
              </a:spcBef>
              <a:spcAft>
                <a:spcPct val="0"/>
              </a:spcAft>
              <a:defRPr sz="2800">
                <a:solidFill>
                  <a:schemeClr val="tx1"/>
                </a:solidFill>
                <a:latin typeface="Plantagenet Cherokee" pitchFamily="18" charset="-79"/>
              </a:defRPr>
            </a:lvl8pPr>
            <a:lvl9pPr marL="1828800" algn="l" rtl="0" fontAlgn="base">
              <a:lnSpc>
                <a:spcPct val="90000"/>
              </a:lnSpc>
              <a:spcBef>
                <a:spcPct val="0"/>
              </a:spcBef>
              <a:spcAft>
                <a:spcPct val="0"/>
              </a:spcAft>
              <a:defRPr sz="2800">
                <a:solidFill>
                  <a:schemeClr val="tx1"/>
                </a:solidFill>
                <a:latin typeface="Plantagenet Cherokee" pitchFamily="18" charset="-79"/>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tr-TR" altLang="tr-TR" sz="2800" b="1" i="0" u="none" strike="noStrike" kern="1200" cap="none" spc="0" normalizeH="0" baseline="0" noProof="0" dirty="0" smtClean="0">
                <a:ln>
                  <a:noFill/>
                </a:ln>
                <a:solidFill>
                  <a:prstClr val="black"/>
                </a:solidFill>
                <a:effectLst/>
                <a:uLnTx/>
                <a:uFillTx/>
                <a:latin typeface="Calibri" panose="020F0502020204030204" pitchFamily="34" charset="0"/>
                <a:ea typeface="+mj-ea"/>
                <a:cs typeface="Calibri" panose="020F0502020204030204" pitchFamily="34" charset="0"/>
              </a:rPr>
              <a:t>İstatistiksel Karar ve Yorum</a:t>
            </a:r>
          </a:p>
        </p:txBody>
      </p:sp>
      <p:sp>
        <p:nvSpPr>
          <p:cNvPr id="11" name="Metin kutusu 8"/>
          <p:cNvSpPr txBox="1">
            <a:spLocks noChangeArrowheads="1"/>
          </p:cNvSpPr>
          <p:nvPr/>
        </p:nvSpPr>
        <p:spPr bwMode="auto">
          <a:xfrm>
            <a:off x="8822794" y="5022884"/>
            <a:ext cx="2866102" cy="646331"/>
          </a:xfrm>
          <a:prstGeom prst="rect">
            <a:avLst/>
          </a:prstGeom>
          <a:solidFill>
            <a:srgbClr val="FFFF00"/>
          </a:solidFill>
          <a:ln>
            <a:noFill/>
          </a:ln>
          <a:extLst/>
        </p:spPr>
        <p:txBody>
          <a:bodyPr wrap="squar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1" i="0" u="none" strike="noStrike" kern="1200" cap="none" spc="0" normalizeH="0" baseline="0" noProof="0" dirty="0" smtClean="0">
                <a:ln>
                  <a:noFill/>
                </a:ln>
                <a:solidFill>
                  <a:prstClr val="black"/>
                </a:solidFill>
                <a:effectLst/>
                <a:uLnTx/>
                <a:uFillTx/>
                <a:latin typeface="Euphemia" pitchFamily="34" charset="0"/>
                <a:ea typeface="+mn-ea"/>
                <a:cs typeface="+mn-cs"/>
              </a:rPr>
              <a:t>P&lt;0.05 oldu için, H</a:t>
            </a:r>
            <a:r>
              <a:rPr kumimoji="0" lang="tr-TR" altLang="tr-TR" sz="1800" b="1" i="0" u="none" strike="noStrike" kern="1200" cap="none" spc="0" normalizeH="0" baseline="-25000" noProof="0" dirty="0" smtClean="0">
                <a:ln>
                  <a:noFill/>
                </a:ln>
                <a:solidFill>
                  <a:prstClr val="black"/>
                </a:solidFill>
                <a:effectLst/>
                <a:uLnTx/>
                <a:uFillTx/>
                <a:latin typeface="Euphemia" pitchFamily="34" charset="0"/>
                <a:ea typeface="+mn-ea"/>
                <a:cs typeface="+mn-cs"/>
              </a:rPr>
              <a:t>0</a:t>
            </a:r>
            <a:r>
              <a:rPr kumimoji="0" lang="tr-TR" altLang="tr-TR" sz="1800" b="1" i="0" u="none" strike="noStrike" kern="1200" cap="none" spc="0" normalizeH="0" baseline="0" noProof="0" dirty="0" smtClean="0">
                <a:ln>
                  <a:noFill/>
                </a:ln>
                <a:solidFill>
                  <a:prstClr val="black"/>
                </a:solidFill>
                <a:effectLst/>
                <a:uLnTx/>
                <a:uFillTx/>
                <a:latin typeface="Euphemia" pitchFamily="34" charset="0"/>
                <a:ea typeface="+mn-ea"/>
                <a:cs typeface="+mn-cs"/>
              </a:rPr>
              <a:t> </a:t>
            </a:r>
            <a:r>
              <a:rPr kumimoji="0" lang="tr-TR" altLang="tr-TR" sz="1800" b="1" i="0" u="none" strike="noStrike" kern="1200" cap="none" spc="0" normalizeH="0" baseline="0" noProof="0" dirty="0" err="1" smtClean="0">
                <a:ln>
                  <a:noFill/>
                </a:ln>
                <a:solidFill>
                  <a:prstClr val="black"/>
                </a:solidFill>
                <a:effectLst/>
                <a:uLnTx/>
                <a:uFillTx/>
                <a:latin typeface="Euphemia" pitchFamily="34" charset="0"/>
                <a:ea typeface="+mn-ea"/>
                <a:cs typeface="+mn-cs"/>
              </a:rPr>
              <a:t>red</a:t>
            </a:r>
            <a:r>
              <a:rPr kumimoji="0" lang="tr-TR" altLang="tr-TR" sz="1800" b="1" i="0" u="none" strike="noStrike" kern="1200" cap="none" spc="0" normalizeH="0" baseline="0" noProof="0" dirty="0" smtClean="0">
                <a:ln>
                  <a:noFill/>
                </a:ln>
                <a:solidFill>
                  <a:prstClr val="black"/>
                </a:solidFill>
                <a:effectLst/>
                <a:uLnTx/>
                <a:uFillTx/>
                <a:latin typeface="Euphemia" pitchFamily="34" charset="0"/>
                <a:ea typeface="+mn-ea"/>
                <a:cs typeface="+mn-cs"/>
              </a:rPr>
              <a:t> edilir</a:t>
            </a:r>
            <a:endParaRPr kumimoji="0" lang="tr-TR" altLang="tr-TR" sz="1800" b="0" i="0" u="none" strike="noStrike" kern="1200" cap="none" spc="0" normalizeH="0" baseline="0" noProof="0" dirty="0">
              <a:ln>
                <a:noFill/>
              </a:ln>
              <a:solidFill>
                <a:prstClr val="black"/>
              </a:solidFill>
              <a:effectLst/>
              <a:uLnTx/>
              <a:uFillTx/>
              <a:latin typeface="Euphemia" pitchFamily="34" charset="0"/>
              <a:ea typeface="+mn-ea"/>
              <a:cs typeface="+mn-cs"/>
            </a:endParaRPr>
          </a:p>
        </p:txBody>
      </p:sp>
      <p:cxnSp>
        <p:nvCxnSpPr>
          <p:cNvPr id="5" name="Düz Ok Bağlayıcısı 4"/>
          <p:cNvCxnSpPr/>
          <p:nvPr/>
        </p:nvCxnSpPr>
        <p:spPr>
          <a:xfrm>
            <a:off x="8218583" y="5207550"/>
            <a:ext cx="462709" cy="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61859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981200" y="838200"/>
            <a:ext cx="8229600" cy="1143000"/>
          </a:xfrm>
        </p:spPr>
        <p:txBody>
          <a:bodyPr/>
          <a:lstStyle/>
          <a:p>
            <a:pPr eaLnBrk="1" hangingPunct="1"/>
            <a:r>
              <a:rPr lang="tr-TR" altLang="tr-TR" sz="3200" b="1"/>
              <a:t>TEK YÖNLÜ VARYANS ANALİZİ </a:t>
            </a:r>
            <a:br>
              <a:rPr lang="tr-TR" altLang="tr-TR" sz="3200" b="1"/>
            </a:br>
            <a:r>
              <a:rPr lang="tr-TR" altLang="tr-TR" sz="3200" b="1"/>
              <a:t>(One Way Analysis of Variance-ANOVA)</a:t>
            </a:r>
          </a:p>
        </p:txBody>
      </p:sp>
      <p:sp>
        <p:nvSpPr>
          <p:cNvPr id="19459" name="Rectangle 3"/>
          <p:cNvSpPr>
            <a:spLocks noGrp="1" noChangeArrowheads="1"/>
          </p:cNvSpPr>
          <p:nvPr>
            <p:ph type="body" idx="1"/>
          </p:nvPr>
        </p:nvSpPr>
        <p:spPr>
          <a:xfrm>
            <a:off x="1981200" y="2438400"/>
            <a:ext cx="8229600" cy="3810000"/>
          </a:xfrm>
        </p:spPr>
        <p:txBody>
          <a:bodyPr/>
          <a:lstStyle/>
          <a:p>
            <a:pPr algn="just" eaLnBrk="1" hangingPunct="1">
              <a:lnSpc>
                <a:spcPct val="90000"/>
              </a:lnSpc>
              <a:buFontTx/>
              <a:buNone/>
            </a:pPr>
            <a:r>
              <a:rPr lang="tr-TR" altLang="tr-TR" sz="2800" dirty="0"/>
              <a:t>	Bağımsız k grup denemesinden elde edilen X verilerinin analizi için yararlanılan </a:t>
            </a:r>
            <a:r>
              <a:rPr lang="tr-TR" altLang="tr-TR" sz="2800" dirty="0" err="1"/>
              <a:t>varyans</a:t>
            </a:r>
            <a:r>
              <a:rPr lang="tr-TR" altLang="tr-TR" sz="2800" dirty="0"/>
              <a:t> analizi yöntemidir. k tane (k&gt;2) bağımsız grup vardır.</a:t>
            </a:r>
          </a:p>
          <a:p>
            <a:pPr algn="just" eaLnBrk="1" hangingPunct="1">
              <a:lnSpc>
                <a:spcPct val="90000"/>
              </a:lnSpc>
              <a:buFontTx/>
              <a:buNone/>
            </a:pPr>
            <a:endParaRPr lang="tr-TR" altLang="tr-TR" sz="2800" u="sng" dirty="0"/>
          </a:p>
          <a:p>
            <a:pPr algn="just" eaLnBrk="1" hangingPunct="1">
              <a:lnSpc>
                <a:spcPct val="90000"/>
              </a:lnSpc>
              <a:buFontTx/>
              <a:buNone/>
            </a:pPr>
            <a:r>
              <a:rPr lang="tr-TR" altLang="tr-TR" sz="2800" u="sng" dirty="0"/>
              <a:t>Model:</a:t>
            </a:r>
          </a:p>
          <a:p>
            <a:pPr algn="ctr" eaLnBrk="1" hangingPunct="1">
              <a:lnSpc>
                <a:spcPct val="90000"/>
              </a:lnSpc>
              <a:buFontTx/>
              <a:buNone/>
            </a:pPr>
            <a:r>
              <a:rPr lang="tr-TR" altLang="tr-TR" sz="2800" dirty="0" err="1"/>
              <a:t>X</a:t>
            </a:r>
            <a:r>
              <a:rPr lang="tr-TR" altLang="tr-TR" sz="2800" baseline="-25000" dirty="0" err="1">
                <a:cs typeface="Arial" panose="020B0604020202020204" pitchFamily="34" charset="0"/>
              </a:rPr>
              <a:t>ij</a:t>
            </a:r>
            <a:r>
              <a:rPr lang="tr-TR" altLang="tr-TR" sz="2800" dirty="0"/>
              <a:t> = </a:t>
            </a:r>
            <a:r>
              <a:rPr lang="el-GR" altLang="tr-TR" sz="2800" dirty="0">
                <a:cs typeface="Arial" panose="020B0604020202020204" pitchFamily="34" charset="0"/>
              </a:rPr>
              <a:t>μ</a:t>
            </a:r>
            <a:r>
              <a:rPr lang="tr-TR" altLang="tr-TR" sz="2800" dirty="0">
                <a:cs typeface="Arial" panose="020B0604020202020204" pitchFamily="34" charset="0"/>
              </a:rPr>
              <a:t> + </a:t>
            </a:r>
            <a:r>
              <a:rPr lang="el-GR" altLang="tr-TR" sz="2800" dirty="0">
                <a:cs typeface="Arial" panose="020B0604020202020204" pitchFamily="34" charset="0"/>
              </a:rPr>
              <a:t>α</a:t>
            </a:r>
            <a:r>
              <a:rPr lang="tr-TR" altLang="tr-TR" sz="2800" baseline="-25000" dirty="0">
                <a:cs typeface="Arial" panose="020B0604020202020204" pitchFamily="34" charset="0"/>
              </a:rPr>
              <a:t>i</a:t>
            </a:r>
            <a:r>
              <a:rPr lang="tr-TR" altLang="tr-TR" sz="2800" dirty="0">
                <a:cs typeface="Arial" panose="020B0604020202020204" pitchFamily="34" charset="0"/>
              </a:rPr>
              <a:t> + </a:t>
            </a:r>
            <a:r>
              <a:rPr lang="el-GR" altLang="tr-TR" sz="2800" dirty="0">
                <a:cs typeface="Arial" panose="020B0604020202020204" pitchFamily="34" charset="0"/>
              </a:rPr>
              <a:t>ɛ</a:t>
            </a:r>
            <a:r>
              <a:rPr lang="tr-TR" altLang="tr-TR" sz="2800" baseline="-25000" dirty="0">
                <a:cs typeface="Arial" panose="020B0604020202020204" pitchFamily="34" charset="0"/>
              </a:rPr>
              <a:t>i</a:t>
            </a:r>
          </a:p>
          <a:p>
            <a:pPr algn="ctr" eaLnBrk="1" hangingPunct="1">
              <a:lnSpc>
                <a:spcPct val="90000"/>
              </a:lnSpc>
              <a:buFontTx/>
              <a:buNone/>
            </a:pPr>
            <a:r>
              <a:rPr lang="tr-TR" altLang="tr-TR" sz="2800" baseline="-25000" dirty="0">
                <a:cs typeface="Arial" panose="020B0604020202020204" pitchFamily="34" charset="0"/>
              </a:rPr>
              <a:t>Gözlem = Genel ortalama + Grup etkisi + Hata</a:t>
            </a:r>
            <a:endParaRPr lang="el-GR" altLang="tr-TR" sz="2800" baseline="-25000" dirty="0">
              <a:cs typeface="Arial" panose="020B0604020202020204" pitchFamily="34" charset="0"/>
            </a:endParaRPr>
          </a:p>
        </p:txBody>
      </p:sp>
    </p:spTree>
    <p:extLst>
      <p:ext uri="{BB962C8B-B14F-4D97-AF65-F5344CB8AC3E}">
        <p14:creationId xmlns:p14="http://schemas.microsoft.com/office/powerpoint/2010/main" val="46213082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Dikdörtgen 2"/>
          <p:cNvSpPr>
            <a:spLocks noChangeArrowheads="1"/>
          </p:cNvSpPr>
          <p:nvPr/>
        </p:nvSpPr>
        <p:spPr bwMode="auto">
          <a:xfrm>
            <a:off x="5803633" y="915591"/>
            <a:ext cx="6096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altLang="tr-TR"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Bir araştırmacı, köpeklerde kalça anomalilerinin tedavisinde kullanılan iki farklı yöntemin (tedavi A'ya karşı tedavi B) etkinliğini karşılaştırmak istiyor. İzlemden sonra sonuçları iyileşmiş veya iyileşmemiş olarak kaydediyor. </a:t>
            </a:r>
          </a:p>
        </p:txBody>
      </p:sp>
      <p:pic>
        <p:nvPicPr>
          <p:cNvPr id="409605" name="Resim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346" y="1347992"/>
            <a:ext cx="4623108" cy="2081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06" name="Metin kutusu 6"/>
          <p:cNvSpPr txBox="1">
            <a:spLocks noChangeArrowheads="1"/>
          </p:cNvSpPr>
          <p:nvPr/>
        </p:nvSpPr>
        <p:spPr bwMode="auto">
          <a:xfrm>
            <a:off x="676631" y="3926955"/>
            <a:ext cx="34343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Veri Girişini </a:t>
            </a:r>
            <a:r>
              <a:rPr kumimoji="0" lang="tr-TR" altLang="tr-TR"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JAMOVI’de</a:t>
            </a:r>
            <a:r>
              <a:rPr kumimoji="0" lang="tr-TR" altLang="tr-T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tr-TR" altLang="tr-TR"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elle </a:t>
            </a:r>
            <a:r>
              <a:rPr kumimoji="0" lang="tr-TR" altLang="tr-T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yapın…</a:t>
            </a:r>
          </a:p>
        </p:txBody>
      </p:sp>
      <p:sp>
        <p:nvSpPr>
          <p:cNvPr id="9" name="Başlık 1"/>
          <p:cNvSpPr txBox="1">
            <a:spLocks noChangeArrowheads="1"/>
          </p:cNvSpPr>
          <p:nvPr/>
        </p:nvSpPr>
        <p:spPr bwMode="auto">
          <a:xfrm>
            <a:off x="1105646" y="118007"/>
            <a:ext cx="9921875" cy="54736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b" anchorCtr="0" compatLnSpc="1">
            <a:prstTxWarp prst="textNoShape">
              <a:avLst/>
            </a:prstTxWarp>
          </a:bodyPr>
          <a:lstStyle>
            <a:lvl1pPr algn="l" rtl="0" fontAlgn="base">
              <a:lnSpc>
                <a:spcPct val="90000"/>
              </a:lnSpc>
              <a:spcBef>
                <a:spcPct val="0"/>
              </a:spcBef>
              <a:spcAft>
                <a:spcPct val="0"/>
              </a:spcAft>
              <a:defRPr sz="2800" kern="1200">
                <a:solidFill>
                  <a:schemeClr val="tx1"/>
                </a:solidFill>
                <a:latin typeface="+mj-lt"/>
                <a:ea typeface="+mj-ea"/>
                <a:cs typeface="+mj-cs"/>
              </a:defRPr>
            </a:lvl1pPr>
            <a:lvl2pPr algn="l" rtl="0" fontAlgn="base">
              <a:lnSpc>
                <a:spcPct val="90000"/>
              </a:lnSpc>
              <a:spcBef>
                <a:spcPct val="0"/>
              </a:spcBef>
              <a:spcAft>
                <a:spcPct val="0"/>
              </a:spcAft>
              <a:defRPr sz="2800">
                <a:solidFill>
                  <a:schemeClr val="tx1"/>
                </a:solidFill>
                <a:latin typeface="Plantagenet Cherokee" pitchFamily="18" charset="-79"/>
              </a:defRPr>
            </a:lvl2pPr>
            <a:lvl3pPr algn="l" rtl="0" fontAlgn="base">
              <a:lnSpc>
                <a:spcPct val="90000"/>
              </a:lnSpc>
              <a:spcBef>
                <a:spcPct val="0"/>
              </a:spcBef>
              <a:spcAft>
                <a:spcPct val="0"/>
              </a:spcAft>
              <a:defRPr sz="2800">
                <a:solidFill>
                  <a:schemeClr val="tx1"/>
                </a:solidFill>
                <a:latin typeface="Plantagenet Cherokee" pitchFamily="18" charset="-79"/>
              </a:defRPr>
            </a:lvl3pPr>
            <a:lvl4pPr algn="l" rtl="0" fontAlgn="base">
              <a:lnSpc>
                <a:spcPct val="90000"/>
              </a:lnSpc>
              <a:spcBef>
                <a:spcPct val="0"/>
              </a:spcBef>
              <a:spcAft>
                <a:spcPct val="0"/>
              </a:spcAft>
              <a:defRPr sz="2800">
                <a:solidFill>
                  <a:schemeClr val="tx1"/>
                </a:solidFill>
                <a:latin typeface="Plantagenet Cherokee" pitchFamily="18" charset="-79"/>
              </a:defRPr>
            </a:lvl4pPr>
            <a:lvl5pPr algn="l" rtl="0" fontAlgn="base">
              <a:lnSpc>
                <a:spcPct val="90000"/>
              </a:lnSpc>
              <a:spcBef>
                <a:spcPct val="0"/>
              </a:spcBef>
              <a:spcAft>
                <a:spcPct val="0"/>
              </a:spcAft>
              <a:defRPr sz="2800">
                <a:solidFill>
                  <a:schemeClr val="tx1"/>
                </a:solidFill>
                <a:latin typeface="Plantagenet Cherokee" pitchFamily="18" charset="-79"/>
              </a:defRPr>
            </a:lvl5pPr>
            <a:lvl6pPr marL="457200" algn="l" rtl="0" fontAlgn="base">
              <a:lnSpc>
                <a:spcPct val="90000"/>
              </a:lnSpc>
              <a:spcBef>
                <a:spcPct val="0"/>
              </a:spcBef>
              <a:spcAft>
                <a:spcPct val="0"/>
              </a:spcAft>
              <a:defRPr sz="2800">
                <a:solidFill>
                  <a:schemeClr val="tx1"/>
                </a:solidFill>
                <a:latin typeface="Plantagenet Cherokee" pitchFamily="18" charset="-79"/>
              </a:defRPr>
            </a:lvl6pPr>
            <a:lvl7pPr marL="914400" algn="l" rtl="0" fontAlgn="base">
              <a:lnSpc>
                <a:spcPct val="90000"/>
              </a:lnSpc>
              <a:spcBef>
                <a:spcPct val="0"/>
              </a:spcBef>
              <a:spcAft>
                <a:spcPct val="0"/>
              </a:spcAft>
              <a:defRPr sz="2800">
                <a:solidFill>
                  <a:schemeClr val="tx1"/>
                </a:solidFill>
                <a:latin typeface="Plantagenet Cherokee" pitchFamily="18" charset="-79"/>
              </a:defRPr>
            </a:lvl7pPr>
            <a:lvl8pPr marL="1371600" algn="l" rtl="0" fontAlgn="base">
              <a:lnSpc>
                <a:spcPct val="90000"/>
              </a:lnSpc>
              <a:spcBef>
                <a:spcPct val="0"/>
              </a:spcBef>
              <a:spcAft>
                <a:spcPct val="0"/>
              </a:spcAft>
              <a:defRPr sz="2800">
                <a:solidFill>
                  <a:schemeClr val="tx1"/>
                </a:solidFill>
                <a:latin typeface="Plantagenet Cherokee" pitchFamily="18" charset="-79"/>
              </a:defRPr>
            </a:lvl8pPr>
            <a:lvl9pPr marL="1828800" algn="l" rtl="0" fontAlgn="base">
              <a:lnSpc>
                <a:spcPct val="90000"/>
              </a:lnSpc>
              <a:spcBef>
                <a:spcPct val="0"/>
              </a:spcBef>
              <a:spcAft>
                <a:spcPct val="0"/>
              </a:spcAft>
              <a:defRPr sz="2800">
                <a:solidFill>
                  <a:schemeClr val="tx1"/>
                </a:solidFill>
                <a:latin typeface="Plantagenet Cherokee" pitchFamily="18" charset="-79"/>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tr-TR" altLang="tr-TR" sz="3600" b="1" i="0" u="none" strike="noStrike" kern="1200" cap="none" spc="0" normalizeH="0" baseline="0" noProof="0" dirty="0" smtClean="0">
                <a:ln>
                  <a:noFill/>
                </a:ln>
                <a:solidFill>
                  <a:prstClr val="black"/>
                </a:solidFill>
                <a:effectLst/>
                <a:uLnTx/>
                <a:uFillTx/>
                <a:latin typeface="Calibri" panose="020F0502020204030204" pitchFamily="34" charset="0"/>
                <a:ea typeface="+mj-ea"/>
                <a:cs typeface="Calibri" panose="020F0502020204030204" pitchFamily="34" charset="0"/>
              </a:rPr>
              <a:t>Ki-Kare Testi  Uygulama 2 </a:t>
            </a:r>
          </a:p>
        </p:txBody>
      </p:sp>
      <p:sp>
        <p:nvSpPr>
          <p:cNvPr id="10" name="Dikdörtgen 9"/>
          <p:cNvSpPr/>
          <p:nvPr/>
        </p:nvSpPr>
        <p:spPr>
          <a:xfrm>
            <a:off x="5990115" y="4430221"/>
            <a:ext cx="5676155" cy="132343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err="1" smtClean="0">
                <a:ln>
                  <a:noFill/>
                </a:ln>
                <a:solidFill>
                  <a:prstClr val="black"/>
                </a:solidFill>
                <a:effectLst/>
                <a:uLnTx/>
                <a:uFillTx/>
                <a:latin typeface="Century Gothic" panose="020B0502020202020204"/>
                <a:ea typeface="Times New Roman" pitchFamily="18" charset="0"/>
                <a:cs typeface="Arial" pitchFamily="34" charset="0"/>
              </a:rPr>
              <a:t>Ho</a:t>
            </a:r>
            <a:r>
              <a:rPr kumimoji="0" lang="tr-TR" sz="2000" b="1" i="0" u="none" strike="noStrike" kern="1200" cap="none" spc="0" normalizeH="0" baseline="0" noProof="0" dirty="0">
                <a:ln>
                  <a:noFill/>
                </a:ln>
                <a:solidFill>
                  <a:prstClr val="black"/>
                </a:solidFill>
                <a:effectLst/>
                <a:uLnTx/>
                <a:uFillTx/>
                <a:latin typeface="Century Gothic" panose="020B0502020202020204"/>
                <a:ea typeface="Times New Roman" pitchFamily="18" charset="0"/>
                <a:cs typeface="Arial" pitchFamily="34" charset="0"/>
              </a:rPr>
              <a:t>: </a:t>
            </a:r>
            <a:r>
              <a:rPr kumimoji="0" lang="tr-TR" sz="2000" b="0" i="0" u="none" strike="noStrike" kern="1200" cap="none" spc="0" normalizeH="0" baseline="0" noProof="0" dirty="0" smtClean="0">
                <a:ln>
                  <a:noFill/>
                </a:ln>
                <a:solidFill>
                  <a:prstClr val="black"/>
                </a:solidFill>
                <a:effectLst/>
                <a:uLnTx/>
                <a:uFillTx/>
                <a:latin typeface="Century Gothic" panose="020B0502020202020204"/>
                <a:ea typeface="Times New Roman" pitchFamily="18" charset="0"/>
                <a:cs typeface="Arial" pitchFamily="34" charset="0"/>
              </a:rPr>
              <a:t>İyileşme oranları </a:t>
            </a:r>
            <a:r>
              <a:rPr kumimoji="0" lang="tr-TR" sz="2000" b="0" i="0" u="none" strike="noStrike" kern="1200" cap="none" spc="0" normalizeH="0" baseline="0" noProof="0" dirty="0">
                <a:ln>
                  <a:noFill/>
                </a:ln>
                <a:solidFill>
                  <a:prstClr val="black"/>
                </a:solidFill>
                <a:effectLst/>
                <a:uLnTx/>
                <a:uFillTx/>
                <a:latin typeface="Century Gothic" panose="020B0502020202020204"/>
                <a:ea typeface="Times New Roman" pitchFamily="18" charset="0"/>
                <a:cs typeface="Arial" pitchFamily="34" charset="0"/>
              </a:rPr>
              <a:t>yönünden </a:t>
            </a:r>
            <a:r>
              <a:rPr kumimoji="0" lang="tr-TR" sz="2000" b="0" i="0" u="none" strike="noStrike" kern="1200" cap="none" spc="0" normalizeH="0" baseline="0" noProof="0" dirty="0" smtClean="0">
                <a:ln>
                  <a:noFill/>
                </a:ln>
                <a:solidFill>
                  <a:prstClr val="black"/>
                </a:solidFill>
                <a:effectLst/>
                <a:uLnTx/>
                <a:uFillTx/>
                <a:latin typeface="Century Gothic" panose="020B0502020202020204"/>
                <a:ea typeface="Times New Roman" pitchFamily="18" charset="0"/>
                <a:cs typeface="Arial" pitchFamily="34" charset="0"/>
              </a:rPr>
              <a:t>tedavi yöntemleri arasında </a:t>
            </a:r>
            <a:r>
              <a:rPr kumimoji="0" lang="tr-TR" sz="2000" b="0" i="0" u="none" strike="noStrike" kern="1200" cap="none" spc="0" normalizeH="0" baseline="0" noProof="0" dirty="0">
                <a:ln>
                  <a:noFill/>
                </a:ln>
                <a:solidFill>
                  <a:prstClr val="black"/>
                </a:solidFill>
                <a:effectLst/>
                <a:uLnTx/>
                <a:uFillTx/>
                <a:latin typeface="Century Gothic" panose="020B0502020202020204"/>
                <a:ea typeface="Times New Roman" pitchFamily="18" charset="0"/>
                <a:cs typeface="Arial" pitchFamily="34" charset="0"/>
              </a:rPr>
              <a:t>fark yoktur.</a:t>
            </a:r>
            <a:endParaRPr kumimoji="0" lang="tr-TR" sz="1000" b="0" i="0" u="none" strike="noStrike" kern="1200" cap="none" spc="0" normalizeH="0" baseline="0" noProof="0" dirty="0">
              <a:ln>
                <a:noFill/>
              </a:ln>
              <a:solidFill>
                <a:prstClr val="black"/>
              </a:solidFill>
              <a:effectLst/>
              <a:uLnTx/>
              <a:uFillTx/>
              <a:latin typeface="Century Gothic" panose="020B0502020202020204"/>
              <a:ea typeface="+mn-ea"/>
              <a:cs typeface="Arial"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smtClean="0">
                <a:ln>
                  <a:noFill/>
                </a:ln>
                <a:solidFill>
                  <a:prstClr val="black"/>
                </a:solidFill>
                <a:effectLst/>
                <a:uLnTx/>
                <a:uFillTx/>
                <a:latin typeface="Century Gothic" panose="020B0502020202020204"/>
                <a:ea typeface="Times New Roman" pitchFamily="18" charset="0"/>
                <a:cs typeface="Arial" pitchFamily="34" charset="0"/>
              </a:rPr>
              <a:t>H</a:t>
            </a:r>
            <a:r>
              <a:rPr kumimoji="0" lang="tr-TR" sz="2000" b="1" i="0" u="none" strike="noStrike" kern="1200" cap="none" spc="0" normalizeH="0" baseline="-25000" noProof="0" dirty="0" smtClean="0">
                <a:ln>
                  <a:noFill/>
                </a:ln>
                <a:solidFill>
                  <a:prstClr val="black"/>
                </a:solidFill>
                <a:effectLst/>
                <a:uLnTx/>
                <a:uFillTx/>
                <a:latin typeface="Century Gothic" panose="020B0502020202020204"/>
                <a:ea typeface="Times New Roman" pitchFamily="18" charset="0"/>
                <a:cs typeface="Arial" pitchFamily="34" charset="0"/>
              </a:rPr>
              <a:t>A</a:t>
            </a:r>
            <a:r>
              <a:rPr kumimoji="0" lang="tr-TR" sz="2000" b="1" i="0" u="none" strike="noStrike" kern="1200" cap="none" spc="0" normalizeH="0" baseline="0" noProof="0" dirty="0" smtClean="0">
                <a:ln>
                  <a:noFill/>
                </a:ln>
                <a:solidFill>
                  <a:prstClr val="black"/>
                </a:solidFill>
                <a:effectLst/>
                <a:uLnTx/>
                <a:uFillTx/>
                <a:latin typeface="Century Gothic" panose="020B0502020202020204"/>
                <a:ea typeface="Times New Roman" pitchFamily="18" charset="0"/>
                <a:cs typeface="Arial" pitchFamily="34" charset="0"/>
              </a:rPr>
              <a:t>: </a:t>
            </a:r>
            <a:r>
              <a:rPr kumimoji="0" lang="tr-TR" sz="2000" b="0" i="0" u="none" strike="noStrike" kern="1200" cap="none" spc="0" normalizeH="0" baseline="0" noProof="0" dirty="0">
                <a:ln>
                  <a:noFill/>
                </a:ln>
                <a:solidFill>
                  <a:prstClr val="black"/>
                </a:solidFill>
                <a:effectLst/>
                <a:uLnTx/>
                <a:uFillTx/>
                <a:latin typeface="Century Gothic" panose="020B0502020202020204"/>
                <a:ea typeface="Times New Roman" pitchFamily="18" charset="0"/>
                <a:cs typeface="Arial" pitchFamily="34" charset="0"/>
              </a:rPr>
              <a:t>İyileşme oranları yönünden tedavi yöntemleri arasında fark </a:t>
            </a:r>
            <a:r>
              <a:rPr kumimoji="0" lang="tr-TR" sz="2000" b="0" i="0" u="none" strike="noStrike" kern="1200" cap="none" spc="0" normalizeH="0" baseline="0" noProof="0" dirty="0" smtClean="0">
                <a:ln>
                  <a:noFill/>
                </a:ln>
                <a:solidFill>
                  <a:prstClr val="black"/>
                </a:solidFill>
                <a:effectLst/>
                <a:uLnTx/>
                <a:uFillTx/>
                <a:latin typeface="Century Gothic" panose="020B0502020202020204"/>
                <a:ea typeface="Times New Roman" pitchFamily="18" charset="0"/>
                <a:cs typeface="Arial" pitchFamily="34" charset="0"/>
              </a:rPr>
              <a:t>vardır</a:t>
            </a:r>
            <a:r>
              <a:rPr kumimoji="0" lang="tr-TR" sz="2000" b="0" i="0" u="none" strike="noStrike" kern="1200" cap="none" spc="0" normalizeH="0" baseline="0" noProof="0" dirty="0">
                <a:ln>
                  <a:noFill/>
                </a:ln>
                <a:solidFill>
                  <a:prstClr val="black"/>
                </a:solidFill>
                <a:effectLst/>
                <a:uLnTx/>
                <a:uFillTx/>
                <a:latin typeface="Century Gothic" panose="020B0502020202020204"/>
                <a:ea typeface="Times New Roman" pitchFamily="18" charset="0"/>
                <a:cs typeface="Arial" pitchFamily="34" charset="0"/>
              </a:rPr>
              <a:t>.</a:t>
            </a:r>
            <a:endParaRPr kumimoji="0" lang="tr-TR" sz="3200" b="0" i="0" u="none" strike="noStrike" kern="1200" cap="none" spc="0" normalizeH="0" baseline="0" noProof="0" dirty="0">
              <a:ln>
                <a:noFill/>
              </a:ln>
              <a:solidFill>
                <a:prstClr val="black"/>
              </a:solidFill>
              <a:effectLst/>
              <a:uLnTx/>
              <a:uFillTx/>
              <a:latin typeface="Century Gothic" panose="020B0502020202020204"/>
              <a:ea typeface="+mn-ea"/>
              <a:cs typeface="Arial" pitchFamily="34" charset="0"/>
            </a:endParaRPr>
          </a:p>
        </p:txBody>
      </p:sp>
      <p:sp>
        <p:nvSpPr>
          <p:cNvPr id="11" name="Metin kutusu 10"/>
          <p:cNvSpPr txBox="1"/>
          <p:nvPr/>
        </p:nvSpPr>
        <p:spPr>
          <a:xfrm>
            <a:off x="6066583" y="3563029"/>
            <a:ext cx="1603375" cy="5238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a:ln>
                  <a:noFill/>
                </a:ln>
                <a:solidFill>
                  <a:prstClr val="white"/>
                </a:solidFill>
                <a:effectLst/>
                <a:uLnTx/>
                <a:uFillTx/>
                <a:latin typeface="Century Gothic" panose="020B0502020202020204"/>
                <a:ea typeface="+mn-ea"/>
                <a:cs typeface="+mn-cs"/>
              </a:rPr>
              <a:t>Hipotez?</a:t>
            </a:r>
          </a:p>
        </p:txBody>
      </p:sp>
    </p:spTree>
    <p:extLst>
      <p:ext uri="{BB962C8B-B14F-4D97-AF65-F5344CB8AC3E}">
        <p14:creationId xmlns:p14="http://schemas.microsoft.com/office/powerpoint/2010/main" val="38045495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625" name="Resim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4354" y="915013"/>
            <a:ext cx="4692171" cy="5238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26" name="Metin kutusu 2"/>
          <p:cNvSpPr txBox="1">
            <a:spLocks noChangeArrowheads="1"/>
          </p:cNvSpPr>
          <p:nvPr/>
        </p:nvSpPr>
        <p:spPr bwMode="auto">
          <a:xfrm>
            <a:off x="361281" y="5561310"/>
            <a:ext cx="10945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YORUM? </a:t>
            </a:r>
          </a:p>
        </p:txBody>
      </p:sp>
      <p:sp>
        <p:nvSpPr>
          <p:cNvPr id="410627" name="Metin kutusu 3"/>
          <p:cNvSpPr txBox="1">
            <a:spLocks noChangeArrowheads="1"/>
          </p:cNvSpPr>
          <p:nvPr/>
        </p:nvSpPr>
        <p:spPr bwMode="auto">
          <a:xfrm>
            <a:off x="318782" y="791476"/>
            <a:ext cx="55927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2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Analyses</a:t>
            </a:r>
            <a:r>
              <a:rPr kumimoji="0" lang="tr-TR" altLang="tr-TR"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&gt; </a:t>
            </a:r>
            <a:r>
              <a:rPr kumimoji="0" lang="tr-TR" altLang="tr-TR" sz="2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Frequencies</a:t>
            </a:r>
            <a:r>
              <a:rPr kumimoji="0" lang="tr-TR" altLang="tr-TR"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&gt; </a:t>
            </a:r>
            <a:r>
              <a:rPr kumimoji="0" lang="tr-TR" altLang="tr-TR" sz="2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Contingency</a:t>
            </a:r>
            <a:r>
              <a:rPr kumimoji="0" lang="tr-TR" altLang="tr-TR"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tr-TR" altLang="tr-TR" sz="2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Tables</a:t>
            </a:r>
            <a:r>
              <a:rPr kumimoji="0" lang="tr-TR" altLang="tr-TR"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&gt; </a:t>
            </a:r>
            <a:r>
              <a:rPr kumimoji="0" lang="tr-TR" altLang="tr-TR" sz="2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Independent</a:t>
            </a:r>
            <a:r>
              <a:rPr kumimoji="0" lang="tr-TR" altLang="tr-TR"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tr-TR" altLang="tr-TR" sz="2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Samples</a:t>
            </a:r>
            <a:endParaRPr kumimoji="0" lang="tr-TR" altLang="tr-TR"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10628" name="Metin kutusu 4"/>
          <p:cNvSpPr txBox="1">
            <a:spLocks noChangeArrowheads="1"/>
          </p:cNvSpPr>
          <p:nvPr/>
        </p:nvSpPr>
        <p:spPr bwMode="auto">
          <a:xfrm>
            <a:off x="361281" y="1588637"/>
            <a:ext cx="1924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Row</a:t>
            </a:r>
            <a:r>
              <a:rPr kumimoji="0" lang="tr-TR" altLang="tr-T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tr-TR" altLang="tr-T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panose="05000000000000000000" pitchFamily="2" charset="2"/>
              </a:rPr>
              <a:t> Tedavi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sym typeface="Wingdings" panose="05000000000000000000" pitchFamily="2" charset="2"/>
              </a:rPr>
              <a:t>Column</a:t>
            </a:r>
            <a:r>
              <a:rPr kumimoji="0" lang="tr-TR" altLang="tr-T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panose="05000000000000000000" pitchFamily="2" charset="2"/>
              </a:rPr>
              <a:t> --&gt; Durum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sym typeface="Wingdings" panose="05000000000000000000" pitchFamily="2" charset="2"/>
              </a:rPr>
              <a:t>Count</a:t>
            </a:r>
            <a:r>
              <a:rPr kumimoji="0" lang="tr-TR" altLang="tr-T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panose="05000000000000000000" pitchFamily="2" charset="2"/>
              </a:rPr>
              <a:t>  Frekans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altLang="tr-T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6" name="Çentikli Sağ Ok 5"/>
          <p:cNvSpPr/>
          <p:nvPr/>
        </p:nvSpPr>
        <p:spPr>
          <a:xfrm>
            <a:off x="5311145" y="2354230"/>
            <a:ext cx="965353" cy="1643541"/>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7" name="Yuvarlatılmış Dikdörtgen 6"/>
          <p:cNvSpPr/>
          <p:nvPr/>
        </p:nvSpPr>
        <p:spPr>
          <a:xfrm>
            <a:off x="10238036" y="5392030"/>
            <a:ext cx="792163" cy="373062"/>
          </a:xfrm>
          <a:prstGeom prst="roundRect">
            <a:avLst/>
          </a:prstGeom>
          <a:solidFill>
            <a:srgbClr val="C000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9" name="Başlık 1"/>
          <p:cNvSpPr txBox="1">
            <a:spLocks noChangeArrowheads="1"/>
          </p:cNvSpPr>
          <p:nvPr/>
        </p:nvSpPr>
        <p:spPr bwMode="auto">
          <a:xfrm>
            <a:off x="477235" y="183175"/>
            <a:ext cx="9980613"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b" anchorCtr="0" compatLnSpc="1">
            <a:prstTxWarp prst="textNoShape">
              <a:avLst/>
            </a:prstTxWarp>
          </a:bodyPr>
          <a:lstStyle>
            <a:lvl1pPr algn="l" rtl="0" fontAlgn="base">
              <a:lnSpc>
                <a:spcPct val="90000"/>
              </a:lnSpc>
              <a:spcBef>
                <a:spcPct val="0"/>
              </a:spcBef>
              <a:spcAft>
                <a:spcPct val="0"/>
              </a:spcAft>
              <a:defRPr sz="2800" kern="1200">
                <a:solidFill>
                  <a:schemeClr val="tx1"/>
                </a:solidFill>
                <a:latin typeface="+mj-lt"/>
                <a:ea typeface="+mj-ea"/>
                <a:cs typeface="+mj-cs"/>
              </a:defRPr>
            </a:lvl1pPr>
            <a:lvl2pPr algn="l" rtl="0" fontAlgn="base">
              <a:lnSpc>
                <a:spcPct val="90000"/>
              </a:lnSpc>
              <a:spcBef>
                <a:spcPct val="0"/>
              </a:spcBef>
              <a:spcAft>
                <a:spcPct val="0"/>
              </a:spcAft>
              <a:defRPr sz="2800">
                <a:solidFill>
                  <a:schemeClr val="tx1"/>
                </a:solidFill>
                <a:latin typeface="Plantagenet Cherokee" pitchFamily="18" charset="-79"/>
              </a:defRPr>
            </a:lvl2pPr>
            <a:lvl3pPr algn="l" rtl="0" fontAlgn="base">
              <a:lnSpc>
                <a:spcPct val="90000"/>
              </a:lnSpc>
              <a:spcBef>
                <a:spcPct val="0"/>
              </a:spcBef>
              <a:spcAft>
                <a:spcPct val="0"/>
              </a:spcAft>
              <a:defRPr sz="2800">
                <a:solidFill>
                  <a:schemeClr val="tx1"/>
                </a:solidFill>
                <a:latin typeface="Plantagenet Cherokee" pitchFamily="18" charset="-79"/>
              </a:defRPr>
            </a:lvl3pPr>
            <a:lvl4pPr algn="l" rtl="0" fontAlgn="base">
              <a:lnSpc>
                <a:spcPct val="90000"/>
              </a:lnSpc>
              <a:spcBef>
                <a:spcPct val="0"/>
              </a:spcBef>
              <a:spcAft>
                <a:spcPct val="0"/>
              </a:spcAft>
              <a:defRPr sz="2800">
                <a:solidFill>
                  <a:schemeClr val="tx1"/>
                </a:solidFill>
                <a:latin typeface="Plantagenet Cherokee" pitchFamily="18" charset="-79"/>
              </a:defRPr>
            </a:lvl4pPr>
            <a:lvl5pPr algn="l" rtl="0" fontAlgn="base">
              <a:lnSpc>
                <a:spcPct val="90000"/>
              </a:lnSpc>
              <a:spcBef>
                <a:spcPct val="0"/>
              </a:spcBef>
              <a:spcAft>
                <a:spcPct val="0"/>
              </a:spcAft>
              <a:defRPr sz="2800">
                <a:solidFill>
                  <a:schemeClr val="tx1"/>
                </a:solidFill>
                <a:latin typeface="Plantagenet Cherokee" pitchFamily="18" charset="-79"/>
              </a:defRPr>
            </a:lvl5pPr>
            <a:lvl6pPr marL="457200" algn="l" rtl="0" fontAlgn="base">
              <a:lnSpc>
                <a:spcPct val="90000"/>
              </a:lnSpc>
              <a:spcBef>
                <a:spcPct val="0"/>
              </a:spcBef>
              <a:spcAft>
                <a:spcPct val="0"/>
              </a:spcAft>
              <a:defRPr sz="2800">
                <a:solidFill>
                  <a:schemeClr val="tx1"/>
                </a:solidFill>
                <a:latin typeface="Plantagenet Cherokee" pitchFamily="18" charset="-79"/>
              </a:defRPr>
            </a:lvl6pPr>
            <a:lvl7pPr marL="914400" algn="l" rtl="0" fontAlgn="base">
              <a:lnSpc>
                <a:spcPct val="90000"/>
              </a:lnSpc>
              <a:spcBef>
                <a:spcPct val="0"/>
              </a:spcBef>
              <a:spcAft>
                <a:spcPct val="0"/>
              </a:spcAft>
              <a:defRPr sz="2800">
                <a:solidFill>
                  <a:schemeClr val="tx1"/>
                </a:solidFill>
                <a:latin typeface="Plantagenet Cherokee" pitchFamily="18" charset="-79"/>
              </a:defRPr>
            </a:lvl7pPr>
            <a:lvl8pPr marL="1371600" algn="l" rtl="0" fontAlgn="base">
              <a:lnSpc>
                <a:spcPct val="90000"/>
              </a:lnSpc>
              <a:spcBef>
                <a:spcPct val="0"/>
              </a:spcBef>
              <a:spcAft>
                <a:spcPct val="0"/>
              </a:spcAft>
              <a:defRPr sz="2800">
                <a:solidFill>
                  <a:schemeClr val="tx1"/>
                </a:solidFill>
                <a:latin typeface="Plantagenet Cherokee" pitchFamily="18" charset="-79"/>
              </a:defRPr>
            </a:lvl8pPr>
            <a:lvl9pPr marL="1828800" algn="l" rtl="0" fontAlgn="base">
              <a:lnSpc>
                <a:spcPct val="90000"/>
              </a:lnSpc>
              <a:spcBef>
                <a:spcPct val="0"/>
              </a:spcBef>
              <a:spcAft>
                <a:spcPct val="0"/>
              </a:spcAft>
              <a:defRPr sz="2800">
                <a:solidFill>
                  <a:schemeClr val="tx1"/>
                </a:solidFill>
                <a:latin typeface="Plantagenet Cherokee" pitchFamily="18" charset="-79"/>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tr-TR" altLang="tr-TR" sz="3600" b="1" i="0" u="none" strike="noStrike" kern="1200" cap="none" spc="0" normalizeH="0" baseline="0" noProof="0" dirty="0" smtClean="0">
              <a:ln>
                <a:noFill/>
              </a:ln>
              <a:solidFill>
                <a:prstClr val="black"/>
              </a:solidFill>
              <a:effectLst/>
              <a:uLnTx/>
              <a:uFillTx/>
              <a:latin typeface="Century Gothic" panose="020B0502020202020204"/>
              <a:ea typeface="+mj-ea"/>
              <a:cs typeface="+mj-cs"/>
            </a:endParaRPr>
          </a:p>
        </p:txBody>
      </p:sp>
      <p:sp>
        <p:nvSpPr>
          <p:cNvPr id="10" name="Başlık 1"/>
          <p:cNvSpPr txBox="1">
            <a:spLocks noChangeArrowheads="1"/>
          </p:cNvSpPr>
          <p:nvPr/>
        </p:nvSpPr>
        <p:spPr>
          <a:xfrm>
            <a:off x="1231900" y="240746"/>
            <a:ext cx="9959247" cy="616695"/>
          </a:xfrm>
          <a:prstGeom prst="rect">
            <a:avLst/>
          </a:prstGeom>
        </p:spPr>
        <p:txBody>
          <a:bodyPr/>
          <a:lstStyle>
            <a:lvl1pPr algn="l" rtl="0" fontAlgn="base">
              <a:lnSpc>
                <a:spcPct val="90000"/>
              </a:lnSpc>
              <a:spcBef>
                <a:spcPct val="0"/>
              </a:spcBef>
              <a:spcAft>
                <a:spcPct val="0"/>
              </a:spcAft>
              <a:defRPr sz="2800" kern="1200">
                <a:solidFill>
                  <a:schemeClr val="tx1"/>
                </a:solidFill>
                <a:latin typeface="+mj-lt"/>
                <a:ea typeface="+mj-ea"/>
                <a:cs typeface="+mj-cs"/>
              </a:defRPr>
            </a:lvl1pPr>
            <a:lvl2pPr algn="l" rtl="0" fontAlgn="base">
              <a:lnSpc>
                <a:spcPct val="90000"/>
              </a:lnSpc>
              <a:spcBef>
                <a:spcPct val="0"/>
              </a:spcBef>
              <a:spcAft>
                <a:spcPct val="0"/>
              </a:spcAft>
              <a:defRPr sz="2800">
                <a:solidFill>
                  <a:schemeClr val="tx1"/>
                </a:solidFill>
                <a:latin typeface="Plantagenet Cherokee" pitchFamily="18" charset="-79"/>
              </a:defRPr>
            </a:lvl2pPr>
            <a:lvl3pPr algn="l" rtl="0" fontAlgn="base">
              <a:lnSpc>
                <a:spcPct val="90000"/>
              </a:lnSpc>
              <a:spcBef>
                <a:spcPct val="0"/>
              </a:spcBef>
              <a:spcAft>
                <a:spcPct val="0"/>
              </a:spcAft>
              <a:defRPr sz="2800">
                <a:solidFill>
                  <a:schemeClr val="tx1"/>
                </a:solidFill>
                <a:latin typeface="Plantagenet Cherokee" pitchFamily="18" charset="-79"/>
              </a:defRPr>
            </a:lvl3pPr>
            <a:lvl4pPr algn="l" rtl="0" fontAlgn="base">
              <a:lnSpc>
                <a:spcPct val="90000"/>
              </a:lnSpc>
              <a:spcBef>
                <a:spcPct val="0"/>
              </a:spcBef>
              <a:spcAft>
                <a:spcPct val="0"/>
              </a:spcAft>
              <a:defRPr sz="2800">
                <a:solidFill>
                  <a:schemeClr val="tx1"/>
                </a:solidFill>
                <a:latin typeface="Plantagenet Cherokee" pitchFamily="18" charset="-79"/>
              </a:defRPr>
            </a:lvl4pPr>
            <a:lvl5pPr algn="l" rtl="0" fontAlgn="base">
              <a:lnSpc>
                <a:spcPct val="90000"/>
              </a:lnSpc>
              <a:spcBef>
                <a:spcPct val="0"/>
              </a:spcBef>
              <a:spcAft>
                <a:spcPct val="0"/>
              </a:spcAft>
              <a:defRPr sz="2800">
                <a:solidFill>
                  <a:schemeClr val="tx1"/>
                </a:solidFill>
                <a:latin typeface="Plantagenet Cherokee" pitchFamily="18" charset="-79"/>
              </a:defRPr>
            </a:lvl5pPr>
            <a:lvl6pPr marL="457200" algn="l" rtl="0" fontAlgn="base">
              <a:lnSpc>
                <a:spcPct val="90000"/>
              </a:lnSpc>
              <a:spcBef>
                <a:spcPct val="0"/>
              </a:spcBef>
              <a:spcAft>
                <a:spcPct val="0"/>
              </a:spcAft>
              <a:defRPr sz="2800">
                <a:solidFill>
                  <a:schemeClr val="tx1"/>
                </a:solidFill>
                <a:latin typeface="Plantagenet Cherokee" pitchFamily="18" charset="-79"/>
              </a:defRPr>
            </a:lvl6pPr>
            <a:lvl7pPr marL="914400" algn="l" rtl="0" fontAlgn="base">
              <a:lnSpc>
                <a:spcPct val="90000"/>
              </a:lnSpc>
              <a:spcBef>
                <a:spcPct val="0"/>
              </a:spcBef>
              <a:spcAft>
                <a:spcPct val="0"/>
              </a:spcAft>
              <a:defRPr sz="2800">
                <a:solidFill>
                  <a:schemeClr val="tx1"/>
                </a:solidFill>
                <a:latin typeface="Plantagenet Cherokee" pitchFamily="18" charset="-79"/>
              </a:defRPr>
            </a:lvl7pPr>
            <a:lvl8pPr marL="1371600" algn="l" rtl="0" fontAlgn="base">
              <a:lnSpc>
                <a:spcPct val="90000"/>
              </a:lnSpc>
              <a:spcBef>
                <a:spcPct val="0"/>
              </a:spcBef>
              <a:spcAft>
                <a:spcPct val="0"/>
              </a:spcAft>
              <a:defRPr sz="2800">
                <a:solidFill>
                  <a:schemeClr val="tx1"/>
                </a:solidFill>
                <a:latin typeface="Plantagenet Cherokee" pitchFamily="18" charset="-79"/>
              </a:defRPr>
            </a:lvl8pPr>
            <a:lvl9pPr marL="1828800" algn="l" rtl="0" fontAlgn="base">
              <a:lnSpc>
                <a:spcPct val="90000"/>
              </a:lnSpc>
              <a:spcBef>
                <a:spcPct val="0"/>
              </a:spcBef>
              <a:spcAft>
                <a:spcPct val="0"/>
              </a:spcAft>
              <a:defRPr sz="2800">
                <a:solidFill>
                  <a:schemeClr val="tx1"/>
                </a:solidFill>
                <a:latin typeface="Plantagenet Cherokee" pitchFamily="18" charset="-79"/>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tr-TR" altLang="tr-TR" sz="2800" b="1" i="0" u="none" strike="noStrike" kern="1200" cap="none" spc="0" normalizeH="0" baseline="0" noProof="0" dirty="0">
                <a:ln>
                  <a:noFill/>
                </a:ln>
                <a:solidFill>
                  <a:prstClr val="black"/>
                </a:solidFill>
                <a:effectLst/>
                <a:uLnTx/>
                <a:uFillTx/>
                <a:latin typeface="Century Gothic" panose="020B0502020202020204"/>
                <a:ea typeface="+mj-ea"/>
                <a:cs typeface="+mj-cs"/>
              </a:rPr>
              <a:t>Test istatistiğinin seçimi </a:t>
            </a:r>
            <a:r>
              <a:rPr kumimoji="0" lang="tr-TR" altLang="tr-TR" sz="2800" b="1" i="0" u="none" strike="noStrike" kern="1200" cap="none" spc="0" normalizeH="0" baseline="0" noProof="0" dirty="0" smtClean="0">
                <a:ln>
                  <a:noFill/>
                </a:ln>
                <a:solidFill>
                  <a:prstClr val="black"/>
                </a:solidFill>
                <a:effectLst/>
                <a:uLnTx/>
                <a:uFillTx/>
                <a:latin typeface="Century Gothic" panose="020B0502020202020204"/>
                <a:ea typeface="+mj-ea"/>
                <a:cs typeface="+mj-cs"/>
              </a:rPr>
              <a:t>- </a:t>
            </a:r>
            <a:r>
              <a:rPr kumimoji="0" lang="tr-TR" altLang="tr-TR" sz="2800" b="1" i="0" u="none" strike="noStrike" kern="1200" cap="none" spc="0" normalizeH="0" baseline="0" noProof="0" dirty="0" smtClean="0">
                <a:ln>
                  <a:noFill/>
                </a:ln>
                <a:solidFill>
                  <a:prstClr val="black"/>
                </a:solidFill>
                <a:effectLst/>
                <a:uLnTx/>
                <a:uFillTx/>
                <a:latin typeface="Calibri" panose="020F0502020204030204" pitchFamily="34" charset="0"/>
                <a:ea typeface="+mj-ea"/>
                <a:cs typeface="Calibri" panose="020F0502020204030204" pitchFamily="34" charset="0"/>
              </a:rPr>
              <a:t>İstatistiksel Karar ve Yorum</a:t>
            </a:r>
          </a:p>
        </p:txBody>
      </p:sp>
      <p:pic>
        <p:nvPicPr>
          <p:cNvPr id="3" name="Resim 2"/>
          <p:cNvPicPr>
            <a:picLocks noChangeAspect="1"/>
          </p:cNvPicPr>
          <p:nvPr/>
        </p:nvPicPr>
        <p:blipFill rotWithShape="1">
          <a:blip r:embed="rId3"/>
          <a:srcRect l="13" t="51526" r="72832" b="19293"/>
          <a:stretch/>
        </p:blipFill>
        <p:spPr>
          <a:xfrm>
            <a:off x="318782" y="2645568"/>
            <a:ext cx="4098982" cy="2477765"/>
          </a:xfrm>
          <a:prstGeom prst="rect">
            <a:avLst/>
          </a:prstGeom>
        </p:spPr>
      </p:pic>
      <p:sp>
        <p:nvSpPr>
          <p:cNvPr id="4" name="Dikdörtgen 3"/>
          <p:cNvSpPr/>
          <p:nvPr/>
        </p:nvSpPr>
        <p:spPr>
          <a:xfrm>
            <a:off x="1682792" y="4709577"/>
            <a:ext cx="4910832" cy="307777"/>
          </a:xfrm>
          <a:prstGeom prst="rect">
            <a:avLst/>
          </a:prstGeom>
          <a:solidFill>
            <a:srgbClr val="FFFF00"/>
          </a:solidFill>
        </p:spPr>
        <p:txBody>
          <a:bodyPr wrap="none">
            <a:spAutoFit/>
          </a:bodyPr>
          <a:lstStyle/>
          <a:p>
            <a:pPr marL="809625" marR="0" lvl="0" indent="-182563" algn="l" defTabSz="914400" rtl="0" eaLnBrk="1" fontAlgn="auto"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a:ln>
                  <a:noFill/>
                </a:ln>
                <a:solidFill>
                  <a:srgbClr val="FF0000"/>
                </a:solidFill>
                <a:effectLst/>
                <a:uLnTx/>
                <a:uFillTx/>
                <a:latin typeface="Century Gothic" panose="020B0502020202020204"/>
                <a:ea typeface="+mn-ea"/>
                <a:cs typeface="+mn-cs"/>
              </a:rPr>
              <a:t> </a:t>
            </a:r>
            <a:r>
              <a:rPr kumimoji="0" lang="tr-TR" sz="1400" b="1" i="0" u="none" strike="noStrike" kern="1200" cap="none" spc="0" normalizeH="0" baseline="0" noProof="0" dirty="0">
                <a:ln>
                  <a:noFill/>
                </a:ln>
                <a:solidFill>
                  <a:srgbClr val="FF0000"/>
                </a:solidFill>
                <a:effectLst/>
                <a:uLnTx/>
                <a:uFillTx/>
                <a:latin typeface="Century Gothic" panose="020B0502020202020204"/>
                <a:ea typeface="+mn-ea"/>
                <a:cs typeface="+mn-cs"/>
              </a:rPr>
              <a:t>En küçük teorik frekans &lt;5 </a:t>
            </a:r>
            <a:r>
              <a:rPr kumimoji="0" lang="tr-TR" sz="1400" b="0" i="0" u="none" strike="noStrike" kern="1200" cap="none" spc="0" normalizeH="0" baseline="0" noProof="0" dirty="0">
                <a:ln>
                  <a:noFill/>
                </a:ln>
                <a:solidFill>
                  <a:srgbClr val="FF0000"/>
                </a:solidFill>
                <a:effectLst/>
                <a:uLnTx/>
                <a:uFillTx/>
                <a:latin typeface="Century Gothic" panose="020B0502020202020204"/>
                <a:ea typeface="+mn-ea"/>
                <a:cs typeface="+mn-cs"/>
              </a:rPr>
              <a:t>ise </a:t>
            </a:r>
            <a:r>
              <a:rPr kumimoji="0" lang="tr-TR" sz="1400" b="1" i="0" u="none" strike="noStrike" kern="1200" cap="none" spc="0" normalizeH="0" baseline="0" noProof="0" dirty="0" err="1">
                <a:ln>
                  <a:noFill/>
                </a:ln>
                <a:solidFill>
                  <a:prstClr val="black"/>
                </a:solidFill>
                <a:effectLst/>
                <a:uLnTx/>
                <a:uFillTx/>
                <a:latin typeface="Century Gothic" panose="020B0502020202020204"/>
                <a:ea typeface="+mn-ea"/>
                <a:cs typeface="+mn-cs"/>
              </a:rPr>
              <a:t>Fisher’s</a:t>
            </a:r>
            <a:r>
              <a:rPr kumimoji="0" lang="tr-TR" sz="1400" b="1"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tr-TR" sz="1400" b="1" i="0" u="none" strike="noStrike" kern="1200" cap="none" spc="0" normalizeH="0" baseline="0" noProof="0" dirty="0" err="1">
                <a:ln>
                  <a:noFill/>
                </a:ln>
                <a:solidFill>
                  <a:prstClr val="black"/>
                </a:solidFill>
                <a:effectLst/>
                <a:uLnTx/>
                <a:uFillTx/>
                <a:latin typeface="Century Gothic" panose="020B0502020202020204"/>
                <a:ea typeface="+mn-ea"/>
                <a:cs typeface="+mn-cs"/>
              </a:rPr>
              <a:t>Exact</a:t>
            </a:r>
            <a:r>
              <a:rPr kumimoji="0" lang="tr-TR" sz="1400" b="1" i="0" u="none" strike="noStrike" kern="1200" cap="none" spc="0" normalizeH="0" baseline="0" noProof="0" dirty="0">
                <a:ln>
                  <a:noFill/>
                </a:ln>
                <a:solidFill>
                  <a:prstClr val="black"/>
                </a:solidFill>
                <a:effectLst/>
                <a:uLnTx/>
                <a:uFillTx/>
                <a:latin typeface="Century Gothic" panose="020B0502020202020204"/>
                <a:ea typeface="+mn-ea"/>
                <a:cs typeface="+mn-cs"/>
              </a:rPr>
              <a:t> Test</a:t>
            </a:r>
          </a:p>
        </p:txBody>
      </p:sp>
      <p:cxnSp>
        <p:nvCxnSpPr>
          <p:cNvPr id="8" name="Düz Ok Bağlayıcısı 7"/>
          <p:cNvCxnSpPr/>
          <p:nvPr/>
        </p:nvCxnSpPr>
        <p:spPr>
          <a:xfrm>
            <a:off x="1455811" y="3759696"/>
            <a:ext cx="829520" cy="82332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6" name="Düz Ok Bağlayıcısı 15"/>
          <p:cNvCxnSpPr/>
          <p:nvPr/>
        </p:nvCxnSpPr>
        <p:spPr>
          <a:xfrm flipH="1">
            <a:off x="5950217" y="3382840"/>
            <a:ext cx="3043485" cy="132673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06748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358886" y="2280063"/>
            <a:ext cx="11042650" cy="2915042"/>
          </a:xfrm>
        </p:spPr>
        <p:txBody>
          <a:bodyPr>
            <a:noAutofit/>
          </a:bodyPr>
          <a:lstStyle/>
          <a:p>
            <a:pPr algn="ctr" fontAlgn="auto">
              <a:spcAft>
                <a:spcPts val="0"/>
              </a:spcAft>
              <a:defRPr/>
            </a:pPr>
            <a:r>
              <a:rPr lang="tr-TR" sz="5400" b="1" dirty="0" smtClean="0"/>
              <a:t>HİPOTEZ (ÖNEMLİLİK )TESTLERİ</a:t>
            </a:r>
            <a:r>
              <a:rPr lang="tr-TR" sz="4800" b="1" dirty="0" smtClean="0"/>
              <a:t/>
            </a:r>
            <a:br>
              <a:rPr lang="tr-TR" sz="4800" b="1" dirty="0" smtClean="0"/>
            </a:br>
            <a:r>
              <a:rPr lang="tr-TR" sz="4800" b="1" dirty="0" smtClean="0"/>
              <a:t/>
            </a:r>
            <a:br>
              <a:rPr lang="tr-TR" sz="4800" b="1" dirty="0" smtClean="0"/>
            </a:br>
            <a:r>
              <a:rPr lang="tr-TR" sz="4800" b="1" dirty="0"/>
              <a:t/>
            </a:r>
            <a:br>
              <a:rPr lang="tr-TR" sz="4800" b="1" dirty="0"/>
            </a:br>
            <a:endParaRPr lang="tr-TR" sz="2400" b="1" dirty="0"/>
          </a:p>
        </p:txBody>
      </p:sp>
      <p:sp>
        <p:nvSpPr>
          <p:cNvPr id="4" name="Slayt Numarası Yer Tutucusu 3"/>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92676A70-83EF-405E-8497-3CA99DD3053A}" type="slidenum">
              <a:rPr kumimoji="0" lang="tr-TR" altLang="tr-TR" sz="1000" b="0" i="0" u="none" strike="noStrike" kern="1200" cap="none" spc="0" normalizeH="0" baseline="0" noProof="0" smtClean="0">
                <a:ln>
                  <a:noFill/>
                </a:ln>
                <a:solidFill>
                  <a:srgbClr val="FFFFFF"/>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52</a:t>
            </a:fld>
            <a:endParaRPr kumimoji="0" lang="tr-TR" altLang="tr-TR" sz="10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8" name="Dikdörtgen 2"/>
          <p:cNvSpPr>
            <a:spLocks noChangeArrowheads="1"/>
          </p:cNvSpPr>
          <p:nvPr/>
        </p:nvSpPr>
        <p:spPr bwMode="auto">
          <a:xfrm>
            <a:off x="1123720" y="4522966"/>
            <a:ext cx="97499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Değişkenler Arası İlişkilerin </a:t>
            </a:r>
            <a:r>
              <a:rPr kumimoji="0" lang="tr-TR" altLang="tr-TR" sz="2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Belirlenmesi (Korelasyon Analizi)</a:t>
            </a:r>
            <a:endParaRPr kumimoji="0" lang="tr-TR" altLang="tr-TR"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5323524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0" y="249237"/>
            <a:ext cx="12192000" cy="46196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prstClr val="black"/>
                </a:solidFill>
                <a:effectLst/>
                <a:uLnTx/>
                <a:uFillTx/>
                <a:latin typeface="Calibri" panose="020F0502020204030204"/>
                <a:ea typeface="+mn-ea"/>
                <a:cs typeface="+mn-cs"/>
              </a:rPr>
              <a:t>KORELASYON ANALİZİ</a:t>
            </a:r>
          </a:p>
        </p:txBody>
      </p:sp>
      <p:sp>
        <p:nvSpPr>
          <p:cNvPr id="413698" name="Metin kutusu 4"/>
          <p:cNvSpPr txBox="1">
            <a:spLocks noChangeArrowheads="1"/>
          </p:cNvSpPr>
          <p:nvPr/>
        </p:nvSpPr>
        <p:spPr bwMode="auto">
          <a:xfrm>
            <a:off x="781050" y="1477963"/>
            <a:ext cx="100519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Korelasyon Analizi; iki ya da daha çok değişken arasında ilişki olup olmadığını,</a:t>
            </a:r>
          </a:p>
        </p:txBody>
      </p:sp>
      <p:pic>
        <p:nvPicPr>
          <p:cNvPr id="8" name="Diyagram 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1564" y="2242339"/>
            <a:ext cx="6286500" cy="1816100"/>
          </a:xfrm>
          <a:prstGeom prst="rect">
            <a:avLst/>
          </a:prstGeom>
          <a:noFill/>
          <a:extLst>
            <a:ext uri="{909E8E84-426E-40DD-AFC4-6F175D3DCCD1}">
              <a14:hiddenFill xmlns:a14="http://schemas.microsoft.com/office/drawing/2010/main">
                <a:solidFill>
                  <a:srgbClr val="FFFFFF"/>
                </a:solidFill>
              </a14:hiddenFill>
            </a:ext>
          </a:extLst>
        </p:spPr>
      </p:pic>
      <p:sp>
        <p:nvSpPr>
          <p:cNvPr id="6" name="Slayt Numarası Yer Tutucusu 5"/>
          <p:cNvSpPr>
            <a:spLocks noGrp="1"/>
          </p:cNvSpPr>
          <p:nvPr>
            <p:ph type="sldNum" sz="quarter" idx="12"/>
          </p:nvPr>
        </p:nvSpPr>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B14D5D5-3D3F-48E9-8ED1-2FCE6DBEE6B3}" type="slidenum">
              <a:rPr kumimoji="0" lang="tr-TR" altLang="tr-TR" sz="12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tr-TR" altLang="tr-TR" sz="12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82330237"/>
      </p:ext>
    </p:extLst>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0" y="203200"/>
            <a:ext cx="12192000" cy="46196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prstClr val="black"/>
                </a:solidFill>
                <a:effectLst/>
                <a:uLnTx/>
                <a:uFillTx/>
                <a:latin typeface="Calibri" panose="020F0502020204030204"/>
                <a:ea typeface="+mn-ea"/>
                <a:cs typeface="+mn-cs"/>
              </a:rPr>
              <a:t>KORELASYON ANALİZİ</a:t>
            </a:r>
          </a:p>
        </p:txBody>
      </p:sp>
      <p:sp>
        <p:nvSpPr>
          <p:cNvPr id="3" name="Metin kutusu 2"/>
          <p:cNvSpPr txBox="1"/>
          <p:nvPr/>
        </p:nvSpPr>
        <p:spPr>
          <a:xfrm>
            <a:off x="2235200" y="1014413"/>
            <a:ext cx="7494588" cy="400050"/>
          </a:xfrm>
          <a:prstGeom prst="rect">
            <a:avLst/>
          </a:prstGeom>
        </p:spPr>
        <p:style>
          <a:lnRef idx="3">
            <a:schemeClr val="lt1"/>
          </a:lnRef>
          <a:fillRef idx="1">
            <a:schemeClr val="accent4"/>
          </a:fillRef>
          <a:effectRef idx="1">
            <a:schemeClr val="accent4"/>
          </a:effectRef>
          <a:fontRef idx="minor">
            <a:schemeClr val="lt1"/>
          </a:fontRef>
        </p:style>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white"/>
                </a:solidFill>
                <a:effectLst/>
                <a:uLnTx/>
                <a:uFillTx/>
                <a:latin typeface="Calibri" panose="020F0502020204030204"/>
                <a:ea typeface="+mn-ea"/>
                <a:cs typeface="+mn-cs"/>
              </a:rPr>
              <a:t>İLİŞKİNİN YÖNÜ ?</a:t>
            </a:r>
          </a:p>
        </p:txBody>
      </p:sp>
      <p:sp>
        <p:nvSpPr>
          <p:cNvPr id="4" name="Metin kutusu 3"/>
          <p:cNvSpPr txBox="1"/>
          <p:nvPr/>
        </p:nvSpPr>
        <p:spPr>
          <a:xfrm>
            <a:off x="2697161" y="2015472"/>
            <a:ext cx="835293" cy="400110"/>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prstClr val="white"/>
                </a:solidFill>
                <a:effectLst/>
                <a:uLnTx/>
                <a:uFillTx/>
                <a:latin typeface="Calibri" panose="020F0502020204030204"/>
                <a:ea typeface="+mn-ea"/>
                <a:cs typeface="+mn-cs"/>
              </a:rPr>
              <a:t>Pozitif</a:t>
            </a:r>
          </a:p>
        </p:txBody>
      </p:sp>
      <p:sp>
        <p:nvSpPr>
          <p:cNvPr id="5" name="Metin kutusu 4"/>
          <p:cNvSpPr txBox="1"/>
          <p:nvPr/>
        </p:nvSpPr>
        <p:spPr>
          <a:xfrm>
            <a:off x="8927687" y="2015472"/>
            <a:ext cx="938975" cy="400110"/>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prstClr val="white"/>
                </a:solidFill>
                <a:effectLst/>
                <a:uLnTx/>
                <a:uFillTx/>
                <a:latin typeface="Calibri" panose="020F0502020204030204"/>
                <a:ea typeface="+mn-ea"/>
                <a:cs typeface="+mn-cs"/>
              </a:rPr>
              <a:t>Negatif</a:t>
            </a:r>
          </a:p>
        </p:txBody>
      </p:sp>
      <p:cxnSp>
        <p:nvCxnSpPr>
          <p:cNvPr id="9" name="Düz Ok Bağlayıcısı 8"/>
          <p:cNvCxnSpPr>
            <a:stCxn id="3" idx="2"/>
          </p:cNvCxnSpPr>
          <p:nvPr/>
        </p:nvCxnSpPr>
        <p:spPr>
          <a:xfrm flipH="1">
            <a:off x="3363914" y="1414463"/>
            <a:ext cx="2618580" cy="5238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Düz Ok Bağlayıcısı 10"/>
          <p:cNvCxnSpPr>
            <a:stCxn id="3" idx="2"/>
          </p:cNvCxnSpPr>
          <p:nvPr/>
        </p:nvCxnSpPr>
        <p:spPr>
          <a:xfrm>
            <a:off x="5982494" y="1414463"/>
            <a:ext cx="2893219" cy="5238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Dikdörtgen 11"/>
          <p:cNvSpPr>
            <a:spLocks noChangeArrowheads="1"/>
          </p:cNvSpPr>
          <p:nvPr/>
        </p:nvSpPr>
        <p:spPr bwMode="auto">
          <a:xfrm>
            <a:off x="1002535" y="2536825"/>
            <a:ext cx="409016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altLang="tr-TR" sz="1800" b="0" i="0" u="none" strike="noStrike" kern="1200" cap="none" spc="0" normalizeH="0" baseline="0" noProof="0" dirty="0">
                <a:ln>
                  <a:noFill/>
                </a:ln>
                <a:solidFill>
                  <a:prstClr val="black"/>
                </a:solidFill>
                <a:effectLst/>
                <a:uLnTx/>
                <a:uFillTx/>
                <a:latin typeface="Verdana" panose="020B0604030504040204" pitchFamily="34" charset="0"/>
                <a:ea typeface="+mn-ea"/>
                <a:cs typeface="Times New Roman" panose="02020603050405020304" pitchFamily="18" charset="0"/>
              </a:rPr>
              <a:t>Bir değişken artarken diğeri de artıyorsa ya da biri azalırken diğeri de azalıyorsa</a:t>
            </a:r>
            <a:endParaRPr kumimoji="0" lang="tr-TR" altLang="tr-T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3" name="Dikdörtgen 12"/>
          <p:cNvSpPr>
            <a:spLocks noChangeArrowheads="1"/>
          </p:cNvSpPr>
          <p:nvPr/>
        </p:nvSpPr>
        <p:spPr bwMode="auto">
          <a:xfrm>
            <a:off x="7505700" y="2497138"/>
            <a:ext cx="409098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altLang="tr-TR" sz="1800" b="0" i="0" u="none" strike="noStrike" kern="1200" cap="none" spc="0" normalizeH="0" baseline="0" noProof="0" dirty="0">
                <a:ln>
                  <a:noFill/>
                </a:ln>
                <a:solidFill>
                  <a:prstClr val="black"/>
                </a:solidFill>
                <a:effectLst/>
                <a:uLnTx/>
                <a:uFillTx/>
                <a:latin typeface="Verdana" panose="020B0604030504040204" pitchFamily="34" charset="0"/>
                <a:ea typeface="+mn-ea"/>
                <a:cs typeface="Times New Roman" panose="02020603050405020304" pitchFamily="18" charset="0"/>
              </a:rPr>
              <a:t>Bir değişken artarken diğeri azalıyorsa ya da biri azalırken diğeri artıyorsa</a:t>
            </a:r>
            <a:endParaRPr kumimoji="0" lang="tr-TR" altLang="tr-T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4" name="Metin kutusu 13"/>
          <p:cNvSpPr txBox="1">
            <a:spLocks noChangeArrowheads="1"/>
          </p:cNvSpPr>
          <p:nvPr/>
        </p:nvSpPr>
        <p:spPr bwMode="auto">
          <a:xfrm>
            <a:off x="4524375" y="3449638"/>
            <a:ext cx="2973388"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altLang="tr-TR"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İlişki yok</a:t>
            </a:r>
            <a:endParaRPr kumimoji="0" lang="tr-TR" altLang="tr-T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altLang="tr-TR"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İki değişken birbirinden tamamen bağımsızdır ve birbirini etkilememektedir. </a:t>
            </a:r>
          </a:p>
        </p:txBody>
      </p:sp>
      <p:grpSp>
        <p:nvGrpSpPr>
          <p:cNvPr id="16" name="Group 3"/>
          <p:cNvGrpSpPr>
            <a:grpSpLocks/>
          </p:cNvGrpSpPr>
          <p:nvPr/>
        </p:nvGrpSpPr>
        <p:grpSpPr bwMode="auto">
          <a:xfrm>
            <a:off x="701675" y="3433763"/>
            <a:ext cx="2484438" cy="2165350"/>
            <a:chOff x="1200" y="1296"/>
            <a:chExt cx="3744" cy="2352"/>
          </a:xfrm>
        </p:grpSpPr>
        <p:sp>
          <p:nvSpPr>
            <p:cNvPr id="414780" name="Text Box 4"/>
            <p:cNvSpPr txBox="1">
              <a:spLocks noChangeArrowheads="1"/>
            </p:cNvSpPr>
            <p:nvPr/>
          </p:nvSpPr>
          <p:spPr bwMode="auto">
            <a:xfrm>
              <a:off x="4608" y="3360"/>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tr-TR" sz="2400" b="1" i="0" u="none" strike="noStrike" kern="1200" cap="none" spc="0" normalizeH="0" baseline="0" noProof="0">
                  <a:ln>
                    <a:noFill/>
                  </a:ln>
                  <a:solidFill>
                    <a:prstClr val="black"/>
                  </a:solidFill>
                  <a:effectLst/>
                  <a:uLnTx/>
                  <a:uFillTx/>
                  <a:latin typeface="Book Antiqua" panose="02040602050305030304" pitchFamily="18" charset="0"/>
                  <a:ea typeface="+mn-ea"/>
                  <a:cs typeface="+mn-cs"/>
                </a:rPr>
                <a:t>X</a:t>
              </a:r>
            </a:p>
          </p:txBody>
        </p:sp>
        <p:sp>
          <p:nvSpPr>
            <p:cNvPr id="414781" name="Text Box 5"/>
            <p:cNvSpPr txBox="1">
              <a:spLocks noChangeArrowheads="1"/>
            </p:cNvSpPr>
            <p:nvPr/>
          </p:nvSpPr>
          <p:spPr bwMode="auto">
            <a:xfrm>
              <a:off x="1200" y="1296"/>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tr-TR" sz="2400" b="1" i="0" u="none" strike="noStrike" kern="1200" cap="none" spc="0" normalizeH="0" baseline="0" noProof="0">
                  <a:ln>
                    <a:noFill/>
                  </a:ln>
                  <a:solidFill>
                    <a:prstClr val="black"/>
                  </a:solidFill>
                  <a:effectLst/>
                  <a:uLnTx/>
                  <a:uFillTx/>
                  <a:latin typeface="Book Antiqua" panose="02040602050305030304" pitchFamily="18" charset="0"/>
                  <a:ea typeface="+mn-ea"/>
                  <a:cs typeface="+mn-cs"/>
                </a:rPr>
                <a:t>Y</a:t>
              </a:r>
            </a:p>
          </p:txBody>
        </p:sp>
        <p:grpSp>
          <p:nvGrpSpPr>
            <p:cNvPr id="414782" name="Group 6"/>
            <p:cNvGrpSpPr>
              <a:grpSpLocks/>
            </p:cNvGrpSpPr>
            <p:nvPr/>
          </p:nvGrpSpPr>
          <p:grpSpPr bwMode="auto">
            <a:xfrm>
              <a:off x="1488" y="1440"/>
              <a:ext cx="3120" cy="2016"/>
              <a:chOff x="1488" y="1440"/>
              <a:chExt cx="3120" cy="2016"/>
            </a:xfrm>
          </p:grpSpPr>
          <p:sp>
            <p:nvSpPr>
              <p:cNvPr id="414783" name="Line 7"/>
              <p:cNvSpPr>
                <a:spLocks noChangeShapeType="1"/>
              </p:cNvSpPr>
              <p:nvPr/>
            </p:nvSpPr>
            <p:spPr bwMode="auto">
              <a:xfrm>
                <a:off x="1488" y="1536"/>
                <a:ext cx="0" cy="192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784" name="Line 8"/>
              <p:cNvSpPr>
                <a:spLocks noChangeShapeType="1"/>
              </p:cNvSpPr>
              <p:nvPr/>
            </p:nvSpPr>
            <p:spPr bwMode="auto">
              <a:xfrm>
                <a:off x="1488" y="3456"/>
                <a:ext cx="312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14785" name="Group 9"/>
              <p:cNvGrpSpPr>
                <a:grpSpLocks/>
              </p:cNvGrpSpPr>
              <p:nvPr/>
            </p:nvGrpSpPr>
            <p:grpSpPr bwMode="auto">
              <a:xfrm>
                <a:off x="1824" y="2304"/>
                <a:ext cx="1248" cy="960"/>
                <a:chOff x="1824" y="2304"/>
                <a:chExt cx="1248" cy="960"/>
              </a:xfrm>
            </p:grpSpPr>
            <p:grpSp>
              <p:nvGrpSpPr>
                <p:cNvPr id="414790" name="Group 10"/>
                <p:cNvGrpSpPr>
                  <a:grpSpLocks/>
                </p:cNvGrpSpPr>
                <p:nvPr/>
              </p:nvGrpSpPr>
              <p:grpSpPr bwMode="auto">
                <a:xfrm>
                  <a:off x="1824" y="2592"/>
                  <a:ext cx="720" cy="672"/>
                  <a:chOff x="1824" y="2592"/>
                  <a:chExt cx="720" cy="672"/>
                </a:xfrm>
              </p:grpSpPr>
              <p:sp>
                <p:nvSpPr>
                  <p:cNvPr id="414793" name="Oval 11"/>
                  <p:cNvSpPr>
                    <a:spLocks noChangeArrowheads="1"/>
                  </p:cNvSpPr>
                  <p:nvPr/>
                </p:nvSpPr>
                <p:spPr bwMode="auto">
                  <a:xfrm>
                    <a:off x="2016" y="2928"/>
                    <a:ext cx="48" cy="48"/>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altLang="tr-TR"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14794" name="Oval 12"/>
                  <p:cNvSpPr>
                    <a:spLocks noChangeArrowheads="1"/>
                  </p:cNvSpPr>
                  <p:nvPr/>
                </p:nvSpPr>
                <p:spPr bwMode="auto">
                  <a:xfrm>
                    <a:off x="2496" y="2592"/>
                    <a:ext cx="48" cy="48"/>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altLang="tr-TR"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14795" name="Oval 13"/>
                  <p:cNvSpPr>
                    <a:spLocks noChangeArrowheads="1"/>
                  </p:cNvSpPr>
                  <p:nvPr/>
                </p:nvSpPr>
                <p:spPr bwMode="auto">
                  <a:xfrm>
                    <a:off x="2352" y="2880"/>
                    <a:ext cx="48" cy="48"/>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altLang="tr-TR"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14796" name="Oval 14"/>
                  <p:cNvSpPr>
                    <a:spLocks noChangeArrowheads="1"/>
                  </p:cNvSpPr>
                  <p:nvPr/>
                </p:nvSpPr>
                <p:spPr bwMode="auto">
                  <a:xfrm>
                    <a:off x="1824" y="3216"/>
                    <a:ext cx="48" cy="48"/>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altLang="tr-TR"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sp>
              <p:nvSpPr>
                <p:cNvPr id="414791" name="Oval 15"/>
                <p:cNvSpPr>
                  <a:spLocks noChangeArrowheads="1"/>
                </p:cNvSpPr>
                <p:nvPr/>
              </p:nvSpPr>
              <p:spPr bwMode="auto">
                <a:xfrm>
                  <a:off x="2688" y="2304"/>
                  <a:ext cx="48" cy="48"/>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altLang="tr-TR"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14792" name="Oval 16"/>
                <p:cNvSpPr>
                  <a:spLocks noChangeArrowheads="1"/>
                </p:cNvSpPr>
                <p:nvPr/>
              </p:nvSpPr>
              <p:spPr bwMode="auto">
                <a:xfrm>
                  <a:off x="3024" y="2304"/>
                  <a:ext cx="48" cy="48"/>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altLang="tr-TR"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sp>
            <p:nvSpPr>
              <p:cNvPr id="414786" name="Oval 17"/>
              <p:cNvSpPr>
                <a:spLocks noChangeArrowheads="1"/>
              </p:cNvSpPr>
              <p:nvPr/>
            </p:nvSpPr>
            <p:spPr bwMode="auto">
              <a:xfrm>
                <a:off x="3264" y="1968"/>
                <a:ext cx="48" cy="48"/>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altLang="tr-TR"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14787" name="Oval 18"/>
              <p:cNvSpPr>
                <a:spLocks noChangeArrowheads="1"/>
              </p:cNvSpPr>
              <p:nvPr/>
            </p:nvSpPr>
            <p:spPr bwMode="auto">
              <a:xfrm>
                <a:off x="3552" y="1728"/>
                <a:ext cx="48" cy="48"/>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altLang="tr-TR"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14788" name="Oval 19"/>
              <p:cNvSpPr>
                <a:spLocks noChangeArrowheads="1"/>
              </p:cNvSpPr>
              <p:nvPr/>
            </p:nvSpPr>
            <p:spPr bwMode="auto">
              <a:xfrm>
                <a:off x="3888" y="1440"/>
                <a:ext cx="48" cy="48"/>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altLang="tr-TR"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14789" name="Oval 20"/>
              <p:cNvSpPr>
                <a:spLocks noChangeArrowheads="1"/>
              </p:cNvSpPr>
              <p:nvPr/>
            </p:nvSpPr>
            <p:spPr bwMode="auto">
              <a:xfrm>
                <a:off x="4272" y="1440"/>
                <a:ext cx="48" cy="48"/>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altLang="tr-TR"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grpSp>
      <p:grpSp>
        <p:nvGrpSpPr>
          <p:cNvPr id="34" name="Group 3"/>
          <p:cNvGrpSpPr>
            <a:grpSpLocks/>
          </p:cNvGrpSpPr>
          <p:nvPr/>
        </p:nvGrpSpPr>
        <p:grpSpPr bwMode="auto">
          <a:xfrm>
            <a:off x="9002713" y="3395663"/>
            <a:ext cx="2593975" cy="2246312"/>
            <a:chOff x="1200" y="1296"/>
            <a:chExt cx="3744" cy="2352"/>
          </a:xfrm>
        </p:grpSpPr>
        <p:sp>
          <p:nvSpPr>
            <p:cNvPr id="414765" name="Line 4"/>
            <p:cNvSpPr>
              <a:spLocks noChangeShapeType="1"/>
            </p:cNvSpPr>
            <p:nvPr/>
          </p:nvSpPr>
          <p:spPr bwMode="auto">
            <a:xfrm>
              <a:off x="1488" y="1536"/>
              <a:ext cx="0" cy="192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766" name="Line 5"/>
            <p:cNvSpPr>
              <a:spLocks noChangeShapeType="1"/>
            </p:cNvSpPr>
            <p:nvPr/>
          </p:nvSpPr>
          <p:spPr bwMode="auto">
            <a:xfrm>
              <a:off x="1488" y="3456"/>
              <a:ext cx="312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767" name="Text Box 6"/>
            <p:cNvSpPr txBox="1">
              <a:spLocks noChangeArrowheads="1"/>
            </p:cNvSpPr>
            <p:nvPr/>
          </p:nvSpPr>
          <p:spPr bwMode="auto">
            <a:xfrm>
              <a:off x="4608" y="3360"/>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tr-TR" sz="2400" b="1" i="0" u="none" strike="noStrike" kern="1200" cap="none" spc="0" normalizeH="0" baseline="0" noProof="0">
                  <a:ln>
                    <a:noFill/>
                  </a:ln>
                  <a:solidFill>
                    <a:prstClr val="black"/>
                  </a:solidFill>
                  <a:effectLst/>
                  <a:uLnTx/>
                  <a:uFillTx/>
                  <a:latin typeface="Book Antiqua" panose="02040602050305030304" pitchFamily="18" charset="0"/>
                  <a:ea typeface="+mn-ea"/>
                  <a:cs typeface="+mn-cs"/>
                </a:rPr>
                <a:t>X</a:t>
              </a:r>
            </a:p>
          </p:txBody>
        </p:sp>
        <p:sp>
          <p:nvSpPr>
            <p:cNvPr id="414768" name="Text Box 7"/>
            <p:cNvSpPr txBox="1">
              <a:spLocks noChangeArrowheads="1"/>
            </p:cNvSpPr>
            <p:nvPr/>
          </p:nvSpPr>
          <p:spPr bwMode="auto">
            <a:xfrm>
              <a:off x="1200" y="1296"/>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tr-TR" sz="2400" b="1" i="0" u="none" strike="noStrike" kern="1200" cap="none" spc="0" normalizeH="0" baseline="0" noProof="0">
                  <a:ln>
                    <a:noFill/>
                  </a:ln>
                  <a:solidFill>
                    <a:prstClr val="black"/>
                  </a:solidFill>
                  <a:effectLst/>
                  <a:uLnTx/>
                  <a:uFillTx/>
                  <a:latin typeface="Book Antiqua" panose="02040602050305030304" pitchFamily="18" charset="0"/>
                  <a:ea typeface="+mn-ea"/>
                  <a:cs typeface="+mn-cs"/>
                </a:rPr>
                <a:t>Y</a:t>
              </a:r>
            </a:p>
          </p:txBody>
        </p:sp>
        <p:grpSp>
          <p:nvGrpSpPr>
            <p:cNvPr id="414769" name="Group 8"/>
            <p:cNvGrpSpPr>
              <a:grpSpLocks/>
            </p:cNvGrpSpPr>
            <p:nvPr/>
          </p:nvGrpSpPr>
          <p:grpSpPr bwMode="auto">
            <a:xfrm>
              <a:off x="1824" y="1536"/>
              <a:ext cx="2256" cy="1680"/>
              <a:chOff x="1824" y="1536"/>
              <a:chExt cx="2256" cy="1680"/>
            </a:xfrm>
          </p:grpSpPr>
          <p:sp>
            <p:nvSpPr>
              <p:cNvPr id="414770" name="Oval 9"/>
              <p:cNvSpPr>
                <a:spLocks noChangeArrowheads="1"/>
              </p:cNvSpPr>
              <p:nvPr/>
            </p:nvSpPr>
            <p:spPr bwMode="auto">
              <a:xfrm rot="-5400000">
                <a:off x="3744" y="2640"/>
                <a:ext cx="48" cy="48"/>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altLang="tr-TR"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14771" name="Oval 10"/>
              <p:cNvSpPr>
                <a:spLocks noChangeArrowheads="1"/>
              </p:cNvSpPr>
              <p:nvPr/>
            </p:nvSpPr>
            <p:spPr bwMode="auto">
              <a:xfrm rot="-5400000">
                <a:off x="3264" y="2544"/>
                <a:ext cx="48" cy="48"/>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altLang="tr-TR"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14772" name="Oval 11"/>
              <p:cNvSpPr>
                <a:spLocks noChangeArrowheads="1"/>
              </p:cNvSpPr>
              <p:nvPr/>
            </p:nvSpPr>
            <p:spPr bwMode="auto">
              <a:xfrm rot="-5400000">
                <a:off x="3408" y="2832"/>
                <a:ext cx="48" cy="48"/>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altLang="tr-TR"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14773" name="Oval 12"/>
              <p:cNvSpPr>
                <a:spLocks noChangeArrowheads="1"/>
              </p:cNvSpPr>
              <p:nvPr/>
            </p:nvSpPr>
            <p:spPr bwMode="auto">
              <a:xfrm rot="-5400000">
                <a:off x="4032" y="3168"/>
                <a:ext cx="48" cy="48"/>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altLang="tr-TR"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14774" name="Oval 13"/>
              <p:cNvSpPr>
                <a:spLocks noChangeArrowheads="1"/>
              </p:cNvSpPr>
              <p:nvPr/>
            </p:nvSpPr>
            <p:spPr bwMode="auto">
              <a:xfrm rot="-5400000">
                <a:off x="2784" y="2304"/>
                <a:ext cx="48" cy="48"/>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altLang="tr-TR"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14775" name="Oval 14"/>
              <p:cNvSpPr>
                <a:spLocks noChangeArrowheads="1"/>
              </p:cNvSpPr>
              <p:nvPr/>
            </p:nvSpPr>
            <p:spPr bwMode="auto">
              <a:xfrm rot="-5400000">
                <a:off x="3168" y="2016"/>
                <a:ext cx="48" cy="48"/>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altLang="tr-TR"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14776" name="Oval 15"/>
              <p:cNvSpPr>
                <a:spLocks noChangeArrowheads="1"/>
              </p:cNvSpPr>
              <p:nvPr/>
            </p:nvSpPr>
            <p:spPr bwMode="auto">
              <a:xfrm rot="-5400000">
                <a:off x="2544" y="2016"/>
                <a:ext cx="48" cy="48"/>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altLang="tr-TR"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14777" name="Oval 16"/>
              <p:cNvSpPr>
                <a:spLocks noChangeArrowheads="1"/>
              </p:cNvSpPr>
              <p:nvPr/>
            </p:nvSpPr>
            <p:spPr bwMode="auto">
              <a:xfrm rot="-5400000">
                <a:off x="2304" y="1728"/>
                <a:ext cx="48" cy="48"/>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altLang="tr-TR"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14778" name="Oval 17"/>
              <p:cNvSpPr>
                <a:spLocks noChangeArrowheads="1"/>
              </p:cNvSpPr>
              <p:nvPr/>
            </p:nvSpPr>
            <p:spPr bwMode="auto">
              <a:xfrm rot="-5400000">
                <a:off x="2016" y="1536"/>
                <a:ext cx="48" cy="48"/>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altLang="tr-TR"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14779" name="Oval 18"/>
              <p:cNvSpPr>
                <a:spLocks noChangeArrowheads="1"/>
              </p:cNvSpPr>
              <p:nvPr/>
            </p:nvSpPr>
            <p:spPr bwMode="auto">
              <a:xfrm rot="-5400000">
                <a:off x="1824" y="1680"/>
                <a:ext cx="48" cy="48"/>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altLang="tr-TR"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grpSp>
      <p:cxnSp>
        <p:nvCxnSpPr>
          <p:cNvPr id="2048" name="Düz Ok Bağlayıcısı 2047"/>
          <p:cNvCxnSpPr>
            <a:stCxn id="3" idx="2"/>
          </p:cNvCxnSpPr>
          <p:nvPr/>
        </p:nvCxnSpPr>
        <p:spPr>
          <a:xfrm>
            <a:off x="5982494" y="1414463"/>
            <a:ext cx="8731" cy="20193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52" name="Group 4"/>
          <p:cNvGrpSpPr>
            <a:grpSpLocks/>
          </p:cNvGrpSpPr>
          <p:nvPr/>
        </p:nvGrpSpPr>
        <p:grpSpPr bwMode="auto">
          <a:xfrm>
            <a:off x="4951413" y="4725115"/>
            <a:ext cx="2815479" cy="1944104"/>
            <a:chOff x="1200" y="1296"/>
            <a:chExt cx="3744" cy="2352"/>
          </a:xfrm>
        </p:grpSpPr>
        <p:sp>
          <p:nvSpPr>
            <p:cNvPr id="414741" name="Oval 5"/>
            <p:cNvSpPr>
              <a:spLocks noChangeArrowheads="1"/>
            </p:cNvSpPr>
            <p:nvPr/>
          </p:nvSpPr>
          <p:spPr bwMode="auto">
            <a:xfrm rot="-5400000">
              <a:off x="3072" y="1968"/>
              <a:ext cx="48" cy="48"/>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altLang="tr-TR"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14742" name="Oval 6"/>
            <p:cNvSpPr>
              <a:spLocks noChangeArrowheads="1"/>
            </p:cNvSpPr>
            <p:nvPr/>
          </p:nvSpPr>
          <p:spPr bwMode="auto">
            <a:xfrm rot="-5400000">
              <a:off x="3600" y="2016"/>
              <a:ext cx="48" cy="48"/>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altLang="tr-TR"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14743" name="Oval 7"/>
            <p:cNvSpPr>
              <a:spLocks noChangeArrowheads="1"/>
            </p:cNvSpPr>
            <p:nvPr/>
          </p:nvSpPr>
          <p:spPr bwMode="auto">
            <a:xfrm rot="-5400000">
              <a:off x="3696" y="3024"/>
              <a:ext cx="48" cy="48"/>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altLang="tr-TR"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nvGrpSpPr>
            <p:cNvPr id="414744" name="Group 8"/>
            <p:cNvGrpSpPr>
              <a:grpSpLocks/>
            </p:cNvGrpSpPr>
            <p:nvPr/>
          </p:nvGrpSpPr>
          <p:grpSpPr bwMode="auto">
            <a:xfrm>
              <a:off x="1200" y="1296"/>
              <a:ext cx="3744" cy="2352"/>
              <a:chOff x="1200" y="1296"/>
              <a:chExt cx="3744" cy="2352"/>
            </a:xfrm>
          </p:grpSpPr>
          <p:grpSp>
            <p:nvGrpSpPr>
              <p:cNvPr id="414745" name="Group 9"/>
              <p:cNvGrpSpPr>
                <a:grpSpLocks/>
              </p:cNvGrpSpPr>
              <p:nvPr/>
            </p:nvGrpSpPr>
            <p:grpSpPr bwMode="auto">
              <a:xfrm>
                <a:off x="1824" y="2304"/>
                <a:ext cx="2064" cy="480"/>
                <a:chOff x="1824" y="2304"/>
                <a:chExt cx="2064" cy="480"/>
              </a:xfrm>
            </p:grpSpPr>
            <p:sp>
              <p:nvSpPr>
                <p:cNvPr id="414759" name="Oval 10"/>
                <p:cNvSpPr>
                  <a:spLocks noChangeArrowheads="1"/>
                </p:cNvSpPr>
                <p:nvPr/>
              </p:nvSpPr>
              <p:spPr bwMode="auto">
                <a:xfrm rot="-5400000">
                  <a:off x="3120" y="2400"/>
                  <a:ext cx="48" cy="48"/>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altLang="tr-TR"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14760" name="Oval 11"/>
                <p:cNvSpPr>
                  <a:spLocks noChangeArrowheads="1"/>
                </p:cNvSpPr>
                <p:nvPr/>
              </p:nvSpPr>
              <p:spPr bwMode="auto">
                <a:xfrm rot="-5400000">
                  <a:off x="2592" y="2448"/>
                  <a:ext cx="48" cy="48"/>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altLang="tr-TR"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14761" name="Oval 12"/>
                <p:cNvSpPr>
                  <a:spLocks noChangeArrowheads="1"/>
                </p:cNvSpPr>
                <p:nvPr/>
              </p:nvSpPr>
              <p:spPr bwMode="auto">
                <a:xfrm>
                  <a:off x="3840" y="2592"/>
                  <a:ext cx="48" cy="48"/>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altLang="tr-TR"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14762" name="Oval 13"/>
                <p:cNvSpPr>
                  <a:spLocks noChangeArrowheads="1"/>
                </p:cNvSpPr>
                <p:nvPr/>
              </p:nvSpPr>
              <p:spPr bwMode="auto">
                <a:xfrm>
                  <a:off x="2064" y="2304"/>
                  <a:ext cx="48" cy="48"/>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altLang="tr-TR"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14763" name="Oval 14"/>
                <p:cNvSpPr>
                  <a:spLocks noChangeArrowheads="1"/>
                </p:cNvSpPr>
                <p:nvPr/>
              </p:nvSpPr>
              <p:spPr bwMode="auto">
                <a:xfrm>
                  <a:off x="2976" y="2736"/>
                  <a:ext cx="48" cy="48"/>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altLang="tr-TR"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14764" name="Oval 15"/>
                <p:cNvSpPr>
                  <a:spLocks noChangeArrowheads="1"/>
                </p:cNvSpPr>
                <p:nvPr/>
              </p:nvSpPr>
              <p:spPr bwMode="auto">
                <a:xfrm>
                  <a:off x="1824" y="2304"/>
                  <a:ext cx="48" cy="48"/>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altLang="tr-TR"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grpSp>
            <p:nvGrpSpPr>
              <p:cNvPr id="414746" name="Group 16"/>
              <p:cNvGrpSpPr>
                <a:grpSpLocks/>
              </p:cNvGrpSpPr>
              <p:nvPr/>
            </p:nvGrpSpPr>
            <p:grpSpPr bwMode="auto">
              <a:xfrm>
                <a:off x="1200" y="1296"/>
                <a:ext cx="3744" cy="2352"/>
                <a:chOff x="1200" y="1296"/>
                <a:chExt cx="3744" cy="2352"/>
              </a:xfrm>
            </p:grpSpPr>
            <p:sp>
              <p:nvSpPr>
                <p:cNvPr id="414747" name="Oval 17"/>
                <p:cNvSpPr>
                  <a:spLocks noChangeArrowheads="1"/>
                </p:cNvSpPr>
                <p:nvPr/>
              </p:nvSpPr>
              <p:spPr bwMode="auto">
                <a:xfrm rot="-5400000">
                  <a:off x="3360" y="1632"/>
                  <a:ext cx="48" cy="48"/>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altLang="tr-TR"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14748" name="Oval 18"/>
                <p:cNvSpPr>
                  <a:spLocks noChangeArrowheads="1"/>
                </p:cNvSpPr>
                <p:nvPr/>
              </p:nvSpPr>
              <p:spPr bwMode="auto">
                <a:xfrm rot="-5400000">
                  <a:off x="2352" y="1824"/>
                  <a:ext cx="48" cy="48"/>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altLang="tr-TR"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14749" name="Oval 19"/>
                <p:cNvSpPr>
                  <a:spLocks noChangeArrowheads="1"/>
                </p:cNvSpPr>
                <p:nvPr/>
              </p:nvSpPr>
              <p:spPr bwMode="auto">
                <a:xfrm rot="-5400000">
                  <a:off x="2064" y="1920"/>
                  <a:ext cx="48" cy="48"/>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altLang="tr-TR"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14750" name="Oval 20"/>
                <p:cNvSpPr>
                  <a:spLocks noChangeArrowheads="1"/>
                </p:cNvSpPr>
                <p:nvPr/>
              </p:nvSpPr>
              <p:spPr bwMode="auto">
                <a:xfrm rot="-5400000">
                  <a:off x="2736" y="1584"/>
                  <a:ext cx="48" cy="48"/>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altLang="tr-TR"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14751" name="Oval 21"/>
                <p:cNvSpPr>
                  <a:spLocks noChangeArrowheads="1"/>
                </p:cNvSpPr>
                <p:nvPr/>
              </p:nvSpPr>
              <p:spPr bwMode="auto">
                <a:xfrm rot="-5400000">
                  <a:off x="1776" y="1776"/>
                  <a:ext cx="48" cy="48"/>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altLang="tr-TR"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nvGrpSpPr>
                <p:cNvPr id="414752" name="Group 22"/>
                <p:cNvGrpSpPr>
                  <a:grpSpLocks/>
                </p:cNvGrpSpPr>
                <p:nvPr/>
              </p:nvGrpSpPr>
              <p:grpSpPr bwMode="auto">
                <a:xfrm>
                  <a:off x="1200" y="1296"/>
                  <a:ext cx="3744" cy="2352"/>
                  <a:chOff x="1200" y="1296"/>
                  <a:chExt cx="3744" cy="2352"/>
                </a:xfrm>
              </p:grpSpPr>
              <p:sp>
                <p:nvSpPr>
                  <p:cNvPr id="414753" name="Line 23"/>
                  <p:cNvSpPr>
                    <a:spLocks noChangeShapeType="1"/>
                  </p:cNvSpPr>
                  <p:nvPr/>
                </p:nvSpPr>
                <p:spPr bwMode="auto">
                  <a:xfrm>
                    <a:off x="1488" y="1536"/>
                    <a:ext cx="0" cy="192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754" name="Line 24"/>
                  <p:cNvSpPr>
                    <a:spLocks noChangeShapeType="1"/>
                  </p:cNvSpPr>
                  <p:nvPr/>
                </p:nvSpPr>
                <p:spPr bwMode="auto">
                  <a:xfrm>
                    <a:off x="1488" y="3456"/>
                    <a:ext cx="312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755" name="Text Box 25"/>
                  <p:cNvSpPr txBox="1">
                    <a:spLocks noChangeArrowheads="1"/>
                  </p:cNvSpPr>
                  <p:nvPr/>
                </p:nvSpPr>
                <p:spPr bwMode="auto">
                  <a:xfrm>
                    <a:off x="4608" y="3360"/>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tr-TR" sz="2400" b="1" i="0" u="none" strike="noStrike" kern="1200" cap="none" spc="0" normalizeH="0" baseline="0" noProof="0">
                        <a:ln>
                          <a:noFill/>
                        </a:ln>
                        <a:solidFill>
                          <a:prstClr val="black"/>
                        </a:solidFill>
                        <a:effectLst/>
                        <a:uLnTx/>
                        <a:uFillTx/>
                        <a:latin typeface="Book Antiqua" panose="02040602050305030304" pitchFamily="18" charset="0"/>
                        <a:ea typeface="+mn-ea"/>
                        <a:cs typeface="+mn-cs"/>
                      </a:rPr>
                      <a:t>X</a:t>
                    </a:r>
                  </a:p>
                </p:txBody>
              </p:sp>
              <p:sp>
                <p:nvSpPr>
                  <p:cNvPr id="414756" name="Text Box 26"/>
                  <p:cNvSpPr txBox="1">
                    <a:spLocks noChangeArrowheads="1"/>
                  </p:cNvSpPr>
                  <p:nvPr/>
                </p:nvSpPr>
                <p:spPr bwMode="auto">
                  <a:xfrm>
                    <a:off x="1200" y="1296"/>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tr-TR" sz="2400" b="1" i="0" u="none" strike="noStrike" kern="1200" cap="none" spc="0" normalizeH="0" baseline="0" noProof="0">
                        <a:ln>
                          <a:noFill/>
                        </a:ln>
                        <a:solidFill>
                          <a:prstClr val="black"/>
                        </a:solidFill>
                        <a:effectLst/>
                        <a:uLnTx/>
                        <a:uFillTx/>
                        <a:latin typeface="Book Antiqua" panose="02040602050305030304" pitchFamily="18" charset="0"/>
                        <a:ea typeface="+mn-ea"/>
                        <a:cs typeface="+mn-cs"/>
                      </a:rPr>
                      <a:t>Y</a:t>
                    </a:r>
                  </a:p>
                </p:txBody>
              </p:sp>
              <p:sp>
                <p:nvSpPr>
                  <p:cNvPr id="414757" name="Oval 27"/>
                  <p:cNvSpPr>
                    <a:spLocks noChangeArrowheads="1"/>
                  </p:cNvSpPr>
                  <p:nvPr/>
                </p:nvSpPr>
                <p:spPr bwMode="auto">
                  <a:xfrm>
                    <a:off x="2208" y="2928"/>
                    <a:ext cx="48" cy="48"/>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altLang="tr-TR"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14758" name="Oval 28"/>
                  <p:cNvSpPr>
                    <a:spLocks noChangeArrowheads="1"/>
                  </p:cNvSpPr>
                  <p:nvPr/>
                </p:nvSpPr>
                <p:spPr bwMode="auto">
                  <a:xfrm>
                    <a:off x="1680" y="3264"/>
                    <a:ext cx="48" cy="48"/>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altLang="tr-TR"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grpSp>
        </p:grpSp>
      </p:grpSp>
      <p:sp>
        <p:nvSpPr>
          <p:cNvPr id="8" name="Slayt Numarası Yer Tutucusu 7"/>
          <p:cNvSpPr>
            <a:spLocks noGrp="1"/>
          </p:cNvSpPr>
          <p:nvPr>
            <p:ph type="sldNum" sz="quarter" idx="12"/>
          </p:nvPr>
        </p:nvSpPr>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E922841-5AAC-4E2D-B672-C8ECBEF7E97F}" type="slidenum">
              <a:rPr kumimoji="0" lang="tr-TR" altLang="tr-TR" sz="12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tr-TR" altLang="tr-TR" sz="12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09591700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500"/>
                                        <p:tgtEl>
                                          <p:spTgt spid="3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2048"/>
                                        </p:tgtEl>
                                        <p:attrNameLst>
                                          <p:attrName>style.visibility</p:attrName>
                                        </p:attrNameLst>
                                      </p:cBhvr>
                                      <p:to>
                                        <p:strVal val="visible"/>
                                      </p:to>
                                    </p:set>
                                    <p:animEffect transition="in" filter="fade">
                                      <p:cBhvr>
                                        <p:cTn id="35" dur="500"/>
                                        <p:tgtEl>
                                          <p:spTgt spid="204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par>
                                <p:cTn id="39" presetID="10" presetClass="entr" presetSubtype="0" fill="hold" nodeType="with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0" y="203200"/>
            <a:ext cx="12192000" cy="46196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prstClr val="black"/>
                </a:solidFill>
                <a:effectLst/>
                <a:uLnTx/>
                <a:uFillTx/>
                <a:latin typeface="Calibri" panose="020F0502020204030204"/>
                <a:ea typeface="+mn-ea"/>
                <a:cs typeface="+mn-cs"/>
              </a:rPr>
              <a:t>KORELASYON ANALİZİ</a:t>
            </a:r>
          </a:p>
        </p:txBody>
      </p:sp>
      <p:sp>
        <p:nvSpPr>
          <p:cNvPr id="3" name="Metin kutusu 2"/>
          <p:cNvSpPr txBox="1"/>
          <p:nvPr/>
        </p:nvSpPr>
        <p:spPr>
          <a:xfrm>
            <a:off x="2235200" y="1014413"/>
            <a:ext cx="7494588" cy="400050"/>
          </a:xfrm>
          <a:prstGeom prst="rect">
            <a:avLst/>
          </a:prstGeom>
        </p:spPr>
        <p:style>
          <a:lnRef idx="3">
            <a:schemeClr val="lt1"/>
          </a:lnRef>
          <a:fillRef idx="1">
            <a:schemeClr val="accent4"/>
          </a:fillRef>
          <a:effectRef idx="1">
            <a:schemeClr val="accent4"/>
          </a:effectRef>
          <a:fontRef idx="minor">
            <a:schemeClr val="lt1"/>
          </a:fontRef>
        </p:style>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white"/>
                </a:solidFill>
                <a:effectLst/>
                <a:uLnTx/>
                <a:uFillTx/>
                <a:latin typeface="Calibri" panose="020F0502020204030204"/>
                <a:ea typeface="+mn-ea"/>
                <a:cs typeface="+mn-cs"/>
              </a:rPr>
              <a:t>İLİŞKİNİN GÜCÜ ?</a:t>
            </a:r>
          </a:p>
        </p:txBody>
      </p:sp>
      <p:sp>
        <p:nvSpPr>
          <p:cNvPr id="4" name="Metin kutusu 3"/>
          <p:cNvSpPr txBox="1"/>
          <p:nvPr/>
        </p:nvSpPr>
        <p:spPr>
          <a:xfrm>
            <a:off x="4365586" y="1947784"/>
            <a:ext cx="3232227" cy="461665"/>
          </a:xfrm>
          <a:prstGeom prst="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prstClr val="black"/>
                </a:solidFill>
                <a:effectLst/>
                <a:uLnTx/>
                <a:uFillTx/>
                <a:latin typeface="Calibri" panose="020F0502020204030204"/>
                <a:ea typeface="+mn-ea"/>
                <a:cs typeface="+mn-cs"/>
              </a:rPr>
              <a:t>Korelasyon Katsayısı (r)</a:t>
            </a:r>
          </a:p>
        </p:txBody>
      </p:sp>
      <p:sp>
        <p:nvSpPr>
          <p:cNvPr id="5" name="Aşağı Ok 4"/>
          <p:cNvSpPr/>
          <p:nvPr/>
        </p:nvSpPr>
        <p:spPr>
          <a:xfrm>
            <a:off x="5702300" y="1562100"/>
            <a:ext cx="566298" cy="3175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5749" name="Metin kutusu 6"/>
          <p:cNvSpPr txBox="1">
            <a:spLocks noChangeArrowheads="1"/>
          </p:cNvSpPr>
          <p:nvPr/>
        </p:nvSpPr>
        <p:spPr bwMode="auto">
          <a:xfrm>
            <a:off x="152400" y="2441498"/>
            <a:ext cx="5245865" cy="4093428"/>
          </a:xfrm>
          <a:prstGeom prst="rect">
            <a:avLst/>
          </a:prstGeom>
          <a:solidFill>
            <a:srgbClr val="FFFF00"/>
          </a:solidFill>
          <a:ln w="9525">
            <a:solidFill>
              <a:srgbClr val="000000"/>
            </a:solidFill>
            <a:miter lim="800000"/>
            <a:headEnd/>
            <a:tailEnd/>
          </a:ln>
          <a:extLst/>
        </p:spPr>
        <p:txBody>
          <a:bodyPr wrap="square">
            <a:spAutoFit/>
          </a:bodyPr>
          <a:lstStyle>
            <a:lvl1pPr marL="285750" indent="-285750">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altLang="tr-TR"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Korelasyon Katsayısı (r), her zaman </a:t>
            </a:r>
            <a:r>
              <a:rPr kumimoji="0" lang="tr-TR" altLang="tr-TR"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1 ile + 1 </a:t>
            </a:r>
            <a:r>
              <a:rPr kumimoji="0" lang="tr-TR" altLang="tr-TR"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arasında bir değer alır.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altLang="tr-TR"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Korelasyon katsayısının (r) başındaki işaret ilişkinin yönü (pozitif </a:t>
            </a:r>
            <a:r>
              <a:rPr kumimoji="0" lang="tr-TR" altLang="tr-TR" sz="2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/negatif</a:t>
            </a:r>
            <a:r>
              <a:rPr kumimoji="0" lang="tr-TR" altLang="tr-TR"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hakkında bilgi verir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altLang="tr-TR"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Katsayı, bu 1’e ne kadar yaklaşırsa o kadar güçlüdür. Katsayı 0’a yaklaştıkça ilişkinin gücü azalır.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altLang="tr-TR"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x ve y’nin yerlerinin değiştirilmesi r’nin değerini değiştirmez.</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altLang="tr-TR"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x ve y arasında bir korelasyonun olması, bir sebep-sonuç ilişkisi olduğu anlamına gelmez</a:t>
            </a:r>
            <a:r>
              <a:rPr kumimoji="0" lang="tr-TR" altLang="tr-TR" sz="2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a:t>
            </a:r>
            <a:endParaRPr kumimoji="0" lang="tr-TR" altLang="tr-TR"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15750" name="Dikdörtgen 7"/>
          <p:cNvSpPr>
            <a:spLocks noChangeArrowheads="1"/>
          </p:cNvSpPr>
          <p:nvPr/>
        </p:nvSpPr>
        <p:spPr bwMode="auto">
          <a:xfrm>
            <a:off x="5613400" y="2466918"/>
            <a:ext cx="6361935" cy="4093428"/>
          </a:xfrm>
          <a:prstGeom prst="rect">
            <a:avLst/>
          </a:prstGeom>
          <a:solidFill>
            <a:srgbClr val="FFFF00"/>
          </a:solidFill>
          <a:ln>
            <a:solidFill>
              <a:srgbClr val="000000"/>
            </a:solidFill>
          </a:ln>
          <a:extLst/>
        </p:spPr>
        <p:txBody>
          <a:bodyPr wrap="square">
            <a:spAutoFit/>
          </a:bodyPr>
          <a:lstStyle>
            <a:lvl1pPr marL="85725" indent="-85725">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85725" marR="0" lvl="0" indent="-85725" algn="l" defTabSz="914400" rtl="0" eaLnBrk="1" fontAlgn="auto" latinLnBrk="0" hangingPunct="1">
              <a:lnSpc>
                <a:spcPct val="100000"/>
              </a:lnSpc>
              <a:spcBef>
                <a:spcPts val="0"/>
              </a:spcBef>
              <a:spcAft>
                <a:spcPts val="0"/>
              </a:spcAft>
              <a:buClrTx/>
              <a:buSzTx/>
              <a:buFontTx/>
              <a:buNone/>
              <a:tabLst/>
              <a:defRPr/>
            </a:pPr>
            <a:r>
              <a:rPr kumimoji="0" lang="en-US" altLang="tr-TR" sz="2000" b="1" i="0" u="none" strike="noStrike" kern="1200" cap="none" spc="0" normalizeH="0" baseline="0" noProof="0" dirty="0">
                <a:ln>
                  <a:noFill/>
                </a:ln>
                <a:solidFill>
                  <a:srgbClr val="990000"/>
                </a:solidFill>
                <a:effectLst/>
                <a:uLnTx/>
                <a:uFillTx/>
                <a:latin typeface="Calibri" panose="020F0502020204030204" pitchFamily="34" charset="0"/>
                <a:ea typeface="+mn-ea"/>
                <a:cs typeface="+mn-cs"/>
              </a:rPr>
              <a:t>r = -1:</a:t>
            </a:r>
            <a:r>
              <a:rPr kumimoji="0" lang="en-US" altLang="tr-TR"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tr-TR" altLang="tr-TR"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mükemmel negatif ilişki</a:t>
            </a:r>
            <a:endParaRPr kumimoji="0" lang="en-US" altLang="tr-TR"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85725" marR="0" lvl="0" indent="-85725" algn="l" defTabSz="914400" rtl="0" eaLnBrk="1" fontAlgn="auto" latinLnBrk="0" hangingPunct="1">
              <a:lnSpc>
                <a:spcPct val="100000"/>
              </a:lnSpc>
              <a:spcBef>
                <a:spcPts val="0"/>
              </a:spcBef>
              <a:spcAft>
                <a:spcPts val="0"/>
              </a:spcAft>
              <a:buClrTx/>
              <a:buSzTx/>
              <a:buFontTx/>
              <a:buNone/>
              <a:tabLst/>
              <a:defRPr/>
            </a:pPr>
            <a:r>
              <a:rPr kumimoji="0" lang="en-US" altLang="tr-TR"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(x </a:t>
            </a:r>
            <a:r>
              <a:rPr kumimoji="0" lang="tr-TR" altLang="tr-TR"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artarken</a:t>
            </a:r>
            <a:r>
              <a:rPr kumimoji="0" lang="en-US" altLang="tr-TR"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y  </a:t>
            </a:r>
            <a:r>
              <a:rPr kumimoji="0" lang="tr-TR" altLang="tr-TR"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azalır</a:t>
            </a:r>
            <a:r>
              <a:rPr kumimoji="0" lang="en-US" altLang="tr-TR"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tr-TR" altLang="tr-TR"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veya tam tersi</a:t>
            </a:r>
            <a:r>
              <a:rPr kumimoji="0" lang="en-US" altLang="tr-TR"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t>
            </a:r>
          </a:p>
          <a:p>
            <a:pPr marL="85725" marR="0" lvl="0" indent="-85725" algn="l" defTabSz="914400" rtl="0" eaLnBrk="1" fontAlgn="auto" latinLnBrk="0" hangingPunct="1">
              <a:lnSpc>
                <a:spcPct val="100000"/>
              </a:lnSpc>
              <a:spcBef>
                <a:spcPts val="0"/>
              </a:spcBef>
              <a:spcAft>
                <a:spcPts val="0"/>
              </a:spcAft>
              <a:buClrTx/>
              <a:buSzTx/>
              <a:buFontTx/>
              <a:buNone/>
              <a:tabLst/>
              <a:defRPr/>
            </a:pPr>
            <a:r>
              <a:rPr kumimoji="0" lang="en-US" altLang="tr-TR" sz="2000" b="1" i="0" u="none" strike="noStrike" kern="1200" cap="none" spc="0" normalizeH="0" baseline="0" noProof="0" dirty="0">
                <a:ln>
                  <a:noFill/>
                </a:ln>
                <a:solidFill>
                  <a:srgbClr val="990000"/>
                </a:solidFill>
                <a:effectLst/>
                <a:uLnTx/>
                <a:uFillTx/>
                <a:latin typeface="Calibri" panose="020F0502020204030204" pitchFamily="34" charset="0"/>
                <a:ea typeface="+mn-ea"/>
                <a:cs typeface="+mn-cs"/>
              </a:rPr>
              <a:t>r = +1:</a:t>
            </a:r>
            <a:r>
              <a:rPr kumimoji="0" lang="en-US" altLang="tr-TR"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tr-TR" altLang="tr-TR"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mükemmel pozitif ilişki</a:t>
            </a:r>
            <a:endParaRPr kumimoji="0" lang="en-US" altLang="tr-TR"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85725" marR="0" lvl="0" indent="-85725" algn="l" defTabSz="914400" rtl="0" eaLnBrk="1" fontAlgn="auto" latinLnBrk="0" hangingPunct="1">
              <a:lnSpc>
                <a:spcPct val="100000"/>
              </a:lnSpc>
              <a:spcBef>
                <a:spcPts val="0"/>
              </a:spcBef>
              <a:spcAft>
                <a:spcPts val="0"/>
              </a:spcAft>
              <a:buClrTx/>
              <a:buSzTx/>
              <a:buFontTx/>
              <a:buNone/>
              <a:tabLst/>
              <a:defRPr/>
            </a:pPr>
            <a:r>
              <a:rPr kumimoji="0" lang="en-US" altLang="tr-TR"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(x </a:t>
            </a:r>
            <a:r>
              <a:rPr kumimoji="0" lang="tr-TR" altLang="tr-TR"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artarken</a:t>
            </a:r>
            <a:r>
              <a:rPr kumimoji="0" lang="en-US" altLang="tr-TR"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y </a:t>
            </a:r>
            <a:r>
              <a:rPr kumimoji="0" lang="tr-TR" altLang="tr-TR"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artar</a:t>
            </a:r>
            <a:r>
              <a:rPr kumimoji="0" lang="en-US" altLang="tr-TR"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tr-TR" altLang="tr-TR"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veya tam tersi</a:t>
            </a:r>
            <a:r>
              <a:rPr kumimoji="0" lang="en-US" altLang="tr-TR"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t>
            </a:r>
          </a:p>
          <a:p>
            <a:pPr marL="85725" marR="0" lvl="0" indent="-85725" algn="l" defTabSz="914400" rtl="0" eaLnBrk="1" fontAlgn="auto" latinLnBrk="0" hangingPunct="1">
              <a:lnSpc>
                <a:spcPct val="100000"/>
              </a:lnSpc>
              <a:spcBef>
                <a:spcPts val="0"/>
              </a:spcBef>
              <a:spcAft>
                <a:spcPts val="0"/>
              </a:spcAft>
              <a:buClrTx/>
              <a:buSzTx/>
              <a:buFontTx/>
              <a:buNone/>
              <a:tabLst/>
              <a:defRPr/>
            </a:pPr>
            <a:r>
              <a:rPr kumimoji="0" lang="en-US" altLang="tr-TR" sz="2000" b="1" i="0" u="none" strike="noStrike" kern="1200" cap="none" spc="0" normalizeH="0" baseline="0" noProof="0" dirty="0">
                <a:ln>
                  <a:noFill/>
                </a:ln>
                <a:solidFill>
                  <a:srgbClr val="990000"/>
                </a:solidFill>
                <a:effectLst/>
                <a:uLnTx/>
                <a:uFillTx/>
                <a:latin typeface="Calibri" panose="020F0502020204030204" pitchFamily="34" charset="0"/>
                <a:ea typeface="+mn-ea"/>
                <a:cs typeface="+mn-cs"/>
              </a:rPr>
              <a:t>r = 0:</a:t>
            </a:r>
            <a:r>
              <a:rPr kumimoji="0" lang="en-US" altLang="tr-TR"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tr-TR" altLang="tr-TR"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x ve y arasında bir ilişki yoktur</a:t>
            </a:r>
            <a:endParaRPr kumimoji="0" lang="en-US" altLang="tr-TR"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85725" marR="0" lvl="0" indent="-85725" algn="l" defTabSz="914400" rtl="0" eaLnBrk="1" fontAlgn="auto" latinLnBrk="0" hangingPunct="1">
              <a:lnSpc>
                <a:spcPct val="100000"/>
              </a:lnSpc>
              <a:spcBef>
                <a:spcPts val="0"/>
              </a:spcBef>
              <a:spcAft>
                <a:spcPts val="0"/>
              </a:spcAft>
              <a:buClrTx/>
              <a:buSzTx/>
              <a:buFontTx/>
              <a:buNone/>
              <a:tabLst/>
              <a:defRPr/>
            </a:pPr>
            <a:endParaRPr kumimoji="0" lang="en-US" altLang="tr-TR"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85725" marR="0" lvl="0" indent="-85725" algn="l" defTabSz="914400" rtl="0" eaLnBrk="1" fontAlgn="auto" latinLnBrk="0" hangingPunct="1">
              <a:lnSpc>
                <a:spcPct val="100000"/>
              </a:lnSpc>
              <a:spcBef>
                <a:spcPts val="0"/>
              </a:spcBef>
              <a:spcAft>
                <a:spcPts val="0"/>
              </a:spcAft>
              <a:buClrTx/>
              <a:buSzTx/>
              <a:buFontTx/>
              <a:buNone/>
              <a:tabLst/>
              <a:defRPr/>
            </a:pPr>
            <a:r>
              <a:rPr kumimoji="0" lang="tr-TR" altLang="tr-TR"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Aşağıda r katsayısını yorumlamakta sıklıkla kullanılan kategorilere yer verilmiştir. </a:t>
            </a:r>
          </a:p>
          <a:p>
            <a:pPr marL="85725" marR="0" lvl="0" indent="-85725" algn="l" defTabSz="914400" rtl="0" eaLnBrk="1" fontAlgn="auto" latinLnBrk="0" hangingPunct="1">
              <a:lnSpc>
                <a:spcPct val="100000"/>
              </a:lnSpc>
              <a:spcBef>
                <a:spcPts val="0"/>
              </a:spcBef>
              <a:spcAft>
                <a:spcPts val="0"/>
              </a:spcAft>
              <a:buClrTx/>
              <a:buSzTx/>
              <a:buFontTx/>
              <a:buNone/>
              <a:tabLst/>
              <a:defRPr/>
            </a:pPr>
            <a:r>
              <a:rPr kumimoji="0" lang="tr-TR" altLang="tr-TR"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en-US" altLang="tr-TR" sz="2000" b="1"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0.0 </a:t>
            </a:r>
            <a:r>
              <a:rPr kumimoji="0" lang="tr-TR" altLang="tr-TR" sz="2000" b="1" i="1"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 </a:t>
            </a:r>
            <a:r>
              <a:rPr kumimoji="0" lang="en-US" altLang="tr-TR" sz="2000" b="1"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0.2</a:t>
            </a:r>
            <a:r>
              <a:rPr kumimoji="0" lang="tr-TR" altLang="tr-TR" sz="2000" b="1"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0</a:t>
            </a:r>
            <a:r>
              <a:rPr kumimoji="0" lang="en-US" altLang="tr-TR" sz="2000" b="1"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tr-TR" altLang="tr-TR" sz="2000" b="1" i="1"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a:t>
            </a:r>
            <a:r>
              <a:rPr kumimoji="0" lang="en-US" altLang="tr-TR" sz="2000" b="1" i="1"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a:t>
            </a:r>
            <a:r>
              <a:rPr kumimoji="0" lang="tr-TR" altLang="tr-TR" sz="2000" b="1" i="1"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   </a:t>
            </a:r>
            <a:r>
              <a:rPr kumimoji="0" lang="tr-TR" altLang="tr-TR" sz="2000" b="1"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Çok zayıf ilişki(göz ardı edilebilir)</a:t>
            </a:r>
            <a:r>
              <a:rPr kumimoji="0" lang="en-US" altLang="tr-TR" sz="2000" b="1"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r>
            <a:br>
              <a:rPr kumimoji="0" lang="en-US" altLang="tr-TR" sz="2000" b="1"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br>
            <a:r>
              <a:rPr kumimoji="0" lang="en-US" altLang="tr-TR" sz="2000" b="1"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0.2</a:t>
            </a:r>
            <a:r>
              <a:rPr kumimoji="0" lang="tr-TR" altLang="tr-TR" sz="2000" b="1"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1</a:t>
            </a:r>
            <a:r>
              <a:rPr kumimoji="0" lang="en-US" altLang="tr-TR" sz="2000" b="1"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tr-TR" altLang="tr-TR" sz="2000" b="1" i="1"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a:t>
            </a:r>
            <a:r>
              <a:rPr kumimoji="0" lang="en-US" altLang="tr-TR" sz="2000" b="1" i="1"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a:t>
            </a:r>
            <a:r>
              <a:rPr kumimoji="0" lang="en-US" altLang="tr-TR" sz="2000" b="1"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0.4</a:t>
            </a:r>
            <a:r>
              <a:rPr kumimoji="0" lang="tr-TR" altLang="tr-TR" sz="2000" b="1"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0</a:t>
            </a:r>
            <a:r>
              <a:rPr kumimoji="0" lang="en-US" altLang="tr-TR" sz="2000" b="1"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tr-TR" altLang="tr-TR" sz="2000" b="1" i="1"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a:t>
            </a:r>
            <a:r>
              <a:rPr kumimoji="0" lang="en-US" altLang="tr-TR" sz="2000" b="1" i="1"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a:t>
            </a:r>
            <a:r>
              <a:rPr kumimoji="0" lang="tr-TR" altLang="tr-TR" sz="2000" b="1" i="1"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a:t>
            </a:r>
            <a:r>
              <a:rPr kumimoji="0" lang="en-US" altLang="tr-TR" sz="2000" b="1" i="1"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a:t>
            </a:r>
            <a:r>
              <a:rPr kumimoji="0" lang="tr-TR" altLang="tr-TR" sz="2000" b="1"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Zayıf </a:t>
            </a:r>
            <a:r>
              <a:rPr kumimoji="0" lang="tr-TR" altLang="tr-TR" sz="2000" b="1" i="1"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ilişki</a:t>
            </a:r>
            <a:endParaRPr kumimoji="0" lang="tr-TR" altLang="tr-TR" sz="2000" b="1" i="1"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85725" marR="0" lvl="0" indent="-85725" algn="l" defTabSz="914400" rtl="0" eaLnBrk="1" fontAlgn="auto" latinLnBrk="0" hangingPunct="1">
              <a:lnSpc>
                <a:spcPct val="100000"/>
              </a:lnSpc>
              <a:spcBef>
                <a:spcPts val="0"/>
              </a:spcBef>
              <a:spcAft>
                <a:spcPts val="0"/>
              </a:spcAft>
              <a:buClrTx/>
              <a:buSzTx/>
              <a:buFontTx/>
              <a:buNone/>
              <a:tabLst/>
              <a:defRPr/>
            </a:pPr>
            <a:r>
              <a:rPr kumimoji="0" lang="tr-TR" altLang="tr-TR" sz="2000" b="1"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en-US" altLang="tr-TR" sz="2000" b="1"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0.4</a:t>
            </a:r>
            <a:r>
              <a:rPr kumimoji="0" lang="tr-TR" altLang="tr-TR" sz="2000" b="1"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1</a:t>
            </a:r>
            <a:r>
              <a:rPr kumimoji="0" lang="en-US" altLang="tr-TR" sz="2000" b="1"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tr-TR" altLang="tr-TR" sz="2000" b="1" i="1"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a:t>
            </a:r>
            <a:r>
              <a:rPr kumimoji="0" lang="en-US" altLang="tr-TR" sz="2000" b="1" i="1"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a:t>
            </a:r>
            <a:r>
              <a:rPr kumimoji="0" lang="en-US" altLang="tr-TR" sz="2000" b="1"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0.</a:t>
            </a:r>
            <a:r>
              <a:rPr kumimoji="0" lang="tr-TR" altLang="tr-TR" sz="2000" b="1"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60</a:t>
            </a:r>
            <a:r>
              <a:rPr kumimoji="0" lang="en-US" altLang="tr-TR" sz="2000" b="1"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tr-TR" altLang="tr-TR" sz="2000" b="1" i="1"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a:t>
            </a:r>
            <a:r>
              <a:rPr kumimoji="0" lang="en-US" altLang="tr-TR" sz="2000" b="1" i="1"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a:t>
            </a:r>
            <a:r>
              <a:rPr kumimoji="0" lang="tr-TR" altLang="tr-TR" sz="2000" b="1" i="1"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a:t>
            </a:r>
            <a:r>
              <a:rPr kumimoji="0" lang="en-US" altLang="tr-TR" sz="2000" b="1" i="1"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a:t>
            </a:r>
            <a:r>
              <a:rPr kumimoji="0" lang="tr-TR" altLang="tr-TR" sz="2000" b="1"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Orta derece ilişki</a:t>
            </a:r>
            <a:r>
              <a:rPr kumimoji="0" lang="en-US" altLang="tr-TR" sz="2000" b="1"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r>
            <a:br>
              <a:rPr kumimoji="0" lang="en-US" altLang="tr-TR" sz="2000" b="1"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br>
            <a:r>
              <a:rPr kumimoji="0" lang="en-US" altLang="tr-TR" sz="2000" b="1"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0.</a:t>
            </a:r>
            <a:r>
              <a:rPr kumimoji="0" lang="tr-TR" altLang="tr-TR" sz="2000" b="1"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61</a:t>
            </a:r>
            <a:r>
              <a:rPr kumimoji="0" lang="en-US" altLang="tr-TR" sz="2000" b="1"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tr-TR" altLang="tr-TR" sz="2000" b="1"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tr-TR" altLang="tr-TR" sz="2000" b="1" i="1"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a:t>
            </a:r>
            <a:r>
              <a:rPr kumimoji="0" lang="en-US" altLang="tr-TR" sz="2000" b="1" i="1"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a:t>
            </a:r>
            <a:r>
              <a:rPr kumimoji="0" lang="en-US" altLang="tr-TR" sz="2000" b="1"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0.</a:t>
            </a:r>
            <a:r>
              <a:rPr kumimoji="0" lang="tr-TR" altLang="tr-TR" sz="2000" b="1"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84</a:t>
            </a:r>
            <a:r>
              <a:rPr kumimoji="0" lang="en-US" altLang="tr-TR" sz="2000" b="1"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tr-TR" altLang="tr-TR" sz="2000" b="1"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en-US" altLang="tr-TR" sz="2000" b="1"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tr-TR" altLang="tr-TR" sz="2000" b="1"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tr-TR" altLang="tr-TR" sz="2000" b="1" i="1"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a:t>
            </a:r>
            <a:r>
              <a:rPr kumimoji="0" lang="tr-TR" altLang="tr-TR" sz="2000" b="1"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Kuvvetli ilişki</a:t>
            </a:r>
            <a:r>
              <a:rPr kumimoji="0" lang="en-US" altLang="tr-TR" sz="2000" b="1"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r>
            <a:br>
              <a:rPr kumimoji="0" lang="en-US" altLang="tr-TR" sz="2000" b="1"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br>
            <a:r>
              <a:rPr kumimoji="0" lang="en-US" altLang="tr-TR" sz="2000" b="1"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0.</a:t>
            </a:r>
            <a:r>
              <a:rPr kumimoji="0" lang="tr-TR" altLang="tr-TR" sz="2000" b="1"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85</a:t>
            </a:r>
            <a:r>
              <a:rPr kumimoji="0" lang="en-US" altLang="tr-TR" sz="2000" b="1"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tr-TR" altLang="tr-TR" sz="2000" b="1" i="1"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a:t>
            </a:r>
            <a:r>
              <a:rPr kumimoji="0" lang="en-US" altLang="tr-TR" sz="2000" b="1" i="1"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a:t>
            </a:r>
            <a:r>
              <a:rPr kumimoji="0" lang="en-US" altLang="tr-TR" sz="2000" b="1"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1.0  </a:t>
            </a:r>
            <a:r>
              <a:rPr kumimoji="0" lang="tr-TR" altLang="tr-TR" sz="2000" b="1"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en-US" altLang="tr-TR" sz="2000" b="1"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tr-TR" altLang="tr-TR" sz="2000" b="1"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en-US" altLang="tr-TR" sz="2000" b="1"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tr-TR" altLang="tr-TR" sz="2000" b="1" i="1"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a:t>
            </a:r>
            <a:r>
              <a:rPr kumimoji="0" lang="en-US" altLang="tr-TR" sz="2000" b="1" i="1"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a:t>
            </a:r>
            <a:r>
              <a:rPr kumimoji="0" lang="tr-TR" altLang="tr-TR" sz="2000" b="1"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Çok kuvvetli ilişki</a:t>
            </a:r>
            <a:endParaRPr kumimoji="0" lang="en-US" altLang="tr-TR" sz="2000" b="1" i="1"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0" name="Slayt Numarası Yer Tutucusu 9"/>
          <p:cNvSpPr>
            <a:spLocks noGrp="1"/>
          </p:cNvSpPr>
          <p:nvPr>
            <p:ph type="sldNum" sz="quarter" idx="12"/>
          </p:nvPr>
        </p:nvSpPr>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722F6E6-EC82-4CD4-A9E4-85FB122386AB}" type="slidenum">
              <a:rPr kumimoji="0" lang="tr-TR" altLang="tr-TR" sz="12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tr-TR" altLang="tr-TR" sz="12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18848551"/>
      </p:ext>
    </p:extLst>
  </p:cSld>
  <p:clrMapOvr>
    <a:masterClrMapping/>
  </p:clrMapOvr>
  <p:transition spd="med">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0" y="203200"/>
            <a:ext cx="12192000" cy="46196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prstClr val="black"/>
                </a:solidFill>
                <a:effectLst/>
                <a:uLnTx/>
                <a:uFillTx/>
                <a:latin typeface="Calibri" panose="020F0502020204030204"/>
                <a:ea typeface="+mn-ea"/>
                <a:cs typeface="+mn-cs"/>
              </a:rPr>
              <a:t>KORELASYON </a:t>
            </a:r>
            <a:r>
              <a:rPr kumimoji="0" lang="tr-TR" sz="2400" b="1" i="0" u="none" strike="noStrike" kern="1200" cap="none" spc="0" normalizeH="0" baseline="0" noProof="0" dirty="0" smtClean="0">
                <a:ln>
                  <a:noFill/>
                </a:ln>
                <a:solidFill>
                  <a:prstClr val="black"/>
                </a:solidFill>
                <a:effectLst/>
                <a:uLnTx/>
                <a:uFillTx/>
                <a:latin typeface="Calibri" panose="020F0502020204030204"/>
                <a:ea typeface="+mn-ea"/>
                <a:cs typeface="+mn-cs"/>
              </a:rPr>
              <a:t>KATSAYISI TÜRLERİ</a:t>
            </a:r>
            <a:endParaRPr kumimoji="0" lang="tr-TR"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Diyagram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186199"/>
            <a:ext cx="5994400" cy="2336800"/>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a:spLocks noChangeArrowheads="1"/>
          </p:cNvSpPr>
          <p:nvPr/>
        </p:nvSpPr>
        <p:spPr bwMode="auto">
          <a:xfrm>
            <a:off x="4852338" y="4592009"/>
            <a:ext cx="7017755"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•Değişkenlerden birisinin </a:t>
            </a:r>
            <a:r>
              <a:rPr kumimoji="0" lang="tr-TR" altLang="tr-TR" sz="1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ordinal</a:t>
            </a:r>
            <a:r>
              <a:rPr kumimoji="0" lang="tr-TR" altLang="tr-TR"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(sıralı kategorik) olması</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•Her iki değişkenin de normal dağılmaması</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•Örneklem sayısının küçük olması</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•x ve y arasında doğrusal bir ilişkinin olmaması</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DURUMLARINDA </a:t>
            </a:r>
            <a:r>
              <a:rPr kumimoji="0" lang="tr-TR" altLang="tr-TR" sz="1800" b="1" i="0" u="sng" strike="noStrike" kern="1200" cap="none" spc="0" normalizeH="0" baseline="0" noProof="0" dirty="0">
                <a:ln>
                  <a:noFill/>
                </a:ln>
                <a:solidFill>
                  <a:prstClr val="black"/>
                </a:solidFill>
                <a:effectLst/>
                <a:uLnTx/>
                <a:uFillTx/>
                <a:latin typeface="Calibri" panose="020F0502020204030204" pitchFamily="34" charset="0"/>
                <a:ea typeface="+mn-ea"/>
                <a:cs typeface="+mn-cs"/>
              </a:rPr>
              <a:t>PEARSON KORELASYON KATSAYISI YERİNE</a:t>
            </a:r>
            <a:r>
              <a:rPr kumimoji="0" lang="tr-TR" altLang="tr-TR"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tr-TR" altLang="tr-TR" sz="1800" b="1" i="0" u="sng" strike="noStrike" kern="1200" cap="none" spc="0" normalizeH="0" baseline="0" noProof="0" dirty="0">
                <a:ln>
                  <a:noFill/>
                </a:ln>
                <a:solidFill>
                  <a:prstClr val="black"/>
                </a:solidFill>
                <a:effectLst/>
                <a:uLnTx/>
                <a:uFillTx/>
                <a:latin typeface="Calibri" panose="020F0502020204030204" pitchFamily="34" charset="0"/>
                <a:ea typeface="+mn-ea"/>
                <a:cs typeface="+mn-cs"/>
              </a:rPr>
              <a:t>KULLANILIR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altLang="tr-TR"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cxnSp>
        <p:nvCxnSpPr>
          <p:cNvPr id="7" name="Dirsek Bağlayıcısı 6"/>
          <p:cNvCxnSpPr>
            <a:stCxn id="4" idx="2"/>
            <a:endCxn id="5" idx="1"/>
          </p:cNvCxnSpPr>
          <p:nvPr/>
        </p:nvCxnSpPr>
        <p:spPr>
          <a:xfrm rot="16200000" flipH="1">
            <a:off x="3382432" y="4137765"/>
            <a:ext cx="1084673" cy="1855139"/>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Metin kutusu 8"/>
          <p:cNvSpPr txBox="1">
            <a:spLocks noChangeArrowheads="1"/>
          </p:cNvSpPr>
          <p:nvPr/>
        </p:nvSpPr>
        <p:spPr bwMode="auto">
          <a:xfrm>
            <a:off x="5234103" y="953705"/>
            <a:ext cx="509270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altLang="tr-TR"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Değişkenlerin tümü nicel (sürekli) ise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altLang="tr-TR"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Her iki değişken de normal dağılıyorsa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altLang="tr-TR"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Örneklem sayısı yeterince büyükse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altLang="tr-TR"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X ve y arasında doğrusal bir ilişki varsa</a:t>
            </a:r>
          </a:p>
        </p:txBody>
      </p:sp>
      <p:cxnSp>
        <p:nvCxnSpPr>
          <p:cNvPr id="11" name="Dirsek Bağlayıcısı 10"/>
          <p:cNvCxnSpPr>
            <a:stCxn id="4" idx="0"/>
            <a:endCxn id="9" idx="1"/>
          </p:cNvCxnSpPr>
          <p:nvPr/>
        </p:nvCxnSpPr>
        <p:spPr>
          <a:xfrm rot="5400000" flipH="1" flipV="1">
            <a:off x="3799839" y="751935"/>
            <a:ext cx="631625" cy="2236904"/>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 name="Slayt Numarası Yer Tutucusu 7"/>
          <p:cNvSpPr>
            <a:spLocks noGrp="1"/>
          </p:cNvSpPr>
          <p:nvPr>
            <p:ph type="sldNum" sz="quarter" idx="12"/>
          </p:nvPr>
        </p:nvSpPr>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918E9CA-2867-4978-A863-9B5600D45805}" type="slidenum">
              <a:rPr kumimoji="0" lang="tr-TR" altLang="tr-TR" sz="12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tr-TR" altLang="tr-TR" sz="12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2183856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par>
                                <p:cTn id="11" presetID="9"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0" y="247650"/>
            <a:ext cx="12192000" cy="5847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200" b="1" i="0" u="none" strike="noStrike" kern="1200" cap="none" spc="0" normalizeH="0" baseline="0" noProof="0" dirty="0">
                <a:ln>
                  <a:noFill/>
                </a:ln>
                <a:solidFill>
                  <a:prstClr val="white"/>
                </a:solidFill>
                <a:effectLst/>
                <a:uLnTx/>
                <a:uFillTx/>
                <a:latin typeface="Calibri" panose="020F0502020204030204"/>
                <a:ea typeface="+mn-ea"/>
                <a:cs typeface="+mn-cs"/>
              </a:rPr>
              <a:t>Korelasyon katsayısı (r) ne zaman </a:t>
            </a:r>
            <a:r>
              <a:rPr kumimoji="0" lang="tr-TR" sz="3200" b="1" i="0" u="sng" strike="noStrike" kern="1200" cap="none" spc="0" normalizeH="0" baseline="0" noProof="0" dirty="0">
                <a:ln>
                  <a:noFill/>
                </a:ln>
                <a:solidFill>
                  <a:prstClr val="white"/>
                </a:solidFill>
                <a:effectLst/>
                <a:uLnTx/>
                <a:uFillTx/>
                <a:latin typeface="Calibri" panose="020F0502020204030204"/>
                <a:ea typeface="+mn-ea"/>
                <a:cs typeface="+mn-cs"/>
              </a:rPr>
              <a:t>hesaplanmamalıdır?</a:t>
            </a:r>
          </a:p>
        </p:txBody>
      </p:sp>
      <p:pic>
        <p:nvPicPr>
          <p:cNvPr id="9" name="Diyagram 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438" y="1219200"/>
            <a:ext cx="102997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417796" name="Resim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438" y="4036850"/>
            <a:ext cx="159067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7797" name="Resim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6375" y="3967995"/>
            <a:ext cx="161925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7798" name="Resim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53691" y="3917951"/>
            <a:ext cx="160972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7799" name="Rectangle 4"/>
          <p:cNvSpPr>
            <a:spLocks noChangeArrowheads="1"/>
          </p:cNvSpPr>
          <p:nvPr/>
        </p:nvSpPr>
        <p:spPr bwMode="auto">
          <a:xfrm>
            <a:off x="6680200" y="1219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altLang="tr-TR"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17800" name="Dikdörtgen 5"/>
          <p:cNvSpPr>
            <a:spLocks noChangeArrowheads="1"/>
          </p:cNvSpPr>
          <p:nvPr/>
        </p:nvSpPr>
        <p:spPr bwMode="auto">
          <a:xfrm>
            <a:off x="0" y="5665625"/>
            <a:ext cx="4000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doğrusal olmayan bir ilişki bulunması</a:t>
            </a:r>
            <a:endParaRPr kumimoji="0" lang="tr-TR" altLang="tr-T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17801" name="Dikdörtgen 6"/>
          <p:cNvSpPr>
            <a:spLocks noChangeArrowheads="1"/>
          </p:cNvSpPr>
          <p:nvPr/>
        </p:nvSpPr>
        <p:spPr bwMode="auto">
          <a:xfrm>
            <a:off x="4811713" y="5741509"/>
            <a:ext cx="2743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uç değerlerin bulunması</a:t>
            </a:r>
            <a:endParaRPr kumimoji="0" lang="tr-TR" altLang="tr-T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17802" name="Dikdörtgen 7"/>
          <p:cNvSpPr>
            <a:spLocks noChangeArrowheads="1"/>
          </p:cNvSpPr>
          <p:nvPr/>
        </p:nvSpPr>
        <p:spPr bwMode="auto">
          <a:xfrm>
            <a:off x="8081321" y="5642769"/>
            <a:ext cx="395446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457200" marR="0" lvl="0" indent="0" algn="l" defTabSz="914400" rtl="0" eaLnBrk="1" fontAlgn="auto" latinLnBrk="0" hangingPunct="1">
              <a:lnSpc>
                <a:spcPct val="150000"/>
              </a:lnSpc>
              <a:spcBef>
                <a:spcPts val="0"/>
              </a:spcBef>
              <a:spcAft>
                <a:spcPts val="600"/>
              </a:spcAft>
              <a:buClrTx/>
              <a:buSzTx/>
              <a:buFontTx/>
              <a:buNone/>
              <a:tabLst/>
              <a:defRPr/>
            </a:pPr>
            <a:r>
              <a:rPr kumimoji="0" lang="tr-TR" alt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verinin alt gruplardan oluşması. </a:t>
            </a:r>
          </a:p>
        </p:txBody>
      </p:sp>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8FDE86-E561-4EEF-8050-9EDD66501439}" type="slidenum">
              <a:rPr kumimoji="0" lang="tr-TR" alt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tr-TR" alt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4826946"/>
      </p:ext>
    </p:extLst>
  </p:cSld>
  <p:clrMapOvr>
    <a:masterClrMapping/>
  </p:clrMapOvr>
  <p:transition spd="med">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0" y="90487"/>
            <a:ext cx="12192000" cy="46196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prstClr val="black"/>
                </a:solidFill>
                <a:effectLst/>
                <a:uLnTx/>
                <a:uFillTx/>
                <a:latin typeface="Calibri" panose="020F0502020204030204"/>
                <a:ea typeface="+mn-ea"/>
                <a:cs typeface="+mn-cs"/>
              </a:rPr>
              <a:t>KORELASYON ANALİZİ</a:t>
            </a:r>
          </a:p>
        </p:txBody>
      </p:sp>
      <p:sp>
        <p:nvSpPr>
          <p:cNvPr id="418818" name="Metin kutusu 2"/>
          <p:cNvSpPr txBox="1">
            <a:spLocks noChangeArrowheads="1"/>
          </p:cNvSpPr>
          <p:nvPr/>
        </p:nvSpPr>
        <p:spPr bwMode="auto">
          <a:xfrm>
            <a:off x="215900" y="663834"/>
            <a:ext cx="20260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ADIM 1- </a:t>
            </a:r>
            <a:r>
              <a:rPr kumimoji="0" lang="tr-TR" altLang="tr-TR" sz="20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HİPOTEZ</a:t>
            </a:r>
            <a:endParaRPr kumimoji="0" lang="tr-TR" altLang="tr-TR"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18819" name="Dikdörtgen 3"/>
          <p:cNvSpPr>
            <a:spLocks noChangeArrowheads="1"/>
          </p:cNvSpPr>
          <p:nvPr/>
        </p:nvSpPr>
        <p:spPr bwMode="auto">
          <a:xfrm>
            <a:off x="582613" y="981190"/>
            <a:ext cx="10629900"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457200" marR="0" lvl="0" indent="0" algn="l" defTabSz="914400" rtl="0" eaLnBrk="1" fontAlgn="auto" latinLnBrk="0" hangingPunct="1">
              <a:lnSpc>
                <a:spcPct val="150000"/>
              </a:lnSpc>
              <a:spcBef>
                <a:spcPts val="0"/>
              </a:spcBef>
              <a:spcAft>
                <a:spcPts val="600"/>
              </a:spcAft>
              <a:buClrTx/>
              <a:buSzTx/>
              <a:buFontTx/>
              <a:buNone/>
              <a:tabLst/>
              <a:defRPr/>
            </a:pPr>
            <a:r>
              <a:rPr kumimoji="0" lang="tr-TR" altLang="tr-TR" sz="2000" b="0" i="1"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H</a:t>
            </a:r>
            <a:r>
              <a:rPr kumimoji="0" lang="tr-TR" altLang="tr-TR" sz="2000" b="0" i="1" u="none" strike="noStrike" kern="1200" cap="none" spc="0" normalizeH="0" baseline="-25000" noProof="0" dirty="0">
                <a:ln>
                  <a:noFill/>
                </a:ln>
                <a:solidFill>
                  <a:prstClr val="black"/>
                </a:solidFill>
                <a:effectLst/>
                <a:uLnTx/>
                <a:uFillTx/>
                <a:latin typeface="Calibri" panose="020F0502020204030204"/>
                <a:ea typeface="+mn-ea"/>
                <a:cs typeface="Times New Roman" panose="02020603050405020304" pitchFamily="18" charset="0"/>
              </a:rPr>
              <a:t>0</a:t>
            </a:r>
            <a:r>
              <a:rPr kumimoji="0" lang="tr-TR" altLang="tr-TR" sz="20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 x ile y arasında bir korelasyon yoktur (korelasyon katsayısı sıfırdır)</a:t>
            </a:r>
          </a:p>
          <a:p>
            <a:pPr marL="457200" marR="0" lvl="0" indent="0" algn="l" defTabSz="914400" rtl="0" eaLnBrk="1" fontAlgn="auto" latinLnBrk="0" hangingPunct="1">
              <a:lnSpc>
                <a:spcPct val="150000"/>
              </a:lnSpc>
              <a:spcBef>
                <a:spcPts val="0"/>
              </a:spcBef>
              <a:spcAft>
                <a:spcPts val="600"/>
              </a:spcAft>
              <a:buClrTx/>
              <a:buSzTx/>
              <a:buFontTx/>
              <a:buNone/>
              <a:tabLst/>
              <a:defRPr/>
            </a:pPr>
            <a:r>
              <a:rPr kumimoji="0" lang="tr-TR" altLang="tr-TR" sz="2000" b="0" i="1"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H</a:t>
            </a:r>
            <a:r>
              <a:rPr kumimoji="0" lang="tr-TR" altLang="tr-TR" sz="2000" b="0" i="1" u="none" strike="noStrike" kern="1200" cap="none" spc="0" normalizeH="0" baseline="-25000" noProof="0" dirty="0">
                <a:ln>
                  <a:noFill/>
                </a:ln>
                <a:solidFill>
                  <a:prstClr val="black"/>
                </a:solidFill>
                <a:effectLst/>
                <a:uLnTx/>
                <a:uFillTx/>
                <a:latin typeface="Calibri" panose="020F0502020204030204"/>
                <a:ea typeface="+mn-ea"/>
                <a:cs typeface="Times New Roman" panose="02020603050405020304" pitchFamily="18" charset="0"/>
              </a:rPr>
              <a:t>1</a:t>
            </a:r>
            <a:r>
              <a:rPr kumimoji="0" lang="tr-TR" altLang="tr-TR" sz="20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 x ile y arasında bir korelasyon vardır (korelasyon katsayısı sıfırdan farklıdır) </a:t>
            </a:r>
          </a:p>
        </p:txBody>
      </p:sp>
      <p:sp>
        <p:nvSpPr>
          <p:cNvPr id="418821" name="Metin kutusu 5"/>
          <p:cNvSpPr txBox="1">
            <a:spLocks noChangeArrowheads="1"/>
          </p:cNvSpPr>
          <p:nvPr/>
        </p:nvSpPr>
        <p:spPr bwMode="auto">
          <a:xfrm>
            <a:off x="262510" y="2513469"/>
            <a:ext cx="60103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ADIM 2: </a:t>
            </a:r>
            <a:r>
              <a:rPr kumimoji="0" lang="tr-TR" altLang="tr-TR" sz="20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ANALİZ (korelasyon katsayısı «r» hesaplanır).  </a:t>
            </a:r>
            <a:endParaRPr kumimoji="0" lang="tr-TR" altLang="tr-TR"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18823" name="Metin kutusu 7"/>
          <p:cNvSpPr txBox="1">
            <a:spLocks noChangeArrowheads="1"/>
          </p:cNvSpPr>
          <p:nvPr/>
        </p:nvSpPr>
        <p:spPr bwMode="auto">
          <a:xfrm>
            <a:off x="933912" y="4795838"/>
            <a:ext cx="10182436"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altLang="tr-TR"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r değerinin işaretine göre ilişkinin yönü,</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altLang="tr-TR"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r değerinin büyüklüğüne göre ilişkinin gücü </a:t>
            </a:r>
            <a:r>
              <a:rPr kumimoji="0" lang="tr-TR" altLang="tr-TR" sz="20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BELİRLENİR.</a:t>
            </a:r>
            <a:endParaRPr kumimoji="0" lang="tr-TR" altLang="tr-TR"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altLang="tr-TR"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r</a:t>
            </a:r>
            <a:r>
              <a:rPr kumimoji="0" lang="tr-TR" altLang="tr-TR" sz="20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değerine ait p değeri hesaplanır.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altLang="tr-TR" sz="20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p </a:t>
            </a:r>
            <a:r>
              <a:rPr kumimoji="0" lang="tr-TR" altLang="tr-TR"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değerinin 0.05’ten küçük veya büyük olması durumuna göre de ilişkinin anlamlı ya da anlamsız olduğu YORUMU </a:t>
            </a:r>
            <a:r>
              <a:rPr kumimoji="0" lang="tr-TR" altLang="tr-TR" sz="20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yapılır.</a:t>
            </a:r>
            <a:endParaRPr kumimoji="0" lang="tr-TR" altLang="tr-TR"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18824" name="Metin kutusu 8"/>
          <p:cNvSpPr txBox="1">
            <a:spLocks noChangeArrowheads="1"/>
          </p:cNvSpPr>
          <p:nvPr/>
        </p:nvSpPr>
        <p:spPr bwMode="auto">
          <a:xfrm>
            <a:off x="262510" y="4051786"/>
            <a:ext cx="45699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ADIM 3:</a:t>
            </a:r>
            <a:r>
              <a:rPr kumimoji="0" lang="tr-TR" altLang="tr-TR"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tr-TR" altLang="tr-TR" sz="20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İSTATİSTİKSEL KARAR VE YORUM</a:t>
            </a:r>
            <a:endParaRPr kumimoji="0" lang="tr-TR" altLang="tr-TR"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2" name="Slayt Numarası Yer Tutucusu 11"/>
          <p:cNvSpPr>
            <a:spLocks noGrp="1"/>
          </p:cNvSpPr>
          <p:nvPr>
            <p:ph type="sldNum" sz="quarter" idx="12"/>
          </p:nvPr>
        </p:nvSpPr>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47F89BA-10AB-486D-9CC3-4285CF1E01F3}" type="slidenum">
              <a:rPr kumimoji="0" lang="tr-TR" altLang="tr-TR" sz="12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tr-TR" altLang="tr-TR" sz="12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graphicFrame>
        <p:nvGraphicFramePr>
          <p:cNvPr id="11" name="Object 1"/>
          <p:cNvGraphicFramePr>
            <a:graphicFrameLocks noChangeAspect="1"/>
          </p:cNvGraphicFramePr>
          <p:nvPr>
            <p:extLst/>
          </p:nvPr>
        </p:nvGraphicFramePr>
        <p:xfrm>
          <a:off x="6852254" y="2168530"/>
          <a:ext cx="4572736" cy="1668648"/>
        </p:xfrm>
        <a:graphic>
          <a:graphicData uri="http://schemas.openxmlformats.org/presentationml/2006/ole">
            <mc:AlternateContent xmlns:mc="http://schemas.openxmlformats.org/markup-compatibility/2006">
              <mc:Choice xmlns:v="urn:schemas-microsoft-com:vml" Requires="v">
                <p:oleObj spid="_x0000_s21507" name="Denklem" r:id="rId3" imgW="2717800" imgH="990600" progId="Equation.3">
                  <p:embed/>
                </p:oleObj>
              </mc:Choice>
              <mc:Fallback>
                <p:oleObj name="Denklem" r:id="rId3" imgW="2717800" imgH="990600" progId="Equation.3">
                  <p:embed/>
                  <p:pic>
                    <p:nvPicPr>
                      <p:cNvPr id="11"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2254" y="2168530"/>
                        <a:ext cx="4572736" cy="1668648"/>
                      </a:xfrm>
                      <a:prstGeom prst="rect">
                        <a:avLst/>
                      </a:prstGeom>
                      <a:noFill/>
                      <a:extLst/>
                    </p:spPr>
                  </p:pic>
                </p:oleObj>
              </mc:Fallback>
            </mc:AlternateContent>
          </a:graphicData>
        </a:graphic>
      </p:graphicFrame>
    </p:spTree>
    <p:extLst>
      <p:ext uri="{BB962C8B-B14F-4D97-AF65-F5344CB8AC3E}">
        <p14:creationId xmlns:p14="http://schemas.microsoft.com/office/powerpoint/2010/main" val="2228753484"/>
      </p:ext>
    </p:extLst>
  </p:cSld>
  <p:clrMapOvr>
    <a:masterClrMapping/>
  </p:clrMapOvr>
  <p:transition spd="med">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Başlık"/>
          <p:cNvSpPr>
            <a:spLocks noGrp="1"/>
          </p:cNvSpPr>
          <p:nvPr>
            <p:ph type="title"/>
          </p:nvPr>
        </p:nvSpPr>
        <p:spPr>
          <a:xfrm>
            <a:off x="1981200" y="685800"/>
            <a:ext cx="8229600" cy="1143000"/>
          </a:xfrm>
        </p:spPr>
        <p:txBody>
          <a:bodyPr/>
          <a:lstStyle/>
          <a:p>
            <a:pPr algn="l"/>
            <a:r>
              <a:rPr lang="tr-TR" altLang="tr-TR" sz="3200" b="1"/>
              <a:t>Örnek</a:t>
            </a:r>
          </a:p>
        </p:txBody>
      </p:sp>
      <p:sp>
        <p:nvSpPr>
          <p:cNvPr id="19459" name="2 İçerik Yer Tutucusu"/>
          <p:cNvSpPr>
            <a:spLocks noGrp="1"/>
          </p:cNvSpPr>
          <p:nvPr>
            <p:ph idx="1"/>
          </p:nvPr>
        </p:nvSpPr>
        <p:spPr>
          <a:xfrm>
            <a:off x="1524001" y="1600201"/>
            <a:ext cx="5986463" cy="4525963"/>
          </a:xfrm>
        </p:spPr>
        <p:txBody>
          <a:bodyPr/>
          <a:lstStyle/>
          <a:p>
            <a:pPr algn="just">
              <a:lnSpc>
                <a:spcPct val="150000"/>
              </a:lnSpc>
              <a:buFont typeface="Arial" panose="020B0604020202020204" pitchFamily="34" charset="0"/>
              <a:buNone/>
            </a:pPr>
            <a:r>
              <a:rPr lang="tr-TR" altLang="tr-TR" sz="2400" dirty="0"/>
              <a:t>	</a:t>
            </a:r>
            <a:r>
              <a:rPr lang="tr-TR" altLang="tr-TR" sz="2400" dirty="0" smtClean="0"/>
              <a:t>Erciyes </a:t>
            </a:r>
            <a:r>
              <a:rPr lang="tr-TR" altLang="tr-TR" sz="2400" dirty="0"/>
              <a:t>Üniversitesi </a:t>
            </a:r>
            <a:r>
              <a:rPr lang="tr-TR" altLang="tr-TR" sz="2400" dirty="0" smtClean="0"/>
              <a:t>Veteriner Fakültesi Hastanesi’ne getirilen </a:t>
            </a:r>
            <a:r>
              <a:rPr lang="tr-TR" altLang="tr-TR" sz="2400" dirty="0"/>
              <a:t>10 </a:t>
            </a:r>
            <a:r>
              <a:rPr lang="tr-TR" altLang="tr-TR" sz="2400" dirty="0" smtClean="0"/>
              <a:t>kuzunun </a:t>
            </a:r>
            <a:r>
              <a:rPr lang="tr-TR" altLang="tr-TR" sz="2400" dirty="0"/>
              <a:t>vücut ağırlıkları (kg) ve kanlarındaki hemoglobin (g/</a:t>
            </a:r>
            <a:r>
              <a:rPr lang="tr-TR" altLang="tr-TR" sz="2400" dirty="0" err="1"/>
              <a:t>dL</a:t>
            </a:r>
            <a:r>
              <a:rPr lang="tr-TR" altLang="tr-TR" sz="2400" dirty="0"/>
              <a:t>) değerleri yandaki gibidir. Bu </a:t>
            </a:r>
            <a:r>
              <a:rPr lang="tr-TR" altLang="tr-TR" sz="2400" dirty="0" smtClean="0"/>
              <a:t>kuzuların </a:t>
            </a:r>
            <a:r>
              <a:rPr lang="tr-TR" altLang="tr-TR" sz="2400" dirty="0"/>
              <a:t>ağırlıkları ile kanlarındaki hemoglobin değerleri arasında bir ilişki var mıdır?</a:t>
            </a:r>
          </a:p>
          <a:p>
            <a:pPr>
              <a:lnSpc>
                <a:spcPct val="150000"/>
              </a:lnSpc>
            </a:pPr>
            <a:endParaRPr lang="tr-TR" altLang="tr-TR" sz="2400" dirty="0"/>
          </a:p>
        </p:txBody>
      </p:sp>
      <p:graphicFrame>
        <p:nvGraphicFramePr>
          <p:cNvPr id="4" name="3 Tablo"/>
          <p:cNvGraphicFramePr>
            <a:graphicFrameLocks noGrp="1"/>
          </p:cNvGraphicFramePr>
          <p:nvPr/>
        </p:nvGraphicFramePr>
        <p:xfrm>
          <a:off x="8472489" y="1700214"/>
          <a:ext cx="2016125" cy="4094163"/>
        </p:xfrm>
        <a:graphic>
          <a:graphicData uri="http://schemas.openxmlformats.org/drawingml/2006/table">
            <a:tbl>
              <a:tblPr/>
              <a:tblGrid>
                <a:gridCol w="790575">
                  <a:extLst>
                    <a:ext uri="{9D8B030D-6E8A-4147-A177-3AD203B41FA5}">
                      <a16:colId xmlns:a16="http://schemas.microsoft.com/office/drawing/2014/main" xmlns="" val="20000"/>
                    </a:ext>
                  </a:extLst>
                </a:gridCol>
                <a:gridCol w="1225550">
                  <a:extLst>
                    <a:ext uri="{9D8B030D-6E8A-4147-A177-3AD203B41FA5}">
                      <a16:colId xmlns:a16="http://schemas.microsoft.com/office/drawing/2014/main" xmlns="" val="20001"/>
                    </a:ext>
                  </a:extLst>
                </a:gridCol>
              </a:tblGrid>
              <a:tr h="4267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Arial" pitchFamily="34" charset="0"/>
                          <a:cs typeface="Times New Roman" pitchFamily="18" charset="0"/>
                        </a:rPr>
                        <a:t>Ağırlık (kg) </a:t>
                      </a:r>
                      <a:endParaRPr kumimoji="0" lang="tr-TR"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pitchFamily="34" charset="0"/>
                          <a:cs typeface="Times New Roman" pitchFamily="18" charset="0"/>
                        </a:rPr>
                        <a:t>Hemoglobin (g/dL) </a:t>
                      </a:r>
                      <a:endParaRPr kumimoji="0" lang="tr-TR"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6674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Arial" pitchFamily="34" charset="0"/>
                          <a:cs typeface="Times New Roman" pitchFamily="18" charset="0"/>
                        </a:rPr>
                        <a:t>70</a:t>
                      </a:r>
                      <a:endParaRPr kumimoji="0" lang="tr-TR"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Arial" pitchFamily="34" charset="0"/>
                          <a:cs typeface="Times New Roman" pitchFamily="18" charset="0"/>
                        </a:rPr>
                        <a:t>15</a:t>
                      </a:r>
                      <a:endParaRPr kumimoji="0" lang="tr-TR"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6674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pitchFamily="34" charset="0"/>
                          <a:cs typeface="Times New Roman" pitchFamily="18" charset="0"/>
                        </a:rPr>
                        <a:t>85</a:t>
                      </a:r>
                      <a:endParaRPr kumimoji="0" lang="tr-TR"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Arial" pitchFamily="34" charset="0"/>
                          <a:cs typeface="Times New Roman" pitchFamily="18" charset="0"/>
                        </a:rPr>
                        <a:t>15</a:t>
                      </a:r>
                      <a:endParaRPr kumimoji="0" lang="tr-TR"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6674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pitchFamily="34" charset="0"/>
                          <a:cs typeface="Times New Roman" pitchFamily="18" charset="0"/>
                        </a:rPr>
                        <a:t>66</a:t>
                      </a:r>
                      <a:endParaRPr kumimoji="0" lang="tr-TR"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Arial" pitchFamily="34" charset="0"/>
                          <a:cs typeface="Times New Roman" pitchFamily="18" charset="0"/>
                        </a:rPr>
                        <a:t>14</a:t>
                      </a:r>
                      <a:endParaRPr kumimoji="0" lang="tr-TR"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36674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pitchFamily="34" charset="0"/>
                          <a:cs typeface="Times New Roman" pitchFamily="18" charset="0"/>
                        </a:rPr>
                        <a:t>69</a:t>
                      </a:r>
                      <a:endParaRPr kumimoji="0" lang="tr-TR"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Arial" pitchFamily="34" charset="0"/>
                          <a:cs typeface="Times New Roman" pitchFamily="18" charset="0"/>
                        </a:rPr>
                        <a:t>15</a:t>
                      </a:r>
                      <a:endParaRPr kumimoji="0" lang="tr-TR"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36674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pitchFamily="34" charset="0"/>
                          <a:cs typeface="Times New Roman" pitchFamily="18" charset="0"/>
                        </a:rPr>
                        <a:t>91</a:t>
                      </a:r>
                      <a:endParaRPr kumimoji="0" lang="tr-TR"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Arial" pitchFamily="34" charset="0"/>
                          <a:cs typeface="Times New Roman" pitchFamily="18" charset="0"/>
                        </a:rPr>
                        <a:t>19</a:t>
                      </a:r>
                      <a:endParaRPr kumimoji="0" lang="tr-TR"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36674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pitchFamily="34" charset="0"/>
                          <a:cs typeface="Times New Roman" pitchFamily="18" charset="0"/>
                        </a:rPr>
                        <a:t>57</a:t>
                      </a:r>
                      <a:endParaRPr kumimoji="0" lang="tr-TR"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Arial" pitchFamily="34" charset="0"/>
                          <a:cs typeface="Times New Roman" pitchFamily="18" charset="0"/>
                        </a:rPr>
                        <a:t>13</a:t>
                      </a:r>
                      <a:endParaRPr kumimoji="0" lang="tr-TR"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36674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pitchFamily="34" charset="0"/>
                          <a:cs typeface="Times New Roman" pitchFamily="18" charset="0"/>
                        </a:rPr>
                        <a:t>74</a:t>
                      </a:r>
                      <a:endParaRPr kumimoji="0" lang="tr-TR"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Arial" pitchFamily="34" charset="0"/>
                          <a:cs typeface="Times New Roman" pitchFamily="18" charset="0"/>
                        </a:rPr>
                        <a:t>16</a:t>
                      </a:r>
                      <a:endParaRPr kumimoji="0" lang="tr-TR"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36674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pitchFamily="34" charset="0"/>
                          <a:cs typeface="Times New Roman" pitchFamily="18" charset="0"/>
                        </a:rPr>
                        <a:t>70</a:t>
                      </a:r>
                      <a:endParaRPr kumimoji="0" lang="tr-TR"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Arial" pitchFamily="34" charset="0"/>
                          <a:cs typeface="Times New Roman" pitchFamily="18" charset="0"/>
                        </a:rPr>
                        <a:t>14</a:t>
                      </a:r>
                      <a:endParaRPr kumimoji="0" lang="tr-TR"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36674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pitchFamily="34" charset="0"/>
                          <a:cs typeface="Times New Roman" pitchFamily="18" charset="0"/>
                        </a:rPr>
                        <a:t>81</a:t>
                      </a:r>
                      <a:endParaRPr kumimoji="0" lang="tr-TR"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Arial" pitchFamily="34" charset="0"/>
                          <a:cs typeface="Times New Roman" pitchFamily="18" charset="0"/>
                        </a:rPr>
                        <a:t>14</a:t>
                      </a:r>
                      <a:endParaRPr kumimoji="0" lang="tr-TR"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36674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pitchFamily="34" charset="0"/>
                          <a:cs typeface="Times New Roman" pitchFamily="18" charset="0"/>
                        </a:rPr>
                        <a:t>87</a:t>
                      </a:r>
                      <a:endParaRPr kumimoji="0" lang="tr-TR"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Arial" pitchFamily="34" charset="0"/>
                          <a:cs typeface="Times New Roman" pitchFamily="18" charset="0"/>
                        </a:rPr>
                        <a:t>17</a:t>
                      </a:r>
                      <a:endParaRPr kumimoji="0" lang="tr-TR"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bl>
          </a:graphicData>
        </a:graphic>
      </p:graphicFrame>
      <p:cxnSp>
        <p:nvCxnSpPr>
          <p:cNvPr id="6" name="5 Düz Bağlayıcı"/>
          <p:cNvCxnSpPr/>
          <p:nvPr/>
        </p:nvCxnSpPr>
        <p:spPr>
          <a:xfrm rot="5400000">
            <a:off x="6419851" y="3752851"/>
            <a:ext cx="4105275"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24500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66930" y="196152"/>
            <a:ext cx="8606150" cy="1105989"/>
          </a:xfrm>
        </p:spPr>
        <p:txBody>
          <a:bodyPr>
            <a:noAutofit/>
          </a:bodyPr>
          <a:lstStyle/>
          <a:p>
            <a:r>
              <a:rPr lang="tr-TR" b="1" dirty="0">
                <a:solidFill>
                  <a:srgbClr val="FF0000"/>
                </a:solidFill>
                <a:effectLst>
                  <a:outerShdw blurRad="38100" dist="38100" dir="2700000" algn="tl">
                    <a:srgbClr val="000000">
                      <a:alpha val="43137"/>
                    </a:srgbClr>
                  </a:outerShdw>
                </a:effectLst>
                <a:latin typeface="+mn-lt"/>
                <a:cs typeface="Times New Roman" panose="02020603050405020304" pitchFamily="18" charset="0"/>
              </a:rPr>
              <a:t>Varyans Analizi Varsayımları</a:t>
            </a:r>
            <a:r>
              <a:rPr lang="tr-TR" sz="4000" b="1" dirty="0">
                <a:solidFill>
                  <a:srgbClr val="FF0000"/>
                </a:solidFill>
                <a:cs typeface="Times New Roman" panose="02020603050405020304" pitchFamily="18" charset="0"/>
              </a:rPr>
              <a:t/>
            </a:r>
            <a:br>
              <a:rPr lang="tr-TR" sz="4000" b="1" dirty="0">
                <a:solidFill>
                  <a:srgbClr val="FF0000"/>
                </a:solidFill>
                <a:cs typeface="Times New Roman" panose="02020603050405020304" pitchFamily="18" charset="0"/>
              </a:rPr>
            </a:br>
            <a:endParaRPr lang="tr-TR" sz="4000" dirty="0">
              <a:solidFill>
                <a:srgbClr val="FF0000"/>
              </a:solidFill>
              <a:cs typeface="Times New Roman" panose="02020603050405020304" pitchFamily="18" charset="0"/>
            </a:endParaRPr>
          </a:p>
        </p:txBody>
      </p:sp>
      <p:sp>
        <p:nvSpPr>
          <p:cNvPr id="3" name="İçerik Yer Tutucusu 2"/>
          <p:cNvSpPr>
            <a:spLocks noGrp="1"/>
          </p:cNvSpPr>
          <p:nvPr>
            <p:ph idx="1"/>
          </p:nvPr>
        </p:nvSpPr>
        <p:spPr>
          <a:xfrm>
            <a:off x="308473" y="513624"/>
            <a:ext cx="11479576" cy="3944601"/>
          </a:xfrm>
        </p:spPr>
        <p:txBody>
          <a:bodyPr>
            <a:noAutofit/>
          </a:bodyPr>
          <a:lstStyle/>
          <a:p>
            <a:pPr marL="0" indent="0">
              <a:buNone/>
            </a:pPr>
            <a:endParaRPr lang="tr-TR" sz="2800" dirty="0">
              <a:cs typeface="Times New Roman" panose="02020603050405020304" pitchFamily="18" charset="0"/>
            </a:endParaRPr>
          </a:p>
          <a:p>
            <a:r>
              <a:rPr lang="tr-TR" sz="2800" dirty="0">
                <a:cs typeface="Times New Roman" panose="02020603050405020304" pitchFamily="18" charset="0"/>
              </a:rPr>
              <a:t>Grup sayısı  </a:t>
            </a:r>
            <a:r>
              <a:rPr lang="tr-TR" sz="2800" b="1" dirty="0">
                <a:effectLst>
                  <a:outerShdw blurRad="38100" dist="38100" dir="2700000" algn="tl">
                    <a:srgbClr val="000000">
                      <a:alpha val="43137"/>
                    </a:srgbClr>
                  </a:outerShdw>
                </a:effectLst>
                <a:cs typeface="Times New Roman" panose="02020603050405020304" pitchFamily="18" charset="0"/>
              </a:rPr>
              <a:t>en az 3 olmalı</a:t>
            </a:r>
          </a:p>
          <a:p>
            <a:r>
              <a:rPr lang="tr-TR" sz="2800" dirty="0">
                <a:effectLst>
                  <a:outerShdw blurRad="38100" dist="38100" dir="2700000" algn="tl">
                    <a:srgbClr val="000000">
                      <a:alpha val="43137"/>
                    </a:srgbClr>
                  </a:outerShdw>
                </a:effectLst>
                <a:cs typeface="Times New Roman" panose="02020603050405020304" pitchFamily="18" charset="0"/>
              </a:rPr>
              <a:t>Veriler sürekli tipte </a:t>
            </a:r>
            <a:r>
              <a:rPr lang="tr-TR" sz="2800" b="1" dirty="0">
                <a:effectLst>
                  <a:outerShdw blurRad="38100" dist="38100" dir="2700000" algn="tl">
                    <a:srgbClr val="000000">
                      <a:alpha val="43137"/>
                    </a:srgbClr>
                  </a:outerShdw>
                </a:effectLst>
                <a:cs typeface="Times New Roman" panose="02020603050405020304" pitchFamily="18" charset="0"/>
              </a:rPr>
              <a:t>ölçümle </a:t>
            </a:r>
            <a:r>
              <a:rPr lang="tr-TR" sz="2800" dirty="0">
                <a:effectLst>
                  <a:outerShdw blurRad="38100" dist="38100" dir="2700000" algn="tl">
                    <a:srgbClr val="000000">
                      <a:alpha val="43137"/>
                    </a:srgbClr>
                  </a:outerShdw>
                </a:effectLst>
                <a:cs typeface="Times New Roman" panose="02020603050405020304" pitchFamily="18" charset="0"/>
              </a:rPr>
              <a:t>elde edilmelidir.</a:t>
            </a:r>
          </a:p>
          <a:p>
            <a:r>
              <a:rPr lang="tr-TR" sz="2800" dirty="0">
                <a:cs typeface="Times New Roman" panose="02020603050405020304" pitchFamily="18" charset="0"/>
              </a:rPr>
              <a:t>Gruplar birbirinden </a:t>
            </a:r>
            <a:r>
              <a:rPr lang="tr-TR" sz="2800" b="1" dirty="0">
                <a:effectLst>
                  <a:outerShdw blurRad="38100" dist="38100" dir="2700000" algn="tl">
                    <a:srgbClr val="000000">
                      <a:alpha val="43137"/>
                    </a:srgbClr>
                  </a:outerShdw>
                </a:effectLst>
                <a:cs typeface="Times New Roman" panose="02020603050405020304" pitchFamily="18" charset="0"/>
              </a:rPr>
              <a:t>bağımsız olmalı</a:t>
            </a:r>
          </a:p>
          <a:p>
            <a:r>
              <a:rPr lang="tr-TR" sz="2800" dirty="0">
                <a:cs typeface="Times New Roman" panose="02020603050405020304" pitchFamily="18" charset="0"/>
              </a:rPr>
              <a:t>Her grup kendi içinde </a:t>
            </a:r>
            <a:r>
              <a:rPr lang="tr-TR" sz="2800" b="1" dirty="0">
                <a:solidFill>
                  <a:srgbClr val="FF0000"/>
                </a:solidFill>
                <a:effectLst>
                  <a:outerShdw blurRad="38100" dist="38100" dir="2700000" algn="tl">
                    <a:srgbClr val="000000">
                      <a:alpha val="43137"/>
                    </a:srgbClr>
                  </a:outerShdw>
                </a:effectLst>
                <a:cs typeface="Times New Roman" panose="02020603050405020304" pitchFamily="18" charset="0"/>
              </a:rPr>
              <a:t>normal dağılım </a:t>
            </a:r>
            <a:r>
              <a:rPr lang="tr-TR" sz="2800" dirty="0">
                <a:cs typeface="Times New Roman" panose="02020603050405020304" pitchFamily="18" charset="0"/>
              </a:rPr>
              <a:t>göstermeli</a:t>
            </a:r>
          </a:p>
          <a:p>
            <a:r>
              <a:rPr lang="tr-TR" sz="2800" dirty="0">
                <a:cs typeface="Times New Roman" panose="02020603050405020304" pitchFamily="18" charset="0"/>
              </a:rPr>
              <a:t>Grup </a:t>
            </a:r>
            <a:r>
              <a:rPr lang="tr-TR" sz="2800" b="1" dirty="0" err="1">
                <a:cs typeface="Times New Roman" panose="02020603050405020304" pitchFamily="18" charset="0"/>
              </a:rPr>
              <a:t>varyansları</a:t>
            </a:r>
            <a:r>
              <a:rPr lang="tr-TR" sz="2800" b="1" dirty="0">
                <a:cs typeface="Times New Roman" panose="02020603050405020304" pitchFamily="18" charset="0"/>
              </a:rPr>
              <a:t> homojen (eşit)</a:t>
            </a:r>
            <a:r>
              <a:rPr lang="tr-TR" sz="2800" dirty="0">
                <a:cs typeface="Times New Roman" panose="02020603050405020304" pitchFamily="18" charset="0"/>
              </a:rPr>
              <a:t> olmalı</a:t>
            </a:r>
          </a:p>
          <a:p>
            <a:r>
              <a:rPr lang="tr-TR" sz="2800" dirty="0">
                <a:cs typeface="Times New Roman" panose="02020603050405020304" pitchFamily="18" charset="0"/>
              </a:rPr>
              <a:t>İki grup olduğunda hesaplanan </a:t>
            </a:r>
            <a:r>
              <a:rPr lang="tr-TR" sz="2800" dirty="0" err="1">
                <a:cs typeface="Times New Roman" panose="02020603050405020304" pitchFamily="18" charset="0"/>
              </a:rPr>
              <a:t>Student</a:t>
            </a:r>
            <a:r>
              <a:rPr lang="tr-TR" sz="2800" dirty="0">
                <a:cs typeface="Times New Roman" panose="02020603050405020304" pitchFamily="18" charset="0"/>
              </a:rPr>
              <a:t> t-testi ile aynı sonucu (p) verir [t</a:t>
            </a:r>
            <a:r>
              <a:rPr lang="tr-TR" sz="2800" baseline="30000" dirty="0">
                <a:cs typeface="Times New Roman" panose="02020603050405020304" pitchFamily="18" charset="0"/>
              </a:rPr>
              <a:t>2</a:t>
            </a:r>
            <a:r>
              <a:rPr lang="tr-TR" sz="2800" dirty="0">
                <a:cs typeface="Times New Roman" panose="02020603050405020304" pitchFamily="18" charset="0"/>
              </a:rPr>
              <a:t>=F].</a:t>
            </a:r>
          </a:p>
        </p:txBody>
      </p:sp>
      <p:graphicFrame>
        <p:nvGraphicFramePr>
          <p:cNvPr id="5" name="Nesne 4"/>
          <p:cNvGraphicFramePr>
            <a:graphicFrameLocks noChangeAspect="1"/>
          </p:cNvGraphicFramePr>
          <p:nvPr>
            <p:extLst/>
          </p:nvPr>
        </p:nvGraphicFramePr>
        <p:xfrm>
          <a:off x="6053139" y="3348039"/>
          <a:ext cx="85725" cy="161925"/>
        </p:xfrm>
        <a:graphic>
          <a:graphicData uri="http://schemas.openxmlformats.org/presentationml/2006/ole">
            <mc:AlternateContent xmlns:mc="http://schemas.openxmlformats.org/markup-compatibility/2006">
              <mc:Choice xmlns:v="urn:schemas-microsoft-com:vml" Requires="v">
                <p:oleObj spid="_x0000_s15363" name="Denklem" r:id="rId3" imgW="114151" imgH="215619" progId="Equation.3">
                  <p:embed/>
                </p:oleObj>
              </mc:Choice>
              <mc:Fallback>
                <p:oleObj name="Denklem" r:id="rId3" imgW="114151" imgH="215619" progId="Equation.3">
                  <p:embed/>
                  <p:pic>
                    <p:nvPicPr>
                      <p:cNvPr id="5" name="Nesn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3139" y="3348039"/>
                        <a:ext cx="85725" cy="16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102"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86933" y="4583579"/>
            <a:ext cx="5818135" cy="2111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6847003"/>
      </p:ext>
    </p:extLst>
  </p:cSld>
  <p:clrMapOvr>
    <a:masterClrMapping/>
  </p:clrMapOvr>
  <p:transition>
    <p:pull/>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1 Başlık"/>
          <p:cNvSpPr>
            <a:spLocks noGrp="1"/>
          </p:cNvSpPr>
          <p:nvPr>
            <p:ph type="title"/>
          </p:nvPr>
        </p:nvSpPr>
        <p:spPr>
          <a:xfrm>
            <a:off x="1992313" y="0"/>
            <a:ext cx="8229600" cy="1143000"/>
          </a:xfrm>
        </p:spPr>
        <p:txBody>
          <a:bodyPr/>
          <a:lstStyle/>
          <a:p>
            <a:r>
              <a:rPr lang="tr-TR" altLang="tr-TR" smtClean="0"/>
              <a:t>Çözüm</a:t>
            </a:r>
          </a:p>
        </p:txBody>
      </p:sp>
      <p:pic>
        <p:nvPicPr>
          <p:cNvPr id="205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6988" y="1196975"/>
            <a:ext cx="30480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Rectangle 6"/>
          <p:cNvSpPr>
            <a:spLocks noChangeArrowheads="1"/>
          </p:cNvSpPr>
          <p:nvPr/>
        </p:nvSpPr>
        <p:spPr bwMode="auto">
          <a:xfrm>
            <a:off x="1524001"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altLang="tr-TR" sz="24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aphicFrame>
        <p:nvGraphicFramePr>
          <p:cNvPr id="2050" name="Object 2"/>
          <p:cNvGraphicFramePr>
            <a:graphicFrameLocks noChangeAspect="1"/>
          </p:cNvGraphicFramePr>
          <p:nvPr/>
        </p:nvGraphicFramePr>
        <p:xfrm>
          <a:off x="2063750" y="4792664"/>
          <a:ext cx="5976938" cy="1589087"/>
        </p:xfrm>
        <a:graphic>
          <a:graphicData uri="http://schemas.openxmlformats.org/presentationml/2006/ole">
            <mc:AlternateContent xmlns:mc="http://schemas.openxmlformats.org/markup-compatibility/2006">
              <mc:Choice xmlns:v="urn:schemas-microsoft-com:vml" Requires="v">
                <p:oleObj spid="_x0000_s22532" name="Denklem" r:id="rId4" imgW="4012920" imgH="1066680" progId="Equation.3">
                  <p:embed/>
                </p:oleObj>
              </mc:Choice>
              <mc:Fallback>
                <p:oleObj name="Denklem" r:id="rId4" imgW="4012920" imgH="1066680" progId="Equation.3">
                  <p:embed/>
                  <p:pic>
                    <p:nvPicPr>
                      <p:cNvPr id="205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3750" y="4792664"/>
                        <a:ext cx="5976938" cy="1589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5" name="Rectangle 8"/>
          <p:cNvSpPr>
            <a:spLocks noChangeArrowheads="1"/>
          </p:cNvSpPr>
          <p:nvPr/>
        </p:nvSpPr>
        <p:spPr bwMode="auto">
          <a:xfrm>
            <a:off x="1524001"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altLang="tr-TR" sz="24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aphicFrame>
        <p:nvGraphicFramePr>
          <p:cNvPr id="2051" name="Object 3"/>
          <p:cNvGraphicFramePr>
            <a:graphicFrameLocks noChangeAspect="1"/>
          </p:cNvGraphicFramePr>
          <p:nvPr/>
        </p:nvGraphicFramePr>
        <p:xfrm>
          <a:off x="5735638" y="5657850"/>
          <a:ext cx="2881312" cy="723900"/>
        </p:xfrm>
        <a:graphic>
          <a:graphicData uri="http://schemas.openxmlformats.org/presentationml/2006/ole">
            <mc:AlternateContent xmlns:mc="http://schemas.openxmlformats.org/markup-compatibility/2006">
              <mc:Choice xmlns:v="urn:schemas-microsoft-com:vml" Requires="v">
                <p:oleObj spid="_x0000_s22533" name="Denklem" r:id="rId6" imgW="2006600" imgH="431800" progId="Equation.3">
                  <p:embed/>
                </p:oleObj>
              </mc:Choice>
              <mc:Fallback>
                <p:oleObj name="Denklem" r:id="rId6" imgW="2006600" imgH="431800" progId="Equation.3">
                  <p:embed/>
                  <p:pic>
                    <p:nvPicPr>
                      <p:cNvPr id="2051"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35638" y="5657850"/>
                        <a:ext cx="2881312"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56"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1" y="3860801"/>
            <a:ext cx="4067175" cy="4857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057"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91175" y="1196975"/>
            <a:ext cx="2400300" cy="3168650"/>
          </a:xfrm>
          <a:prstGeom prst="rect">
            <a:avLst/>
          </a:prstGeom>
          <a:solidFill>
            <a:schemeClr val="bg1"/>
          </a:solidFill>
          <a:ln w="9525">
            <a:solidFill>
              <a:srgbClr val="FF0000"/>
            </a:solidFill>
            <a:miter lim="800000"/>
            <a:headEnd/>
            <a:tailEnd/>
          </a:ln>
        </p:spPr>
      </p:pic>
    </p:spTree>
    <p:extLst>
      <p:ext uri="{BB962C8B-B14F-4D97-AF65-F5344CB8AC3E}">
        <p14:creationId xmlns:p14="http://schemas.microsoft.com/office/powerpoint/2010/main" val="98472838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Başlık"/>
          <p:cNvSpPr>
            <a:spLocks noGrp="1"/>
          </p:cNvSpPr>
          <p:nvPr>
            <p:ph type="title"/>
          </p:nvPr>
        </p:nvSpPr>
        <p:spPr>
          <a:xfrm>
            <a:off x="1981200" y="990600"/>
            <a:ext cx="3200400" cy="1143000"/>
          </a:xfrm>
        </p:spPr>
        <p:txBody>
          <a:bodyPr/>
          <a:lstStyle/>
          <a:p>
            <a:pPr algn="l"/>
            <a:r>
              <a:rPr lang="tr-TR" altLang="tr-TR" sz="3200" b="1"/>
              <a:t>Sonuç ve Yorum</a:t>
            </a:r>
          </a:p>
        </p:txBody>
      </p:sp>
      <p:sp>
        <p:nvSpPr>
          <p:cNvPr id="20483" name="5 Dikdörtgen"/>
          <p:cNvSpPr>
            <a:spLocks noChangeArrowheads="1"/>
          </p:cNvSpPr>
          <p:nvPr/>
        </p:nvSpPr>
        <p:spPr bwMode="auto">
          <a:xfrm>
            <a:off x="2057400" y="1981200"/>
            <a:ext cx="83058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tr-TR" altLang="tr-TR" sz="2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Ağırlık ile hemoglobin değeri arasında pozitif yönde iyi bir korelasyon vardır. İki değişken birlikte artmakta veya birlikte azalmaktadır.</a:t>
            </a:r>
          </a:p>
        </p:txBody>
      </p:sp>
    </p:spTree>
    <p:extLst>
      <p:ext uri="{BB962C8B-B14F-4D97-AF65-F5344CB8AC3E}">
        <p14:creationId xmlns:p14="http://schemas.microsoft.com/office/powerpoint/2010/main" val="84938614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1" name="Dikdörtgen 1"/>
          <p:cNvSpPr>
            <a:spLocks noChangeArrowheads="1"/>
          </p:cNvSpPr>
          <p:nvPr/>
        </p:nvSpPr>
        <p:spPr bwMode="auto">
          <a:xfrm>
            <a:off x="4948238" y="903632"/>
            <a:ext cx="70739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altLang="tr-TR"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Bir araştırmacı, ivesi koyunlarının vücut ölçümleri arasındaki ilişkiyi incelemek istiyor. Bu nedenle, 250 </a:t>
            </a:r>
            <a:r>
              <a:rPr kumimoji="0" lang="tr-TR" altLang="tr-TR" sz="2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İvesi </a:t>
            </a:r>
            <a:r>
              <a:rPr kumimoji="0" lang="tr-TR" altLang="tr-TR"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koyunun çeşitli vücut ölçümlerini (</a:t>
            </a:r>
            <a:r>
              <a:rPr kumimoji="0" lang="tr-TR" altLang="tr-TR" sz="2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örn</a:t>
            </a:r>
            <a:r>
              <a:rPr kumimoji="0" lang="tr-TR" altLang="tr-TR"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Baş uzunluğu, göğüs derinliği, göğüs genişliği, vücut uzunluğu, </a:t>
            </a:r>
            <a:r>
              <a:rPr kumimoji="0" lang="tr-TR" altLang="tr-TR" sz="2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cidago</a:t>
            </a:r>
            <a:r>
              <a:rPr kumimoji="0" lang="tr-TR" altLang="tr-TR"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yüksekliği gibi) kaydediyor. </a:t>
            </a:r>
            <a:r>
              <a:rPr kumimoji="0" lang="tr-TR" altLang="tr-TR" sz="2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Koyunlarda vücut ölçümleri arasındaki korelasyonları hesaplayınız.</a:t>
            </a:r>
            <a:endParaRPr kumimoji="0" lang="tr-TR" altLang="tr-TR"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altLang="tr-TR"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419843" name="Resim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863" y="1013553"/>
            <a:ext cx="4697412" cy="3723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44" name="Metin kutusu 4"/>
          <p:cNvSpPr txBox="1">
            <a:spLocks noChangeArrowheads="1"/>
          </p:cNvSpPr>
          <p:nvPr/>
        </p:nvSpPr>
        <p:spPr bwMode="auto">
          <a:xfrm>
            <a:off x="140772" y="5100468"/>
            <a:ext cx="3443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2000" b="0"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Veri seti &gt; ivesi-</a:t>
            </a:r>
            <a:r>
              <a:rPr kumimoji="0" lang="tr-TR" altLang="tr-TR" sz="2000" b="0" i="0" u="none" strike="noStrike" kern="1200" cap="none" spc="0" normalizeH="0" baseline="0" noProof="0" dirty="0" err="1">
                <a:ln>
                  <a:noFill/>
                </a:ln>
                <a:solidFill>
                  <a:srgbClr val="C00000"/>
                </a:solidFill>
                <a:effectLst/>
                <a:uLnTx/>
                <a:uFillTx/>
                <a:latin typeface="Calibri" panose="020F0502020204030204" pitchFamily="34" charset="0"/>
                <a:ea typeface="+mn-ea"/>
                <a:cs typeface="+mn-cs"/>
              </a:rPr>
              <a:t>korelasyon.omv</a:t>
            </a:r>
            <a:endParaRPr kumimoji="0" lang="tr-TR" altLang="tr-TR" sz="2000" b="0" i="0" u="none" strike="noStrike" kern="1200" cap="none" spc="0" normalizeH="0" baseline="0" noProof="0" dirty="0">
              <a:ln>
                <a:noFill/>
              </a:ln>
              <a:solidFill>
                <a:srgbClr val="C00000"/>
              </a:solidFill>
              <a:effectLst/>
              <a:uLnTx/>
              <a:uFillTx/>
              <a:latin typeface="Calibri" panose="020F0502020204030204" pitchFamily="34" charset="0"/>
              <a:ea typeface="+mn-ea"/>
              <a:cs typeface="+mn-cs"/>
            </a:endParaRPr>
          </a:p>
        </p:txBody>
      </p:sp>
      <p:sp>
        <p:nvSpPr>
          <p:cNvPr id="2" name="Slayt Numarası Yer Tutucusu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8FDE86-E561-4EEF-8050-9EDD66501439}" type="slidenum">
              <a:rPr kumimoji="0" lang="tr-TR" alt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tr-TR" alt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Başlık 1"/>
          <p:cNvSpPr txBox="1">
            <a:spLocks noChangeArrowheads="1"/>
          </p:cNvSpPr>
          <p:nvPr/>
        </p:nvSpPr>
        <p:spPr bwMode="auto">
          <a:xfrm>
            <a:off x="940393" y="118007"/>
            <a:ext cx="9921875" cy="54736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b" anchorCtr="0" compatLnSpc="1">
            <a:prstTxWarp prst="textNoShape">
              <a:avLst/>
            </a:prstTxWarp>
          </a:bodyPr>
          <a:lstStyle>
            <a:lvl1pPr algn="l" rtl="0" fontAlgn="base">
              <a:lnSpc>
                <a:spcPct val="90000"/>
              </a:lnSpc>
              <a:spcBef>
                <a:spcPct val="0"/>
              </a:spcBef>
              <a:spcAft>
                <a:spcPct val="0"/>
              </a:spcAft>
              <a:defRPr sz="2800" kern="1200">
                <a:solidFill>
                  <a:schemeClr val="tx1"/>
                </a:solidFill>
                <a:latin typeface="+mj-lt"/>
                <a:ea typeface="+mj-ea"/>
                <a:cs typeface="+mj-cs"/>
              </a:defRPr>
            </a:lvl1pPr>
            <a:lvl2pPr algn="l" rtl="0" fontAlgn="base">
              <a:lnSpc>
                <a:spcPct val="90000"/>
              </a:lnSpc>
              <a:spcBef>
                <a:spcPct val="0"/>
              </a:spcBef>
              <a:spcAft>
                <a:spcPct val="0"/>
              </a:spcAft>
              <a:defRPr sz="2800">
                <a:solidFill>
                  <a:schemeClr val="tx1"/>
                </a:solidFill>
                <a:latin typeface="Plantagenet Cherokee" pitchFamily="18" charset="-79"/>
              </a:defRPr>
            </a:lvl2pPr>
            <a:lvl3pPr algn="l" rtl="0" fontAlgn="base">
              <a:lnSpc>
                <a:spcPct val="90000"/>
              </a:lnSpc>
              <a:spcBef>
                <a:spcPct val="0"/>
              </a:spcBef>
              <a:spcAft>
                <a:spcPct val="0"/>
              </a:spcAft>
              <a:defRPr sz="2800">
                <a:solidFill>
                  <a:schemeClr val="tx1"/>
                </a:solidFill>
                <a:latin typeface="Plantagenet Cherokee" pitchFamily="18" charset="-79"/>
              </a:defRPr>
            </a:lvl3pPr>
            <a:lvl4pPr algn="l" rtl="0" fontAlgn="base">
              <a:lnSpc>
                <a:spcPct val="90000"/>
              </a:lnSpc>
              <a:spcBef>
                <a:spcPct val="0"/>
              </a:spcBef>
              <a:spcAft>
                <a:spcPct val="0"/>
              </a:spcAft>
              <a:defRPr sz="2800">
                <a:solidFill>
                  <a:schemeClr val="tx1"/>
                </a:solidFill>
                <a:latin typeface="Plantagenet Cherokee" pitchFamily="18" charset="-79"/>
              </a:defRPr>
            </a:lvl4pPr>
            <a:lvl5pPr algn="l" rtl="0" fontAlgn="base">
              <a:lnSpc>
                <a:spcPct val="90000"/>
              </a:lnSpc>
              <a:spcBef>
                <a:spcPct val="0"/>
              </a:spcBef>
              <a:spcAft>
                <a:spcPct val="0"/>
              </a:spcAft>
              <a:defRPr sz="2800">
                <a:solidFill>
                  <a:schemeClr val="tx1"/>
                </a:solidFill>
                <a:latin typeface="Plantagenet Cherokee" pitchFamily="18" charset="-79"/>
              </a:defRPr>
            </a:lvl5pPr>
            <a:lvl6pPr marL="457200" algn="l" rtl="0" fontAlgn="base">
              <a:lnSpc>
                <a:spcPct val="90000"/>
              </a:lnSpc>
              <a:spcBef>
                <a:spcPct val="0"/>
              </a:spcBef>
              <a:spcAft>
                <a:spcPct val="0"/>
              </a:spcAft>
              <a:defRPr sz="2800">
                <a:solidFill>
                  <a:schemeClr val="tx1"/>
                </a:solidFill>
                <a:latin typeface="Plantagenet Cherokee" pitchFamily="18" charset="-79"/>
              </a:defRPr>
            </a:lvl6pPr>
            <a:lvl7pPr marL="914400" algn="l" rtl="0" fontAlgn="base">
              <a:lnSpc>
                <a:spcPct val="90000"/>
              </a:lnSpc>
              <a:spcBef>
                <a:spcPct val="0"/>
              </a:spcBef>
              <a:spcAft>
                <a:spcPct val="0"/>
              </a:spcAft>
              <a:defRPr sz="2800">
                <a:solidFill>
                  <a:schemeClr val="tx1"/>
                </a:solidFill>
                <a:latin typeface="Plantagenet Cherokee" pitchFamily="18" charset="-79"/>
              </a:defRPr>
            </a:lvl7pPr>
            <a:lvl8pPr marL="1371600" algn="l" rtl="0" fontAlgn="base">
              <a:lnSpc>
                <a:spcPct val="90000"/>
              </a:lnSpc>
              <a:spcBef>
                <a:spcPct val="0"/>
              </a:spcBef>
              <a:spcAft>
                <a:spcPct val="0"/>
              </a:spcAft>
              <a:defRPr sz="2800">
                <a:solidFill>
                  <a:schemeClr val="tx1"/>
                </a:solidFill>
                <a:latin typeface="Plantagenet Cherokee" pitchFamily="18" charset="-79"/>
              </a:defRPr>
            </a:lvl8pPr>
            <a:lvl9pPr marL="1828800" algn="l" rtl="0" fontAlgn="base">
              <a:lnSpc>
                <a:spcPct val="90000"/>
              </a:lnSpc>
              <a:spcBef>
                <a:spcPct val="0"/>
              </a:spcBef>
              <a:spcAft>
                <a:spcPct val="0"/>
              </a:spcAft>
              <a:defRPr sz="2800">
                <a:solidFill>
                  <a:schemeClr val="tx1"/>
                </a:solidFill>
                <a:latin typeface="Plantagenet Cherokee" pitchFamily="18" charset="-79"/>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tr-TR" altLang="tr-TR" sz="3600" b="1" i="0" u="none" strike="noStrike" kern="1200" cap="none" spc="0" normalizeH="0" baseline="0" noProof="0" dirty="0" smtClean="0">
                <a:ln>
                  <a:noFill/>
                </a:ln>
                <a:solidFill>
                  <a:prstClr val="black"/>
                </a:solidFill>
                <a:effectLst/>
                <a:uLnTx/>
                <a:uFillTx/>
                <a:latin typeface="Calibri" panose="020F0502020204030204" pitchFamily="34" charset="0"/>
                <a:ea typeface="+mj-ea"/>
                <a:cs typeface="Calibri" panose="020F0502020204030204" pitchFamily="34" charset="0"/>
              </a:rPr>
              <a:t>Korelasyon Analizi Uygulama  </a:t>
            </a:r>
          </a:p>
        </p:txBody>
      </p:sp>
      <p:sp>
        <p:nvSpPr>
          <p:cNvPr id="8" name="Dikdörtgen 7"/>
          <p:cNvSpPr/>
          <p:nvPr/>
        </p:nvSpPr>
        <p:spPr>
          <a:xfrm>
            <a:off x="5428254" y="4177079"/>
            <a:ext cx="6216575" cy="156966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err="1" smtClean="0">
                <a:ln>
                  <a:noFill/>
                </a:ln>
                <a:solidFill>
                  <a:prstClr val="black"/>
                </a:solidFill>
                <a:effectLst/>
                <a:uLnTx/>
                <a:uFillTx/>
                <a:latin typeface="Calibri" panose="020F0502020204030204"/>
                <a:ea typeface="Times New Roman" pitchFamily="18" charset="0"/>
                <a:cs typeface="Arial" pitchFamily="34" charset="0"/>
              </a:rPr>
              <a:t>Ho</a:t>
            </a:r>
            <a:r>
              <a:rPr kumimoji="0" lang="tr-TR" sz="2400" b="1" i="0" u="none" strike="noStrike" kern="1200" cap="none" spc="0" normalizeH="0" baseline="0" noProof="0" dirty="0">
                <a:ln>
                  <a:noFill/>
                </a:ln>
                <a:solidFill>
                  <a:prstClr val="black"/>
                </a:solidFill>
                <a:effectLst/>
                <a:uLnTx/>
                <a:uFillTx/>
                <a:latin typeface="Calibri" panose="020F0502020204030204"/>
                <a:ea typeface="Times New Roman" pitchFamily="18" charset="0"/>
                <a:cs typeface="Arial" pitchFamily="34" charset="0"/>
              </a:rPr>
              <a:t>: </a:t>
            </a:r>
            <a:r>
              <a:rPr kumimoji="0" lang="tr-TR" sz="2400" b="0" i="0" u="none" strike="noStrike" kern="1200" cap="none" spc="0" normalizeH="0" baseline="0" noProof="0" dirty="0">
                <a:ln>
                  <a:noFill/>
                </a:ln>
                <a:solidFill>
                  <a:prstClr val="black"/>
                </a:solidFill>
                <a:effectLst/>
                <a:uLnTx/>
                <a:uFillTx/>
                <a:latin typeface="Calibri" panose="020F0502020204030204"/>
                <a:ea typeface="Times New Roman" pitchFamily="18" charset="0"/>
                <a:cs typeface="Arial" pitchFamily="34" charset="0"/>
              </a:rPr>
              <a:t>Koyunlarda vücut ölçümleri arasındaki </a:t>
            </a:r>
            <a:r>
              <a:rPr kumimoji="0" lang="tr-TR" sz="2400" b="0" i="0" u="none" strike="noStrike" kern="1200" cap="none" spc="0" normalizeH="0" baseline="0" noProof="0" dirty="0" smtClean="0">
                <a:ln>
                  <a:noFill/>
                </a:ln>
                <a:solidFill>
                  <a:prstClr val="black"/>
                </a:solidFill>
                <a:effectLst/>
                <a:uLnTx/>
                <a:uFillTx/>
                <a:latin typeface="Calibri" panose="020F0502020204030204"/>
                <a:ea typeface="Times New Roman" pitchFamily="18" charset="0"/>
                <a:cs typeface="Arial" pitchFamily="34" charset="0"/>
              </a:rPr>
              <a:t>korelasyon yoktur</a:t>
            </a:r>
            <a:r>
              <a:rPr kumimoji="0" lang="tr-TR" sz="2400" b="0" i="0" u="none" strike="noStrike" kern="1200" cap="none" spc="0" normalizeH="0" baseline="0" noProof="0" dirty="0">
                <a:ln>
                  <a:noFill/>
                </a:ln>
                <a:solidFill>
                  <a:prstClr val="black"/>
                </a:solidFill>
                <a:effectLst/>
                <a:uLnTx/>
                <a:uFillTx/>
                <a:latin typeface="Calibri" panose="020F0502020204030204"/>
                <a:ea typeface="Times New Roman" pitchFamily="18" charset="0"/>
                <a:cs typeface="Arial" pitchFamily="34" charset="0"/>
              </a:rPr>
              <a:t>.</a:t>
            </a:r>
            <a:endParaRPr kumimoji="0" lang="tr-TR" sz="105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smtClean="0">
                <a:ln>
                  <a:noFill/>
                </a:ln>
                <a:solidFill>
                  <a:prstClr val="black"/>
                </a:solidFill>
                <a:effectLst/>
                <a:uLnTx/>
                <a:uFillTx/>
                <a:latin typeface="Calibri" panose="020F0502020204030204"/>
                <a:ea typeface="Times New Roman" pitchFamily="18" charset="0"/>
                <a:cs typeface="Arial" pitchFamily="34" charset="0"/>
              </a:rPr>
              <a:t>H</a:t>
            </a:r>
            <a:r>
              <a:rPr kumimoji="0" lang="tr-TR" sz="2400" b="1" i="0" u="none" strike="noStrike" kern="1200" cap="none" spc="0" normalizeH="0" baseline="-25000" noProof="0" dirty="0" smtClean="0">
                <a:ln>
                  <a:noFill/>
                </a:ln>
                <a:solidFill>
                  <a:prstClr val="black"/>
                </a:solidFill>
                <a:effectLst/>
                <a:uLnTx/>
                <a:uFillTx/>
                <a:latin typeface="Calibri" panose="020F0502020204030204"/>
                <a:ea typeface="Times New Roman" pitchFamily="18" charset="0"/>
                <a:cs typeface="Arial" pitchFamily="34" charset="0"/>
              </a:rPr>
              <a:t>A</a:t>
            </a:r>
            <a:r>
              <a:rPr kumimoji="0" lang="tr-TR" sz="2400" b="1" i="0" u="none" strike="noStrike" kern="1200" cap="none" spc="0" normalizeH="0" baseline="0" noProof="0" dirty="0" smtClean="0">
                <a:ln>
                  <a:noFill/>
                </a:ln>
                <a:solidFill>
                  <a:prstClr val="black"/>
                </a:solidFill>
                <a:effectLst/>
                <a:uLnTx/>
                <a:uFillTx/>
                <a:latin typeface="Calibri" panose="020F0502020204030204"/>
                <a:ea typeface="Times New Roman" pitchFamily="18" charset="0"/>
                <a:cs typeface="Arial" pitchFamily="34" charset="0"/>
              </a:rPr>
              <a:t>: </a:t>
            </a:r>
            <a:r>
              <a:rPr kumimoji="0" lang="tr-TR" sz="2400" b="0" i="0" u="none" strike="noStrike" kern="1200" cap="none" spc="0" normalizeH="0" baseline="0" noProof="0" dirty="0">
                <a:ln>
                  <a:noFill/>
                </a:ln>
                <a:solidFill>
                  <a:prstClr val="black"/>
                </a:solidFill>
                <a:effectLst/>
                <a:uLnTx/>
                <a:uFillTx/>
                <a:latin typeface="Calibri" panose="020F0502020204030204"/>
                <a:ea typeface="Times New Roman" pitchFamily="18" charset="0"/>
                <a:cs typeface="Arial" pitchFamily="34" charset="0"/>
              </a:rPr>
              <a:t>Koyunlarda vücut ölçümleri arasındaki korelasyon </a:t>
            </a:r>
            <a:r>
              <a:rPr kumimoji="0" lang="tr-TR" sz="2400" b="0" i="0" u="none" strike="noStrike" kern="1200" cap="none" spc="0" normalizeH="0" baseline="0" noProof="0" dirty="0" smtClean="0">
                <a:ln>
                  <a:noFill/>
                </a:ln>
                <a:solidFill>
                  <a:prstClr val="black"/>
                </a:solidFill>
                <a:effectLst/>
                <a:uLnTx/>
                <a:uFillTx/>
                <a:latin typeface="Calibri" panose="020F0502020204030204"/>
                <a:ea typeface="Times New Roman" pitchFamily="18" charset="0"/>
                <a:cs typeface="Arial" pitchFamily="34" charset="0"/>
              </a:rPr>
              <a:t>vardır</a:t>
            </a:r>
            <a:r>
              <a:rPr kumimoji="0" lang="tr-TR" sz="2400" b="0" i="0" u="none" strike="noStrike" kern="1200" cap="none" spc="0" normalizeH="0" baseline="0" noProof="0" dirty="0">
                <a:ln>
                  <a:noFill/>
                </a:ln>
                <a:solidFill>
                  <a:prstClr val="black"/>
                </a:solidFill>
                <a:effectLst/>
                <a:uLnTx/>
                <a:uFillTx/>
                <a:latin typeface="Calibri" panose="020F0502020204030204"/>
                <a:ea typeface="Times New Roman" pitchFamily="18" charset="0"/>
                <a:cs typeface="Arial" pitchFamily="34" charset="0"/>
              </a:rPr>
              <a:t>.</a:t>
            </a:r>
            <a:endParaRPr kumimoji="0" lang="tr-TR" sz="36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p:txBody>
      </p:sp>
      <p:sp>
        <p:nvSpPr>
          <p:cNvPr id="9" name="Metin kutusu 8"/>
          <p:cNvSpPr txBox="1"/>
          <p:nvPr/>
        </p:nvSpPr>
        <p:spPr>
          <a:xfrm>
            <a:off x="5537774" y="3557610"/>
            <a:ext cx="1603375" cy="5238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a:ln>
                  <a:noFill/>
                </a:ln>
                <a:solidFill>
                  <a:prstClr val="white"/>
                </a:solidFill>
                <a:effectLst/>
                <a:uLnTx/>
                <a:uFillTx/>
                <a:latin typeface="Calibri" panose="020F0502020204030204"/>
                <a:ea typeface="+mn-ea"/>
                <a:cs typeface="+mn-cs"/>
              </a:rPr>
              <a:t>Hipotez?</a:t>
            </a:r>
          </a:p>
        </p:txBody>
      </p:sp>
    </p:spTree>
    <p:extLst>
      <p:ext uri="{BB962C8B-B14F-4D97-AF65-F5344CB8AC3E}">
        <p14:creationId xmlns:p14="http://schemas.microsoft.com/office/powerpoint/2010/main" val="5863788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0865" name="Resim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2327" y="342900"/>
            <a:ext cx="5943600" cy="629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866" name="Metin kutusu 2"/>
          <p:cNvSpPr txBox="1">
            <a:spLocks noChangeArrowheads="1"/>
          </p:cNvSpPr>
          <p:nvPr/>
        </p:nvSpPr>
        <p:spPr bwMode="auto">
          <a:xfrm>
            <a:off x="477235" y="1443210"/>
            <a:ext cx="41767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Analyses</a:t>
            </a:r>
            <a:r>
              <a:rPr kumimoji="0" lang="tr-TR" altLang="tr-T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&gt; </a:t>
            </a:r>
            <a:r>
              <a:rPr kumimoji="0" lang="tr-TR" altLang="tr-TR"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Regression</a:t>
            </a:r>
            <a:r>
              <a:rPr kumimoji="0" lang="tr-TR" altLang="tr-T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&gt; </a:t>
            </a:r>
            <a:r>
              <a:rPr kumimoji="0" lang="tr-TR" altLang="tr-TR"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Correlation</a:t>
            </a:r>
            <a:r>
              <a:rPr kumimoji="0" lang="tr-TR" altLang="tr-T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tr-TR" altLang="tr-TR"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Matrix</a:t>
            </a:r>
            <a:endParaRPr kumimoji="0" lang="tr-TR" altLang="tr-T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 name="Slayt Numarası Yer Tutucusu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8FDE86-E561-4EEF-8050-9EDD66501439}" type="slidenum">
              <a:rPr kumimoji="0" lang="tr-TR" alt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tr-TR" alt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Başlık 1"/>
          <p:cNvSpPr txBox="1">
            <a:spLocks noChangeArrowheads="1"/>
          </p:cNvSpPr>
          <p:nvPr/>
        </p:nvSpPr>
        <p:spPr bwMode="auto">
          <a:xfrm>
            <a:off x="477235" y="183175"/>
            <a:ext cx="9980613"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b" anchorCtr="0" compatLnSpc="1">
            <a:prstTxWarp prst="textNoShape">
              <a:avLst/>
            </a:prstTxWarp>
          </a:bodyPr>
          <a:lstStyle>
            <a:lvl1pPr algn="l" rtl="0" fontAlgn="base">
              <a:lnSpc>
                <a:spcPct val="90000"/>
              </a:lnSpc>
              <a:spcBef>
                <a:spcPct val="0"/>
              </a:spcBef>
              <a:spcAft>
                <a:spcPct val="0"/>
              </a:spcAft>
              <a:defRPr sz="2800" kern="1200">
                <a:solidFill>
                  <a:schemeClr val="tx1"/>
                </a:solidFill>
                <a:latin typeface="+mj-lt"/>
                <a:ea typeface="+mj-ea"/>
                <a:cs typeface="+mj-cs"/>
              </a:defRPr>
            </a:lvl1pPr>
            <a:lvl2pPr algn="l" rtl="0" fontAlgn="base">
              <a:lnSpc>
                <a:spcPct val="90000"/>
              </a:lnSpc>
              <a:spcBef>
                <a:spcPct val="0"/>
              </a:spcBef>
              <a:spcAft>
                <a:spcPct val="0"/>
              </a:spcAft>
              <a:defRPr sz="2800">
                <a:solidFill>
                  <a:schemeClr val="tx1"/>
                </a:solidFill>
                <a:latin typeface="Plantagenet Cherokee" pitchFamily="18" charset="-79"/>
              </a:defRPr>
            </a:lvl2pPr>
            <a:lvl3pPr algn="l" rtl="0" fontAlgn="base">
              <a:lnSpc>
                <a:spcPct val="90000"/>
              </a:lnSpc>
              <a:spcBef>
                <a:spcPct val="0"/>
              </a:spcBef>
              <a:spcAft>
                <a:spcPct val="0"/>
              </a:spcAft>
              <a:defRPr sz="2800">
                <a:solidFill>
                  <a:schemeClr val="tx1"/>
                </a:solidFill>
                <a:latin typeface="Plantagenet Cherokee" pitchFamily="18" charset="-79"/>
              </a:defRPr>
            </a:lvl3pPr>
            <a:lvl4pPr algn="l" rtl="0" fontAlgn="base">
              <a:lnSpc>
                <a:spcPct val="90000"/>
              </a:lnSpc>
              <a:spcBef>
                <a:spcPct val="0"/>
              </a:spcBef>
              <a:spcAft>
                <a:spcPct val="0"/>
              </a:spcAft>
              <a:defRPr sz="2800">
                <a:solidFill>
                  <a:schemeClr val="tx1"/>
                </a:solidFill>
                <a:latin typeface="Plantagenet Cherokee" pitchFamily="18" charset="-79"/>
              </a:defRPr>
            </a:lvl4pPr>
            <a:lvl5pPr algn="l" rtl="0" fontAlgn="base">
              <a:lnSpc>
                <a:spcPct val="90000"/>
              </a:lnSpc>
              <a:spcBef>
                <a:spcPct val="0"/>
              </a:spcBef>
              <a:spcAft>
                <a:spcPct val="0"/>
              </a:spcAft>
              <a:defRPr sz="2800">
                <a:solidFill>
                  <a:schemeClr val="tx1"/>
                </a:solidFill>
                <a:latin typeface="Plantagenet Cherokee" pitchFamily="18" charset="-79"/>
              </a:defRPr>
            </a:lvl5pPr>
            <a:lvl6pPr marL="457200" algn="l" rtl="0" fontAlgn="base">
              <a:lnSpc>
                <a:spcPct val="90000"/>
              </a:lnSpc>
              <a:spcBef>
                <a:spcPct val="0"/>
              </a:spcBef>
              <a:spcAft>
                <a:spcPct val="0"/>
              </a:spcAft>
              <a:defRPr sz="2800">
                <a:solidFill>
                  <a:schemeClr val="tx1"/>
                </a:solidFill>
                <a:latin typeface="Plantagenet Cherokee" pitchFamily="18" charset="-79"/>
              </a:defRPr>
            </a:lvl6pPr>
            <a:lvl7pPr marL="914400" algn="l" rtl="0" fontAlgn="base">
              <a:lnSpc>
                <a:spcPct val="90000"/>
              </a:lnSpc>
              <a:spcBef>
                <a:spcPct val="0"/>
              </a:spcBef>
              <a:spcAft>
                <a:spcPct val="0"/>
              </a:spcAft>
              <a:defRPr sz="2800">
                <a:solidFill>
                  <a:schemeClr val="tx1"/>
                </a:solidFill>
                <a:latin typeface="Plantagenet Cherokee" pitchFamily="18" charset="-79"/>
              </a:defRPr>
            </a:lvl7pPr>
            <a:lvl8pPr marL="1371600" algn="l" rtl="0" fontAlgn="base">
              <a:lnSpc>
                <a:spcPct val="90000"/>
              </a:lnSpc>
              <a:spcBef>
                <a:spcPct val="0"/>
              </a:spcBef>
              <a:spcAft>
                <a:spcPct val="0"/>
              </a:spcAft>
              <a:defRPr sz="2800">
                <a:solidFill>
                  <a:schemeClr val="tx1"/>
                </a:solidFill>
                <a:latin typeface="Plantagenet Cherokee" pitchFamily="18" charset="-79"/>
              </a:defRPr>
            </a:lvl8pPr>
            <a:lvl9pPr marL="1828800" algn="l" rtl="0" fontAlgn="base">
              <a:lnSpc>
                <a:spcPct val="90000"/>
              </a:lnSpc>
              <a:spcBef>
                <a:spcPct val="0"/>
              </a:spcBef>
              <a:spcAft>
                <a:spcPct val="0"/>
              </a:spcAft>
              <a:defRPr sz="2800">
                <a:solidFill>
                  <a:schemeClr val="tx1"/>
                </a:solidFill>
                <a:latin typeface="Plantagenet Cherokee" pitchFamily="18" charset="-79"/>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tr-TR" altLang="tr-TR" sz="3600" b="1" i="0" u="none" strike="noStrike" kern="1200" cap="none" spc="0" normalizeH="0" baseline="0" noProof="0" dirty="0" smtClean="0">
                <a:ln>
                  <a:noFill/>
                </a:ln>
                <a:solidFill>
                  <a:prstClr val="black"/>
                </a:solidFill>
                <a:effectLst/>
                <a:uLnTx/>
                <a:uFillTx/>
                <a:latin typeface="Calibri" panose="020F0502020204030204"/>
                <a:ea typeface="+mj-ea"/>
                <a:cs typeface="+mj-cs"/>
              </a:rPr>
              <a:t>Test istatistiğinin seçimi</a:t>
            </a:r>
          </a:p>
        </p:txBody>
      </p:sp>
    </p:spTree>
    <p:extLst>
      <p:ext uri="{BB962C8B-B14F-4D97-AF65-F5344CB8AC3E}">
        <p14:creationId xmlns:p14="http://schemas.microsoft.com/office/powerpoint/2010/main" val="33495435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1889" name="Resim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625" y="334526"/>
            <a:ext cx="10910888" cy="519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1890" name="Metin kutusu 2"/>
          <p:cNvSpPr txBox="1">
            <a:spLocks noChangeArrowheads="1"/>
          </p:cNvSpPr>
          <p:nvPr/>
        </p:nvSpPr>
        <p:spPr bwMode="auto">
          <a:xfrm>
            <a:off x="143219" y="5497139"/>
            <a:ext cx="11909234" cy="1015663"/>
          </a:xfrm>
          <a:prstGeom prst="rect">
            <a:avLst/>
          </a:prstGeom>
          <a:solidFill>
            <a:srgbClr val="FFFF00"/>
          </a:solidFill>
          <a:ln>
            <a:noFill/>
          </a:ln>
          <a:extLst/>
        </p:spPr>
        <p:txBody>
          <a:bodyPr wrap="squar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20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YORUM: Koyunlarda tüm vücut </a:t>
            </a:r>
            <a:r>
              <a:rPr kumimoji="0" lang="tr-TR" altLang="tr-TR"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ölçümleri arasındaki korelasyon vardır</a:t>
            </a:r>
            <a:r>
              <a:rPr kumimoji="0" lang="tr-TR" altLang="tr-TR" sz="20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20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Örneğin; göğüs derinliği ile baş uzunluğu arasındaki korelasyon katsayısı r=0.477 ve istatistiksel olarak önemlidir (p&lt;0.001). Bu iki ölçüm arasındaki korelasyon %47.7 </a:t>
            </a:r>
            <a:r>
              <a:rPr kumimoji="0" lang="tr-TR" altLang="tr-TR" sz="2000" b="1"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mn-cs"/>
              </a:rPr>
              <a:t>dir</a:t>
            </a:r>
            <a:r>
              <a:rPr kumimoji="0" lang="tr-TR" altLang="tr-TR" sz="20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Bu korelasyon pozitif ve orta güçlüdür.</a:t>
            </a:r>
            <a:r>
              <a:rPr kumimoji="0" lang="tr-TR" altLang="tr-TR"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a:t>
            </a:r>
            <a:endParaRPr kumimoji="0" lang="tr-TR" altLang="tr-T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 name="Slayt Numarası Yer Tutucusu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8FDE86-E561-4EEF-8050-9EDD66501439}" type="slidenum">
              <a:rPr kumimoji="0" lang="tr-TR" alt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tr-TR" alt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Başlık 1"/>
          <p:cNvSpPr txBox="1">
            <a:spLocks noChangeArrowheads="1"/>
          </p:cNvSpPr>
          <p:nvPr/>
        </p:nvSpPr>
        <p:spPr>
          <a:xfrm>
            <a:off x="3625065" y="84734"/>
            <a:ext cx="6554578" cy="616695"/>
          </a:xfrm>
          <a:prstGeom prst="rect">
            <a:avLst/>
          </a:prstGeom>
        </p:spPr>
        <p:txBody>
          <a:bodyPr/>
          <a:lstStyle>
            <a:lvl1pPr algn="l" rtl="0" fontAlgn="base">
              <a:lnSpc>
                <a:spcPct val="90000"/>
              </a:lnSpc>
              <a:spcBef>
                <a:spcPct val="0"/>
              </a:spcBef>
              <a:spcAft>
                <a:spcPct val="0"/>
              </a:spcAft>
              <a:defRPr sz="2800" kern="1200">
                <a:solidFill>
                  <a:schemeClr val="tx1"/>
                </a:solidFill>
                <a:latin typeface="+mj-lt"/>
                <a:ea typeface="+mj-ea"/>
                <a:cs typeface="+mj-cs"/>
              </a:defRPr>
            </a:lvl1pPr>
            <a:lvl2pPr algn="l" rtl="0" fontAlgn="base">
              <a:lnSpc>
                <a:spcPct val="90000"/>
              </a:lnSpc>
              <a:spcBef>
                <a:spcPct val="0"/>
              </a:spcBef>
              <a:spcAft>
                <a:spcPct val="0"/>
              </a:spcAft>
              <a:defRPr sz="2800">
                <a:solidFill>
                  <a:schemeClr val="tx1"/>
                </a:solidFill>
                <a:latin typeface="Plantagenet Cherokee" pitchFamily="18" charset="-79"/>
              </a:defRPr>
            </a:lvl2pPr>
            <a:lvl3pPr algn="l" rtl="0" fontAlgn="base">
              <a:lnSpc>
                <a:spcPct val="90000"/>
              </a:lnSpc>
              <a:spcBef>
                <a:spcPct val="0"/>
              </a:spcBef>
              <a:spcAft>
                <a:spcPct val="0"/>
              </a:spcAft>
              <a:defRPr sz="2800">
                <a:solidFill>
                  <a:schemeClr val="tx1"/>
                </a:solidFill>
                <a:latin typeface="Plantagenet Cherokee" pitchFamily="18" charset="-79"/>
              </a:defRPr>
            </a:lvl3pPr>
            <a:lvl4pPr algn="l" rtl="0" fontAlgn="base">
              <a:lnSpc>
                <a:spcPct val="90000"/>
              </a:lnSpc>
              <a:spcBef>
                <a:spcPct val="0"/>
              </a:spcBef>
              <a:spcAft>
                <a:spcPct val="0"/>
              </a:spcAft>
              <a:defRPr sz="2800">
                <a:solidFill>
                  <a:schemeClr val="tx1"/>
                </a:solidFill>
                <a:latin typeface="Plantagenet Cherokee" pitchFamily="18" charset="-79"/>
              </a:defRPr>
            </a:lvl4pPr>
            <a:lvl5pPr algn="l" rtl="0" fontAlgn="base">
              <a:lnSpc>
                <a:spcPct val="90000"/>
              </a:lnSpc>
              <a:spcBef>
                <a:spcPct val="0"/>
              </a:spcBef>
              <a:spcAft>
                <a:spcPct val="0"/>
              </a:spcAft>
              <a:defRPr sz="2800">
                <a:solidFill>
                  <a:schemeClr val="tx1"/>
                </a:solidFill>
                <a:latin typeface="Plantagenet Cherokee" pitchFamily="18" charset="-79"/>
              </a:defRPr>
            </a:lvl5pPr>
            <a:lvl6pPr marL="457200" algn="l" rtl="0" fontAlgn="base">
              <a:lnSpc>
                <a:spcPct val="90000"/>
              </a:lnSpc>
              <a:spcBef>
                <a:spcPct val="0"/>
              </a:spcBef>
              <a:spcAft>
                <a:spcPct val="0"/>
              </a:spcAft>
              <a:defRPr sz="2800">
                <a:solidFill>
                  <a:schemeClr val="tx1"/>
                </a:solidFill>
                <a:latin typeface="Plantagenet Cherokee" pitchFamily="18" charset="-79"/>
              </a:defRPr>
            </a:lvl6pPr>
            <a:lvl7pPr marL="914400" algn="l" rtl="0" fontAlgn="base">
              <a:lnSpc>
                <a:spcPct val="90000"/>
              </a:lnSpc>
              <a:spcBef>
                <a:spcPct val="0"/>
              </a:spcBef>
              <a:spcAft>
                <a:spcPct val="0"/>
              </a:spcAft>
              <a:defRPr sz="2800">
                <a:solidFill>
                  <a:schemeClr val="tx1"/>
                </a:solidFill>
                <a:latin typeface="Plantagenet Cherokee" pitchFamily="18" charset="-79"/>
              </a:defRPr>
            </a:lvl7pPr>
            <a:lvl8pPr marL="1371600" algn="l" rtl="0" fontAlgn="base">
              <a:lnSpc>
                <a:spcPct val="90000"/>
              </a:lnSpc>
              <a:spcBef>
                <a:spcPct val="0"/>
              </a:spcBef>
              <a:spcAft>
                <a:spcPct val="0"/>
              </a:spcAft>
              <a:defRPr sz="2800">
                <a:solidFill>
                  <a:schemeClr val="tx1"/>
                </a:solidFill>
                <a:latin typeface="Plantagenet Cherokee" pitchFamily="18" charset="-79"/>
              </a:defRPr>
            </a:lvl8pPr>
            <a:lvl9pPr marL="1828800" algn="l" rtl="0" fontAlgn="base">
              <a:lnSpc>
                <a:spcPct val="90000"/>
              </a:lnSpc>
              <a:spcBef>
                <a:spcPct val="0"/>
              </a:spcBef>
              <a:spcAft>
                <a:spcPct val="0"/>
              </a:spcAft>
              <a:defRPr sz="2800">
                <a:solidFill>
                  <a:schemeClr val="tx1"/>
                </a:solidFill>
                <a:latin typeface="Plantagenet Cherokee" pitchFamily="18" charset="-79"/>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tr-TR" altLang="tr-TR" sz="2800" b="1" i="0" u="none" strike="noStrike" kern="1200" cap="none" spc="0" normalizeH="0" baseline="0" noProof="0" dirty="0" smtClean="0">
                <a:ln>
                  <a:noFill/>
                </a:ln>
                <a:solidFill>
                  <a:prstClr val="black"/>
                </a:solidFill>
                <a:effectLst/>
                <a:uLnTx/>
                <a:uFillTx/>
                <a:latin typeface="Calibri" panose="020F0502020204030204" pitchFamily="34" charset="0"/>
                <a:ea typeface="+mj-ea"/>
                <a:cs typeface="Calibri" panose="020F0502020204030204" pitchFamily="34" charset="0"/>
              </a:rPr>
              <a:t>İstatistiksel Karar ve Yorum</a:t>
            </a:r>
          </a:p>
        </p:txBody>
      </p:sp>
    </p:spTree>
    <p:extLst>
      <p:ext uri="{BB962C8B-B14F-4D97-AF65-F5344CB8AC3E}">
        <p14:creationId xmlns:p14="http://schemas.microsoft.com/office/powerpoint/2010/main" val="41238302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Regresyon Analizi</a:t>
            </a:r>
            <a:endParaRPr lang="tr-TR" dirty="0"/>
          </a:p>
        </p:txBody>
      </p:sp>
    </p:spTree>
    <p:extLst>
      <p:ext uri="{BB962C8B-B14F-4D97-AF65-F5344CB8AC3E}">
        <p14:creationId xmlns:p14="http://schemas.microsoft.com/office/powerpoint/2010/main" val="12863279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6094" y="1289539"/>
            <a:ext cx="8070850" cy="1143000"/>
          </a:xfrm>
        </p:spPr>
        <p:txBody>
          <a:bodyPr/>
          <a:lstStyle/>
          <a:p>
            <a:r>
              <a:rPr lang="tr-TR" dirty="0" smtClean="0"/>
              <a:t>REGRESYON ANALİZİ</a:t>
            </a:r>
            <a:endParaRPr lang="tr-TR" dirty="0"/>
          </a:p>
        </p:txBody>
      </p:sp>
      <p:sp>
        <p:nvSpPr>
          <p:cNvPr id="3" name="2 İçerik Yer Tutucusu"/>
          <p:cNvSpPr>
            <a:spLocks noGrp="1"/>
          </p:cNvSpPr>
          <p:nvPr>
            <p:ph idx="1"/>
          </p:nvPr>
        </p:nvSpPr>
        <p:spPr>
          <a:xfrm>
            <a:off x="2516094" y="2432539"/>
            <a:ext cx="7813862" cy="4800600"/>
          </a:xfrm>
        </p:spPr>
        <p:txBody>
          <a:bodyPr/>
          <a:lstStyle/>
          <a:p>
            <a:pPr marL="0" indent="0" algn="just">
              <a:buNone/>
            </a:pPr>
            <a:r>
              <a:rPr lang="tr-TR" dirty="0" smtClean="0">
                <a:latin typeface="Arial" pitchFamily="34" charset="0"/>
                <a:cs typeface="Arial" pitchFamily="34" charset="0"/>
              </a:rPr>
              <a:t>İki değişken arasında bir ilişki bulunup bulunmadığı, eğer varsa bu ilişkinin derecesinin saptanması da istatistiksel çözümlemelerde sık sık karşılaşılan bir sorundur. İstatistiksel anlamda iki değişken arasındaki ilişki, bunların değerlerinin karşılıklı değişimleri arasında bir bağlılık şeklinde anlaşılır.  </a:t>
            </a:r>
            <a:endParaRPr lang="tr-TR" dirty="0">
              <a:latin typeface="Arial" pitchFamily="34" charset="0"/>
              <a:cs typeface="Arial" pitchFamily="34" charset="0"/>
            </a:endParaRPr>
          </a:p>
        </p:txBody>
      </p:sp>
    </p:spTree>
    <p:extLst>
      <p:ext uri="{BB962C8B-B14F-4D97-AF65-F5344CB8AC3E}">
        <p14:creationId xmlns:p14="http://schemas.microsoft.com/office/powerpoint/2010/main" val="12945830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707342" y="1447800"/>
            <a:ext cx="7751109" cy="3733800"/>
          </a:xfrm>
        </p:spPr>
        <p:txBody>
          <a:bodyPr/>
          <a:lstStyle/>
          <a:p>
            <a:pPr marL="0" indent="0" algn="just">
              <a:buNone/>
            </a:pPr>
            <a:r>
              <a:rPr lang="tr-TR" sz="2400" dirty="0">
                <a:latin typeface="Arial" pitchFamily="34" charset="0"/>
                <a:cs typeface="Arial" pitchFamily="34" charset="0"/>
              </a:rPr>
              <a:t>İki değişken arasında bir ilişki olduğunda, bu ilişki dağılım grafiğindeki noktalar arasından geçen uygun bir doğru ile tanımlanabilir. Bu doğruya </a:t>
            </a:r>
            <a:r>
              <a:rPr lang="tr-TR" sz="2400" dirty="0">
                <a:solidFill>
                  <a:srgbClr val="FF0000"/>
                </a:solidFill>
                <a:effectLst>
                  <a:outerShdw blurRad="38100" dist="38100" dir="2700000" algn="tl">
                    <a:srgbClr val="000000">
                      <a:alpha val="43137"/>
                    </a:srgbClr>
                  </a:outerShdw>
                </a:effectLst>
                <a:latin typeface="Arial" pitchFamily="34" charset="0"/>
                <a:cs typeface="Arial" pitchFamily="34" charset="0"/>
              </a:rPr>
              <a:t>regresyon doğrusu </a:t>
            </a:r>
            <a:r>
              <a:rPr lang="tr-TR" sz="2400" dirty="0">
                <a:latin typeface="Arial" pitchFamily="34" charset="0"/>
                <a:cs typeface="Arial" pitchFamily="34" charset="0"/>
              </a:rPr>
              <a:t>denir ve matematiksel olarak bir denklem ile tanımlanabilir. Bu denklemede </a:t>
            </a:r>
            <a:r>
              <a:rPr lang="tr-TR" sz="2400" dirty="0">
                <a:solidFill>
                  <a:srgbClr val="FF0000"/>
                </a:solidFill>
                <a:effectLst>
                  <a:outerShdw blurRad="38100" dist="38100" dir="2700000" algn="tl">
                    <a:srgbClr val="000000">
                      <a:alpha val="43137"/>
                    </a:srgbClr>
                  </a:outerShdw>
                </a:effectLst>
                <a:latin typeface="Arial" pitchFamily="34" charset="0"/>
                <a:cs typeface="Arial" pitchFamily="34" charset="0"/>
              </a:rPr>
              <a:t>regresyon denklemi </a:t>
            </a:r>
            <a:r>
              <a:rPr lang="tr-TR" sz="2400" dirty="0">
                <a:latin typeface="Arial" pitchFamily="34" charset="0"/>
                <a:cs typeface="Arial" pitchFamily="34" charset="0"/>
              </a:rPr>
              <a:t>denir.  </a:t>
            </a:r>
            <a:endParaRPr lang="tr-TR" sz="2400" dirty="0"/>
          </a:p>
        </p:txBody>
      </p:sp>
      <p:pic>
        <p:nvPicPr>
          <p:cNvPr id="145410" name="Picture 2" descr="C:\Users\www\Desktop\220px-LinearRegression.svg.png"/>
          <p:cNvPicPr>
            <a:picLocks noChangeAspect="1" noChangeArrowheads="1"/>
          </p:cNvPicPr>
          <p:nvPr/>
        </p:nvPicPr>
        <p:blipFill>
          <a:blip r:embed="rId2" cstate="print"/>
          <a:srcRect/>
          <a:stretch>
            <a:fillRect/>
          </a:stretch>
        </p:blipFill>
        <p:spPr bwMode="auto">
          <a:xfrm>
            <a:off x="4571998" y="3505201"/>
            <a:ext cx="3899649" cy="3119719"/>
          </a:xfrm>
          <a:prstGeom prst="rect">
            <a:avLst/>
          </a:prstGeom>
          <a:noFill/>
        </p:spPr>
      </p:pic>
    </p:spTree>
    <p:extLst>
      <p:ext uri="{BB962C8B-B14F-4D97-AF65-F5344CB8AC3E}">
        <p14:creationId xmlns:p14="http://schemas.microsoft.com/office/powerpoint/2010/main" val="31891515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371599" y="1673132"/>
            <a:ext cx="9180118" cy="6099268"/>
          </a:xfrm>
        </p:spPr>
        <p:txBody>
          <a:bodyPr/>
          <a:lstStyle/>
          <a:p>
            <a:pPr marL="0" indent="0" algn="just">
              <a:buNone/>
            </a:pPr>
            <a:r>
              <a:rPr lang="tr-TR" sz="2000" dirty="0">
                <a:latin typeface="Arial" pitchFamily="34" charset="0"/>
                <a:cs typeface="Arial" pitchFamily="34" charset="0"/>
              </a:rPr>
              <a:t>İstatistiksel anlamda iki değişken arasındaki ilişki, bunların değerlerinin karşılıklı değişimleri arasında bir bağlılık şeklinde anlaşılır. Gerçekten X değişkeninin değerleri değişirken buna bağlı olarak Y değişkeninin değerleri de değişiyorsa, bu ikisi arasında bir ilişki bulunduğu söylenebilir.</a:t>
            </a:r>
          </a:p>
          <a:p>
            <a:pPr marL="0" indent="0" algn="just">
              <a:buNone/>
            </a:pPr>
            <a:r>
              <a:rPr lang="tr-TR" sz="2000" dirty="0">
                <a:latin typeface="Arial" pitchFamily="34" charset="0"/>
                <a:cs typeface="Arial" pitchFamily="34" charset="0"/>
              </a:rPr>
              <a:t>Regresyonda değişkenlerin bağımlı değişken ve bağımsız değişken(</a:t>
            </a:r>
            <a:r>
              <a:rPr lang="tr-TR" sz="2000" dirty="0" err="1">
                <a:latin typeface="Arial" pitchFamily="34" charset="0"/>
                <a:cs typeface="Arial" pitchFamily="34" charset="0"/>
              </a:rPr>
              <a:t>ler</a:t>
            </a:r>
            <a:r>
              <a:rPr lang="tr-TR" sz="2000" dirty="0">
                <a:latin typeface="Arial" pitchFamily="34" charset="0"/>
                <a:cs typeface="Arial" pitchFamily="34" charset="0"/>
              </a:rPr>
              <a:t>) olarak iki gruba ayrılması bir zorunluluktur. </a:t>
            </a:r>
          </a:p>
          <a:p>
            <a:pPr marL="0" indent="0" algn="just">
              <a:buNone/>
            </a:pPr>
            <a:r>
              <a:rPr lang="tr-TR" sz="2000" dirty="0">
                <a:latin typeface="Arial" pitchFamily="34" charset="0"/>
                <a:cs typeface="Arial" pitchFamily="34" charset="0"/>
              </a:rPr>
              <a:t>Bağımlı değişken, bağımsız değişken(</a:t>
            </a:r>
            <a:r>
              <a:rPr lang="tr-TR" sz="2000" dirty="0" err="1">
                <a:latin typeface="Arial" pitchFamily="34" charset="0"/>
                <a:cs typeface="Arial" pitchFamily="34" charset="0"/>
              </a:rPr>
              <a:t>ler</a:t>
            </a:r>
            <a:r>
              <a:rPr lang="tr-TR" sz="2000" dirty="0">
                <a:latin typeface="Arial" pitchFamily="34" charset="0"/>
                <a:cs typeface="Arial" pitchFamily="34" charset="0"/>
              </a:rPr>
              <a:t>) tarafından açıklanmaya çalışılan değişkendir.</a:t>
            </a:r>
          </a:p>
          <a:p>
            <a:pPr marL="0" indent="0" algn="just">
              <a:buNone/>
            </a:pPr>
            <a:r>
              <a:rPr lang="tr-TR" sz="2000" dirty="0">
                <a:latin typeface="Arial" pitchFamily="34" charset="0"/>
                <a:cs typeface="Arial" pitchFamily="34" charset="0"/>
              </a:rPr>
              <a:t>Regresyonda bağımlı değişken Y ve bağımsız değişken(</a:t>
            </a:r>
            <a:r>
              <a:rPr lang="tr-TR" sz="2000" dirty="0" err="1">
                <a:latin typeface="Arial" pitchFamily="34" charset="0"/>
                <a:cs typeface="Arial" pitchFamily="34" charset="0"/>
              </a:rPr>
              <a:t>ler</a:t>
            </a:r>
            <a:r>
              <a:rPr lang="tr-TR" sz="2000" dirty="0">
                <a:latin typeface="Arial" pitchFamily="34" charset="0"/>
                <a:cs typeface="Arial" pitchFamily="34" charset="0"/>
              </a:rPr>
              <a:t>) de X ile gösterilir.</a:t>
            </a:r>
          </a:p>
          <a:p>
            <a:pPr>
              <a:buNone/>
            </a:pPr>
            <a:endParaRPr lang="tr-TR" dirty="0"/>
          </a:p>
        </p:txBody>
      </p:sp>
    </p:spTree>
    <p:extLst>
      <p:ext uri="{BB962C8B-B14F-4D97-AF65-F5344CB8AC3E}">
        <p14:creationId xmlns:p14="http://schemas.microsoft.com/office/powerpoint/2010/main" val="371337899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Başlık"/>
          <p:cNvSpPr>
            <a:spLocks noGrp="1"/>
          </p:cNvSpPr>
          <p:nvPr>
            <p:ph type="title"/>
          </p:nvPr>
        </p:nvSpPr>
        <p:spPr>
          <a:xfrm>
            <a:off x="1981200" y="990600"/>
            <a:ext cx="8686800" cy="609600"/>
          </a:xfrm>
        </p:spPr>
        <p:txBody>
          <a:bodyPr/>
          <a:lstStyle/>
          <a:p>
            <a:pPr eaLnBrk="1" hangingPunct="1"/>
            <a:r>
              <a:rPr lang="tr-TR" altLang="tr-TR" sz="2800" b="1">
                <a:latin typeface="Courier New" panose="02070309020205020404" pitchFamily="49" charset="0"/>
                <a:cs typeface="Courier New" panose="02070309020205020404" pitchFamily="49" charset="0"/>
              </a:rPr>
              <a:t>REGRESYON ANALİZİ VARSAYIMLARI</a:t>
            </a:r>
          </a:p>
        </p:txBody>
      </p:sp>
      <p:sp>
        <p:nvSpPr>
          <p:cNvPr id="27651" name="2 İçerik Yer Tutucusu"/>
          <p:cNvSpPr>
            <a:spLocks noGrp="1"/>
          </p:cNvSpPr>
          <p:nvPr>
            <p:ph idx="1"/>
          </p:nvPr>
        </p:nvSpPr>
        <p:spPr>
          <a:xfrm>
            <a:off x="1981200" y="1676400"/>
            <a:ext cx="8153400" cy="4648200"/>
          </a:xfrm>
        </p:spPr>
        <p:txBody>
          <a:bodyPr>
            <a:normAutofit/>
          </a:bodyPr>
          <a:lstStyle/>
          <a:p>
            <a:pPr algn="just" eaLnBrk="1" hangingPunct="1"/>
            <a:r>
              <a:rPr lang="tr-TR" altLang="tr-TR" sz="1700" dirty="0"/>
              <a:t>Doğrusal regresyon analizi yapabilmek için aşağıdaki varsayımların sağlanması gerekmektedir</a:t>
            </a:r>
            <a:r>
              <a:rPr lang="tr-TR" altLang="tr-TR" sz="1700" dirty="0" smtClean="0"/>
              <a:t>:</a:t>
            </a:r>
            <a:endParaRPr lang="tr-TR" altLang="tr-TR" sz="1700" b="1" dirty="0"/>
          </a:p>
          <a:p>
            <a:pPr algn="just" eaLnBrk="1" hangingPunct="1"/>
            <a:r>
              <a:rPr lang="tr-TR" altLang="tr-TR" sz="1700" dirty="0" smtClean="0"/>
              <a:t>Bağımlı </a:t>
            </a:r>
            <a:r>
              <a:rPr lang="tr-TR" altLang="tr-TR" sz="1700" dirty="0"/>
              <a:t>değişken ile bağımsız </a:t>
            </a:r>
            <a:r>
              <a:rPr lang="tr-TR" altLang="tr-TR" sz="1700" dirty="0" smtClean="0"/>
              <a:t>değişken </a:t>
            </a:r>
            <a:r>
              <a:rPr lang="tr-TR" altLang="tr-TR" sz="1700" dirty="0"/>
              <a:t>arasında doğrusal bir ilişki olmalıdır. </a:t>
            </a:r>
            <a:r>
              <a:rPr lang="tr-TR" altLang="tr-TR" sz="1700" dirty="0" err="1"/>
              <a:t>Eğrisel</a:t>
            </a:r>
            <a:r>
              <a:rPr lang="tr-TR" altLang="tr-TR" sz="1700" dirty="0"/>
              <a:t> ilişkiye sahip iki değişkene doğrusal regresyon analizi uygulamak uygun olmaz</a:t>
            </a:r>
            <a:r>
              <a:rPr lang="tr-TR" altLang="tr-TR" sz="1700" dirty="0" smtClean="0"/>
              <a:t>.</a:t>
            </a:r>
          </a:p>
          <a:p>
            <a:r>
              <a:rPr lang="tr-TR" sz="1700" dirty="0"/>
              <a:t>Bağımlı değişken normal dağılım göstermelidir.</a:t>
            </a:r>
          </a:p>
          <a:p>
            <a:r>
              <a:rPr lang="tr-TR" sz="1700" dirty="0"/>
              <a:t>Bağımlı değişken ve bağımsız değişken ölçümle belirtilmelidir.</a:t>
            </a:r>
          </a:p>
          <a:p>
            <a:pPr marL="0" indent="0" algn="just" eaLnBrk="1" hangingPunct="1">
              <a:buNone/>
            </a:pPr>
            <a:endParaRPr lang="tr-TR" altLang="tr-TR" sz="2400" b="1" dirty="0"/>
          </a:p>
        </p:txBody>
      </p:sp>
      <p:pic>
        <p:nvPicPr>
          <p:cNvPr id="2765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6603" y="4528038"/>
            <a:ext cx="3437997" cy="1563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25628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9" name="Başlık 1"/>
          <p:cNvSpPr>
            <a:spLocks noGrp="1" noChangeArrowheads="1"/>
          </p:cNvSpPr>
          <p:nvPr>
            <p:ph type="title"/>
          </p:nvPr>
        </p:nvSpPr>
        <p:spPr>
          <a:xfrm>
            <a:off x="1104900" y="250825"/>
            <a:ext cx="9980613" cy="774700"/>
          </a:xfrm>
        </p:spPr>
        <p:txBody>
          <a:bodyPr/>
          <a:lstStyle/>
          <a:p>
            <a:r>
              <a:rPr lang="tr-TR" altLang="tr-TR" sz="3200" b="1" dirty="0" smtClean="0">
                <a:latin typeface="Calibri" panose="020F0502020204030204" pitchFamily="34" charset="0"/>
                <a:cs typeface="Calibri" panose="020F0502020204030204" pitchFamily="34" charset="0"/>
              </a:rPr>
              <a:t>Tek yönlü Varyans analizinde Hipotez</a:t>
            </a:r>
          </a:p>
        </p:txBody>
      </p:sp>
      <p:sp>
        <p:nvSpPr>
          <p:cNvPr id="6" name="Metin kutusu 5">
            <a:extLst>
              <a:ext uri="{FF2B5EF4-FFF2-40B4-BE49-F238E27FC236}">
                <a16:creationId xmlns:a16="http://schemas.microsoft.com/office/drawing/2014/main" xmlns="" id="{481B14D3-DD77-4AF9-94E5-E58843751238}"/>
              </a:ext>
            </a:extLst>
          </p:cNvPr>
          <p:cNvSpPr txBox="1"/>
          <p:nvPr/>
        </p:nvSpPr>
        <p:spPr>
          <a:xfrm>
            <a:off x="1564709" y="1416450"/>
            <a:ext cx="8273144"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1" i="0" u="sng" strike="noStrike" kern="1200" cap="none" spc="0" normalizeH="0" baseline="0" noProof="0" dirty="0">
                <a:ln>
                  <a:noFill/>
                </a:ln>
                <a:solidFill>
                  <a:prstClr val="black"/>
                </a:solidFill>
                <a:effectLst/>
                <a:uLnTx/>
                <a:uFillTx/>
                <a:latin typeface="Century Gothic" panose="020B0502020202020204"/>
                <a:ea typeface="+mn-ea"/>
                <a:cs typeface="+mn-cs"/>
              </a:rPr>
              <a:t>HİPOTEZ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prstClr val="black"/>
                </a:solidFill>
                <a:effectLst/>
                <a:uLnTx/>
                <a:uFillTx/>
                <a:latin typeface="Century Gothic" panose="020B0502020202020204"/>
                <a:ea typeface="+mn-ea"/>
                <a:cs typeface="+mn-cs"/>
              </a:rPr>
              <a:t>H</a:t>
            </a:r>
            <a:r>
              <a:rPr kumimoji="0" lang="tr-TR" sz="2800" b="1" i="0" u="none" strike="noStrike" kern="1200" cap="none" spc="0" normalizeH="0" baseline="-25000" noProof="0" dirty="0">
                <a:ln>
                  <a:noFill/>
                </a:ln>
                <a:solidFill>
                  <a:prstClr val="black"/>
                </a:solidFill>
                <a:effectLst/>
                <a:uLnTx/>
                <a:uFillTx/>
                <a:latin typeface="Century Gothic" panose="020B0502020202020204"/>
                <a:ea typeface="+mn-ea"/>
                <a:cs typeface="+mn-cs"/>
              </a:rPr>
              <a:t>0</a:t>
            </a:r>
            <a:r>
              <a:rPr kumimoji="0" lang="tr-TR" sz="28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tr-TR" sz="2800" b="0" i="0" u="none" strike="noStrike" kern="1200" cap="none" spc="0" normalizeH="0" baseline="0" noProof="0" dirty="0" smtClean="0">
                <a:ln>
                  <a:noFill/>
                </a:ln>
                <a:solidFill>
                  <a:prstClr val="black"/>
                </a:solidFill>
                <a:effectLst/>
                <a:uLnTx/>
                <a:uFillTx/>
                <a:latin typeface="Century Gothic" panose="020B0502020202020204"/>
                <a:ea typeface="+mn-ea"/>
                <a:cs typeface="Times New Roman" panose="02020603050405020304" pitchFamily="18" charset="0"/>
              </a:rPr>
              <a:t>Grup ortalamaları </a:t>
            </a:r>
            <a:r>
              <a:rPr kumimoji="0" lang="tr-TR" sz="2800" b="0" i="0" u="none" strike="noStrike" kern="1200" cap="none" spc="0" normalizeH="0" baseline="0" noProof="0" dirty="0">
                <a:ln>
                  <a:noFill/>
                </a:ln>
                <a:solidFill>
                  <a:prstClr val="black"/>
                </a:solidFill>
                <a:effectLst/>
                <a:uLnTx/>
                <a:uFillTx/>
                <a:latin typeface="Century Gothic" panose="020B0502020202020204"/>
                <a:ea typeface="+mn-ea"/>
                <a:cs typeface="Times New Roman" panose="02020603050405020304" pitchFamily="18" charset="0"/>
              </a:rPr>
              <a:t>arasında </a:t>
            </a:r>
            <a:r>
              <a:rPr kumimoji="0" lang="tr-TR" sz="28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tr-TR" sz="2800" b="1" i="0" u="none" strike="noStrike" kern="1200" cap="none" spc="0" normalizeH="0" baseline="0" noProof="0" dirty="0">
                <a:ln>
                  <a:noFill/>
                </a:ln>
                <a:solidFill>
                  <a:srgbClr val="FF0000"/>
                </a:solidFill>
                <a:effectLst/>
                <a:uLnTx/>
                <a:uFillTx/>
                <a:latin typeface="Century Gothic" panose="020B0502020202020204"/>
                <a:ea typeface="+mn-ea"/>
                <a:cs typeface="+mn-cs"/>
              </a:rPr>
              <a:t>fark yoktur.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smtClean="0">
                <a:ln>
                  <a:noFill/>
                </a:ln>
                <a:solidFill>
                  <a:prstClr val="black"/>
                </a:solidFill>
                <a:effectLst/>
                <a:uLnTx/>
                <a:uFillTx/>
                <a:latin typeface="Century Gothic" panose="020B0502020202020204"/>
                <a:ea typeface="+mn-ea"/>
                <a:cs typeface="+mn-cs"/>
              </a:rPr>
              <a:t>H</a:t>
            </a:r>
            <a:r>
              <a:rPr kumimoji="0" lang="tr-TR" sz="2800" b="1" i="0" u="none" strike="noStrike" kern="1200" cap="none" spc="0" normalizeH="0" baseline="-25000" noProof="0" dirty="0" smtClean="0">
                <a:ln>
                  <a:noFill/>
                </a:ln>
                <a:solidFill>
                  <a:prstClr val="black"/>
                </a:solidFill>
                <a:effectLst/>
                <a:uLnTx/>
                <a:uFillTx/>
                <a:latin typeface="Century Gothic" panose="020B0502020202020204"/>
                <a:ea typeface="+mn-ea"/>
                <a:cs typeface="+mn-cs"/>
              </a:rPr>
              <a:t>A</a:t>
            </a:r>
            <a:r>
              <a:rPr kumimoji="0" lang="tr-TR" sz="28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tr-TR" sz="2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En az b</a:t>
            </a:r>
            <a:r>
              <a:rPr kumimoji="0" lang="tr-TR" sz="2800" b="0" i="0" u="none" strike="noStrike" kern="1200" cap="none" spc="0" normalizeH="0" baseline="0" noProof="0" dirty="0" smtClean="0">
                <a:ln>
                  <a:noFill/>
                </a:ln>
                <a:solidFill>
                  <a:prstClr val="black"/>
                </a:solidFill>
                <a:effectLst/>
                <a:uLnTx/>
                <a:uFillTx/>
                <a:latin typeface="Century Gothic" panose="020B0502020202020204"/>
                <a:ea typeface="+mn-ea"/>
                <a:cs typeface="Times New Roman" panose="02020603050405020304" pitchFamily="18" charset="0"/>
              </a:rPr>
              <a:t>ir grup ortalaması diğerlerinden </a:t>
            </a:r>
            <a:r>
              <a:rPr kumimoji="0" lang="tr-TR" sz="2800" b="1" i="0" u="none" strike="noStrike" kern="1200" cap="none" spc="0" normalizeH="0" baseline="0" noProof="0" dirty="0" smtClean="0">
                <a:ln>
                  <a:noFill/>
                </a:ln>
                <a:solidFill>
                  <a:srgbClr val="FF0000"/>
                </a:solidFill>
                <a:effectLst/>
                <a:uLnTx/>
                <a:uFillTx/>
                <a:latin typeface="Century Gothic" panose="020B0502020202020204"/>
                <a:ea typeface="+mn-ea"/>
                <a:cs typeface="+mn-cs"/>
              </a:rPr>
              <a:t>farklıdır.</a:t>
            </a:r>
            <a:endParaRPr kumimoji="0" lang="tr-TR" sz="2800" b="1" i="0" u="none" strike="noStrike" kern="1200" cap="none" spc="0" normalizeH="0" baseline="0" noProof="0" dirty="0">
              <a:ln>
                <a:noFill/>
              </a:ln>
              <a:solidFill>
                <a:srgbClr val="FF0000"/>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24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3" name="Metin kutusu 2"/>
          <p:cNvSpPr txBox="1"/>
          <p:nvPr/>
        </p:nvSpPr>
        <p:spPr>
          <a:xfrm>
            <a:off x="870333" y="3634499"/>
            <a:ext cx="10443990" cy="230832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Varyans analizinde test işlemleri </a:t>
            </a:r>
            <a:r>
              <a:rPr kumimoji="0" lang="tr-TR" sz="2400" b="0" i="0" u="none" strike="noStrike" kern="1200" cap="none" spc="0" normalizeH="0" baseline="0" noProof="0" dirty="0">
                <a:ln>
                  <a:noFill/>
                </a:ln>
                <a:solidFill>
                  <a:prstClr val="black"/>
                </a:solidFill>
                <a:effectLst/>
                <a:uLnTx/>
                <a:uFillTx/>
                <a:latin typeface="Century Gothic" panose="020B0502020202020204"/>
                <a:ea typeface="+mn-ea"/>
                <a:cs typeface="+mn-cs"/>
              </a:rPr>
              <a:t>sonucunda gruplar arasında fark yoksa </a:t>
            </a:r>
            <a:r>
              <a:rPr kumimoji="0" lang="tr-TR" sz="24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(H</a:t>
            </a:r>
            <a:r>
              <a:rPr kumimoji="0" lang="tr-TR" sz="2400" b="0" i="0" u="none" strike="noStrike" kern="1200" cap="none" spc="0" normalizeH="0" baseline="-25000" noProof="0" dirty="0" smtClean="0">
                <a:ln>
                  <a:noFill/>
                </a:ln>
                <a:solidFill>
                  <a:prstClr val="black"/>
                </a:solidFill>
                <a:effectLst/>
                <a:uLnTx/>
                <a:uFillTx/>
                <a:latin typeface="Century Gothic" panose="020B0502020202020204"/>
                <a:ea typeface="+mn-ea"/>
                <a:cs typeface="+mn-cs"/>
              </a:rPr>
              <a:t>0</a:t>
            </a:r>
            <a:r>
              <a:rPr kumimoji="0" lang="tr-TR" sz="24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 </a:t>
            </a:r>
            <a:r>
              <a:rPr kumimoji="0" lang="tr-TR" sz="2400" b="0" i="0" u="none" strike="noStrike" kern="1200" cap="none" spc="0" normalizeH="0" baseline="0" noProof="0" dirty="0">
                <a:ln>
                  <a:noFill/>
                </a:ln>
                <a:solidFill>
                  <a:prstClr val="black"/>
                </a:solidFill>
                <a:effectLst/>
                <a:uLnTx/>
                <a:uFillTx/>
                <a:latin typeface="Century Gothic" panose="020B0502020202020204"/>
                <a:ea typeface="+mn-ea"/>
                <a:cs typeface="+mn-cs"/>
              </a:rPr>
              <a:t>kabul </a:t>
            </a:r>
            <a:r>
              <a:rPr kumimoji="0" lang="tr-TR" sz="24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edilirse) işlemler burada sona </a:t>
            </a:r>
            <a:r>
              <a:rPr kumimoji="0" lang="tr-TR" sz="2400" b="0" i="0" u="none" strike="noStrike" kern="1200" cap="none" spc="0" normalizeH="0" baseline="0" noProof="0" dirty="0">
                <a:ln>
                  <a:noFill/>
                </a:ln>
                <a:solidFill>
                  <a:prstClr val="black"/>
                </a:solidFill>
                <a:effectLst/>
                <a:uLnTx/>
                <a:uFillTx/>
                <a:latin typeface="Century Gothic" panose="020B0502020202020204"/>
                <a:ea typeface="+mn-ea"/>
                <a:cs typeface="+mn-cs"/>
              </a:rPr>
              <a:t>erer</a:t>
            </a:r>
            <a:r>
              <a:rPr kumimoji="0" lang="tr-TR" sz="24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 Ancak</a:t>
            </a:r>
            <a:r>
              <a:rPr kumimoji="0" lang="tr-TR" sz="2400" b="0" i="0" u="none" strike="noStrike" kern="1200" cap="none" spc="0" normalizeH="0" baseline="0" noProof="0" dirty="0">
                <a:ln>
                  <a:noFill/>
                </a:ln>
                <a:solidFill>
                  <a:prstClr val="black"/>
                </a:solidFill>
                <a:effectLst/>
                <a:uLnTx/>
                <a:uFillTx/>
                <a:latin typeface="Century Gothic" panose="020B0502020202020204"/>
                <a:ea typeface="+mn-ea"/>
                <a:cs typeface="+mn-cs"/>
              </a:rPr>
              <a:t>, gruplar arasında fark </a:t>
            </a:r>
            <a:r>
              <a:rPr kumimoji="0" lang="tr-TR" sz="24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varsa </a:t>
            </a:r>
            <a:r>
              <a:rPr kumimoji="0" lang="tr-TR" sz="2400" b="0" i="0" u="none" strike="noStrike" kern="1200" cap="none" spc="0" normalizeH="0" baseline="0" noProof="0" dirty="0">
                <a:ln>
                  <a:noFill/>
                </a:ln>
                <a:solidFill>
                  <a:prstClr val="black"/>
                </a:solidFill>
                <a:effectLst/>
                <a:uLnTx/>
                <a:uFillTx/>
                <a:latin typeface="Century Gothic" panose="020B0502020202020204"/>
                <a:ea typeface="+mn-ea"/>
                <a:cs typeface="+mn-cs"/>
              </a:rPr>
              <a:t>(H</a:t>
            </a:r>
            <a:r>
              <a:rPr kumimoji="0" lang="tr-TR" sz="2400" b="0" i="0" u="none" strike="noStrike" kern="1200" cap="none" spc="0" normalizeH="0" baseline="-25000" noProof="0" dirty="0">
                <a:ln>
                  <a:noFill/>
                </a:ln>
                <a:solidFill>
                  <a:prstClr val="black"/>
                </a:solidFill>
                <a:effectLst/>
                <a:uLnTx/>
                <a:uFillTx/>
                <a:latin typeface="Century Gothic" panose="020B0502020202020204"/>
                <a:ea typeface="+mn-ea"/>
                <a:cs typeface="+mn-cs"/>
              </a:rPr>
              <a:t>0</a:t>
            </a:r>
            <a:r>
              <a:rPr kumimoji="0" lang="tr-TR" sz="24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tr-TR" sz="2400" b="0" i="0" u="none" strike="noStrike" kern="1200" cap="none" spc="0" normalizeH="0" baseline="0" noProof="0" dirty="0" err="1" smtClean="0">
                <a:ln>
                  <a:noFill/>
                </a:ln>
                <a:solidFill>
                  <a:prstClr val="black"/>
                </a:solidFill>
                <a:effectLst/>
                <a:uLnTx/>
                <a:uFillTx/>
                <a:latin typeface="Century Gothic" panose="020B0502020202020204"/>
                <a:ea typeface="+mn-ea"/>
                <a:cs typeface="+mn-cs"/>
              </a:rPr>
              <a:t>red</a:t>
            </a:r>
            <a:r>
              <a:rPr kumimoji="0" lang="tr-TR" sz="24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 </a:t>
            </a:r>
            <a:r>
              <a:rPr kumimoji="0" lang="tr-TR" sz="2400" b="0" i="0" u="none" strike="noStrike" kern="1200" cap="none" spc="0" normalizeH="0" baseline="0" noProof="0" dirty="0">
                <a:ln>
                  <a:noFill/>
                </a:ln>
                <a:solidFill>
                  <a:prstClr val="black"/>
                </a:solidFill>
                <a:effectLst/>
                <a:uLnTx/>
                <a:uFillTx/>
                <a:latin typeface="Century Gothic" panose="020B0502020202020204"/>
                <a:ea typeface="+mn-ea"/>
                <a:cs typeface="+mn-cs"/>
              </a:rPr>
              <a:t>edilirse</a:t>
            </a:r>
            <a:r>
              <a:rPr kumimoji="0" lang="tr-TR" sz="24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 </a:t>
            </a:r>
            <a:r>
              <a:rPr kumimoji="0" lang="tr-TR" sz="2400" b="0" i="0" u="none" strike="noStrike" kern="1200" cap="none" spc="0" normalizeH="0" baseline="0" noProof="0" dirty="0">
                <a:ln>
                  <a:noFill/>
                </a:ln>
                <a:solidFill>
                  <a:prstClr val="black"/>
                </a:solidFill>
                <a:effectLst/>
                <a:uLnTx/>
                <a:uFillTx/>
                <a:latin typeface="Century Gothic" panose="020B0502020202020204"/>
                <a:ea typeface="+mn-ea"/>
                <a:cs typeface="+mn-cs"/>
              </a:rPr>
              <a:t>farklılığın hangi grup ya da gruplardan kaynaklandığı (ya da farklılığın hangi gruplar arasında olduğu) değişik yöntemlerle </a:t>
            </a:r>
            <a:r>
              <a:rPr kumimoji="0" lang="tr-TR" sz="24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araştırılır. Bu </a:t>
            </a:r>
            <a:r>
              <a:rPr kumimoji="0" lang="tr-TR" sz="2400" b="0" i="0" u="none" strike="noStrike" kern="1200" cap="none" spc="0" normalizeH="0" baseline="0" noProof="0" dirty="0">
                <a:ln>
                  <a:noFill/>
                </a:ln>
                <a:solidFill>
                  <a:prstClr val="black"/>
                </a:solidFill>
                <a:effectLst/>
                <a:uLnTx/>
                <a:uFillTx/>
                <a:latin typeface="Century Gothic" panose="020B0502020202020204"/>
                <a:ea typeface="+mn-ea"/>
                <a:cs typeface="+mn-cs"/>
              </a:rPr>
              <a:t>yöntemlere </a:t>
            </a:r>
            <a:r>
              <a:rPr kumimoji="0" lang="tr-TR" sz="2400" b="1" i="0" u="none" strike="noStrike" kern="1200" cap="none" spc="0" normalizeH="0" baseline="0" noProof="0" dirty="0" smtClean="0">
                <a:ln>
                  <a:noFill/>
                </a:ln>
                <a:solidFill>
                  <a:prstClr val="black"/>
                </a:solidFill>
                <a:effectLst/>
                <a:uLnTx/>
                <a:uFillTx/>
                <a:latin typeface="Century Gothic" panose="020B0502020202020204"/>
                <a:ea typeface="+mn-ea"/>
                <a:cs typeface="+mn-cs"/>
              </a:rPr>
              <a:t>ikili </a:t>
            </a:r>
            <a:r>
              <a:rPr kumimoji="0" lang="tr-TR" sz="2400" b="1" i="0" u="none" strike="noStrike" kern="1200" cap="none" spc="0" normalizeH="0" baseline="0" noProof="0" dirty="0">
                <a:ln>
                  <a:noFill/>
                </a:ln>
                <a:solidFill>
                  <a:prstClr val="black"/>
                </a:solidFill>
                <a:effectLst/>
                <a:uLnTx/>
                <a:uFillTx/>
                <a:latin typeface="Century Gothic" panose="020B0502020202020204"/>
                <a:ea typeface="+mn-ea"/>
                <a:cs typeface="+mn-cs"/>
              </a:rPr>
              <a:t>karşılaştırma </a:t>
            </a:r>
            <a:r>
              <a:rPr kumimoji="0" lang="tr-TR" sz="2400" b="1" i="0" u="none" strike="noStrike" kern="1200" cap="none" spc="0" normalizeH="0" baseline="0" noProof="0" dirty="0" smtClean="0">
                <a:ln>
                  <a:noFill/>
                </a:ln>
                <a:solidFill>
                  <a:prstClr val="black"/>
                </a:solidFill>
                <a:effectLst/>
                <a:uLnTx/>
                <a:uFillTx/>
                <a:latin typeface="Century Gothic" panose="020B0502020202020204"/>
                <a:ea typeface="+mn-ea"/>
                <a:cs typeface="+mn-cs"/>
              </a:rPr>
              <a:t>testleri </a:t>
            </a:r>
            <a:r>
              <a:rPr kumimoji="0" lang="tr-TR" sz="2400" b="0" i="0" u="none" strike="noStrike" kern="1200" cap="none" spc="0" normalizeH="0" baseline="0" noProof="0" dirty="0">
                <a:ln>
                  <a:noFill/>
                </a:ln>
                <a:solidFill>
                  <a:prstClr val="black"/>
                </a:solidFill>
                <a:effectLst/>
                <a:uLnTx/>
                <a:uFillTx/>
                <a:latin typeface="Century Gothic" panose="020B0502020202020204"/>
                <a:ea typeface="+mn-ea"/>
                <a:cs typeface="+mn-cs"/>
              </a:rPr>
              <a:t>(</a:t>
            </a:r>
            <a:r>
              <a:rPr kumimoji="0" lang="tr-TR" sz="2400" b="0" i="0" u="none" strike="noStrike" kern="1200" cap="none" spc="0" normalizeH="0" baseline="0" noProof="0" dirty="0" err="1">
                <a:ln>
                  <a:noFill/>
                </a:ln>
                <a:solidFill>
                  <a:prstClr val="black"/>
                </a:solidFill>
                <a:effectLst/>
                <a:uLnTx/>
                <a:uFillTx/>
                <a:latin typeface="Century Gothic" panose="020B0502020202020204"/>
                <a:ea typeface="+mn-ea"/>
                <a:cs typeface="+mn-cs"/>
              </a:rPr>
              <a:t>multiple</a:t>
            </a:r>
            <a:r>
              <a:rPr kumimoji="0" lang="tr-TR" sz="24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tr-TR" sz="2400" b="0" i="0" u="none" strike="noStrike" kern="1200" cap="none" spc="0" normalizeH="0" baseline="0" noProof="0" dirty="0" err="1">
                <a:ln>
                  <a:noFill/>
                </a:ln>
                <a:solidFill>
                  <a:prstClr val="black"/>
                </a:solidFill>
                <a:effectLst/>
                <a:uLnTx/>
                <a:uFillTx/>
                <a:latin typeface="Century Gothic" panose="020B0502020202020204"/>
                <a:ea typeface="+mn-ea"/>
                <a:cs typeface="+mn-cs"/>
              </a:rPr>
              <a:t>comparisons</a:t>
            </a:r>
            <a:r>
              <a:rPr kumimoji="0" lang="tr-TR" sz="24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tr-TR" sz="2400" b="0" i="0" u="none" strike="noStrike" kern="1200" cap="none" spc="0" normalizeH="0" baseline="0" noProof="0" dirty="0" err="1">
                <a:ln>
                  <a:noFill/>
                </a:ln>
                <a:solidFill>
                  <a:prstClr val="black"/>
                </a:solidFill>
                <a:effectLst/>
                <a:uLnTx/>
                <a:uFillTx/>
                <a:latin typeface="Century Gothic" panose="020B0502020202020204"/>
                <a:ea typeface="+mn-ea"/>
                <a:cs typeface="+mn-cs"/>
              </a:rPr>
              <a:t>tests</a:t>
            </a:r>
            <a:r>
              <a:rPr kumimoji="0" lang="tr-TR" sz="2400" b="0" i="0" u="none" strike="noStrike" kern="1200" cap="none" spc="0" normalizeH="0" baseline="0" noProof="0" dirty="0">
                <a:ln>
                  <a:noFill/>
                </a:ln>
                <a:solidFill>
                  <a:prstClr val="black"/>
                </a:solidFill>
                <a:effectLst/>
                <a:uLnTx/>
                <a:uFillTx/>
                <a:latin typeface="Century Gothic" panose="020B0502020202020204"/>
                <a:ea typeface="+mn-ea"/>
                <a:cs typeface="+mn-cs"/>
              </a:rPr>
              <a:t>) ya da  </a:t>
            </a:r>
            <a:r>
              <a:rPr kumimoji="0" lang="tr-TR" sz="2400" b="1" i="0" u="none" strike="noStrike" kern="1200" cap="none" spc="0" normalizeH="0" baseline="0" noProof="0" dirty="0">
                <a:ln>
                  <a:noFill/>
                </a:ln>
                <a:solidFill>
                  <a:prstClr val="black"/>
                </a:solidFill>
                <a:effectLst/>
                <a:uLnTx/>
                <a:uFillTx/>
                <a:latin typeface="Century Gothic" panose="020B0502020202020204"/>
                <a:ea typeface="+mn-ea"/>
                <a:cs typeface="+mn-cs"/>
              </a:rPr>
              <a:t>Post-Hoc testler </a:t>
            </a:r>
            <a:r>
              <a:rPr kumimoji="0" lang="tr-TR" sz="2400" b="0" i="0" u="none" strike="noStrike" kern="1200" cap="none" spc="0" normalizeH="0" baseline="0" noProof="0" dirty="0">
                <a:ln>
                  <a:noFill/>
                </a:ln>
                <a:solidFill>
                  <a:prstClr val="black"/>
                </a:solidFill>
                <a:effectLst/>
                <a:uLnTx/>
                <a:uFillTx/>
                <a:latin typeface="Century Gothic" panose="020B0502020202020204"/>
                <a:ea typeface="+mn-ea"/>
                <a:cs typeface="+mn-cs"/>
              </a:rPr>
              <a:t>denir. </a:t>
            </a:r>
          </a:p>
        </p:txBody>
      </p:sp>
    </p:spTree>
    <p:extLst>
      <p:ext uri="{BB962C8B-B14F-4D97-AF65-F5344CB8AC3E}">
        <p14:creationId xmlns:p14="http://schemas.microsoft.com/office/powerpoint/2010/main" val="79740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879969" y="1848462"/>
            <a:ext cx="7499350" cy="810091"/>
          </a:xfrm>
        </p:spPr>
        <p:txBody>
          <a:bodyPr>
            <a:normAutofit fontScale="90000"/>
          </a:bodyPr>
          <a:lstStyle/>
          <a:p>
            <a:r>
              <a:rPr lang="tr-TR" sz="4000" dirty="0">
                <a:solidFill>
                  <a:srgbClr val="FF0000"/>
                </a:solidFill>
                <a:latin typeface="Arial" pitchFamily="34" charset="0"/>
                <a:cs typeface="Arial" pitchFamily="34" charset="0"/>
              </a:rPr>
              <a:t>Regresyon doğrusunun denklemi:</a:t>
            </a:r>
          </a:p>
        </p:txBody>
      </p:sp>
      <p:sp>
        <p:nvSpPr>
          <p:cNvPr id="3" name="2 İçerik Yer Tutucusu"/>
          <p:cNvSpPr>
            <a:spLocks noGrp="1"/>
          </p:cNvSpPr>
          <p:nvPr>
            <p:ph idx="1"/>
          </p:nvPr>
        </p:nvSpPr>
        <p:spPr>
          <a:xfrm>
            <a:off x="2508452" y="2876637"/>
            <a:ext cx="7499350" cy="676835"/>
          </a:xfrm>
        </p:spPr>
        <p:txBody>
          <a:bodyPr>
            <a:normAutofit fontScale="25000" lnSpcReduction="20000"/>
          </a:bodyPr>
          <a:lstStyle/>
          <a:p>
            <a:pPr algn="ctr">
              <a:buNone/>
            </a:pPr>
            <a:r>
              <a:rPr lang="tr-TR" sz="12800" dirty="0">
                <a:latin typeface="Arial" pitchFamily="34" charset="0"/>
                <a:cs typeface="Arial" pitchFamily="34" charset="0"/>
              </a:rPr>
              <a:t>y= a+</a:t>
            </a:r>
            <a:r>
              <a:rPr lang="tr-TR" sz="12800" dirty="0" err="1">
                <a:latin typeface="Arial" pitchFamily="34" charset="0"/>
                <a:cs typeface="Arial" pitchFamily="34" charset="0"/>
              </a:rPr>
              <a:t>bx</a:t>
            </a:r>
            <a:endParaRPr lang="tr-TR" sz="12800" dirty="0">
              <a:latin typeface="Arial" pitchFamily="34" charset="0"/>
              <a:cs typeface="Arial" pitchFamily="34" charset="0"/>
            </a:endParaRPr>
          </a:p>
          <a:p>
            <a:pPr>
              <a:buNone/>
            </a:pPr>
            <a:endParaRPr lang="tr-TR" dirty="0">
              <a:latin typeface="Arial" pitchFamily="34" charset="0"/>
              <a:cs typeface="Arial" pitchFamily="34" charset="0"/>
            </a:endParaRPr>
          </a:p>
          <a:p>
            <a:pPr>
              <a:buNone/>
            </a:pPr>
            <a:r>
              <a:rPr lang="tr-TR" sz="7200" dirty="0">
                <a:latin typeface="Arial" pitchFamily="34" charset="0"/>
                <a:cs typeface="Arial" pitchFamily="34" charset="0"/>
              </a:rPr>
              <a:t>y: Bağımlı değişken</a:t>
            </a:r>
          </a:p>
          <a:p>
            <a:pPr>
              <a:buNone/>
            </a:pPr>
            <a:r>
              <a:rPr lang="tr-TR" sz="7200" dirty="0">
                <a:latin typeface="Arial" pitchFamily="34" charset="0"/>
                <a:cs typeface="Arial" pitchFamily="34" charset="0"/>
              </a:rPr>
              <a:t>x: Bağımsız değişken</a:t>
            </a:r>
          </a:p>
          <a:p>
            <a:pPr>
              <a:buNone/>
            </a:pPr>
            <a:r>
              <a:rPr lang="tr-TR" sz="7200" dirty="0">
                <a:solidFill>
                  <a:srgbClr val="FF0000"/>
                </a:solidFill>
                <a:latin typeface="Arial" pitchFamily="34" charset="0"/>
                <a:cs typeface="Arial" pitchFamily="34" charset="0"/>
              </a:rPr>
              <a:t>a: Doğrunun y </a:t>
            </a:r>
            <a:r>
              <a:rPr lang="tr-TR" sz="7200" dirty="0" err="1">
                <a:solidFill>
                  <a:srgbClr val="FF0000"/>
                </a:solidFill>
                <a:latin typeface="Arial" pitchFamily="34" charset="0"/>
                <a:cs typeface="Arial" pitchFamily="34" charset="0"/>
              </a:rPr>
              <a:t>eksnini</a:t>
            </a:r>
            <a:r>
              <a:rPr lang="tr-TR" sz="7200" dirty="0">
                <a:solidFill>
                  <a:srgbClr val="FF0000"/>
                </a:solidFill>
                <a:latin typeface="Arial" pitchFamily="34" charset="0"/>
                <a:cs typeface="Arial" pitchFamily="34" charset="0"/>
              </a:rPr>
              <a:t> kestiği nokta   ??? </a:t>
            </a:r>
          </a:p>
          <a:p>
            <a:pPr>
              <a:buNone/>
            </a:pPr>
            <a:r>
              <a:rPr lang="tr-TR" sz="7200" dirty="0">
                <a:solidFill>
                  <a:srgbClr val="FF0000"/>
                </a:solidFill>
                <a:latin typeface="Arial" pitchFamily="34" charset="0"/>
                <a:cs typeface="Arial" pitchFamily="34" charset="0"/>
              </a:rPr>
              <a:t>b: Regresyon katsayısı ???</a:t>
            </a:r>
          </a:p>
          <a:p>
            <a:pPr>
              <a:buNone/>
            </a:pPr>
            <a:endParaRPr lang="tr-TR" dirty="0">
              <a:latin typeface="Arial" pitchFamily="34" charset="0"/>
              <a:cs typeface="Arial" pitchFamily="34" charset="0"/>
            </a:endParaRPr>
          </a:p>
          <a:p>
            <a:pPr>
              <a:buNone/>
            </a:pPr>
            <a:r>
              <a:rPr lang="tr-TR" dirty="0">
                <a:latin typeface="Arial" pitchFamily="34" charset="0"/>
                <a:cs typeface="Arial" pitchFamily="34" charset="0"/>
              </a:rPr>
              <a:t> </a:t>
            </a:r>
          </a:p>
        </p:txBody>
      </p:sp>
    </p:spTree>
    <p:extLst>
      <p:ext uri="{BB962C8B-B14F-4D97-AF65-F5344CB8AC3E}">
        <p14:creationId xmlns:p14="http://schemas.microsoft.com/office/powerpoint/2010/main" val="169031966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6435" name="Object 3"/>
          <p:cNvGraphicFramePr>
            <a:graphicFrameLocks noChangeAspect="1"/>
          </p:cNvGraphicFramePr>
          <p:nvPr/>
        </p:nvGraphicFramePr>
        <p:xfrm>
          <a:off x="3110753" y="1004047"/>
          <a:ext cx="3438968" cy="1810646"/>
        </p:xfrm>
        <a:graphic>
          <a:graphicData uri="http://schemas.openxmlformats.org/presentationml/2006/ole">
            <mc:AlternateContent xmlns:mc="http://schemas.openxmlformats.org/markup-compatibility/2006">
              <mc:Choice xmlns:v="urn:schemas-microsoft-com:vml" Requires="v">
                <p:oleObj spid="_x0000_s23555" name="Denklem" r:id="rId3" imgW="1511280" imgH="850680" progId="Equation.3">
                  <p:embed/>
                </p:oleObj>
              </mc:Choice>
              <mc:Fallback>
                <p:oleObj name="Denklem" r:id="rId3" imgW="1511280" imgH="850680" progId="Equation.3">
                  <p:embed/>
                  <p:pic>
                    <p:nvPicPr>
                      <p:cNvPr id="146435"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0753" y="1004047"/>
                        <a:ext cx="3438968" cy="18106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5 Metin kutusu"/>
          <p:cNvSpPr txBox="1"/>
          <p:nvPr/>
        </p:nvSpPr>
        <p:spPr>
          <a:xfrm>
            <a:off x="2626661" y="502024"/>
            <a:ext cx="461334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1. Regresyon katsayısı (b) hesaplanır</a:t>
            </a:r>
            <a:r>
              <a:rPr kumimoji="0" lang="tr-TR" sz="1800" b="0" i="0" u="none" strike="noStrike" kern="1200" cap="none" spc="0" normalizeH="0" baseline="0" noProof="0" dirty="0">
                <a:ln>
                  <a:noFill/>
                </a:ln>
                <a:solidFill>
                  <a:prstClr val="black"/>
                </a:solidFill>
                <a:effectLst/>
                <a:uLnTx/>
                <a:uFillTx/>
                <a:latin typeface="Century Gothic" panose="020B0502020202020204"/>
                <a:ea typeface="+mn-ea"/>
                <a:cs typeface="+mn-cs"/>
              </a:rPr>
              <a:t>.</a:t>
            </a:r>
          </a:p>
        </p:txBody>
      </p:sp>
      <p:sp>
        <p:nvSpPr>
          <p:cNvPr id="7" name="6 Metin kutusu"/>
          <p:cNvSpPr txBox="1"/>
          <p:nvPr/>
        </p:nvSpPr>
        <p:spPr>
          <a:xfrm>
            <a:off x="2626660" y="3155576"/>
            <a:ext cx="776343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Regresyon katsayısı (b) her değeri alabilir, işareti artı veya eksi olabilir.</a:t>
            </a:r>
            <a:endParaRPr kumimoji="0" lang="tr-T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8" name="7 Dikdörtgen"/>
          <p:cNvSpPr/>
          <p:nvPr/>
        </p:nvSpPr>
        <p:spPr>
          <a:xfrm>
            <a:off x="2626660" y="3827929"/>
            <a:ext cx="514762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2.    x ve y değerlerinin ortalaması hesaplanır.</a:t>
            </a:r>
            <a:endParaRPr kumimoji="0" lang="tr-T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9" name="8 Dikdörtgen"/>
          <p:cNvSpPr/>
          <p:nvPr/>
        </p:nvSpPr>
        <p:spPr>
          <a:xfrm>
            <a:off x="2626660" y="4545107"/>
            <a:ext cx="3923061" cy="646331"/>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startAt="3"/>
              <a:tabLst/>
              <a:defRPr/>
            </a:pPr>
            <a:r>
              <a:rPr kumimoji="0" lang="tr-TR"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a  değerleri hesaplanır.</a:t>
            </a:r>
          </a:p>
          <a:p>
            <a:pPr marL="342900" marR="0" lvl="0" indent="-342900" algn="l" defTabSz="914400" rtl="0" eaLnBrk="1" fontAlgn="auto" latinLnBrk="0" hangingPunct="1">
              <a:lnSpc>
                <a:spcPct val="100000"/>
              </a:lnSpc>
              <a:spcBef>
                <a:spcPts val="0"/>
              </a:spcBef>
              <a:spcAft>
                <a:spcPts val="0"/>
              </a:spcAft>
              <a:buClrTx/>
              <a:buSzTx/>
              <a:buFontTx/>
              <a:buAutoNum type="arabicPeriod" startAt="3"/>
              <a:tabLst/>
              <a:defRPr/>
            </a:pPr>
            <a:endParaRPr kumimoji="0" lang="tr-TR"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46437" name="Rectangle 5"/>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pic>
        <p:nvPicPr>
          <p:cNvPr id="146436" name="Picture 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254188" y="4971058"/>
            <a:ext cx="2079811" cy="440758"/>
          </a:xfrm>
          <a:prstGeom prst="rect">
            <a:avLst/>
          </a:prstGeom>
          <a:noFill/>
        </p:spPr>
      </p:pic>
      <p:sp>
        <p:nvSpPr>
          <p:cNvPr id="146438" name="Rectangle 6"/>
          <p:cNvSpPr>
            <a:spLocks noChangeArrowheads="1"/>
          </p:cNvSpPr>
          <p:nvPr/>
        </p:nvSpPr>
        <p:spPr bwMode="auto">
          <a:xfrm>
            <a:off x="1524001" y="4630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46440" name="Rectangle 8"/>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46441" name="Rectangle 9"/>
          <p:cNvSpPr>
            <a:spLocks noChangeArrowheads="1"/>
          </p:cNvSpPr>
          <p:nvPr/>
        </p:nvSpPr>
        <p:spPr bwMode="auto">
          <a:xfrm>
            <a:off x="1524001" y="4630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46443" name="Rectangle 11"/>
          <p:cNvSpPr>
            <a:spLocks noChangeArrowheads="1"/>
          </p:cNvSpPr>
          <p:nvPr/>
        </p:nvSpPr>
        <p:spPr bwMode="auto">
          <a:xfrm>
            <a:off x="1775014" y="88758"/>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46444" name="Rectangle 12"/>
          <p:cNvSpPr>
            <a:spLocks noChangeArrowheads="1"/>
          </p:cNvSpPr>
          <p:nvPr/>
        </p:nvSpPr>
        <p:spPr bwMode="auto">
          <a:xfrm>
            <a:off x="1524001" y="4630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0" name="19 Dikdörtgen"/>
          <p:cNvSpPr/>
          <p:nvPr/>
        </p:nvSpPr>
        <p:spPr>
          <a:xfrm>
            <a:off x="2626660" y="5764306"/>
            <a:ext cx="3923061" cy="738664"/>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4. Bulgular denkleme yazılır.</a:t>
            </a:r>
          </a:p>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r>
              <a:rPr kumimoji="0" lang="tr-TR"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y= a + </a:t>
            </a:r>
            <a:r>
              <a:rPr kumimoji="0" lang="tr-TR" sz="2400" b="1"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bx</a:t>
            </a:r>
            <a:endParaRPr kumimoji="0" lang="tr-TR"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83340492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626659" y="161366"/>
            <a:ext cx="7853082" cy="1739153"/>
          </a:xfrm>
        </p:spPr>
        <p:txBody>
          <a:bodyPr/>
          <a:lstStyle/>
          <a:p>
            <a:pPr marL="0" indent="0" algn="just">
              <a:buNone/>
            </a:pPr>
            <a:r>
              <a:rPr lang="tr-TR" sz="2000" b="1" dirty="0">
                <a:latin typeface="Arial" pitchFamily="34" charset="0"/>
                <a:cs typeface="Arial" pitchFamily="34" charset="0"/>
              </a:rPr>
              <a:t>Örnek 1:</a:t>
            </a:r>
            <a:r>
              <a:rPr lang="tr-TR" sz="2000" dirty="0">
                <a:latin typeface="Arial" pitchFamily="34" charset="0"/>
                <a:cs typeface="Arial" pitchFamily="34" charset="0"/>
              </a:rPr>
              <a:t> Köpeklerde kemik kırıklarında kullanılan </a:t>
            </a:r>
            <a:r>
              <a:rPr lang="tr-TR" sz="2000" dirty="0" err="1">
                <a:latin typeface="Arial" pitchFamily="34" charset="0"/>
                <a:cs typeface="Arial" pitchFamily="34" charset="0"/>
              </a:rPr>
              <a:t>fiksatör</a:t>
            </a:r>
            <a:r>
              <a:rPr lang="tr-TR" sz="2000" dirty="0">
                <a:latin typeface="Arial" pitchFamily="34" charset="0"/>
                <a:cs typeface="Arial" pitchFamily="34" charset="0"/>
              </a:rPr>
              <a:t> plakların sertlik(x) ve dayanıklılık(y) bakımından ilişkisi araştırılmaktadır. Bu amaç için üretilen </a:t>
            </a:r>
            <a:r>
              <a:rPr lang="tr-TR" sz="2000" dirty="0" smtClean="0">
                <a:latin typeface="Arial" pitchFamily="34" charset="0"/>
                <a:cs typeface="Arial" pitchFamily="34" charset="0"/>
              </a:rPr>
              <a:t>plaklar </a:t>
            </a:r>
            <a:r>
              <a:rPr lang="tr-TR" sz="2000" dirty="0">
                <a:latin typeface="Arial" pitchFamily="34" charset="0"/>
                <a:cs typeface="Arial" pitchFamily="34" charset="0"/>
              </a:rPr>
              <a:t>arasından 10 parça seçilmiştir. Sertlik ve dayanıklılık testi yapılmıştır. Veriler aşağıdaki gibidir. x ve y arasındaki ilişkiye ait regresyon denklemini bulunuz.</a:t>
            </a:r>
          </a:p>
          <a:p>
            <a:endParaRPr lang="tr-TR" dirty="0" smtClean="0"/>
          </a:p>
          <a:p>
            <a:endParaRPr lang="tr-TR" dirty="0"/>
          </a:p>
        </p:txBody>
      </p:sp>
      <p:graphicFrame>
        <p:nvGraphicFramePr>
          <p:cNvPr id="5" name="4 Tablo"/>
          <p:cNvGraphicFramePr>
            <a:graphicFrameLocks noGrp="1"/>
          </p:cNvGraphicFramePr>
          <p:nvPr/>
        </p:nvGraphicFramePr>
        <p:xfrm>
          <a:off x="3155579" y="2088776"/>
          <a:ext cx="5776155" cy="2860638"/>
        </p:xfrm>
        <a:graphic>
          <a:graphicData uri="http://schemas.openxmlformats.org/drawingml/2006/table">
            <a:tbl>
              <a:tblPr/>
              <a:tblGrid>
                <a:gridCol w="1090488">
                  <a:extLst>
                    <a:ext uri="{9D8B030D-6E8A-4147-A177-3AD203B41FA5}">
                      <a16:colId xmlns:a16="http://schemas.microsoft.com/office/drawing/2014/main" xmlns="" val="20000"/>
                    </a:ext>
                  </a:extLst>
                </a:gridCol>
                <a:gridCol w="942801">
                  <a:extLst>
                    <a:ext uri="{9D8B030D-6E8A-4147-A177-3AD203B41FA5}">
                      <a16:colId xmlns:a16="http://schemas.microsoft.com/office/drawing/2014/main" xmlns="" val="20001"/>
                    </a:ext>
                  </a:extLst>
                </a:gridCol>
                <a:gridCol w="1353237">
                  <a:extLst>
                    <a:ext uri="{9D8B030D-6E8A-4147-A177-3AD203B41FA5}">
                      <a16:colId xmlns:a16="http://schemas.microsoft.com/office/drawing/2014/main" xmlns="" val="20002"/>
                    </a:ext>
                  </a:extLst>
                </a:gridCol>
                <a:gridCol w="795971">
                  <a:extLst>
                    <a:ext uri="{9D8B030D-6E8A-4147-A177-3AD203B41FA5}">
                      <a16:colId xmlns:a16="http://schemas.microsoft.com/office/drawing/2014/main" xmlns="" val="20003"/>
                    </a:ext>
                  </a:extLst>
                </a:gridCol>
                <a:gridCol w="796829">
                  <a:extLst>
                    <a:ext uri="{9D8B030D-6E8A-4147-A177-3AD203B41FA5}">
                      <a16:colId xmlns:a16="http://schemas.microsoft.com/office/drawing/2014/main" xmlns="" val="20004"/>
                    </a:ext>
                  </a:extLst>
                </a:gridCol>
                <a:gridCol w="796829">
                  <a:extLst>
                    <a:ext uri="{9D8B030D-6E8A-4147-A177-3AD203B41FA5}">
                      <a16:colId xmlns:a16="http://schemas.microsoft.com/office/drawing/2014/main" xmlns="" val="20005"/>
                    </a:ext>
                  </a:extLst>
                </a:gridCol>
              </a:tblGrid>
              <a:tr h="440098">
                <a:tc>
                  <a:txBody>
                    <a:bodyPr/>
                    <a:lstStyle/>
                    <a:p>
                      <a:pPr algn="ctr">
                        <a:spcAft>
                          <a:spcPts val="0"/>
                        </a:spcAft>
                      </a:pPr>
                      <a:r>
                        <a:rPr lang="tr-TR" sz="1400" b="1" dirty="0">
                          <a:latin typeface="Times New Roman"/>
                          <a:ea typeface="Times New Roman"/>
                          <a:cs typeface="Times New Roman"/>
                        </a:rPr>
                        <a:t>Parça No</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b="1">
                          <a:latin typeface="Times New Roman"/>
                          <a:ea typeface="Times New Roman"/>
                          <a:cs typeface="Times New Roman"/>
                        </a:rPr>
                        <a:t>x (Sertlik)</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b="1">
                          <a:latin typeface="Times New Roman"/>
                          <a:ea typeface="Times New Roman"/>
                          <a:cs typeface="Times New Roman"/>
                        </a:rPr>
                        <a:t>y (Dayanıklılık)</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b="1">
                          <a:latin typeface="Times New Roman"/>
                          <a:ea typeface="Times New Roman"/>
                          <a:cs typeface="Times New Roman"/>
                        </a:rPr>
                        <a:t>x</a:t>
                      </a:r>
                      <a:r>
                        <a:rPr lang="tr-TR" sz="1400" b="1" baseline="30000">
                          <a:latin typeface="Times New Roman"/>
                          <a:ea typeface="Times New Roman"/>
                          <a:cs typeface="Times New Roman"/>
                        </a:rPr>
                        <a:t>2</a:t>
                      </a:r>
                      <a:endParaRPr lang="tr-TR" sz="14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b="1">
                          <a:latin typeface="Times New Roman"/>
                          <a:ea typeface="Times New Roman"/>
                          <a:cs typeface="Times New Roman"/>
                        </a:rPr>
                        <a:t>xy</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b="1">
                          <a:latin typeface="Times New Roman"/>
                          <a:ea typeface="Times New Roman"/>
                          <a:cs typeface="Times New Roman"/>
                        </a:rPr>
                        <a:t>y</a:t>
                      </a:r>
                      <a:r>
                        <a:rPr lang="tr-TR" sz="1400" b="1" baseline="30000">
                          <a:latin typeface="Times New Roman"/>
                          <a:ea typeface="Times New Roman"/>
                          <a:cs typeface="Times New Roman"/>
                        </a:rPr>
                        <a:t>2</a:t>
                      </a:r>
                      <a:endParaRPr lang="tr-TR" sz="14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420540">
                <a:tc>
                  <a:txBody>
                    <a:bodyPr/>
                    <a:lstStyle/>
                    <a:p>
                      <a:pPr algn="ctr">
                        <a:spcAft>
                          <a:spcPts val="0"/>
                        </a:spcAft>
                      </a:pPr>
                      <a:r>
                        <a:rPr lang="tr-TR" sz="1400" b="1" dirty="0">
                          <a:latin typeface="Times New Roman"/>
                          <a:ea typeface="Times New Roman"/>
                          <a:cs typeface="Times New Roman"/>
                        </a:rPr>
                        <a:t>1</a:t>
                      </a:r>
                    </a:p>
                    <a:p>
                      <a:pPr algn="ctr">
                        <a:spcAft>
                          <a:spcPts val="0"/>
                        </a:spcAft>
                      </a:pPr>
                      <a:r>
                        <a:rPr lang="tr-TR" sz="1400" b="1" dirty="0">
                          <a:latin typeface="Times New Roman"/>
                          <a:ea typeface="Times New Roman"/>
                          <a:cs typeface="Times New Roman"/>
                        </a:rPr>
                        <a:t>2</a:t>
                      </a:r>
                    </a:p>
                    <a:p>
                      <a:pPr algn="ctr">
                        <a:spcAft>
                          <a:spcPts val="0"/>
                        </a:spcAft>
                      </a:pPr>
                      <a:r>
                        <a:rPr lang="tr-TR" sz="1400" b="1" dirty="0">
                          <a:latin typeface="Times New Roman"/>
                          <a:ea typeface="Times New Roman"/>
                          <a:cs typeface="Times New Roman"/>
                        </a:rPr>
                        <a:t>3</a:t>
                      </a:r>
                    </a:p>
                    <a:p>
                      <a:pPr algn="ctr">
                        <a:spcAft>
                          <a:spcPts val="0"/>
                        </a:spcAft>
                      </a:pPr>
                      <a:r>
                        <a:rPr lang="tr-TR" sz="1400" b="1" dirty="0">
                          <a:latin typeface="Times New Roman"/>
                          <a:ea typeface="Times New Roman"/>
                          <a:cs typeface="Times New Roman"/>
                        </a:rPr>
                        <a:t>4</a:t>
                      </a:r>
                    </a:p>
                    <a:p>
                      <a:pPr algn="ctr">
                        <a:spcAft>
                          <a:spcPts val="0"/>
                        </a:spcAft>
                      </a:pPr>
                      <a:r>
                        <a:rPr lang="tr-TR" sz="1400" b="1" dirty="0">
                          <a:latin typeface="Times New Roman"/>
                          <a:ea typeface="Times New Roman"/>
                          <a:cs typeface="Times New Roman"/>
                        </a:rPr>
                        <a:t>5</a:t>
                      </a:r>
                    </a:p>
                    <a:p>
                      <a:pPr algn="ctr">
                        <a:spcAft>
                          <a:spcPts val="0"/>
                        </a:spcAft>
                      </a:pPr>
                      <a:r>
                        <a:rPr lang="tr-TR" sz="1400" b="1" dirty="0">
                          <a:latin typeface="Times New Roman"/>
                          <a:ea typeface="Times New Roman"/>
                          <a:cs typeface="Times New Roman"/>
                        </a:rPr>
                        <a:t>6</a:t>
                      </a:r>
                    </a:p>
                    <a:p>
                      <a:pPr algn="ctr">
                        <a:spcAft>
                          <a:spcPts val="0"/>
                        </a:spcAft>
                      </a:pPr>
                      <a:r>
                        <a:rPr lang="tr-TR" sz="1400" b="1" dirty="0">
                          <a:latin typeface="Times New Roman"/>
                          <a:ea typeface="Times New Roman"/>
                          <a:cs typeface="Times New Roman"/>
                        </a:rPr>
                        <a:t>7</a:t>
                      </a:r>
                    </a:p>
                    <a:p>
                      <a:pPr algn="ctr">
                        <a:spcAft>
                          <a:spcPts val="0"/>
                        </a:spcAft>
                      </a:pPr>
                      <a:r>
                        <a:rPr lang="tr-TR" sz="1400" b="1" dirty="0">
                          <a:latin typeface="Times New Roman"/>
                          <a:ea typeface="Times New Roman"/>
                          <a:cs typeface="Times New Roman"/>
                        </a:rPr>
                        <a:t>8</a:t>
                      </a:r>
                    </a:p>
                    <a:p>
                      <a:pPr algn="ctr">
                        <a:spcAft>
                          <a:spcPts val="0"/>
                        </a:spcAft>
                      </a:pPr>
                      <a:r>
                        <a:rPr lang="tr-TR" sz="1400" b="1" dirty="0">
                          <a:latin typeface="Times New Roman"/>
                          <a:ea typeface="Times New Roman"/>
                          <a:cs typeface="Times New Roman"/>
                        </a:rPr>
                        <a:t>9</a:t>
                      </a:r>
                    </a:p>
                    <a:p>
                      <a:pPr algn="ctr">
                        <a:spcAft>
                          <a:spcPts val="0"/>
                        </a:spcAft>
                      </a:pPr>
                      <a:r>
                        <a:rPr lang="tr-TR" sz="1400" b="1" dirty="0">
                          <a:latin typeface="Times New Roman"/>
                          <a:ea typeface="Times New Roman"/>
                          <a:cs typeface="Times New Roman"/>
                        </a:rPr>
                        <a:t>10</a:t>
                      </a:r>
                    </a:p>
                    <a:p>
                      <a:pPr algn="ctr">
                        <a:spcAft>
                          <a:spcPts val="0"/>
                        </a:spcAft>
                      </a:pPr>
                      <a:r>
                        <a:rPr lang="tr-TR" sz="1400" b="1" dirty="0" smtClean="0">
                          <a:latin typeface="Times New Roman"/>
                          <a:ea typeface="Times New Roman"/>
                          <a:cs typeface="Times New Roman"/>
                        </a:rPr>
                        <a:t>TOPLAM</a:t>
                      </a:r>
                      <a:endParaRPr lang="tr-TR" sz="1400" b="1"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b="1" dirty="0">
                          <a:latin typeface="Times New Roman"/>
                          <a:ea typeface="Times New Roman"/>
                          <a:cs typeface="Times New Roman"/>
                        </a:rPr>
                        <a:t>7</a:t>
                      </a:r>
                    </a:p>
                    <a:p>
                      <a:pPr algn="ctr">
                        <a:spcAft>
                          <a:spcPts val="0"/>
                        </a:spcAft>
                      </a:pPr>
                      <a:r>
                        <a:rPr lang="tr-TR" sz="1400" b="1" dirty="0">
                          <a:latin typeface="Times New Roman"/>
                          <a:ea typeface="Times New Roman"/>
                          <a:cs typeface="Times New Roman"/>
                        </a:rPr>
                        <a:t>9</a:t>
                      </a:r>
                    </a:p>
                    <a:p>
                      <a:pPr algn="ctr">
                        <a:spcAft>
                          <a:spcPts val="0"/>
                        </a:spcAft>
                      </a:pPr>
                      <a:r>
                        <a:rPr lang="tr-TR" sz="1400" b="1" dirty="0">
                          <a:latin typeface="Times New Roman"/>
                          <a:ea typeface="Times New Roman"/>
                          <a:cs typeface="Times New Roman"/>
                        </a:rPr>
                        <a:t>5</a:t>
                      </a:r>
                    </a:p>
                    <a:p>
                      <a:pPr algn="ctr">
                        <a:spcAft>
                          <a:spcPts val="0"/>
                        </a:spcAft>
                      </a:pPr>
                      <a:r>
                        <a:rPr lang="tr-TR" sz="1400" b="1" dirty="0">
                          <a:latin typeface="Times New Roman"/>
                          <a:ea typeface="Times New Roman"/>
                          <a:cs typeface="Times New Roman"/>
                        </a:rPr>
                        <a:t>8</a:t>
                      </a:r>
                    </a:p>
                    <a:p>
                      <a:pPr algn="ctr">
                        <a:spcAft>
                          <a:spcPts val="0"/>
                        </a:spcAft>
                      </a:pPr>
                      <a:r>
                        <a:rPr lang="tr-TR" sz="1400" b="1" dirty="0">
                          <a:latin typeface="Times New Roman"/>
                          <a:ea typeface="Times New Roman"/>
                          <a:cs typeface="Times New Roman"/>
                        </a:rPr>
                        <a:t>6</a:t>
                      </a:r>
                    </a:p>
                    <a:p>
                      <a:pPr algn="ctr">
                        <a:spcAft>
                          <a:spcPts val="0"/>
                        </a:spcAft>
                      </a:pPr>
                      <a:r>
                        <a:rPr lang="tr-TR" sz="1400" b="1" dirty="0">
                          <a:latin typeface="Times New Roman"/>
                          <a:ea typeface="Times New Roman"/>
                          <a:cs typeface="Times New Roman"/>
                        </a:rPr>
                        <a:t>9</a:t>
                      </a:r>
                    </a:p>
                    <a:p>
                      <a:pPr algn="ctr">
                        <a:spcAft>
                          <a:spcPts val="0"/>
                        </a:spcAft>
                      </a:pPr>
                      <a:r>
                        <a:rPr lang="tr-TR" sz="1400" b="1" dirty="0">
                          <a:latin typeface="Times New Roman"/>
                          <a:ea typeface="Times New Roman"/>
                          <a:cs typeface="Times New Roman"/>
                        </a:rPr>
                        <a:t>7</a:t>
                      </a:r>
                    </a:p>
                    <a:p>
                      <a:pPr algn="ctr">
                        <a:spcAft>
                          <a:spcPts val="0"/>
                        </a:spcAft>
                      </a:pPr>
                      <a:r>
                        <a:rPr lang="tr-TR" sz="1400" b="1" dirty="0">
                          <a:latin typeface="Times New Roman"/>
                          <a:ea typeface="Times New Roman"/>
                          <a:cs typeface="Times New Roman"/>
                        </a:rPr>
                        <a:t>4</a:t>
                      </a:r>
                    </a:p>
                    <a:p>
                      <a:pPr algn="ctr">
                        <a:spcAft>
                          <a:spcPts val="0"/>
                        </a:spcAft>
                      </a:pPr>
                      <a:r>
                        <a:rPr lang="tr-TR" sz="1400" b="1" dirty="0">
                          <a:latin typeface="Times New Roman"/>
                          <a:ea typeface="Times New Roman"/>
                          <a:cs typeface="Times New Roman"/>
                        </a:rPr>
                        <a:t>8</a:t>
                      </a:r>
                    </a:p>
                    <a:p>
                      <a:pPr algn="ctr">
                        <a:spcAft>
                          <a:spcPts val="0"/>
                        </a:spcAft>
                      </a:pPr>
                      <a:r>
                        <a:rPr lang="tr-TR" sz="1400" b="1" dirty="0">
                          <a:latin typeface="Times New Roman"/>
                          <a:ea typeface="Times New Roman"/>
                          <a:cs typeface="Times New Roman"/>
                        </a:rPr>
                        <a:t>7</a:t>
                      </a:r>
                    </a:p>
                    <a:p>
                      <a:pPr algn="ctr">
                        <a:spcAft>
                          <a:spcPts val="0"/>
                        </a:spcAft>
                      </a:pPr>
                      <a:r>
                        <a:rPr lang="tr-TR" sz="1400" b="1" dirty="0">
                          <a:latin typeface="Times New Roman"/>
                          <a:ea typeface="Times New Roman"/>
                          <a:cs typeface="Times New Roman"/>
                        </a:rPr>
                        <a:t>70</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b="1" dirty="0">
                          <a:latin typeface="Times New Roman"/>
                          <a:ea typeface="Times New Roman"/>
                          <a:cs typeface="Times New Roman"/>
                        </a:rPr>
                        <a:t>10</a:t>
                      </a:r>
                    </a:p>
                    <a:p>
                      <a:pPr algn="ctr">
                        <a:spcAft>
                          <a:spcPts val="0"/>
                        </a:spcAft>
                      </a:pPr>
                      <a:r>
                        <a:rPr lang="tr-TR" sz="1400" b="1" dirty="0">
                          <a:latin typeface="Times New Roman"/>
                          <a:ea typeface="Times New Roman"/>
                          <a:cs typeface="Times New Roman"/>
                        </a:rPr>
                        <a:t>12</a:t>
                      </a:r>
                    </a:p>
                    <a:p>
                      <a:pPr algn="ctr">
                        <a:spcAft>
                          <a:spcPts val="0"/>
                        </a:spcAft>
                      </a:pPr>
                      <a:r>
                        <a:rPr lang="tr-TR" sz="1400" b="1" dirty="0">
                          <a:latin typeface="Times New Roman"/>
                          <a:ea typeface="Times New Roman"/>
                          <a:cs typeface="Times New Roman"/>
                        </a:rPr>
                        <a:t>6</a:t>
                      </a:r>
                    </a:p>
                    <a:p>
                      <a:pPr algn="ctr">
                        <a:spcAft>
                          <a:spcPts val="0"/>
                        </a:spcAft>
                      </a:pPr>
                      <a:r>
                        <a:rPr lang="tr-TR" sz="1400" b="1" dirty="0">
                          <a:latin typeface="Times New Roman"/>
                          <a:ea typeface="Times New Roman"/>
                          <a:cs typeface="Times New Roman"/>
                        </a:rPr>
                        <a:t>9</a:t>
                      </a:r>
                    </a:p>
                    <a:p>
                      <a:pPr algn="ctr">
                        <a:spcAft>
                          <a:spcPts val="0"/>
                        </a:spcAft>
                      </a:pPr>
                      <a:r>
                        <a:rPr lang="tr-TR" sz="1400" b="1" dirty="0">
                          <a:latin typeface="Times New Roman"/>
                          <a:ea typeface="Times New Roman"/>
                          <a:cs typeface="Times New Roman"/>
                        </a:rPr>
                        <a:t>8</a:t>
                      </a:r>
                    </a:p>
                    <a:p>
                      <a:pPr algn="ctr">
                        <a:spcAft>
                          <a:spcPts val="0"/>
                        </a:spcAft>
                      </a:pPr>
                      <a:r>
                        <a:rPr lang="tr-TR" sz="1400" b="1" dirty="0">
                          <a:latin typeface="Times New Roman"/>
                          <a:ea typeface="Times New Roman"/>
                          <a:cs typeface="Times New Roman"/>
                        </a:rPr>
                        <a:t>11</a:t>
                      </a:r>
                    </a:p>
                    <a:p>
                      <a:pPr algn="ctr">
                        <a:spcAft>
                          <a:spcPts val="0"/>
                        </a:spcAft>
                      </a:pPr>
                      <a:r>
                        <a:rPr lang="tr-TR" sz="1400" b="1" dirty="0">
                          <a:latin typeface="Times New Roman"/>
                          <a:ea typeface="Times New Roman"/>
                          <a:cs typeface="Times New Roman"/>
                        </a:rPr>
                        <a:t>10</a:t>
                      </a:r>
                    </a:p>
                    <a:p>
                      <a:pPr algn="ctr">
                        <a:spcAft>
                          <a:spcPts val="0"/>
                        </a:spcAft>
                      </a:pPr>
                      <a:r>
                        <a:rPr lang="tr-TR" sz="1400" b="1" dirty="0">
                          <a:latin typeface="Times New Roman"/>
                          <a:ea typeface="Times New Roman"/>
                          <a:cs typeface="Times New Roman"/>
                        </a:rPr>
                        <a:t>5</a:t>
                      </a:r>
                    </a:p>
                    <a:p>
                      <a:pPr algn="ctr">
                        <a:spcAft>
                          <a:spcPts val="0"/>
                        </a:spcAft>
                      </a:pPr>
                      <a:r>
                        <a:rPr lang="tr-TR" sz="1400" b="1" dirty="0">
                          <a:latin typeface="Times New Roman"/>
                          <a:ea typeface="Times New Roman"/>
                          <a:cs typeface="Times New Roman"/>
                        </a:rPr>
                        <a:t>10</a:t>
                      </a:r>
                    </a:p>
                    <a:p>
                      <a:pPr algn="ctr">
                        <a:spcAft>
                          <a:spcPts val="0"/>
                        </a:spcAft>
                      </a:pPr>
                      <a:r>
                        <a:rPr lang="tr-TR" sz="1400" b="1" dirty="0">
                          <a:latin typeface="Times New Roman"/>
                          <a:ea typeface="Times New Roman"/>
                          <a:cs typeface="Times New Roman"/>
                        </a:rPr>
                        <a:t>9</a:t>
                      </a:r>
                    </a:p>
                    <a:p>
                      <a:pPr algn="ctr">
                        <a:spcAft>
                          <a:spcPts val="0"/>
                        </a:spcAft>
                      </a:pPr>
                      <a:r>
                        <a:rPr lang="tr-TR" sz="1400" b="1" dirty="0">
                          <a:latin typeface="Times New Roman"/>
                          <a:ea typeface="Times New Roman"/>
                          <a:cs typeface="Times New Roman"/>
                        </a:rPr>
                        <a:t>90</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b="1" dirty="0">
                          <a:latin typeface="Times New Roman"/>
                          <a:ea typeface="Times New Roman"/>
                          <a:cs typeface="Times New Roman"/>
                        </a:rPr>
                        <a:t>49</a:t>
                      </a:r>
                    </a:p>
                    <a:p>
                      <a:pPr algn="ctr">
                        <a:spcAft>
                          <a:spcPts val="0"/>
                        </a:spcAft>
                      </a:pPr>
                      <a:r>
                        <a:rPr lang="tr-TR" sz="1400" b="1" dirty="0">
                          <a:latin typeface="Times New Roman"/>
                          <a:ea typeface="Times New Roman"/>
                          <a:cs typeface="Times New Roman"/>
                        </a:rPr>
                        <a:t>81</a:t>
                      </a:r>
                    </a:p>
                    <a:p>
                      <a:pPr algn="ctr">
                        <a:spcAft>
                          <a:spcPts val="0"/>
                        </a:spcAft>
                      </a:pPr>
                      <a:r>
                        <a:rPr lang="tr-TR" sz="1400" b="1" dirty="0">
                          <a:latin typeface="Times New Roman"/>
                          <a:ea typeface="Times New Roman"/>
                          <a:cs typeface="Times New Roman"/>
                        </a:rPr>
                        <a:t>25</a:t>
                      </a:r>
                    </a:p>
                    <a:p>
                      <a:pPr algn="ctr">
                        <a:spcAft>
                          <a:spcPts val="0"/>
                        </a:spcAft>
                      </a:pPr>
                      <a:r>
                        <a:rPr lang="tr-TR" sz="1400" b="1" dirty="0">
                          <a:latin typeface="Times New Roman"/>
                          <a:ea typeface="Times New Roman"/>
                          <a:cs typeface="Times New Roman"/>
                        </a:rPr>
                        <a:t>64</a:t>
                      </a:r>
                    </a:p>
                    <a:p>
                      <a:pPr algn="ctr">
                        <a:spcAft>
                          <a:spcPts val="0"/>
                        </a:spcAft>
                      </a:pPr>
                      <a:r>
                        <a:rPr lang="tr-TR" sz="1400" b="1" dirty="0">
                          <a:latin typeface="Times New Roman"/>
                          <a:ea typeface="Times New Roman"/>
                          <a:cs typeface="Times New Roman"/>
                        </a:rPr>
                        <a:t>36</a:t>
                      </a:r>
                    </a:p>
                    <a:p>
                      <a:pPr algn="ctr">
                        <a:spcAft>
                          <a:spcPts val="0"/>
                        </a:spcAft>
                      </a:pPr>
                      <a:r>
                        <a:rPr lang="tr-TR" sz="1400" b="1" dirty="0">
                          <a:latin typeface="Times New Roman"/>
                          <a:ea typeface="Times New Roman"/>
                          <a:cs typeface="Times New Roman"/>
                        </a:rPr>
                        <a:t>81</a:t>
                      </a:r>
                    </a:p>
                    <a:p>
                      <a:pPr algn="ctr">
                        <a:spcAft>
                          <a:spcPts val="0"/>
                        </a:spcAft>
                      </a:pPr>
                      <a:r>
                        <a:rPr lang="tr-TR" sz="1400" b="1" dirty="0">
                          <a:latin typeface="Times New Roman"/>
                          <a:ea typeface="Times New Roman"/>
                          <a:cs typeface="Times New Roman"/>
                        </a:rPr>
                        <a:t>49</a:t>
                      </a:r>
                    </a:p>
                    <a:p>
                      <a:pPr algn="ctr">
                        <a:spcAft>
                          <a:spcPts val="0"/>
                        </a:spcAft>
                      </a:pPr>
                      <a:r>
                        <a:rPr lang="tr-TR" sz="1400" b="1" dirty="0">
                          <a:latin typeface="Times New Roman"/>
                          <a:ea typeface="Times New Roman"/>
                          <a:cs typeface="Times New Roman"/>
                        </a:rPr>
                        <a:t>16</a:t>
                      </a:r>
                    </a:p>
                    <a:p>
                      <a:pPr algn="ctr">
                        <a:spcAft>
                          <a:spcPts val="0"/>
                        </a:spcAft>
                      </a:pPr>
                      <a:r>
                        <a:rPr lang="tr-TR" sz="1400" b="1" dirty="0">
                          <a:latin typeface="Times New Roman"/>
                          <a:ea typeface="Times New Roman"/>
                          <a:cs typeface="Times New Roman"/>
                        </a:rPr>
                        <a:t>64</a:t>
                      </a:r>
                    </a:p>
                    <a:p>
                      <a:pPr algn="ctr">
                        <a:spcAft>
                          <a:spcPts val="0"/>
                        </a:spcAft>
                      </a:pPr>
                      <a:r>
                        <a:rPr lang="tr-TR" sz="1400" b="1" dirty="0">
                          <a:latin typeface="Times New Roman"/>
                          <a:ea typeface="Times New Roman"/>
                          <a:cs typeface="Times New Roman"/>
                        </a:rPr>
                        <a:t>49</a:t>
                      </a:r>
                    </a:p>
                    <a:p>
                      <a:pPr algn="ctr">
                        <a:spcAft>
                          <a:spcPts val="0"/>
                        </a:spcAft>
                      </a:pPr>
                      <a:r>
                        <a:rPr lang="tr-TR" sz="1400" b="1" dirty="0">
                          <a:latin typeface="Times New Roman"/>
                          <a:ea typeface="Times New Roman"/>
                          <a:cs typeface="Times New Roman"/>
                        </a:rPr>
                        <a:t>514</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b="1" dirty="0">
                          <a:latin typeface="Times New Roman"/>
                          <a:ea typeface="Times New Roman"/>
                          <a:cs typeface="Times New Roman"/>
                        </a:rPr>
                        <a:t>70</a:t>
                      </a:r>
                    </a:p>
                    <a:p>
                      <a:pPr algn="ctr">
                        <a:spcAft>
                          <a:spcPts val="0"/>
                        </a:spcAft>
                      </a:pPr>
                      <a:r>
                        <a:rPr lang="tr-TR" sz="1400" b="1" dirty="0">
                          <a:latin typeface="Times New Roman"/>
                          <a:ea typeface="Times New Roman"/>
                          <a:cs typeface="Times New Roman"/>
                        </a:rPr>
                        <a:t>108</a:t>
                      </a:r>
                    </a:p>
                    <a:p>
                      <a:pPr algn="ctr">
                        <a:spcAft>
                          <a:spcPts val="0"/>
                        </a:spcAft>
                      </a:pPr>
                      <a:r>
                        <a:rPr lang="tr-TR" sz="1400" b="1" dirty="0">
                          <a:latin typeface="Times New Roman"/>
                          <a:ea typeface="Times New Roman"/>
                          <a:cs typeface="Times New Roman"/>
                        </a:rPr>
                        <a:t>30</a:t>
                      </a:r>
                    </a:p>
                    <a:p>
                      <a:pPr algn="ctr">
                        <a:spcAft>
                          <a:spcPts val="0"/>
                        </a:spcAft>
                      </a:pPr>
                      <a:r>
                        <a:rPr lang="tr-TR" sz="1400" b="1" dirty="0">
                          <a:latin typeface="Times New Roman"/>
                          <a:ea typeface="Times New Roman"/>
                          <a:cs typeface="Times New Roman"/>
                        </a:rPr>
                        <a:t>72</a:t>
                      </a:r>
                    </a:p>
                    <a:p>
                      <a:pPr algn="ctr">
                        <a:spcAft>
                          <a:spcPts val="0"/>
                        </a:spcAft>
                      </a:pPr>
                      <a:r>
                        <a:rPr lang="tr-TR" sz="1400" b="1" dirty="0">
                          <a:latin typeface="Times New Roman"/>
                          <a:ea typeface="Times New Roman"/>
                          <a:cs typeface="Times New Roman"/>
                        </a:rPr>
                        <a:t>48</a:t>
                      </a:r>
                    </a:p>
                    <a:p>
                      <a:pPr algn="ctr">
                        <a:spcAft>
                          <a:spcPts val="0"/>
                        </a:spcAft>
                      </a:pPr>
                      <a:r>
                        <a:rPr lang="tr-TR" sz="1400" b="1" dirty="0">
                          <a:latin typeface="Times New Roman"/>
                          <a:ea typeface="Times New Roman"/>
                          <a:cs typeface="Times New Roman"/>
                        </a:rPr>
                        <a:t>99</a:t>
                      </a:r>
                    </a:p>
                    <a:p>
                      <a:pPr algn="ctr">
                        <a:spcAft>
                          <a:spcPts val="0"/>
                        </a:spcAft>
                      </a:pPr>
                      <a:r>
                        <a:rPr lang="tr-TR" sz="1400" b="1" dirty="0">
                          <a:latin typeface="Times New Roman"/>
                          <a:ea typeface="Times New Roman"/>
                          <a:cs typeface="Times New Roman"/>
                        </a:rPr>
                        <a:t>70</a:t>
                      </a:r>
                    </a:p>
                    <a:p>
                      <a:pPr algn="ctr">
                        <a:spcAft>
                          <a:spcPts val="0"/>
                        </a:spcAft>
                      </a:pPr>
                      <a:r>
                        <a:rPr lang="tr-TR" sz="1400" b="1" dirty="0">
                          <a:latin typeface="Times New Roman"/>
                          <a:ea typeface="Times New Roman"/>
                          <a:cs typeface="Times New Roman"/>
                        </a:rPr>
                        <a:t>20</a:t>
                      </a:r>
                    </a:p>
                    <a:p>
                      <a:pPr algn="ctr">
                        <a:spcAft>
                          <a:spcPts val="0"/>
                        </a:spcAft>
                      </a:pPr>
                      <a:r>
                        <a:rPr lang="tr-TR" sz="1400" b="1" dirty="0">
                          <a:latin typeface="Times New Roman"/>
                          <a:ea typeface="Times New Roman"/>
                          <a:cs typeface="Times New Roman"/>
                        </a:rPr>
                        <a:t>80</a:t>
                      </a:r>
                    </a:p>
                    <a:p>
                      <a:pPr algn="ctr">
                        <a:spcAft>
                          <a:spcPts val="0"/>
                        </a:spcAft>
                      </a:pPr>
                      <a:r>
                        <a:rPr lang="tr-TR" sz="1400" b="1" dirty="0">
                          <a:latin typeface="Times New Roman"/>
                          <a:ea typeface="Times New Roman"/>
                          <a:cs typeface="Times New Roman"/>
                        </a:rPr>
                        <a:t>63</a:t>
                      </a:r>
                    </a:p>
                    <a:p>
                      <a:pPr algn="ctr">
                        <a:spcAft>
                          <a:spcPts val="0"/>
                        </a:spcAft>
                      </a:pPr>
                      <a:r>
                        <a:rPr lang="tr-TR" sz="1400" b="1" dirty="0">
                          <a:latin typeface="Times New Roman"/>
                          <a:ea typeface="Times New Roman"/>
                          <a:cs typeface="Times New Roman"/>
                        </a:rPr>
                        <a:t>660</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b="1" dirty="0">
                          <a:latin typeface="Times New Roman"/>
                          <a:ea typeface="Times New Roman"/>
                          <a:cs typeface="Times New Roman"/>
                        </a:rPr>
                        <a:t>100</a:t>
                      </a:r>
                    </a:p>
                    <a:p>
                      <a:pPr algn="ctr">
                        <a:spcAft>
                          <a:spcPts val="0"/>
                        </a:spcAft>
                      </a:pPr>
                      <a:r>
                        <a:rPr lang="tr-TR" sz="1400" b="1" dirty="0">
                          <a:latin typeface="Times New Roman"/>
                          <a:ea typeface="Times New Roman"/>
                          <a:cs typeface="Times New Roman"/>
                        </a:rPr>
                        <a:t>144</a:t>
                      </a:r>
                    </a:p>
                    <a:p>
                      <a:pPr algn="ctr">
                        <a:spcAft>
                          <a:spcPts val="0"/>
                        </a:spcAft>
                      </a:pPr>
                      <a:r>
                        <a:rPr lang="tr-TR" sz="1400" b="1" dirty="0">
                          <a:latin typeface="Times New Roman"/>
                          <a:ea typeface="Times New Roman"/>
                          <a:cs typeface="Times New Roman"/>
                        </a:rPr>
                        <a:t>36</a:t>
                      </a:r>
                    </a:p>
                    <a:p>
                      <a:pPr algn="ctr">
                        <a:spcAft>
                          <a:spcPts val="0"/>
                        </a:spcAft>
                      </a:pPr>
                      <a:r>
                        <a:rPr lang="tr-TR" sz="1400" b="1" dirty="0">
                          <a:latin typeface="Times New Roman"/>
                          <a:ea typeface="Times New Roman"/>
                          <a:cs typeface="Times New Roman"/>
                        </a:rPr>
                        <a:t>81</a:t>
                      </a:r>
                    </a:p>
                    <a:p>
                      <a:pPr algn="ctr">
                        <a:spcAft>
                          <a:spcPts val="0"/>
                        </a:spcAft>
                      </a:pPr>
                      <a:r>
                        <a:rPr lang="tr-TR" sz="1400" b="1" dirty="0">
                          <a:latin typeface="Times New Roman"/>
                          <a:ea typeface="Times New Roman"/>
                          <a:cs typeface="Times New Roman"/>
                        </a:rPr>
                        <a:t>64</a:t>
                      </a:r>
                    </a:p>
                    <a:p>
                      <a:pPr algn="ctr">
                        <a:spcAft>
                          <a:spcPts val="0"/>
                        </a:spcAft>
                      </a:pPr>
                      <a:r>
                        <a:rPr lang="tr-TR" sz="1400" b="1" dirty="0">
                          <a:latin typeface="Times New Roman"/>
                          <a:ea typeface="Times New Roman"/>
                          <a:cs typeface="Times New Roman"/>
                        </a:rPr>
                        <a:t>121</a:t>
                      </a:r>
                    </a:p>
                    <a:p>
                      <a:pPr algn="ctr">
                        <a:spcAft>
                          <a:spcPts val="0"/>
                        </a:spcAft>
                      </a:pPr>
                      <a:r>
                        <a:rPr lang="tr-TR" sz="1400" b="1" dirty="0">
                          <a:latin typeface="Times New Roman"/>
                          <a:ea typeface="Times New Roman"/>
                          <a:cs typeface="Times New Roman"/>
                        </a:rPr>
                        <a:t>100</a:t>
                      </a:r>
                    </a:p>
                    <a:p>
                      <a:pPr algn="ctr">
                        <a:spcAft>
                          <a:spcPts val="0"/>
                        </a:spcAft>
                      </a:pPr>
                      <a:r>
                        <a:rPr lang="tr-TR" sz="1400" b="1" dirty="0">
                          <a:latin typeface="Times New Roman"/>
                          <a:ea typeface="Times New Roman"/>
                          <a:cs typeface="Times New Roman"/>
                        </a:rPr>
                        <a:t>25</a:t>
                      </a:r>
                    </a:p>
                    <a:p>
                      <a:pPr algn="ctr">
                        <a:spcAft>
                          <a:spcPts val="0"/>
                        </a:spcAft>
                      </a:pPr>
                      <a:r>
                        <a:rPr lang="tr-TR" sz="1400" b="1" dirty="0">
                          <a:latin typeface="Times New Roman"/>
                          <a:ea typeface="Times New Roman"/>
                          <a:cs typeface="Times New Roman"/>
                        </a:rPr>
                        <a:t>100</a:t>
                      </a:r>
                    </a:p>
                    <a:p>
                      <a:pPr algn="ctr">
                        <a:spcAft>
                          <a:spcPts val="0"/>
                        </a:spcAft>
                      </a:pPr>
                      <a:r>
                        <a:rPr lang="tr-TR" sz="1400" b="1" dirty="0">
                          <a:latin typeface="Times New Roman"/>
                          <a:ea typeface="Times New Roman"/>
                          <a:cs typeface="Times New Roman"/>
                        </a:rPr>
                        <a:t>81</a:t>
                      </a:r>
                    </a:p>
                    <a:p>
                      <a:pPr algn="ctr">
                        <a:spcAft>
                          <a:spcPts val="0"/>
                        </a:spcAft>
                      </a:pPr>
                      <a:r>
                        <a:rPr lang="tr-TR" sz="1400" b="1" dirty="0">
                          <a:latin typeface="Times New Roman"/>
                          <a:ea typeface="Times New Roman"/>
                          <a:cs typeface="Times New Roman"/>
                        </a:rPr>
                        <a:t>852</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38756431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2577" name="Object 1"/>
          <p:cNvGraphicFramePr>
            <a:graphicFrameLocks noChangeAspect="1"/>
          </p:cNvGraphicFramePr>
          <p:nvPr/>
        </p:nvGraphicFramePr>
        <p:xfrm>
          <a:off x="2916239" y="535268"/>
          <a:ext cx="2428875" cy="1365250"/>
        </p:xfrm>
        <a:graphic>
          <a:graphicData uri="http://schemas.openxmlformats.org/presentationml/2006/ole">
            <mc:AlternateContent xmlns:mc="http://schemas.openxmlformats.org/markup-compatibility/2006">
              <mc:Choice xmlns:v="urn:schemas-microsoft-com:vml" Requires="v">
                <p:oleObj spid="_x0000_s24582" name="Denklem" r:id="rId3" imgW="1536480" imgH="863280" progId="Equation.3">
                  <p:embed/>
                </p:oleObj>
              </mc:Choice>
              <mc:Fallback>
                <p:oleObj name="Denklem" r:id="rId3" imgW="1536480" imgH="863280" progId="Equation.3">
                  <p:embed/>
                  <p:pic>
                    <p:nvPicPr>
                      <p:cNvPr id="152577"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6239" y="535268"/>
                        <a:ext cx="2428875" cy="1365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2580" name="Rectangle 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graphicFrame>
        <p:nvGraphicFramePr>
          <p:cNvPr id="152579" name="Object 3"/>
          <p:cNvGraphicFramePr>
            <a:graphicFrameLocks noChangeAspect="1"/>
          </p:cNvGraphicFramePr>
          <p:nvPr/>
        </p:nvGraphicFramePr>
        <p:xfrm>
          <a:off x="2916239" y="1900518"/>
          <a:ext cx="4310685" cy="639482"/>
        </p:xfrm>
        <a:graphic>
          <a:graphicData uri="http://schemas.openxmlformats.org/presentationml/2006/ole">
            <mc:AlternateContent xmlns:mc="http://schemas.openxmlformats.org/markup-compatibility/2006">
              <mc:Choice xmlns:v="urn:schemas-microsoft-com:vml" Requires="v">
                <p:oleObj spid="_x0000_s24583" name="Denklem" r:id="rId5" imgW="2641320" imgH="393480" progId="Equation.3">
                  <p:embed/>
                </p:oleObj>
              </mc:Choice>
              <mc:Fallback>
                <p:oleObj name="Denklem" r:id="rId5" imgW="2641320" imgH="393480" progId="Equation.3">
                  <p:embed/>
                  <p:pic>
                    <p:nvPicPr>
                      <p:cNvPr id="152579"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6239" y="1900518"/>
                        <a:ext cx="4310685" cy="6394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2582" name="Rectangle 6"/>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graphicFrame>
        <p:nvGraphicFramePr>
          <p:cNvPr id="152581" name="Object 5"/>
          <p:cNvGraphicFramePr>
            <a:graphicFrameLocks noChangeAspect="1"/>
          </p:cNvGraphicFramePr>
          <p:nvPr/>
        </p:nvGraphicFramePr>
        <p:xfrm>
          <a:off x="2917826" y="4832849"/>
          <a:ext cx="3584575" cy="698500"/>
        </p:xfrm>
        <a:graphic>
          <a:graphicData uri="http://schemas.openxmlformats.org/presentationml/2006/ole">
            <mc:AlternateContent xmlns:mc="http://schemas.openxmlformats.org/markup-compatibility/2006">
              <mc:Choice xmlns:v="urn:schemas-microsoft-com:vml" Requires="v">
                <p:oleObj spid="_x0000_s24584" name="Denklem" r:id="rId7" imgW="2006280" imgH="393480" progId="Equation.3">
                  <p:embed/>
                </p:oleObj>
              </mc:Choice>
              <mc:Fallback>
                <p:oleObj name="Denklem" r:id="rId7" imgW="2006280" imgH="393480" progId="Equation.3">
                  <p:embed/>
                  <p:pic>
                    <p:nvPicPr>
                      <p:cNvPr id="152581"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7826" y="4832849"/>
                        <a:ext cx="3584575" cy="698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2583" name="Object 7"/>
          <p:cNvGraphicFramePr>
            <a:graphicFrameLocks noChangeAspect="1"/>
          </p:cNvGraphicFramePr>
          <p:nvPr/>
        </p:nvGraphicFramePr>
        <p:xfrm>
          <a:off x="4710113" y="3373997"/>
          <a:ext cx="1270000" cy="698500"/>
        </p:xfrm>
        <a:graphic>
          <a:graphicData uri="http://schemas.openxmlformats.org/presentationml/2006/ole">
            <mc:AlternateContent xmlns:mc="http://schemas.openxmlformats.org/markup-compatibility/2006">
              <mc:Choice xmlns:v="urn:schemas-microsoft-com:vml" Requires="v">
                <p:oleObj spid="_x0000_s24585" name="Denklem" r:id="rId9" imgW="711000" imgH="393480" progId="Equation.3">
                  <p:embed/>
                </p:oleObj>
              </mc:Choice>
              <mc:Fallback>
                <p:oleObj name="Denklem" r:id="rId9" imgW="711000" imgH="393480" progId="Equation.3">
                  <p:embed/>
                  <p:pic>
                    <p:nvPicPr>
                      <p:cNvPr id="152583"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10113" y="3373997"/>
                        <a:ext cx="1270000" cy="698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11 Metin kutusu"/>
          <p:cNvSpPr txBox="1"/>
          <p:nvPr/>
        </p:nvSpPr>
        <p:spPr>
          <a:xfrm>
            <a:off x="2484708" y="165936"/>
            <a:ext cx="461334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1. Regresyon katsayısı (b) hesaplanır</a:t>
            </a:r>
            <a:r>
              <a:rPr kumimoji="0" lang="tr-TR" sz="1800" b="0" i="0" u="none" strike="noStrike" kern="1200" cap="none" spc="0" normalizeH="0" baseline="0" noProof="0" dirty="0">
                <a:ln>
                  <a:noFill/>
                </a:ln>
                <a:solidFill>
                  <a:prstClr val="black"/>
                </a:solidFill>
                <a:effectLst/>
                <a:uLnTx/>
                <a:uFillTx/>
                <a:latin typeface="Century Gothic" panose="020B0502020202020204"/>
                <a:ea typeface="+mn-ea"/>
                <a:cs typeface="+mn-cs"/>
              </a:rPr>
              <a:t>.</a:t>
            </a:r>
          </a:p>
        </p:txBody>
      </p:sp>
      <p:sp>
        <p:nvSpPr>
          <p:cNvPr id="13" name="12 Dikdörtgen"/>
          <p:cNvSpPr/>
          <p:nvPr/>
        </p:nvSpPr>
        <p:spPr>
          <a:xfrm>
            <a:off x="2484707" y="2791095"/>
            <a:ext cx="514762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2.    x ve y değerlerinin ortalaması hesaplanır.</a:t>
            </a:r>
            <a:endParaRPr kumimoji="0" lang="tr-T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14" name="13 Dikdörtgen"/>
          <p:cNvSpPr/>
          <p:nvPr/>
        </p:nvSpPr>
        <p:spPr>
          <a:xfrm>
            <a:off x="2613579" y="4186519"/>
            <a:ext cx="3923061" cy="646331"/>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startAt="3"/>
              <a:tabLst/>
              <a:defRPr/>
            </a:pPr>
            <a:r>
              <a:rPr kumimoji="0" lang="tr-TR"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a  değerleri hesaplanır.</a:t>
            </a:r>
          </a:p>
          <a:p>
            <a:pPr marL="342900" marR="0" lvl="0" indent="-342900" algn="l" defTabSz="914400" rtl="0" eaLnBrk="1" fontAlgn="auto" latinLnBrk="0" hangingPunct="1">
              <a:lnSpc>
                <a:spcPct val="100000"/>
              </a:lnSpc>
              <a:spcBef>
                <a:spcPts val="0"/>
              </a:spcBef>
              <a:spcAft>
                <a:spcPts val="0"/>
              </a:spcAft>
              <a:buClrTx/>
              <a:buSzTx/>
              <a:buFontTx/>
              <a:buAutoNum type="arabicPeriod" startAt="3"/>
              <a:tabLst/>
              <a:defRPr/>
            </a:pPr>
            <a:endParaRPr kumimoji="0" lang="tr-TR"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5" name="14 Dikdörtgen"/>
          <p:cNvSpPr/>
          <p:nvPr/>
        </p:nvSpPr>
        <p:spPr>
          <a:xfrm>
            <a:off x="2579340" y="5531349"/>
            <a:ext cx="3923061" cy="738664"/>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4. Bulgular denkleme yazılır.</a:t>
            </a:r>
          </a:p>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r>
              <a:rPr kumimoji="0" lang="tr-TR"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y= 0,25 + 1,25x</a:t>
            </a:r>
            <a:endParaRPr kumimoji="0" lang="tr-TR"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pSp>
        <p:nvGrpSpPr>
          <p:cNvPr id="16" name="Group 2"/>
          <p:cNvGrpSpPr>
            <a:grpSpLocks/>
          </p:cNvGrpSpPr>
          <p:nvPr/>
        </p:nvGrpSpPr>
        <p:grpSpPr bwMode="auto">
          <a:xfrm>
            <a:off x="7098053" y="3406749"/>
            <a:ext cx="3510327" cy="2772823"/>
            <a:chOff x="1620" y="1417"/>
            <a:chExt cx="6120" cy="4860"/>
          </a:xfrm>
        </p:grpSpPr>
        <p:grpSp>
          <p:nvGrpSpPr>
            <p:cNvPr id="17" name="Group 3"/>
            <p:cNvGrpSpPr>
              <a:grpSpLocks/>
            </p:cNvGrpSpPr>
            <p:nvPr/>
          </p:nvGrpSpPr>
          <p:grpSpPr bwMode="auto">
            <a:xfrm>
              <a:off x="1620" y="1777"/>
              <a:ext cx="6120" cy="4500"/>
              <a:chOff x="1620" y="1777"/>
              <a:chExt cx="6120" cy="4500"/>
            </a:xfrm>
          </p:grpSpPr>
          <p:grpSp>
            <p:nvGrpSpPr>
              <p:cNvPr id="34" name="Group 4"/>
              <p:cNvGrpSpPr>
                <a:grpSpLocks/>
              </p:cNvGrpSpPr>
              <p:nvPr/>
            </p:nvGrpSpPr>
            <p:grpSpPr bwMode="auto">
              <a:xfrm>
                <a:off x="2250" y="2137"/>
                <a:ext cx="4770" cy="3510"/>
                <a:chOff x="2250" y="1777"/>
                <a:chExt cx="4770" cy="3510"/>
              </a:xfrm>
            </p:grpSpPr>
            <p:sp>
              <p:nvSpPr>
                <p:cNvPr id="48" name="Line 5"/>
                <p:cNvSpPr>
                  <a:spLocks noChangeShapeType="1"/>
                </p:cNvSpPr>
                <p:nvPr/>
              </p:nvSpPr>
              <p:spPr bwMode="auto">
                <a:xfrm flipV="1">
                  <a:off x="2340" y="1777"/>
                  <a:ext cx="0" cy="342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9" name="Line 6"/>
                <p:cNvSpPr>
                  <a:spLocks noChangeShapeType="1"/>
                </p:cNvSpPr>
                <p:nvPr/>
              </p:nvSpPr>
              <p:spPr bwMode="auto">
                <a:xfrm>
                  <a:off x="2340" y="5197"/>
                  <a:ext cx="4680"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50" name="Line 7"/>
                <p:cNvSpPr>
                  <a:spLocks noChangeShapeType="1"/>
                </p:cNvSpPr>
                <p:nvPr/>
              </p:nvSpPr>
              <p:spPr bwMode="auto">
                <a:xfrm>
                  <a:off x="2250" y="4657"/>
                  <a:ext cx="18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51" name="Line 8"/>
                <p:cNvSpPr>
                  <a:spLocks noChangeShapeType="1"/>
                </p:cNvSpPr>
                <p:nvPr/>
              </p:nvSpPr>
              <p:spPr bwMode="auto">
                <a:xfrm>
                  <a:off x="2250" y="4117"/>
                  <a:ext cx="18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52" name="Line 9"/>
                <p:cNvSpPr>
                  <a:spLocks noChangeShapeType="1"/>
                </p:cNvSpPr>
                <p:nvPr/>
              </p:nvSpPr>
              <p:spPr bwMode="auto">
                <a:xfrm>
                  <a:off x="2250" y="3577"/>
                  <a:ext cx="18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53" name="Line 10"/>
                <p:cNvSpPr>
                  <a:spLocks noChangeShapeType="1"/>
                </p:cNvSpPr>
                <p:nvPr/>
              </p:nvSpPr>
              <p:spPr bwMode="auto">
                <a:xfrm>
                  <a:off x="2250" y="3037"/>
                  <a:ext cx="18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54" name="Line 11"/>
                <p:cNvSpPr>
                  <a:spLocks noChangeShapeType="1"/>
                </p:cNvSpPr>
                <p:nvPr/>
              </p:nvSpPr>
              <p:spPr bwMode="auto">
                <a:xfrm>
                  <a:off x="2250" y="2497"/>
                  <a:ext cx="18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55" name="Line 12"/>
                <p:cNvSpPr>
                  <a:spLocks noChangeShapeType="1"/>
                </p:cNvSpPr>
                <p:nvPr/>
              </p:nvSpPr>
              <p:spPr bwMode="auto">
                <a:xfrm>
                  <a:off x="2250" y="1957"/>
                  <a:ext cx="18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56" name="Line 13"/>
                <p:cNvSpPr>
                  <a:spLocks noChangeShapeType="1"/>
                </p:cNvSpPr>
                <p:nvPr/>
              </p:nvSpPr>
              <p:spPr bwMode="auto">
                <a:xfrm>
                  <a:off x="2880" y="5107"/>
                  <a:ext cx="0"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57" name="Line 14"/>
                <p:cNvSpPr>
                  <a:spLocks noChangeShapeType="1"/>
                </p:cNvSpPr>
                <p:nvPr/>
              </p:nvSpPr>
              <p:spPr bwMode="auto">
                <a:xfrm>
                  <a:off x="3420" y="5107"/>
                  <a:ext cx="0"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58" name="Line 15"/>
                <p:cNvSpPr>
                  <a:spLocks noChangeShapeType="1"/>
                </p:cNvSpPr>
                <p:nvPr/>
              </p:nvSpPr>
              <p:spPr bwMode="auto">
                <a:xfrm>
                  <a:off x="3960" y="5107"/>
                  <a:ext cx="0"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59" name="Line 16"/>
                <p:cNvSpPr>
                  <a:spLocks noChangeShapeType="1"/>
                </p:cNvSpPr>
                <p:nvPr/>
              </p:nvSpPr>
              <p:spPr bwMode="auto">
                <a:xfrm>
                  <a:off x="4500" y="5107"/>
                  <a:ext cx="0"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60" name="Line 17"/>
                <p:cNvSpPr>
                  <a:spLocks noChangeShapeType="1"/>
                </p:cNvSpPr>
                <p:nvPr/>
              </p:nvSpPr>
              <p:spPr bwMode="auto">
                <a:xfrm>
                  <a:off x="5040" y="5107"/>
                  <a:ext cx="0"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grpSp>
          <p:sp>
            <p:nvSpPr>
              <p:cNvPr id="35" name="Text Box 18"/>
              <p:cNvSpPr txBox="1">
                <a:spLocks noChangeArrowheads="1"/>
              </p:cNvSpPr>
              <p:nvPr/>
            </p:nvSpPr>
            <p:spPr bwMode="auto">
              <a:xfrm>
                <a:off x="1620" y="2134"/>
                <a:ext cx="72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defRPr/>
                </a:pPr>
                <a:r>
                  <a:rPr kumimoji="0" lang="tr-TR" sz="1100" b="0" i="0" u="none" strike="noStrike" kern="1200" cap="none" spc="0" normalizeH="0" baseline="0" noProof="0">
                    <a:ln>
                      <a:noFill/>
                    </a:ln>
                    <a:solidFill>
                      <a:prstClr val="black"/>
                    </a:solidFill>
                    <a:effectLst/>
                    <a:uLnTx/>
                    <a:uFillTx/>
                    <a:latin typeface="Calibri" pitchFamily="34" charset="0"/>
                    <a:ea typeface="+mn-ea"/>
                    <a:cs typeface="Arial" pitchFamily="34" charset="0"/>
                  </a:rPr>
                  <a:t>12</a:t>
                </a:r>
                <a:endParaRPr kumimoji="0" lang="tr-TR"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36" name="Text Box 19"/>
              <p:cNvSpPr txBox="1">
                <a:spLocks noChangeArrowheads="1"/>
              </p:cNvSpPr>
              <p:nvPr/>
            </p:nvSpPr>
            <p:spPr bwMode="auto">
              <a:xfrm>
                <a:off x="1620" y="2677"/>
                <a:ext cx="72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defRPr/>
                </a:pPr>
                <a:r>
                  <a:rPr kumimoji="0" lang="tr-TR" sz="1100" b="0" i="0" u="none" strike="noStrike" kern="1200" cap="none" spc="0" normalizeH="0" baseline="0" noProof="0">
                    <a:ln>
                      <a:noFill/>
                    </a:ln>
                    <a:solidFill>
                      <a:prstClr val="black"/>
                    </a:solidFill>
                    <a:effectLst/>
                    <a:uLnTx/>
                    <a:uFillTx/>
                    <a:latin typeface="Calibri" pitchFamily="34" charset="0"/>
                    <a:ea typeface="+mn-ea"/>
                    <a:cs typeface="Arial" pitchFamily="34" charset="0"/>
                  </a:rPr>
                  <a:t>10</a:t>
                </a:r>
                <a:endParaRPr kumimoji="0" lang="tr-TR"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37" name="Text Box 20"/>
              <p:cNvSpPr txBox="1">
                <a:spLocks noChangeArrowheads="1"/>
              </p:cNvSpPr>
              <p:nvPr/>
            </p:nvSpPr>
            <p:spPr bwMode="auto">
              <a:xfrm>
                <a:off x="1740" y="3217"/>
                <a:ext cx="72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defRPr/>
                </a:pPr>
                <a:r>
                  <a:rPr kumimoji="0" lang="tr-TR" sz="1100" b="0" i="0" u="none" strike="noStrike" kern="1200" cap="none" spc="0" normalizeH="0" baseline="0" noProof="0">
                    <a:ln>
                      <a:noFill/>
                    </a:ln>
                    <a:solidFill>
                      <a:prstClr val="black"/>
                    </a:solidFill>
                    <a:effectLst/>
                    <a:uLnTx/>
                    <a:uFillTx/>
                    <a:latin typeface="Calibri" pitchFamily="34" charset="0"/>
                    <a:ea typeface="+mn-ea"/>
                    <a:cs typeface="Arial" pitchFamily="34" charset="0"/>
                  </a:rPr>
                  <a:t>8</a:t>
                </a:r>
                <a:endParaRPr kumimoji="0" lang="tr-TR"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38" name="Text Box 21"/>
              <p:cNvSpPr txBox="1">
                <a:spLocks noChangeArrowheads="1"/>
              </p:cNvSpPr>
              <p:nvPr/>
            </p:nvSpPr>
            <p:spPr bwMode="auto">
              <a:xfrm>
                <a:off x="1710" y="3757"/>
                <a:ext cx="72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defRPr/>
                </a:pPr>
                <a:r>
                  <a:rPr kumimoji="0" lang="tr-TR" sz="1100" b="0" i="0" u="none" strike="noStrike" kern="1200" cap="none" spc="0" normalizeH="0" baseline="0" noProof="0">
                    <a:ln>
                      <a:noFill/>
                    </a:ln>
                    <a:solidFill>
                      <a:prstClr val="black"/>
                    </a:solidFill>
                    <a:effectLst/>
                    <a:uLnTx/>
                    <a:uFillTx/>
                    <a:latin typeface="Calibri" pitchFamily="34" charset="0"/>
                    <a:ea typeface="+mn-ea"/>
                    <a:cs typeface="Arial" pitchFamily="34" charset="0"/>
                  </a:rPr>
                  <a:t>6</a:t>
                </a:r>
                <a:endParaRPr kumimoji="0" lang="tr-TR"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39" name="Text Box 22"/>
              <p:cNvSpPr txBox="1">
                <a:spLocks noChangeArrowheads="1"/>
              </p:cNvSpPr>
              <p:nvPr/>
            </p:nvSpPr>
            <p:spPr bwMode="auto">
              <a:xfrm>
                <a:off x="1710" y="4297"/>
                <a:ext cx="72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defRPr/>
                </a:pPr>
                <a:r>
                  <a:rPr kumimoji="0" lang="tr-TR" sz="1100" b="0" i="0" u="none" strike="noStrike" kern="1200" cap="none" spc="0" normalizeH="0" baseline="0" noProof="0">
                    <a:ln>
                      <a:noFill/>
                    </a:ln>
                    <a:solidFill>
                      <a:prstClr val="black"/>
                    </a:solidFill>
                    <a:effectLst/>
                    <a:uLnTx/>
                    <a:uFillTx/>
                    <a:latin typeface="Calibri" pitchFamily="34" charset="0"/>
                    <a:ea typeface="+mn-ea"/>
                    <a:cs typeface="Arial" pitchFamily="34" charset="0"/>
                  </a:rPr>
                  <a:t>4</a:t>
                </a:r>
                <a:endParaRPr kumimoji="0" lang="tr-TR"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40" name="Text Box 23"/>
              <p:cNvSpPr txBox="1">
                <a:spLocks noChangeArrowheads="1"/>
              </p:cNvSpPr>
              <p:nvPr/>
            </p:nvSpPr>
            <p:spPr bwMode="auto">
              <a:xfrm>
                <a:off x="1710" y="4837"/>
                <a:ext cx="72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defRPr/>
                </a:pPr>
                <a:r>
                  <a:rPr kumimoji="0" lang="tr-TR" sz="1100" b="0" i="0" u="none" strike="noStrike" kern="1200" cap="none" spc="0" normalizeH="0" baseline="0" noProof="0">
                    <a:ln>
                      <a:noFill/>
                    </a:ln>
                    <a:solidFill>
                      <a:prstClr val="black"/>
                    </a:solidFill>
                    <a:effectLst/>
                    <a:uLnTx/>
                    <a:uFillTx/>
                    <a:latin typeface="Calibri" pitchFamily="34" charset="0"/>
                    <a:ea typeface="+mn-ea"/>
                    <a:cs typeface="Arial" pitchFamily="34" charset="0"/>
                  </a:rPr>
                  <a:t>2</a:t>
                </a:r>
                <a:endParaRPr kumimoji="0" lang="tr-TR"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41" name="Text Box 24"/>
              <p:cNvSpPr txBox="1">
                <a:spLocks noChangeArrowheads="1"/>
              </p:cNvSpPr>
              <p:nvPr/>
            </p:nvSpPr>
            <p:spPr bwMode="auto">
              <a:xfrm>
                <a:off x="2700" y="5737"/>
                <a:ext cx="72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defRPr/>
                </a:pPr>
                <a:r>
                  <a:rPr kumimoji="0" lang="tr-TR" sz="1100" b="0" i="0" u="none" strike="noStrike" kern="1200" cap="none" spc="0" normalizeH="0" baseline="0" noProof="0">
                    <a:ln>
                      <a:noFill/>
                    </a:ln>
                    <a:solidFill>
                      <a:prstClr val="black"/>
                    </a:solidFill>
                    <a:effectLst/>
                    <a:uLnTx/>
                    <a:uFillTx/>
                    <a:latin typeface="Calibri" pitchFamily="34" charset="0"/>
                    <a:ea typeface="+mn-ea"/>
                    <a:cs typeface="Arial" pitchFamily="34" charset="0"/>
                  </a:rPr>
                  <a:t>2</a:t>
                </a:r>
                <a:endParaRPr kumimoji="0" lang="tr-TR"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42" name="Text Box 25"/>
              <p:cNvSpPr txBox="1">
                <a:spLocks noChangeArrowheads="1"/>
              </p:cNvSpPr>
              <p:nvPr/>
            </p:nvSpPr>
            <p:spPr bwMode="auto">
              <a:xfrm>
                <a:off x="3240" y="5737"/>
                <a:ext cx="72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defRPr/>
                </a:pPr>
                <a:r>
                  <a:rPr kumimoji="0" lang="tr-TR" sz="1100" b="0" i="0" u="none" strike="noStrike" kern="1200" cap="none" spc="0" normalizeH="0" baseline="0" noProof="0">
                    <a:ln>
                      <a:noFill/>
                    </a:ln>
                    <a:solidFill>
                      <a:prstClr val="black"/>
                    </a:solidFill>
                    <a:effectLst/>
                    <a:uLnTx/>
                    <a:uFillTx/>
                    <a:latin typeface="Calibri" pitchFamily="34" charset="0"/>
                    <a:ea typeface="+mn-ea"/>
                    <a:cs typeface="Arial" pitchFamily="34" charset="0"/>
                  </a:rPr>
                  <a:t>4</a:t>
                </a:r>
                <a:endParaRPr kumimoji="0" lang="tr-TR"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43" name="Text Box 26"/>
              <p:cNvSpPr txBox="1">
                <a:spLocks noChangeArrowheads="1"/>
              </p:cNvSpPr>
              <p:nvPr/>
            </p:nvSpPr>
            <p:spPr bwMode="auto">
              <a:xfrm>
                <a:off x="3780" y="5737"/>
                <a:ext cx="72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defRPr/>
                </a:pPr>
                <a:r>
                  <a:rPr kumimoji="0" lang="tr-TR" sz="1100" b="0" i="0" u="none" strike="noStrike" kern="1200" cap="none" spc="0" normalizeH="0" baseline="0" noProof="0">
                    <a:ln>
                      <a:noFill/>
                    </a:ln>
                    <a:solidFill>
                      <a:prstClr val="black"/>
                    </a:solidFill>
                    <a:effectLst/>
                    <a:uLnTx/>
                    <a:uFillTx/>
                    <a:latin typeface="Calibri" pitchFamily="34" charset="0"/>
                    <a:ea typeface="+mn-ea"/>
                    <a:cs typeface="Arial" pitchFamily="34" charset="0"/>
                  </a:rPr>
                  <a:t>6</a:t>
                </a:r>
                <a:endParaRPr kumimoji="0" lang="tr-TR"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44" name="Text Box 27"/>
              <p:cNvSpPr txBox="1">
                <a:spLocks noChangeArrowheads="1"/>
              </p:cNvSpPr>
              <p:nvPr/>
            </p:nvSpPr>
            <p:spPr bwMode="auto">
              <a:xfrm>
                <a:off x="4320" y="5737"/>
                <a:ext cx="72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defRPr/>
                </a:pPr>
                <a:r>
                  <a:rPr kumimoji="0" lang="tr-TR" sz="1100" b="0" i="0" u="none" strike="noStrike" kern="1200" cap="none" spc="0" normalizeH="0" baseline="0" noProof="0">
                    <a:ln>
                      <a:noFill/>
                    </a:ln>
                    <a:solidFill>
                      <a:prstClr val="black"/>
                    </a:solidFill>
                    <a:effectLst/>
                    <a:uLnTx/>
                    <a:uFillTx/>
                    <a:latin typeface="Calibri" pitchFamily="34" charset="0"/>
                    <a:ea typeface="+mn-ea"/>
                    <a:cs typeface="Arial" pitchFamily="34" charset="0"/>
                  </a:rPr>
                  <a:t>8</a:t>
                </a:r>
                <a:endParaRPr kumimoji="0" lang="tr-TR"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45" name="Text Box 28"/>
              <p:cNvSpPr txBox="1">
                <a:spLocks noChangeArrowheads="1"/>
              </p:cNvSpPr>
              <p:nvPr/>
            </p:nvSpPr>
            <p:spPr bwMode="auto">
              <a:xfrm>
                <a:off x="4860" y="5737"/>
                <a:ext cx="72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defRPr/>
                </a:pPr>
                <a:r>
                  <a:rPr kumimoji="0" lang="tr-TR" sz="1100" b="0" i="0" u="none" strike="noStrike" kern="1200" cap="none" spc="0" normalizeH="0" baseline="0" noProof="0">
                    <a:ln>
                      <a:noFill/>
                    </a:ln>
                    <a:solidFill>
                      <a:prstClr val="black"/>
                    </a:solidFill>
                    <a:effectLst/>
                    <a:uLnTx/>
                    <a:uFillTx/>
                    <a:latin typeface="Calibri" pitchFamily="34" charset="0"/>
                    <a:ea typeface="+mn-ea"/>
                    <a:cs typeface="Arial" pitchFamily="34" charset="0"/>
                  </a:rPr>
                  <a:t>10</a:t>
                </a:r>
                <a:endParaRPr kumimoji="0" lang="tr-TR"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46" name="Text Box 29"/>
              <p:cNvSpPr txBox="1">
                <a:spLocks noChangeArrowheads="1"/>
              </p:cNvSpPr>
              <p:nvPr/>
            </p:nvSpPr>
            <p:spPr bwMode="auto">
              <a:xfrm>
                <a:off x="7020" y="5377"/>
                <a:ext cx="72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defRPr/>
                </a:pPr>
                <a:r>
                  <a:rPr kumimoji="0" lang="tr-TR" sz="1100" b="0" i="0" u="none" strike="noStrike" kern="1200" cap="none" spc="0" normalizeH="0" baseline="0" noProof="0">
                    <a:ln>
                      <a:noFill/>
                    </a:ln>
                    <a:solidFill>
                      <a:prstClr val="black"/>
                    </a:solidFill>
                    <a:effectLst/>
                    <a:uLnTx/>
                    <a:uFillTx/>
                    <a:latin typeface="Calibri" pitchFamily="34" charset="0"/>
                    <a:ea typeface="+mn-ea"/>
                    <a:cs typeface="Arial" pitchFamily="34" charset="0"/>
                  </a:rPr>
                  <a:t>x</a:t>
                </a:r>
                <a:endParaRPr kumimoji="0" lang="tr-TR"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47" name="Text Box 30"/>
              <p:cNvSpPr txBox="1">
                <a:spLocks noChangeArrowheads="1"/>
              </p:cNvSpPr>
              <p:nvPr/>
            </p:nvSpPr>
            <p:spPr bwMode="auto">
              <a:xfrm>
                <a:off x="1800" y="1777"/>
                <a:ext cx="72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defRPr/>
                </a:pPr>
                <a:r>
                  <a:rPr kumimoji="0" lang="tr-TR" sz="1100" b="0" i="0" u="none" strike="noStrike" kern="1200" cap="none" spc="0" normalizeH="0" baseline="0" noProof="0">
                    <a:ln>
                      <a:noFill/>
                    </a:ln>
                    <a:solidFill>
                      <a:prstClr val="black"/>
                    </a:solidFill>
                    <a:effectLst/>
                    <a:uLnTx/>
                    <a:uFillTx/>
                    <a:latin typeface="Calibri" pitchFamily="34" charset="0"/>
                    <a:ea typeface="+mn-ea"/>
                    <a:cs typeface="Arial" pitchFamily="34" charset="0"/>
                  </a:rPr>
                  <a:t>y</a:t>
                </a:r>
                <a:endParaRPr kumimoji="0" lang="tr-TR"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grpSp>
        <p:sp>
          <p:nvSpPr>
            <p:cNvPr id="18" name="Line 31"/>
            <p:cNvSpPr>
              <a:spLocks noChangeShapeType="1"/>
            </p:cNvSpPr>
            <p:nvPr/>
          </p:nvSpPr>
          <p:spPr bwMode="auto">
            <a:xfrm flipV="1">
              <a:off x="4680" y="2317"/>
              <a:ext cx="0" cy="3240"/>
            </a:xfrm>
            <a:prstGeom prst="line">
              <a:avLst/>
            </a:prstGeom>
            <a:noFill/>
            <a:ln w="9525">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9" name="Line 32"/>
            <p:cNvSpPr>
              <a:spLocks noChangeShapeType="1"/>
            </p:cNvSpPr>
            <p:nvPr/>
          </p:nvSpPr>
          <p:spPr bwMode="auto">
            <a:xfrm flipH="1">
              <a:off x="2340" y="2317"/>
              <a:ext cx="2340" cy="0"/>
            </a:xfrm>
            <a:prstGeom prst="line">
              <a:avLst/>
            </a:prstGeom>
            <a:noFill/>
            <a:ln w="9525">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0" name="Line 33"/>
            <p:cNvSpPr>
              <a:spLocks noChangeShapeType="1"/>
            </p:cNvSpPr>
            <p:nvPr/>
          </p:nvSpPr>
          <p:spPr bwMode="auto">
            <a:xfrm flipV="1">
              <a:off x="4500" y="2857"/>
              <a:ext cx="0" cy="2700"/>
            </a:xfrm>
            <a:prstGeom prst="line">
              <a:avLst/>
            </a:prstGeom>
            <a:noFill/>
            <a:ln w="9525">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1" name="Line 34"/>
            <p:cNvSpPr>
              <a:spLocks noChangeShapeType="1"/>
            </p:cNvSpPr>
            <p:nvPr/>
          </p:nvSpPr>
          <p:spPr bwMode="auto">
            <a:xfrm flipH="1">
              <a:off x="2340" y="2857"/>
              <a:ext cx="2160" cy="0"/>
            </a:xfrm>
            <a:prstGeom prst="line">
              <a:avLst/>
            </a:prstGeom>
            <a:noFill/>
            <a:ln w="9525">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2" name="Line 35"/>
            <p:cNvSpPr>
              <a:spLocks noChangeShapeType="1"/>
            </p:cNvSpPr>
            <p:nvPr/>
          </p:nvSpPr>
          <p:spPr bwMode="auto">
            <a:xfrm flipH="1">
              <a:off x="2340" y="3397"/>
              <a:ext cx="1620" cy="0"/>
            </a:xfrm>
            <a:prstGeom prst="line">
              <a:avLst/>
            </a:prstGeom>
            <a:noFill/>
            <a:ln w="9525">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3" name="Line 36"/>
            <p:cNvSpPr>
              <a:spLocks noChangeShapeType="1"/>
            </p:cNvSpPr>
            <p:nvPr/>
          </p:nvSpPr>
          <p:spPr bwMode="auto">
            <a:xfrm flipV="1">
              <a:off x="2340" y="1957"/>
              <a:ext cx="2700" cy="360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4" name="Line 37"/>
            <p:cNvSpPr>
              <a:spLocks noChangeShapeType="1"/>
            </p:cNvSpPr>
            <p:nvPr/>
          </p:nvSpPr>
          <p:spPr bwMode="auto">
            <a:xfrm flipV="1">
              <a:off x="3960" y="3397"/>
              <a:ext cx="0" cy="2160"/>
            </a:xfrm>
            <a:prstGeom prst="line">
              <a:avLst/>
            </a:prstGeom>
            <a:noFill/>
            <a:ln w="9525">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5" name="Line 38"/>
            <p:cNvSpPr>
              <a:spLocks noChangeShapeType="1"/>
            </p:cNvSpPr>
            <p:nvPr/>
          </p:nvSpPr>
          <p:spPr bwMode="auto">
            <a:xfrm flipH="1">
              <a:off x="2340" y="3217"/>
              <a:ext cx="1800" cy="0"/>
            </a:xfrm>
            <a:prstGeom prst="line">
              <a:avLst/>
            </a:prstGeom>
            <a:noFill/>
            <a:ln w="9525">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6" name="Line 39"/>
            <p:cNvSpPr>
              <a:spLocks noChangeShapeType="1"/>
            </p:cNvSpPr>
            <p:nvPr/>
          </p:nvSpPr>
          <p:spPr bwMode="auto">
            <a:xfrm flipV="1">
              <a:off x="3420" y="4117"/>
              <a:ext cx="0" cy="1440"/>
            </a:xfrm>
            <a:prstGeom prst="line">
              <a:avLst/>
            </a:prstGeom>
            <a:noFill/>
            <a:ln w="9525">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7" name="Line 40"/>
            <p:cNvSpPr>
              <a:spLocks noChangeShapeType="1"/>
            </p:cNvSpPr>
            <p:nvPr/>
          </p:nvSpPr>
          <p:spPr bwMode="auto">
            <a:xfrm flipH="1">
              <a:off x="2340" y="4117"/>
              <a:ext cx="1080" cy="0"/>
            </a:xfrm>
            <a:prstGeom prst="line">
              <a:avLst/>
            </a:prstGeom>
            <a:noFill/>
            <a:ln w="9525">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8" name="Line 41"/>
            <p:cNvSpPr>
              <a:spLocks noChangeShapeType="1"/>
            </p:cNvSpPr>
            <p:nvPr/>
          </p:nvSpPr>
          <p:spPr bwMode="auto">
            <a:xfrm>
              <a:off x="2340" y="5017"/>
              <a:ext cx="540" cy="0"/>
            </a:xfrm>
            <a:prstGeom prst="line">
              <a:avLst/>
            </a:prstGeom>
            <a:noFill/>
            <a:ln w="9525">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9" name="Line 42"/>
            <p:cNvSpPr>
              <a:spLocks noChangeShapeType="1"/>
            </p:cNvSpPr>
            <p:nvPr/>
          </p:nvSpPr>
          <p:spPr bwMode="auto">
            <a:xfrm>
              <a:off x="2880" y="5017"/>
              <a:ext cx="0" cy="540"/>
            </a:xfrm>
            <a:prstGeom prst="line">
              <a:avLst/>
            </a:prstGeom>
            <a:noFill/>
            <a:ln w="9525">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30" name="Line 43"/>
            <p:cNvSpPr>
              <a:spLocks noChangeShapeType="1"/>
            </p:cNvSpPr>
            <p:nvPr/>
          </p:nvSpPr>
          <p:spPr bwMode="auto">
            <a:xfrm>
              <a:off x="2340" y="3937"/>
              <a:ext cx="1260" cy="0"/>
            </a:xfrm>
            <a:prstGeom prst="line">
              <a:avLst/>
            </a:prstGeom>
            <a:noFill/>
            <a:ln w="9525">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31" name="Line 44"/>
            <p:cNvSpPr>
              <a:spLocks noChangeShapeType="1"/>
            </p:cNvSpPr>
            <p:nvPr/>
          </p:nvSpPr>
          <p:spPr bwMode="auto">
            <a:xfrm flipV="1">
              <a:off x="3600" y="3937"/>
              <a:ext cx="0" cy="1620"/>
            </a:xfrm>
            <a:prstGeom prst="line">
              <a:avLst/>
            </a:prstGeom>
            <a:noFill/>
            <a:ln w="9525">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32" name="Line 45"/>
            <p:cNvSpPr>
              <a:spLocks noChangeShapeType="1"/>
            </p:cNvSpPr>
            <p:nvPr/>
          </p:nvSpPr>
          <p:spPr bwMode="auto">
            <a:xfrm flipV="1">
              <a:off x="4140" y="3217"/>
              <a:ext cx="0" cy="2340"/>
            </a:xfrm>
            <a:prstGeom prst="line">
              <a:avLst/>
            </a:prstGeom>
            <a:noFill/>
            <a:ln w="9525">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33" name="Text Box 46"/>
            <p:cNvSpPr txBox="1">
              <a:spLocks noChangeArrowheads="1"/>
            </p:cNvSpPr>
            <p:nvPr/>
          </p:nvSpPr>
          <p:spPr bwMode="auto">
            <a:xfrm>
              <a:off x="5220" y="1417"/>
              <a:ext cx="1719" cy="7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defRPr/>
              </a:pPr>
              <a:r>
                <a:rPr kumimoji="0" lang="tr-TR" sz="1100" b="0" i="0" u="none" strike="noStrike" kern="1200" cap="none" spc="0" normalizeH="0" baseline="0" noProof="0" dirty="0">
                  <a:ln>
                    <a:noFill/>
                  </a:ln>
                  <a:solidFill>
                    <a:prstClr val="black"/>
                  </a:solidFill>
                  <a:effectLst/>
                  <a:uLnTx/>
                  <a:uFillTx/>
                  <a:latin typeface="Calibri" pitchFamily="34" charset="0"/>
                  <a:ea typeface="+mn-ea"/>
                  <a:cs typeface="Arial" pitchFamily="34" charset="0"/>
                </a:rPr>
                <a:t>y=0,25+1,25x</a:t>
              </a:r>
              <a:endParaRPr kumimoji="0" lang="tr-TR"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pSp>
      <p:pic>
        <p:nvPicPr>
          <p:cNvPr id="61" name="Resim 60"/>
          <p:cNvPicPr/>
          <p:nvPr/>
        </p:nvPicPr>
        <p:blipFill>
          <a:blip r:embed="rId11">
            <a:extLst>
              <a:ext uri="{28A0092B-C50C-407E-A947-70E740481C1C}">
                <a14:useLocalDpi xmlns:a14="http://schemas.microsoft.com/office/drawing/2010/main" val="0"/>
              </a:ext>
            </a:extLst>
          </a:blip>
          <a:srcRect/>
          <a:stretch>
            <a:fillRect/>
          </a:stretch>
        </p:blipFill>
        <p:spPr bwMode="auto">
          <a:xfrm rot="10800000" flipH="1">
            <a:off x="2769577" y="3361990"/>
            <a:ext cx="1418982" cy="695325"/>
          </a:xfrm>
          <a:prstGeom prst="rect">
            <a:avLst/>
          </a:prstGeom>
          <a:noFill/>
          <a:ln>
            <a:noFill/>
          </a:ln>
        </p:spPr>
      </p:pic>
    </p:spTree>
    <p:extLst>
      <p:ext uri="{BB962C8B-B14F-4D97-AF65-F5344CB8AC3E}">
        <p14:creationId xmlns:p14="http://schemas.microsoft.com/office/powerpoint/2010/main" val="114446095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77979" y="276577"/>
            <a:ext cx="12014021" cy="6458330"/>
          </a:xfrm>
          <a:prstGeom prst="rect">
            <a:avLst/>
          </a:prstGeom>
        </p:spPr>
      </p:pic>
    </p:spTree>
    <p:extLst>
      <p:ext uri="{BB962C8B-B14F-4D97-AF65-F5344CB8AC3E}">
        <p14:creationId xmlns:p14="http://schemas.microsoft.com/office/powerpoint/2010/main" val="240245324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413238" y="294349"/>
            <a:ext cx="11482754" cy="6172739"/>
          </a:xfrm>
          <a:prstGeom prst="rect">
            <a:avLst/>
          </a:prstGeom>
        </p:spPr>
      </p:pic>
    </p:spTree>
    <p:extLst>
      <p:ext uri="{BB962C8B-B14F-4D97-AF65-F5344CB8AC3E}">
        <p14:creationId xmlns:p14="http://schemas.microsoft.com/office/powerpoint/2010/main" val="106952820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677007" y="545880"/>
            <a:ext cx="10821167" cy="5828544"/>
          </a:xfrm>
          <a:prstGeom prst="rect">
            <a:avLst/>
          </a:prstGeom>
        </p:spPr>
      </p:pic>
    </p:spTree>
    <p:extLst>
      <p:ext uri="{BB962C8B-B14F-4D97-AF65-F5344CB8AC3E}">
        <p14:creationId xmlns:p14="http://schemas.microsoft.com/office/powerpoint/2010/main" val="327796452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413238" y="249354"/>
            <a:ext cx="11500338" cy="6218702"/>
          </a:xfrm>
          <a:prstGeom prst="rect">
            <a:avLst/>
          </a:prstGeom>
        </p:spPr>
      </p:pic>
      <p:sp>
        <p:nvSpPr>
          <p:cNvPr id="5" name="Oval 4"/>
          <p:cNvSpPr/>
          <p:nvPr/>
        </p:nvSpPr>
        <p:spPr>
          <a:xfrm>
            <a:off x="4369777" y="3138854"/>
            <a:ext cx="395654" cy="1230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cxnSp>
        <p:nvCxnSpPr>
          <p:cNvPr id="7" name="Düz Ok Bağlayıcısı 6"/>
          <p:cNvCxnSpPr/>
          <p:nvPr/>
        </p:nvCxnSpPr>
        <p:spPr>
          <a:xfrm>
            <a:off x="4677508" y="3261946"/>
            <a:ext cx="624254" cy="58029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6400800" y="3138854"/>
            <a:ext cx="404446" cy="1406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cxnSp>
        <p:nvCxnSpPr>
          <p:cNvPr id="10" name="Düz Ok Bağlayıcısı 9"/>
          <p:cNvCxnSpPr/>
          <p:nvPr/>
        </p:nvCxnSpPr>
        <p:spPr>
          <a:xfrm>
            <a:off x="6699738" y="3279531"/>
            <a:ext cx="826477" cy="46599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4765431" y="2127739"/>
            <a:ext cx="307731" cy="19343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srgbClr val="FF0000"/>
              </a:solidFill>
              <a:effectLst/>
              <a:uLnTx/>
              <a:uFillTx/>
              <a:latin typeface="Century Gothic" panose="020B0502020202020204"/>
              <a:ea typeface="+mn-ea"/>
              <a:cs typeface="+mn-cs"/>
            </a:endParaRPr>
          </a:p>
        </p:txBody>
      </p:sp>
      <p:cxnSp>
        <p:nvCxnSpPr>
          <p:cNvPr id="13" name="Düz Ok Bağlayıcısı 12"/>
          <p:cNvCxnSpPr/>
          <p:nvPr/>
        </p:nvCxnSpPr>
        <p:spPr>
          <a:xfrm>
            <a:off x="5073162" y="2224454"/>
            <a:ext cx="949569" cy="9671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Metin kutusu 13"/>
          <p:cNvSpPr txBox="1"/>
          <p:nvPr/>
        </p:nvSpPr>
        <p:spPr>
          <a:xfrm>
            <a:off x="6022731" y="2107812"/>
            <a:ext cx="473905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smtClean="0">
                <a:ln>
                  <a:noFill/>
                </a:ln>
                <a:solidFill>
                  <a:srgbClr val="FF0000"/>
                </a:solidFill>
                <a:effectLst/>
                <a:uLnTx/>
                <a:uFillTx/>
                <a:latin typeface="Century Gothic" panose="020B0502020202020204"/>
                <a:ea typeface="+mn-ea"/>
                <a:cs typeface="+mn-cs"/>
              </a:rPr>
              <a:t>Sertlik değişkeni dayanıklılık değişkenindeki varyasyonun % 89,3’ünü açıklıyor</a:t>
            </a:r>
            <a:endParaRPr kumimoji="0" lang="tr-TR" sz="1800" b="0" i="0" u="none" strike="noStrike" kern="1200" cap="none" spc="0" normalizeH="0" baseline="0" noProof="0" dirty="0">
              <a:ln>
                <a:noFill/>
              </a:ln>
              <a:solidFill>
                <a:srgbClr val="FF0000"/>
              </a:solidFill>
              <a:effectLst/>
              <a:uLnTx/>
              <a:uFillTx/>
              <a:latin typeface="Century Gothic" panose="020B0502020202020204"/>
              <a:ea typeface="+mn-ea"/>
              <a:cs typeface="+mn-cs"/>
            </a:endParaRPr>
          </a:p>
        </p:txBody>
      </p:sp>
      <p:sp>
        <p:nvSpPr>
          <p:cNvPr id="15" name="Metin kutusu 14"/>
          <p:cNvSpPr txBox="1"/>
          <p:nvPr/>
        </p:nvSpPr>
        <p:spPr>
          <a:xfrm>
            <a:off x="5301762" y="3745523"/>
            <a:ext cx="608427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smtClean="0">
                <a:ln>
                  <a:noFill/>
                </a:ln>
                <a:solidFill>
                  <a:srgbClr val="FF0000"/>
                </a:solidFill>
                <a:effectLst/>
                <a:uLnTx/>
                <a:uFillTx/>
                <a:latin typeface="Century Gothic" panose="020B0502020202020204"/>
                <a:ea typeface="+mn-ea"/>
                <a:cs typeface="+mn-cs"/>
              </a:rPr>
              <a:t>Sertlik değişkenindeki 1 birimlik değişim Dayanıklılık değişkeninde 1.250 birimlik değişime sebep oluyor (p&lt;0.001).</a:t>
            </a:r>
            <a:endParaRPr kumimoji="0" lang="tr-TR" sz="1800" b="0" i="0" u="none" strike="noStrike" kern="1200" cap="none" spc="0" normalizeH="0" baseline="0" noProof="0" dirty="0">
              <a:ln>
                <a:noFill/>
              </a:ln>
              <a:solidFill>
                <a:srgbClr val="FF0000"/>
              </a:solidFill>
              <a:effectLst/>
              <a:uLnTx/>
              <a:uFillTx/>
              <a:latin typeface="Century Gothic" panose="020B0502020202020204"/>
              <a:ea typeface="+mn-ea"/>
              <a:cs typeface="+mn-cs"/>
            </a:endParaRPr>
          </a:p>
        </p:txBody>
      </p:sp>
      <p:sp>
        <p:nvSpPr>
          <p:cNvPr id="16" name="Metin kutusu 15"/>
          <p:cNvSpPr txBox="1"/>
          <p:nvPr/>
        </p:nvSpPr>
        <p:spPr>
          <a:xfrm>
            <a:off x="4440115" y="5099538"/>
            <a:ext cx="623374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smtClean="0">
                <a:ln>
                  <a:noFill/>
                </a:ln>
                <a:solidFill>
                  <a:srgbClr val="FF0000"/>
                </a:solidFill>
                <a:effectLst/>
                <a:uLnTx/>
                <a:uFillTx/>
                <a:latin typeface="Century Gothic" panose="020B0502020202020204"/>
                <a:ea typeface="+mn-ea"/>
                <a:cs typeface="+mn-cs"/>
              </a:rPr>
              <a:t>Model: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smtClean="0">
                <a:ln>
                  <a:noFill/>
                </a:ln>
                <a:solidFill>
                  <a:srgbClr val="FF0000"/>
                </a:solidFill>
                <a:effectLst/>
                <a:uLnTx/>
                <a:uFillTx/>
                <a:latin typeface="Century Gothic" panose="020B0502020202020204"/>
                <a:ea typeface="+mn-ea"/>
                <a:cs typeface="+mn-cs"/>
              </a:rPr>
              <a:t>Y=0.250+1.250X,   Y=</a:t>
            </a:r>
            <a:r>
              <a:rPr kumimoji="0" lang="tr-TR" sz="1800" b="0" i="0" u="none" strike="noStrike" kern="1200" cap="none" spc="0" normalizeH="0" baseline="0" noProof="0" dirty="0" err="1" smtClean="0">
                <a:ln>
                  <a:noFill/>
                </a:ln>
                <a:solidFill>
                  <a:srgbClr val="FF0000"/>
                </a:solidFill>
                <a:effectLst/>
                <a:uLnTx/>
                <a:uFillTx/>
                <a:latin typeface="Century Gothic" panose="020B0502020202020204"/>
                <a:ea typeface="+mn-ea"/>
                <a:cs typeface="+mn-cs"/>
              </a:rPr>
              <a:t>Dayanlıklık</a:t>
            </a:r>
            <a:r>
              <a:rPr kumimoji="0" lang="tr-TR" sz="1800" b="0" i="0" u="none" strike="noStrike" kern="1200" cap="none" spc="0" normalizeH="0" baseline="0" noProof="0" dirty="0" smtClean="0">
                <a:ln>
                  <a:noFill/>
                </a:ln>
                <a:solidFill>
                  <a:srgbClr val="FF0000"/>
                </a:solidFill>
                <a:effectLst/>
                <a:uLnTx/>
                <a:uFillTx/>
                <a:latin typeface="Century Gothic" panose="020B0502020202020204"/>
                <a:ea typeface="+mn-ea"/>
                <a:cs typeface="+mn-cs"/>
              </a:rPr>
              <a:t> ve X=Sertlik</a:t>
            </a:r>
            <a:endParaRPr kumimoji="0" lang="tr-TR" sz="1800" b="0" i="0" u="none" strike="noStrike" kern="1200" cap="none" spc="0" normalizeH="0" baseline="0" noProof="0" dirty="0">
              <a:ln>
                <a:noFill/>
              </a:ln>
              <a:solidFill>
                <a:srgbClr val="FF0000"/>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85579747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0864" y="152400"/>
            <a:ext cx="7499350" cy="2052918"/>
          </a:xfrm>
        </p:spPr>
        <p:txBody>
          <a:bodyPr>
            <a:normAutofit lnSpcReduction="10000"/>
          </a:bodyPr>
          <a:lstStyle/>
          <a:p>
            <a:pPr marL="0" indent="82550" algn="just">
              <a:buNone/>
            </a:pPr>
            <a:r>
              <a:rPr lang="tr-TR" sz="2000" b="1" dirty="0">
                <a:latin typeface="Arial" pitchFamily="34" charset="0"/>
                <a:cs typeface="Arial" pitchFamily="34" charset="0"/>
              </a:rPr>
              <a:t>Örnek 2:</a:t>
            </a:r>
            <a:r>
              <a:rPr lang="tr-TR" sz="2000" dirty="0">
                <a:latin typeface="Arial" pitchFamily="34" charset="0"/>
                <a:cs typeface="Arial" pitchFamily="34" charset="0"/>
              </a:rPr>
              <a:t> Etlik piliç üretimi yapan bir işletme, kümesi ısıtmak amacıyla yaktığı </a:t>
            </a:r>
            <a:r>
              <a:rPr lang="tr-TR" sz="2000" dirty="0" err="1">
                <a:latin typeface="Arial" pitchFamily="34" charset="0"/>
                <a:cs typeface="Arial" pitchFamily="34" charset="0"/>
              </a:rPr>
              <a:t>fuel</a:t>
            </a:r>
            <a:r>
              <a:rPr lang="tr-TR" sz="2000" dirty="0">
                <a:latin typeface="Arial" pitchFamily="34" charset="0"/>
                <a:cs typeface="Arial" pitchFamily="34" charset="0"/>
              </a:rPr>
              <a:t> </a:t>
            </a:r>
            <a:r>
              <a:rPr lang="tr-TR" sz="2000" dirty="0" err="1">
                <a:latin typeface="Arial" pitchFamily="34" charset="0"/>
                <a:cs typeface="Arial" pitchFamily="34" charset="0"/>
              </a:rPr>
              <a:t>oil</a:t>
            </a:r>
            <a:r>
              <a:rPr lang="tr-TR" sz="2000" dirty="0">
                <a:latin typeface="Arial" pitchFamily="34" charset="0"/>
                <a:cs typeface="Arial" pitchFamily="34" charset="0"/>
              </a:rPr>
              <a:t> miktarı ve günlük sıcaklık arasındaki ilişkiyi belirlemek istemiştir. x günlük ortalama sıcaklığı, y (litre olarak) yakılan  </a:t>
            </a:r>
            <a:r>
              <a:rPr lang="tr-TR" sz="2000" dirty="0" err="1">
                <a:latin typeface="Arial" pitchFamily="34" charset="0"/>
                <a:cs typeface="Arial" pitchFamily="34" charset="0"/>
              </a:rPr>
              <a:t>fuel</a:t>
            </a:r>
            <a:r>
              <a:rPr lang="tr-TR" sz="2000" dirty="0">
                <a:latin typeface="Arial" pitchFamily="34" charset="0"/>
                <a:cs typeface="Arial" pitchFamily="34" charset="0"/>
              </a:rPr>
              <a:t> </a:t>
            </a:r>
            <a:r>
              <a:rPr lang="tr-TR" sz="2000" dirty="0" err="1">
                <a:latin typeface="Arial" pitchFamily="34" charset="0"/>
                <a:cs typeface="Arial" pitchFamily="34" charset="0"/>
              </a:rPr>
              <a:t>oil</a:t>
            </a:r>
            <a:r>
              <a:rPr lang="tr-TR" sz="2000" dirty="0">
                <a:latin typeface="Arial" pitchFamily="34" charset="0"/>
                <a:cs typeface="Arial" pitchFamily="34" charset="0"/>
              </a:rPr>
              <a:t> miktarını göstermek üzere 10 günlük yakılan  </a:t>
            </a:r>
            <a:r>
              <a:rPr lang="tr-TR" sz="2000" dirty="0" err="1">
                <a:latin typeface="Arial" pitchFamily="34" charset="0"/>
                <a:cs typeface="Arial" pitchFamily="34" charset="0"/>
              </a:rPr>
              <a:t>fuel</a:t>
            </a:r>
            <a:r>
              <a:rPr lang="tr-TR" sz="2000" dirty="0">
                <a:latin typeface="Arial" pitchFamily="34" charset="0"/>
                <a:cs typeface="Arial" pitchFamily="34" charset="0"/>
              </a:rPr>
              <a:t> </a:t>
            </a:r>
            <a:r>
              <a:rPr lang="tr-TR" sz="2000" dirty="0" err="1">
                <a:latin typeface="Arial" pitchFamily="34" charset="0"/>
                <a:cs typeface="Arial" pitchFamily="34" charset="0"/>
              </a:rPr>
              <a:t>oil</a:t>
            </a:r>
            <a:r>
              <a:rPr lang="tr-TR" sz="2000" dirty="0">
                <a:latin typeface="Arial" pitchFamily="34" charset="0"/>
                <a:cs typeface="Arial" pitchFamily="34" charset="0"/>
              </a:rPr>
              <a:t> ile ortalama hava  sıcaklığı ile ilgili tablo aşağıda verilmiştir. x üzerinde y’nin regresyon doğrusunun denklemini bulunuz ve çiziniz</a:t>
            </a:r>
            <a:r>
              <a:rPr lang="tr-TR" sz="2000" dirty="0" smtClean="0">
                <a:latin typeface="Arial" pitchFamily="34" charset="0"/>
                <a:cs typeface="Arial" pitchFamily="34" charset="0"/>
              </a:rPr>
              <a:t>.</a:t>
            </a:r>
            <a:endParaRPr lang="tr-TR" sz="2000" dirty="0">
              <a:latin typeface="Arial" pitchFamily="34" charset="0"/>
              <a:cs typeface="Arial" pitchFamily="34" charset="0"/>
            </a:endParaRPr>
          </a:p>
          <a:p>
            <a:pPr marL="0" indent="82550" algn="just">
              <a:buNone/>
            </a:pPr>
            <a:endParaRPr lang="tr-TR" sz="2000" dirty="0">
              <a:latin typeface="Arial" pitchFamily="34" charset="0"/>
              <a:cs typeface="Arial" pitchFamily="34" charset="0"/>
            </a:endParaRPr>
          </a:p>
          <a:p>
            <a:endParaRPr lang="tr-TR" dirty="0"/>
          </a:p>
        </p:txBody>
      </p:sp>
      <p:graphicFrame>
        <p:nvGraphicFramePr>
          <p:cNvPr id="4" name="3 Tablo"/>
          <p:cNvGraphicFramePr>
            <a:graphicFrameLocks noGrp="1"/>
          </p:cNvGraphicFramePr>
          <p:nvPr/>
        </p:nvGraphicFramePr>
        <p:xfrm>
          <a:off x="3341370" y="2375649"/>
          <a:ext cx="5509260" cy="3339353"/>
        </p:xfrm>
        <a:graphic>
          <a:graphicData uri="http://schemas.openxmlformats.org/drawingml/2006/table">
            <a:tbl>
              <a:tblPr/>
              <a:tblGrid>
                <a:gridCol w="2758440">
                  <a:extLst>
                    <a:ext uri="{9D8B030D-6E8A-4147-A177-3AD203B41FA5}">
                      <a16:colId xmlns:a16="http://schemas.microsoft.com/office/drawing/2014/main" xmlns="" val="20000"/>
                    </a:ext>
                  </a:extLst>
                </a:gridCol>
                <a:gridCol w="2750820">
                  <a:extLst>
                    <a:ext uri="{9D8B030D-6E8A-4147-A177-3AD203B41FA5}">
                      <a16:colId xmlns:a16="http://schemas.microsoft.com/office/drawing/2014/main" xmlns="" val="20001"/>
                    </a:ext>
                  </a:extLst>
                </a:gridCol>
              </a:tblGrid>
              <a:tr h="596153">
                <a:tc>
                  <a:txBody>
                    <a:bodyPr/>
                    <a:lstStyle/>
                    <a:p>
                      <a:pPr algn="ctr">
                        <a:spcAft>
                          <a:spcPts val="0"/>
                        </a:spcAft>
                      </a:pPr>
                      <a:r>
                        <a:rPr lang="tr-TR" sz="1800" b="1" dirty="0">
                          <a:latin typeface="Times New Roman"/>
                          <a:ea typeface="Times New Roman"/>
                          <a:cs typeface="Times New Roman"/>
                        </a:rPr>
                        <a:t>Günlük Ortalama Sıcaklık (x)</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800" b="1" dirty="0" smtClean="0">
                          <a:latin typeface="Times New Roman"/>
                          <a:ea typeface="Times New Roman"/>
                          <a:cs typeface="Times New Roman"/>
                        </a:rPr>
                        <a:t>Yakılan </a:t>
                      </a:r>
                      <a:r>
                        <a:rPr lang="tr-TR" sz="1800" b="1" dirty="0" err="1" smtClean="0">
                          <a:latin typeface="Times New Roman"/>
                          <a:ea typeface="Times New Roman"/>
                          <a:cs typeface="Times New Roman"/>
                        </a:rPr>
                        <a:t>fuel</a:t>
                      </a:r>
                      <a:r>
                        <a:rPr lang="tr-TR" sz="1800" b="1" dirty="0" smtClean="0">
                          <a:latin typeface="Times New Roman"/>
                          <a:ea typeface="Times New Roman"/>
                          <a:cs typeface="Times New Roman"/>
                        </a:rPr>
                        <a:t> </a:t>
                      </a:r>
                      <a:r>
                        <a:rPr lang="tr-TR" sz="1800" b="1" dirty="0" err="1" smtClean="0">
                          <a:latin typeface="Times New Roman"/>
                          <a:ea typeface="Times New Roman"/>
                          <a:cs typeface="Times New Roman"/>
                        </a:rPr>
                        <a:t>oil</a:t>
                      </a:r>
                      <a:r>
                        <a:rPr lang="tr-TR" sz="1800" b="1" dirty="0" smtClean="0">
                          <a:latin typeface="Times New Roman"/>
                          <a:ea typeface="Times New Roman"/>
                          <a:cs typeface="Times New Roman"/>
                        </a:rPr>
                        <a:t>( </a:t>
                      </a:r>
                      <a:r>
                        <a:rPr lang="tr-TR" sz="1800" b="1" dirty="0">
                          <a:latin typeface="Times New Roman"/>
                          <a:ea typeface="Times New Roman"/>
                          <a:cs typeface="Times New Roman"/>
                        </a:rPr>
                        <a:t>litre</a:t>
                      </a:r>
                      <a:r>
                        <a:rPr lang="tr-TR" sz="1800" b="1" dirty="0" smtClean="0">
                          <a:latin typeface="Times New Roman"/>
                          <a:ea typeface="Times New Roman"/>
                          <a:cs typeface="Times New Roman"/>
                        </a:rPr>
                        <a:t>)</a:t>
                      </a:r>
                    </a:p>
                    <a:p>
                      <a:pPr algn="ctr">
                        <a:spcAft>
                          <a:spcPts val="0"/>
                        </a:spcAft>
                      </a:pPr>
                      <a:r>
                        <a:rPr lang="tr-TR" sz="1800" b="1" dirty="0" smtClean="0">
                          <a:latin typeface="Times New Roman"/>
                          <a:ea typeface="Times New Roman"/>
                          <a:cs typeface="Times New Roman"/>
                        </a:rPr>
                        <a:t> </a:t>
                      </a:r>
                      <a:r>
                        <a:rPr lang="tr-TR" sz="1800" b="1" dirty="0">
                          <a:latin typeface="Times New Roman"/>
                          <a:ea typeface="Times New Roman"/>
                          <a:cs typeface="Times New Roman"/>
                        </a:rPr>
                        <a:t>(y)</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0">
                <a:tc>
                  <a:txBody>
                    <a:bodyPr/>
                    <a:lstStyle/>
                    <a:p>
                      <a:pPr algn="ctr">
                        <a:spcAft>
                          <a:spcPts val="0"/>
                        </a:spcAft>
                      </a:pPr>
                      <a:r>
                        <a:rPr lang="tr-TR" sz="1800" b="1" dirty="0">
                          <a:latin typeface="Times New Roman"/>
                          <a:ea typeface="Times New Roman"/>
                          <a:cs typeface="Times New Roman"/>
                        </a:rPr>
                        <a:t>-17</a:t>
                      </a:r>
                    </a:p>
                    <a:p>
                      <a:pPr algn="ctr">
                        <a:spcAft>
                          <a:spcPts val="0"/>
                        </a:spcAft>
                      </a:pPr>
                      <a:r>
                        <a:rPr lang="tr-TR" sz="1800" b="1" dirty="0">
                          <a:latin typeface="Times New Roman"/>
                          <a:ea typeface="Times New Roman"/>
                          <a:cs typeface="Times New Roman"/>
                        </a:rPr>
                        <a:t>-14</a:t>
                      </a:r>
                    </a:p>
                    <a:p>
                      <a:pPr algn="ctr">
                        <a:spcAft>
                          <a:spcPts val="0"/>
                        </a:spcAft>
                      </a:pPr>
                      <a:r>
                        <a:rPr lang="tr-TR" sz="1800" b="1" dirty="0">
                          <a:latin typeface="Times New Roman"/>
                          <a:ea typeface="Times New Roman"/>
                          <a:cs typeface="Times New Roman"/>
                        </a:rPr>
                        <a:t>-11</a:t>
                      </a:r>
                    </a:p>
                    <a:p>
                      <a:pPr algn="ctr">
                        <a:spcAft>
                          <a:spcPts val="0"/>
                        </a:spcAft>
                      </a:pPr>
                      <a:r>
                        <a:rPr lang="tr-TR" sz="1800" b="1" dirty="0">
                          <a:latin typeface="Times New Roman"/>
                          <a:ea typeface="Times New Roman"/>
                          <a:cs typeface="Times New Roman"/>
                        </a:rPr>
                        <a:t>-10</a:t>
                      </a:r>
                    </a:p>
                    <a:p>
                      <a:pPr algn="ctr">
                        <a:spcAft>
                          <a:spcPts val="0"/>
                        </a:spcAft>
                      </a:pPr>
                      <a:r>
                        <a:rPr lang="tr-TR" sz="1800" b="1" dirty="0">
                          <a:latin typeface="Times New Roman"/>
                          <a:ea typeface="Times New Roman"/>
                          <a:cs typeface="Times New Roman"/>
                        </a:rPr>
                        <a:t>-7</a:t>
                      </a:r>
                    </a:p>
                    <a:p>
                      <a:pPr algn="ctr">
                        <a:spcAft>
                          <a:spcPts val="0"/>
                        </a:spcAft>
                      </a:pPr>
                      <a:r>
                        <a:rPr lang="tr-TR" sz="1800" b="1" dirty="0">
                          <a:latin typeface="Times New Roman"/>
                          <a:ea typeface="Times New Roman"/>
                          <a:cs typeface="Times New Roman"/>
                        </a:rPr>
                        <a:t>-6</a:t>
                      </a:r>
                    </a:p>
                    <a:p>
                      <a:pPr algn="ctr">
                        <a:spcAft>
                          <a:spcPts val="0"/>
                        </a:spcAft>
                      </a:pPr>
                      <a:r>
                        <a:rPr lang="tr-TR" sz="1800" b="1" dirty="0">
                          <a:latin typeface="Times New Roman"/>
                          <a:ea typeface="Times New Roman"/>
                          <a:cs typeface="Times New Roman"/>
                        </a:rPr>
                        <a:t>-4</a:t>
                      </a:r>
                    </a:p>
                    <a:p>
                      <a:pPr algn="ctr">
                        <a:spcAft>
                          <a:spcPts val="0"/>
                        </a:spcAft>
                      </a:pPr>
                      <a:r>
                        <a:rPr lang="tr-TR" sz="1800" b="1" dirty="0">
                          <a:latin typeface="Times New Roman"/>
                          <a:ea typeface="Times New Roman"/>
                          <a:cs typeface="Times New Roman"/>
                        </a:rPr>
                        <a:t>-1</a:t>
                      </a:r>
                    </a:p>
                    <a:p>
                      <a:pPr algn="ctr">
                        <a:spcAft>
                          <a:spcPts val="0"/>
                        </a:spcAft>
                      </a:pPr>
                      <a:r>
                        <a:rPr lang="tr-TR" sz="1800" b="1" dirty="0">
                          <a:latin typeface="Times New Roman"/>
                          <a:ea typeface="Times New Roman"/>
                          <a:cs typeface="Times New Roman"/>
                        </a:rPr>
                        <a:t>3</a:t>
                      </a:r>
                    </a:p>
                    <a:p>
                      <a:pPr algn="ctr">
                        <a:spcAft>
                          <a:spcPts val="0"/>
                        </a:spcAft>
                      </a:pPr>
                      <a:r>
                        <a:rPr lang="tr-TR" sz="1800" b="1" dirty="0">
                          <a:latin typeface="Times New Roman"/>
                          <a:ea typeface="Times New Roman"/>
                          <a:cs typeface="Times New Roman"/>
                        </a:rPr>
                        <a:t>7</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800" b="1" dirty="0">
                          <a:latin typeface="Times New Roman"/>
                          <a:ea typeface="Times New Roman"/>
                          <a:cs typeface="Times New Roman"/>
                        </a:rPr>
                        <a:t>44</a:t>
                      </a:r>
                    </a:p>
                    <a:p>
                      <a:pPr algn="ctr">
                        <a:spcAft>
                          <a:spcPts val="0"/>
                        </a:spcAft>
                      </a:pPr>
                      <a:r>
                        <a:rPr lang="tr-TR" sz="1800" b="1" dirty="0">
                          <a:latin typeface="Times New Roman"/>
                          <a:ea typeface="Times New Roman"/>
                          <a:cs typeface="Times New Roman"/>
                        </a:rPr>
                        <a:t>35</a:t>
                      </a:r>
                    </a:p>
                    <a:p>
                      <a:pPr algn="ctr">
                        <a:spcAft>
                          <a:spcPts val="0"/>
                        </a:spcAft>
                      </a:pPr>
                      <a:r>
                        <a:rPr lang="tr-TR" sz="1800" b="1" dirty="0">
                          <a:latin typeface="Times New Roman"/>
                          <a:ea typeface="Times New Roman"/>
                          <a:cs typeface="Times New Roman"/>
                        </a:rPr>
                        <a:t>33</a:t>
                      </a:r>
                    </a:p>
                    <a:p>
                      <a:pPr algn="ctr">
                        <a:spcAft>
                          <a:spcPts val="0"/>
                        </a:spcAft>
                      </a:pPr>
                      <a:r>
                        <a:rPr lang="tr-TR" sz="1800" b="1" dirty="0">
                          <a:latin typeface="Times New Roman"/>
                          <a:ea typeface="Times New Roman"/>
                          <a:cs typeface="Times New Roman"/>
                        </a:rPr>
                        <a:t>26</a:t>
                      </a:r>
                    </a:p>
                    <a:p>
                      <a:pPr algn="ctr">
                        <a:spcAft>
                          <a:spcPts val="0"/>
                        </a:spcAft>
                      </a:pPr>
                      <a:r>
                        <a:rPr lang="tr-TR" sz="1800" b="1" dirty="0">
                          <a:latin typeface="Times New Roman"/>
                          <a:ea typeface="Times New Roman"/>
                          <a:cs typeface="Times New Roman"/>
                        </a:rPr>
                        <a:t>26</a:t>
                      </a:r>
                    </a:p>
                    <a:p>
                      <a:pPr algn="ctr">
                        <a:spcAft>
                          <a:spcPts val="0"/>
                        </a:spcAft>
                      </a:pPr>
                      <a:r>
                        <a:rPr lang="tr-TR" sz="1800" b="1" dirty="0">
                          <a:latin typeface="Times New Roman"/>
                          <a:ea typeface="Times New Roman"/>
                          <a:cs typeface="Times New Roman"/>
                        </a:rPr>
                        <a:t>19</a:t>
                      </a:r>
                    </a:p>
                    <a:p>
                      <a:pPr algn="ctr">
                        <a:spcAft>
                          <a:spcPts val="0"/>
                        </a:spcAft>
                      </a:pPr>
                      <a:r>
                        <a:rPr lang="tr-TR" sz="1800" b="1" dirty="0">
                          <a:latin typeface="Times New Roman"/>
                          <a:ea typeface="Times New Roman"/>
                          <a:cs typeface="Times New Roman"/>
                        </a:rPr>
                        <a:t>17</a:t>
                      </a:r>
                    </a:p>
                    <a:p>
                      <a:pPr algn="ctr">
                        <a:spcAft>
                          <a:spcPts val="0"/>
                        </a:spcAft>
                      </a:pPr>
                      <a:r>
                        <a:rPr lang="tr-TR" sz="1800" b="1" dirty="0">
                          <a:latin typeface="Times New Roman"/>
                          <a:ea typeface="Times New Roman"/>
                          <a:cs typeface="Times New Roman"/>
                        </a:rPr>
                        <a:t>10</a:t>
                      </a:r>
                    </a:p>
                    <a:p>
                      <a:pPr algn="ctr">
                        <a:spcAft>
                          <a:spcPts val="0"/>
                        </a:spcAft>
                      </a:pPr>
                      <a:r>
                        <a:rPr lang="tr-TR" sz="1800" b="1" dirty="0">
                          <a:latin typeface="Times New Roman"/>
                          <a:ea typeface="Times New Roman"/>
                          <a:cs typeface="Times New Roman"/>
                        </a:rPr>
                        <a:t>8</a:t>
                      </a:r>
                    </a:p>
                    <a:p>
                      <a:pPr algn="ctr">
                        <a:spcAft>
                          <a:spcPts val="0"/>
                        </a:spcAft>
                      </a:pPr>
                      <a:r>
                        <a:rPr lang="tr-TR" sz="1800" b="1" dirty="0">
                          <a:latin typeface="Times New Roman"/>
                          <a:ea typeface="Times New Roman"/>
                          <a:cs typeface="Times New Roman"/>
                        </a:rPr>
                        <a:t>4</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6781955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idx="1"/>
          </p:nvPr>
        </p:nvSpPr>
        <p:spPr>
          <a:xfrm>
            <a:off x="1752600" y="838200"/>
            <a:ext cx="8642350" cy="5029200"/>
          </a:xfrm>
        </p:spPr>
        <p:txBody>
          <a:bodyPr>
            <a:normAutofit fontScale="92500" lnSpcReduction="20000"/>
          </a:bodyPr>
          <a:lstStyle/>
          <a:p>
            <a:pPr marL="609600" indent="-609600" algn="just">
              <a:lnSpc>
                <a:spcPct val="90000"/>
              </a:lnSpc>
              <a:buNone/>
            </a:pPr>
            <a:endParaRPr lang="tr-TR" altLang="tr-TR" sz="2800" dirty="0"/>
          </a:p>
          <a:p>
            <a:pPr marL="609600" indent="-609600" algn="just">
              <a:lnSpc>
                <a:spcPct val="90000"/>
              </a:lnSpc>
              <a:buNone/>
            </a:pPr>
            <a:r>
              <a:rPr lang="tr-TR" altLang="tr-TR" sz="2800" dirty="0"/>
              <a:t>	</a:t>
            </a:r>
            <a:r>
              <a:rPr lang="tr-TR" altLang="tr-TR" sz="2800" b="1" dirty="0"/>
              <a:t>Tanımlar</a:t>
            </a:r>
          </a:p>
          <a:p>
            <a:pPr marL="609600" indent="-609600" algn="just">
              <a:lnSpc>
                <a:spcPct val="120000"/>
              </a:lnSpc>
              <a:spcAft>
                <a:spcPct val="35000"/>
              </a:spcAft>
              <a:buNone/>
            </a:pPr>
            <a:r>
              <a:rPr lang="tr-TR" altLang="tr-TR" sz="2800" dirty="0"/>
              <a:t>	</a:t>
            </a:r>
            <a:r>
              <a:rPr lang="tr-TR" altLang="tr-TR" sz="2800" b="1" dirty="0"/>
              <a:t>Genel Kareler Toplamı (</a:t>
            </a:r>
            <a:r>
              <a:rPr lang="tr-TR" altLang="tr-TR" sz="2800" b="1" dirty="0" err="1"/>
              <a:t>GnKT</a:t>
            </a:r>
            <a:r>
              <a:rPr lang="tr-TR" altLang="tr-TR" sz="2800" b="1" dirty="0"/>
              <a:t>) </a:t>
            </a:r>
            <a:r>
              <a:rPr lang="tr-TR" altLang="tr-TR" sz="2800" dirty="0"/>
              <a:t>: Tüm verilerin genel ortalamaya göre farklarının kareleri toplamıdır.</a:t>
            </a:r>
          </a:p>
          <a:p>
            <a:pPr marL="609600" indent="-609600" algn="just">
              <a:lnSpc>
                <a:spcPct val="120000"/>
              </a:lnSpc>
              <a:spcAft>
                <a:spcPct val="35000"/>
              </a:spcAft>
              <a:buNone/>
            </a:pPr>
            <a:r>
              <a:rPr lang="tr-TR" altLang="tr-TR" sz="2800" dirty="0"/>
              <a:t>	</a:t>
            </a:r>
            <a:r>
              <a:rPr lang="tr-TR" altLang="tr-TR" sz="2800" b="1" dirty="0"/>
              <a:t>Gruplar İçi Kareler Toplamı (GİKT) </a:t>
            </a:r>
            <a:r>
              <a:rPr lang="tr-TR" altLang="tr-TR" sz="2800" dirty="0"/>
              <a:t>: Tüm verilerin kendi grup ortalamalarına göre farklarının kareleri toplamıdır.</a:t>
            </a:r>
          </a:p>
          <a:p>
            <a:pPr marL="609600" indent="-609600" algn="just">
              <a:lnSpc>
                <a:spcPct val="120000"/>
              </a:lnSpc>
              <a:spcAft>
                <a:spcPct val="35000"/>
              </a:spcAft>
              <a:buNone/>
            </a:pPr>
            <a:r>
              <a:rPr lang="tr-TR" altLang="tr-TR" sz="2800" dirty="0"/>
              <a:t>	</a:t>
            </a:r>
            <a:r>
              <a:rPr lang="tr-TR" altLang="tr-TR" sz="2800" b="1" dirty="0"/>
              <a:t>Gruplar Arası Kareler Toplamı (GAKT) </a:t>
            </a:r>
            <a:r>
              <a:rPr lang="tr-TR" altLang="tr-TR" sz="2800" dirty="0"/>
              <a:t>: Grup ortalamalarının genel ortalamaya göre farklarının kareleri toplamıdır.</a:t>
            </a:r>
          </a:p>
        </p:txBody>
      </p:sp>
    </p:spTree>
    <p:extLst>
      <p:ext uri="{BB962C8B-B14F-4D97-AF65-F5344CB8AC3E}">
        <p14:creationId xmlns:p14="http://schemas.microsoft.com/office/powerpoint/2010/main" val="38817145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2"/>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altLang="tr-TR"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aphicFrame>
        <p:nvGraphicFramePr>
          <p:cNvPr id="2050" name="Object 3"/>
          <p:cNvGraphicFramePr>
            <a:graphicFrameLocks noChangeAspect="1"/>
          </p:cNvGraphicFramePr>
          <p:nvPr/>
        </p:nvGraphicFramePr>
        <p:xfrm>
          <a:off x="3581401" y="914401"/>
          <a:ext cx="5146675" cy="1247775"/>
        </p:xfrm>
        <a:graphic>
          <a:graphicData uri="http://schemas.openxmlformats.org/presentationml/2006/ole">
            <mc:AlternateContent xmlns:mc="http://schemas.openxmlformats.org/markup-compatibility/2006">
              <mc:Choice xmlns:v="urn:schemas-microsoft-com:vml" Requires="v">
                <p:oleObj spid="_x0000_s16390" name="Denklem" r:id="rId3" imgW="2057400" imgH="558720" progId="Equation.3">
                  <p:embed/>
                </p:oleObj>
              </mc:Choice>
              <mc:Fallback>
                <p:oleObj name="Denklem" r:id="rId3" imgW="2057400" imgH="558720" progId="Equation.3">
                  <p:embed/>
                  <p:pic>
                    <p:nvPicPr>
                      <p:cNvPr id="205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1" y="914401"/>
                        <a:ext cx="5146675" cy="1247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5" name="Rectangle 4"/>
          <p:cNvSpPr>
            <a:spLocks noChangeArrowheads="1"/>
          </p:cNvSpPr>
          <p:nvPr/>
        </p:nvSpPr>
        <p:spPr bwMode="auto">
          <a:xfrm>
            <a:off x="1524001" y="2963347"/>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altLang="tr-TR"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aphicFrame>
        <p:nvGraphicFramePr>
          <p:cNvPr id="2051" name="Object 5"/>
          <p:cNvGraphicFramePr>
            <a:graphicFrameLocks noChangeAspect="1"/>
          </p:cNvGraphicFramePr>
          <p:nvPr/>
        </p:nvGraphicFramePr>
        <p:xfrm>
          <a:off x="3962400" y="2438400"/>
          <a:ext cx="4275138" cy="1263650"/>
        </p:xfrm>
        <a:graphic>
          <a:graphicData uri="http://schemas.openxmlformats.org/presentationml/2006/ole">
            <mc:AlternateContent xmlns:mc="http://schemas.openxmlformats.org/markup-compatibility/2006">
              <mc:Choice xmlns:v="urn:schemas-microsoft-com:vml" Requires="v">
                <p:oleObj spid="_x0000_s16391" name="Denklem" r:id="rId5" imgW="1904760" imgH="558720" progId="Equation.3">
                  <p:embed/>
                </p:oleObj>
              </mc:Choice>
              <mc:Fallback>
                <p:oleObj name="Denklem" r:id="rId5" imgW="1904760" imgH="558720" progId="Equation.3">
                  <p:embed/>
                  <p:pic>
                    <p:nvPicPr>
                      <p:cNvPr id="2051"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2438400"/>
                        <a:ext cx="4275138" cy="1263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6" name="Rectangle 6"/>
          <p:cNvSpPr>
            <a:spLocks noChangeArrowheads="1"/>
          </p:cNvSpPr>
          <p:nvPr/>
        </p:nvSpPr>
        <p:spPr bwMode="auto">
          <a:xfrm>
            <a:off x="1524001" y="30284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altLang="tr-TR"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aphicFrame>
        <p:nvGraphicFramePr>
          <p:cNvPr id="2052" name="Object 7"/>
          <p:cNvGraphicFramePr>
            <a:graphicFrameLocks noChangeAspect="1"/>
          </p:cNvGraphicFramePr>
          <p:nvPr/>
        </p:nvGraphicFramePr>
        <p:xfrm>
          <a:off x="4267200" y="4038601"/>
          <a:ext cx="3905250" cy="1128713"/>
        </p:xfrm>
        <a:graphic>
          <a:graphicData uri="http://schemas.openxmlformats.org/presentationml/2006/ole">
            <mc:AlternateContent xmlns:mc="http://schemas.openxmlformats.org/markup-compatibility/2006">
              <mc:Choice xmlns:v="urn:schemas-microsoft-com:vml" Requires="v">
                <p:oleObj spid="_x0000_s16392" name="Denklem" r:id="rId7" imgW="1587240" imgH="457200" progId="Equation.3">
                  <p:embed/>
                </p:oleObj>
              </mc:Choice>
              <mc:Fallback>
                <p:oleObj name="Denklem" r:id="rId7" imgW="1587240" imgH="457200" progId="Equation.3">
                  <p:embed/>
                  <p:pic>
                    <p:nvPicPr>
                      <p:cNvPr id="2052"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67200" y="4038601"/>
                        <a:ext cx="3905250" cy="1128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3" name="Object 8"/>
          <p:cNvGraphicFramePr>
            <a:graphicFrameLocks noGrp="1" noChangeAspect="1"/>
          </p:cNvGraphicFramePr>
          <p:nvPr>
            <p:ph/>
          </p:nvPr>
        </p:nvGraphicFramePr>
        <p:xfrm>
          <a:off x="4495801" y="5638801"/>
          <a:ext cx="3590925" cy="358775"/>
        </p:xfrm>
        <a:graphic>
          <a:graphicData uri="http://schemas.openxmlformats.org/presentationml/2006/ole">
            <mc:AlternateContent xmlns:mc="http://schemas.openxmlformats.org/markup-compatibility/2006">
              <mc:Choice xmlns:v="urn:schemas-microsoft-com:vml" Requires="v">
                <p:oleObj spid="_x0000_s16393" name="Denklem" r:id="rId9" imgW="2666880" imgH="266400" progId="Equation.3">
                  <p:embed/>
                </p:oleObj>
              </mc:Choice>
              <mc:Fallback>
                <p:oleObj name="Denklem" r:id="rId9" imgW="2666880" imgH="266400" progId="Equation.3">
                  <p:embed/>
                  <p:pic>
                    <p:nvPicPr>
                      <p:cNvPr id="2053"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95801" y="5638801"/>
                        <a:ext cx="3590925" cy="358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718905346"/>
      </p:ext>
    </p:extLst>
  </p:cSld>
  <p:clrMapOvr>
    <a:masterClrMapping/>
  </p:clrMapOvr>
  <p:timing>
    <p:tnLst>
      <p:par>
        <p:cTn id="1" dur="indefinite" restart="never" nodeType="tmRoot"/>
      </p:par>
    </p:tnLst>
  </p:timing>
</p:sld>
</file>

<file path=ppt/theme/theme1.xml><?xml version="1.0" encoding="utf-8"?>
<a:theme xmlns:a="http://schemas.openxmlformats.org/drawingml/2006/main" name="3_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1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23</TotalTime>
  <Words>3245</Words>
  <Application>Microsoft Office PowerPoint</Application>
  <PresentationFormat>Geniş ekran</PresentationFormat>
  <Paragraphs>655</Paragraphs>
  <Slides>78</Slides>
  <Notes>3</Notes>
  <HiddenSlides>0</HiddenSlides>
  <MMClips>0</MMClips>
  <ScaleCrop>false</ScaleCrop>
  <HeadingPairs>
    <vt:vector size="8" baseType="variant">
      <vt:variant>
        <vt:lpstr>Kullanılan Yazı Tipleri</vt:lpstr>
      </vt:variant>
      <vt:variant>
        <vt:i4>14</vt:i4>
      </vt:variant>
      <vt:variant>
        <vt:lpstr>Tema</vt:lpstr>
      </vt:variant>
      <vt:variant>
        <vt:i4>3</vt:i4>
      </vt:variant>
      <vt:variant>
        <vt:lpstr>Eklenmiş OLE Hizmet Programları</vt:lpstr>
      </vt:variant>
      <vt:variant>
        <vt:i4>1</vt:i4>
      </vt:variant>
      <vt:variant>
        <vt:lpstr>Slayt Başlıkları</vt:lpstr>
      </vt:variant>
      <vt:variant>
        <vt:i4>78</vt:i4>
      </vt:variant>
    </vt:vector>
  </HeadingPairs>
  <TitlesOfParts>
    <vt:vector size="96" baseType="lpstr">
      <vt:lpstr>MS PGothic</vt:lpstr>
      <vt:lpstr>-apple-system</vt:lpstr>
      <vt:lpstr>Arial</vt:lpstr>
      <vt:lpstr>Book Antiqua</vt:lpstr>
      <vt:lpstr>Calibri</vt:lpstr>
      <vt:lpstr>Calibri Light</vt:lpstr>
      <vt:lpstr>Century Gothic</vt:lpstr>
      <vt:lpstr>Courier New</vt:lpstr>
      <vt:lpstr>Euphemia</vt:lpstr>
      <vt:lpstr>Gill Sans MT</vt:lpstr>
      <vt:lpstr>Times New Roman</vt:lpstr>
      <vt:lpstr>Verdana</vt:lpstr>
      <vt:lpstr>Wingdings</vt:lpstr>
      <vt:lpstr>Wingdings 3</vt:lpstr>
      <vt:lpstr>3_Duman</vt:lpstr>
      <vt:lpstr>1_Office Teması</vt:lpstr>
      <vt:lpstr>4_Duman</vt:lpstr>
      <vt:lpstr>Denklem</vt:lpstr>
      <vt:lpstr>HİPOTEZ (ÖNEMLİLİK)TESTLERİ   İkiden fazla bağımsız grubun karşılaştırılması</vt:lpstr>
      <vt:lpstr>PowerPoint Sunusu</vt:lpstr>
      <vt:lpstr>Varyans analizi-ANOVA</vt:lpstr>
      <vt:lpstr>PowerPoint Sunusu</vt:lpstr>
      <vt:lpstr>TEK YÖNLÜ VARYANS ANALİZİ  (One Way Analysis of Variance-ANOVA)</vt:lpstr>
      <vt:lpstr>Varyans Analizi Varsayımları </vt:lpstr>
      <vt:lpstr>Tek yönlü Varyans analizinde Hipotez</vt:lpstr>
      <vt:lpstr>PowerPoint Sunusu</vt:lpstr>
      <vt:lpstr>PowerPoint Sunusu</vt:lpstr>
      <vt:lpstr>PowerPoint Sunusu</vt:lpstr>
      <vt:lpstr>PowerPoint Sunusu</vt:lpstr>
      <vt:lpstr>Ft değerinin tablodan bulunuşu ve istatistiksel karar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Adım 2:  Test istatistiğinin seçimi, ANOVA</vt:lpstr>
      <vt:lpstr>PowerPoint Sunusu</vt:lpstr>
      <vt:lpstr>PowerPoint Sunusu</vt:lpstr>
      <vt:lpstr>RAPORLAMA</vt:lpstr>
      <vt:lpstr>PowerPoint Sunusu</vt:lpstr>
      <vt:lpstr>PowerPoint Sunusu</vt:lpstr>
      <vt:lpstr>PowerPoint Sunusu</vt:lpstr>
      <vt:lpstr>PowerPoint Sunusu</vt:lpstr>
      <vt:lpstr>PowerPoint Sunusu</vt:lpstr>
      <vt:lpstr>RAPORLAMA</vt:lpstr>
      <vt:lpstr>Uygulama-3</vt:lpstr>
      <vt:lpstr>PowerPoint Sunusu</vt:lpstr>
      <vt:lpstr>PowerPoint Sunusu</vt:lpstr>
      <vt:lpstr>Adım 2:  Test istatistiğinin seçimi, ANOVA</vt:lpstr>
      <vt:lpstr>PowerPoint Sunusu</vt:lpstr>
      <vt:lpstr>HİPOTEZ (ÖNEMLİLİK )TESTLERİ   </vt:lpstr>
      <vt:lpstr>PowerPoint Sunusu</vt:lpstr>
      <vt:lpstr>Ki-kare Testi (Chi-square Test) (İki Yüzde Arasındaki Farkın Önemlilik Testi )</vt:lpstr>
      <vt:lpstr>Ki-kare Testi Varsayımları</vt:lpstr>
      <vt:lpstr>Ki -Kare testinin temel amacı</vt:lpstr>
      <vt:lpstr>Ki-kare Testi Örnek Çözümü</vt:lpstr>
      <vt:lpstr>PowerPoint Sunusu</vt:lpstr>
      <vt:lpstr>Test işlemleri</vt:lpstr>
      <vt:lpstr>PowerPoint Sunusu</vt:lpstr>
      <vt:lpstr>PowerPoint Sunusu</vt:lpstr>
      <vt:lpstr>PowerPoint Sunusu</vt:lpstr>
      <vt:lpstr>PowerPoint Sunusu</vt:lpstr>
      <vt:lpstr>PowerPoint Sunusu</vt:lpstr>
      <vt:lpstr>PowerPoint Sunusu</vt:lpstr>
      <vt:lpstr>HİPOTEZ (ÖNEMLİLİK )TESTLERİ   </vt:lpstr>
      <vt:lpstr>PowerPoint Sunusu</vt:lpstr>
      <vt:lpstr>PowerPoint Sunusu</vt:lpstr>
      <vt:lpstr>PowerPoint Sunusu</vt:lpstr>
      <vt:lpstr>PowerPoint Sunusu</vt:lpstr>
      <vt:lpstr>PowerPoint Sunusu</vt:lpstr>
      <vt:lpstr>PowerPoint Sunusu</vt:lpstr>
      <vt:lpstr>Örnek</vt:lpstr>
      <vt:lpstr>Çözüm</vt:lpstr>
      <vt:lpstr>Sonuç ve Yorum</vt:lpstr>
      <vt:lpstr>PowerPoint Sunusu</vt:lpstr>
      <vt:lpstr>PowerPoint Sunusu</vt:lpstr>
      <vt:lpstr>PowerPoint Sunusu</vt:lpstr>
      <vt:lpstr>Regresyon Analizi</vt:lpstr>
      <vt:lpstr>REGRESYON ANALİZİ</vt:lpstr>
      <vt:lpstr>PowerPoint Sunusu</vt:lpstr>
      <vt:lpstr>PowerPoint Sunusu</vt:lpstr>
      <vt:lpstr>REGRESYON ANALİZİ VARSAYIMLARI</vt:lpstr>
      <vt:lpstr>Regresyon doğrusunun denklemi:</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Silentall Unattended Installer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 3. Avrupa Yüksek Eğitim Alanında Kalite Teminatı için Avrupa Standartları Listesi</dc:title>
  <dc:creator>Elif Çelik</dc:creator>
  <cp:lastModifiedBy>Administrator</cp:lastModifiedBy>
  <cp:revision>4</cp:revision>
  <dcterms:created xsi:type="dcterms:W3CDTF">2021-09-11T19:49:10Z</dcterms:created>
  <dcterms:modified xsi:type="dcterms:W3CDTF">2022-09-23T10:32:54Z</dcterms:modified>
</cp:coreProperties>
</file>