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3" r:id="rId3"/>
    <p:sldId id="277" r:id="rId4"/>
    <p:sldId id="315" r:id="rId5"/>
    <p:sldId id="314" r:id="rId6"/>
    <p:sldId id="278" r:id="rId7"/>
    <p:sldId id="279" r:id="rId8"/>
    <p:sldId id="301" r:id="rId9"/>
    <p:sldId id="280" r:id="rId10"/>
    <p:sldId id="295" r:id="rId11"/>
    <p:sldId id="281" r:id="rId12"/>
    <p:sldId id="257" r:id="rId13"/>
    <p:sldId id="311" r:id="rId14"/>
    <p:sldId id="282" r:id="rId15"/>
    <p:sldId id="303" r:id="rId16"/>
    <p:sldId id="261" r:id="rId17"/>
    <p:sldId id="316" r:id="rId18"/>
    <p:sldId id="305" r:id="rId19"/>
    <p:sldId id="306" r:id="rId20"/>
    <p:sldId id="307" r:id="rId21"/>
    <p:sldId id="309" r:id="rId22"/>
    <p:sldId id="312" r:id="rId23"/>
    <p:sldId id="308" r:id="rId24"/>
    <p:sldId id="310" r:id="rId25"/>
    <p:sldId id="260" r:id="rId26"/>
    <p:sldId id="283" r:id="rId27"/>
    <p:sldId id="296" r:id="rId28"/>
    <p:sldId id="259" r:id="rId29"/>
    <p:sldId id="297" r:id="rId30"/>
    <p:sldId id="284" r:id="rId31"/>
    <p:sldId id="298" r:id="rId32"/>
    <p:sldId id="285" r:id="rId33"/>
    <p:sldId id="286" r:id="rId34"/>
    <p:sldId id="299" r:id="rId35"/>
    <p:sldId id="287" r:id="rId36"/>
    <p:sldId id="304" r:id="rId37"/>
    <p:sldId id="300" r:id="rId38"/>
    <p:sldId id="288" r:id="rId39"/>
    <p:sldId id="289" r:id="rId40"/>
    <p:sldId id="290" r:id="rId41"/>
    <p:sldId id="291" r:id="rId42"/>
    <p:sldId id="292" r:id="rId43"/>
    <p:sldId id="294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B11A-730B-44D0-8F32-E828DC0D3470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30E-137E-4BE5-82D9-13BD2981D7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45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30E-137E-4BE5-82D9-13BD2981D74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8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512168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HALK SAĞLIĞINI TEHDİT EDEN </a:t>
            </a:r>
            <a:r>
              <a:rPr lang="tr-TR" b="1" dirty="0" smtClean="0">
                <a:solidFill>
                  <a:srgbClr val="FF0000"/>
                </a:solidFill>
              </a:rPr>
              <a:t>UNSURLAR-1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26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de-DE" b="1" dirty="0" err="1">
                <a:solidFill>
                  <a:srgbClr val="FF0000"/>
                </a:solidFill>
              </a:rPr>
              <a:t>ehlikeler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Bir ülkede </a:t>
            </a:r>
            <a:r>
              <a:rPr lang="tr-TR" b="1" u="sng" dirty="0">
                <a:solidFill>
                  <a:srgbClr val="FF0000"/>
                </a:solidFill>
              </a:rPr>
              <a:t>gıda güvenliğinin </a:t>
            </a:r>
            <a:r>
              <a:rPr lang="tr-TR" b="1" u="sng" dirty="0" smtClean="0">
                <a:solidFill>
                  <a:srgbClr val="FF0000"/>
                </a:solidFill>
              </a:rPr>
              <a:t>sağlanamaması</a:t>
            </a:r>
            <a:r>
              <a:rPr lang="tr-TR" dirty="0" smtClean="0"/>
              <a:t> </a:t>
            </a:r>
            <a:r>
              <a:rPr lang="tr-TR" dirty="0"/>
              <a:t>durumunda; </a:t>
            </a:r>
            <a:endParaRPr lang="tr-TR" dirty="0" smtClean="0"/>
          </a:p>
          <a:p>
            <a:r>
              <a:rPr lang="tr-TR" dirty="0" smtClean="0"/>
              <a:t>tıbbi </a:t>
            </a:r>
            <a:r>
              <a:rPr lang="tr-TR" dirty="0"/>
              <a:t>bakım giderlerinde </a:t>
            </a:r>
            <a:r>
              <a:rPr lang="tr-TR" dirty="0" smtClean="0"/>
              <a:t>artış</a:t>
            </a:r>
          </a:p>
          <a:p>
            <a:r>
              <a:rPr lang="tr-TR" dirty="0" smtClean="0"/>
              <a:t>üretkenlikte azalma</a:t>
            </a:r>
          </a:p>
          <a:p>
            <a:r>
              <a:rPr lang="tr-TR" dirty="0" smtClean="0"/>
              <a:t>gıda kaybı</a:t>
            </a:r>
          </a:p>
          <a:p>
            <a:r>
              <a:rPr lang="tr-TR" dirty="0" smtClean="0"/>
              <a:t>gıda </a:t>
            </a:r>
            <a:r>
              <a:rPr lang="tr-TR" dirty="0"/>
              <a:t>ticaretinde </a:t>
            </a:r>
            <a:r>
              <a:rPr lang="tr-TR" dirty="0" smtClean="0"/>
              <a:t>azalmalar</a:t>
            </a:r>
          </a:p>
          <a:p>
            <a:r>
              <a:rPr lang="tr-TR" dirty="0" smtClean="0"/>
              <a:t>turizm </a:t>
            </a:r>
            <a:r>
              <a:rPr lang="tr-TR" dirty="0"/>
              <a:t>gelirlerinde düşüş gibi sorunlar ortaya çıktığı gibi toplum üzerinde </a:t>
            </a:r>
            <a:r>
              <a:rPr lang="tr-TR" dirty="0" err="1"/>
              <a:t>sosyo</a:t>
            </a:r>
            <a:r>
              <a:rPr lang="tr-TR" dirty="0"/>
              <a:t>-ekonomik etkiler de oluşmaktadır</a:t>
            </a:r>
            <a:r>
              <a:rPr lang="tr-TR" dirty="0" smtClean="0"/>
              <a:t>.</a:t>
            </a:r>
            <a:r>
              <a:rPr lang="de-DE" dirty="0"/>
              <a:t>  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4121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Kimyasal tehlikeler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2693" y="899058"/>
            <a:ext cx="8229600" cy="28083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de-DE" b="1" i="1" dirty="0" err="1"/>
              <a:t>Kimyasal</a:t>
            </a:r>
            <a:r>
              <a:rPr lang="de-DE" b="1" i="1" dirty="0"/>
              <a:t> </a:t>
            </a:r>
            <a:r>
              <a:rPr lang="de-DE" b="1" i="1" dirty="0" err="1"/>
              <a:t>tehlikeler</a:t>
            </a:r>
            <a:r>
              <a:rPr lang="de-DE" b="1" i="1" dirty="0"/>
              <a:t>:</a:t>
            </a:r>
            <a:r>
              <a:rPr lang="de-DE" dirty="0"/>
              <a:t> </a:t>
            </a:r>
            <a:r>
              <a:rPr lang="de-DE" dirty="0" err="1"/>
              <a:t>Pestisitler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veteriner</a:t>
            </a:r>
            <a:r>
              <a:rPr lang="de-DE" dirty="0"/>
              <a:t> </a:t>
            </a:r>
            <a:r>
              <a:rPr lang="de-DE" dirty="0" err="1"/>
              <a:t>ilaçları</a:t>
            </a:r>
            <a:r>
              <a:rPr lang="de-DE" dirty="0"/>
              <a:t>, </a:t>
            </a:r>
            <a:r>
              <a:rPr lang="de-DE" dirty="0" err="1"/>
              <a:t>doğal</a:t>
            </a:r>
            <a:r>
              <a:rPr lang="de-DE" dirty="0"/>
              <a:t> </a:t>
            </a:r>
            <a:r>
              <a:rPr lang="de-DE" dirty="0" err="1"/>
              <a:t>toksik</a:t>
            </a:r>
            <a:r>
              <a:rPr lang="de-DE" dirty="0"/>
              <a:t> </a:t>
            </a:r>
            <a:r>
              <a:rPr lang="de-DE" dirty="0" err="1"/>
              <a:t>maddeler</a:t>
            </a:r>
            <a:r>
              <a:rPr lang="de-DE" dirty="0"/>
              <a:t>, </a:t>
            </a:r>
            <a:r>
              <a:rPr lang="de-DE" dirty="0" err="1"/>
              <a:t>endüstriyel</a:t>
            </a:r>
            <a:r>
              <a:rPr lang="de-DE" dirty="0"/>
              <a:t> </a:t>
            </a:r>
            <a:r>
              <a:rPr lang="de-DE" dirty="0" err="1"/>
              <a:t>kontaminantlar</a:t>
            </a:r>
            <a:r>
              <a:rPr lang="de-DE" dirty="0"/>
              <a:t>, </a:t>
            </a:r>
            <a:r>
              <a:rPr lang="de-DE" dirty="0" err="1"/>
              <a:t>gıda</a:t>
            </a:r>
            <a:r>
              <a:rPr lang="de-DE" dirty="0"/>
              <a:t> </a:t>
            </a:r>
            <a:r>
              <a:rPr lang="de-DE" dirty="0" err="1"/>
              <a:t>işleme</a:t>
            </a:r>
            <a:r>
              <a:rPr lang="de-DE" dirty="0"/>
              <a:t> </a:t>
            </a:r>
            <a:r>
              <a:rPr lang="de-DE" dirty="0" err="1"/>
              <a:t>sırasında</a:t>
            </a:r>
            <a:r>
              <a:rPr lang="de-DE" dirty="0"/>
              <a:t> </a:t>
            </a:r>
            <a:r>
              <a:rPr lang="de-DE" dirty="0" err="1"/>
              <a:t>oluşan</a:t>
            </a:r>
            <a:r>
              <a:rPr lang="de-DE" dirty="0"/>
              <a:t> </a:t>
            </a:r>
            <a:r>
              <a:rPr lang="de-DE" dirty="0" err="1"/>
              <a:t>toksik</a:t>
            </a:r>
            <a:r>
              <a:rPr lang="de-DE" dirty="0"/>
              <a:t> </a:t>
            </a:r>
            <a:r>
              <a:rPr lang="de-DE" dirty="0" err="1" smtClean="0"/>
              <a:t>maddeler</a:t>
            </a:r>
            <a:r>
              <a:rPr lang="tr-TR" dirty="0" smtClean="0"/>
              <a:t>, </a:t>
            </a:r>
            <a:r>
              <a:rPr lang="tr-TR" dirty="0" err="1" smtClean="0"/>
              <a:t>Polisiklik</a:t>
            </a:r>
            <a:r>
              <a:rPr lang="tr-TR" dirty="0" smtClean="0"/>
              <a:t> aromatik hidrokarbonlar (PAH), </a:t>
            </a:r>
            <a:r>
              <a:rPr lang="tr-TR" dirty="0" err="1" smtClean="0"/>
              <a:t>Dioksin</a:t>
            </a:r>
            <a:r>
              <a:rPr lang="tr-TR" dirty="0" smtClean="0"/>
              <a:t> ve </a:t>
            </a:r>
            <a:r>
              <a:rPr lang="tr-TR" dirty="0" err="1" smtClean="0"/>
              <a:t>poliklorlubifeniller</a:t>
            </a:r>
            <a:r>
              <a:rPr lang="tr-TR" dirty="0" smtClean="0"/>
              <a:t> (PCB) </a:t>
            </a:r>
            <a:r>
              <a:rPr lang="de-DE" dirty="0" smtClean="0"/>
              <a:t>, </a:t>
            </a:r>
            <a:r>
              <a:rPr lang="de-DE" dirty="0" err="1"/>
              <a:t>gıda</a:t>
            </a:r>
            <a:r>
              <a:rPr lang="de-DE" dirty="0"/>
              <a:t> </a:t>
            </a:r>
            <a:r>
              <a:rPr lang="de-DE" dirty="0" err="1"/>
              <a:t>katkı</a:t>
            </a:r>
            <a:r>
              <a:rPr lang="de-DE" dirty="0"/>
              <a:t> </a:t>
            </a:r>
            <a:r>
              <a:rPr lang="de-DE" dirty="0" err="1" smtClean="0"/>
              <a:t>maddeleri</a:t>
            </a:r>
            <a:r>
              <a:rPr lang="tr-TR" dirty="0" smtClean="0"/>
              <a:t> kapsamaktadır.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86200"/>
            <a:ext cx="36766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5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72608"/>
          </a:xfrm>
        </p:spPr>
        <p:txBody>
          <a:bodyPr>
            <a:normAutofit/>
          </a:bodyPr>
          <a:lstStyle/>
          <a:p>
            <a:r>
              <a:rPr lang="tr-TR" dirty="0" smtClean="0"/>
              <a:t>Yoğunluğu 4.5-5 kg/dm3’ten yüksek, organizma için gerekli ya da zararlı olabilen maddelerdir.</a:t>
            </a:r>
          </a:p>
          <a:p>
            <a:r>
              <a:rPr lang="tr-TR" dirty="0" smtClean="0"/>
              <a:t>Gıdalar </a:t>
            </a:r>
            <a:r>
              <a:rPr lang="tr-TR" dirty="0" smtClean="0"/>
              <a:t>organizmanın </a:t>
            </a:r>
            <a:r>
              <a:rPr lang="tr-TR" dirty="0"/>
              <a:t>gereksindiği besin </a:t>
            </a:r>
            <a:r>
              <a:rPr lang="tr-TR" dirty="0" smtClean="0"/>
              <a:t>öğeleri </a:t>
            </a:r>
            <a:r>
              <a:rPr lang="tr-TR" dirty="0"/>
              <a:t>kap­samında </a:t>
            </a:r>
            <a:r>
              <a:rPr lang="tr-TR" b="1" dirty="0"/>
              <a:t>ağır metaller</a:t>
            </a:r>
            <a:r>
              <a:rPr lang="tr-TR" dirty="0"/>
              <a:t> ile birlikte çoğu </a:t>
            </a:r>
            <a:r>
              <a:rPr lang="tr-TR" b="1" dirty="0"/>
              <a:t>mineralleri</a:t>
            </a:r>
            <a:r>
              <a:rPr lang="tr-TR" dirty="0"/>
              <a:t> de içerirler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Fakat bu </a:t>
            </a:r>
            <a:r>
              <a:rPr lang="tr-TR" dirty="0"/>
              <a:t>mineral madde </a:t>
            </a:r>
            <a:r>
              <a:rPr lang="tr-TR" dirty="0" smtClean="0"/>
              <a:t>ve ağır metallerin etkileri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olumsuz</a:t>
            </a:r>
            <a:r>
              <a:rPr lang="tr-T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yönde değişmekte ve sağlık açısından tehlike yaratacak boyutlara ulaşmaktadır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29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5991" y="-21913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187" y="836712"/>
            <a:ext cx="8363272" cy="5472608"/>
          </a:xfrm>
        </p:spPr>
        <p:txBody>
          <a:bodyPr>
            <a:normAutofit/>
          </a:bodyPr>
          <a:lstStyle/>
          <a:p>
            <a:r>
              <a:rPr lang="tr-TR" dirty="0" smtClean="0"/>
              <a:t>Sanayileşme</a:t>
            </a:r>
            <a:r>
              <a:rPr lang="tr-TR" dirty="0"/>
              <a:t>, </a:t>
            </a:r>
            <a:r>
              <a:rPr lang="tr-TR" dirty="0" smtClean="0"/>
              <a:t>ağır </a:t>
            </a:r>
            <a:r>
              <a:rPr lang="tr-TR" dirty="0"/>
              <a:t>sanayi, atık su ve inorganik pestisit kullanımının </a:t>
            </a:r>
            <a:r>
              <a:rPr lang="tr-TR" dirty="0" smtClean="0"/>
              <a:t>artması ile su</a:t>
            </a:r>
            <a:r>
              <a:rPr lang="tr-TR" dirty="0"/>
              <a:t>, toprak, havanın yani gıda ve yem­lerin yetiştirildikleri ve üretildikleri çevre, ağır metaller ile hızla kirlenmektedir. </a:t>
            </a:r>
            <a:endParaRPr lang="tr-TR" dirty="0" smtClean="0"/>
          </a:p>
        </p:txBody>
      </p:sp>
      <p:pic>
        <p:nvPicPr>
          <p:cNvPr id="4" name="Picture 6" descr="http://3.bp.blogspot.com/-KCn0Q1oZW80/UrtBBqpl0nI/AAAAAAAAAA0/imA2EaMvzK4/s1600/02-Hava-Kirlil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50" y="5013176"/>
            <a:ext cx="26473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49" y="5013176"/>
            <a:ext cx="28812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8" y="5013176"/>
            <a:ext cx="2562608" cy="17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852936"/>
            <a:ext cx="1547663" cy="201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47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72608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Gıda </a:t>
            </a:r>
            <a:r>
              <a:rPr lang="tr-TR" dirty="0"/>
              <a:t>ve yemlerin </a:t>
            </a:r>
            <a:r>
              <a:rPr lang="tr-TR" dirty="0" smtClean="0"/>
              <a:t>üretiminde </a:t>
            </a:r>
            <a:r>
              <a:rPr lang="tr-TR" dirty="0"/>
              <a:t>kullanılan araç ve </a:t>
            </a:r>
            <a:r>
              <a:rPr lang="tr-TR" dirty="0" smtClean="0"/>
              <a:t>gereçlerde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civa</a:t>
            </a:r>
            <a:r>
              <a:rPr lang="tr-TR" dirty="0"/>
              <a:t>, </a:t>
            </a: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kadmi­yum</a:t>
            </a:r>
            <a:r>
              <a:rPr lang="tr-TR" dirty="0"/>
              <a:t>, </a:t>
            </a: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nikel</a:t>
            </a:r>
            <a:r>
              <a:rPr lang="tr-TR" dirty="0"/>
              <a:t>, </a:t>
            </a: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kurşun</a:t>
            </a:r>
            <a:r>
              <a:rPr lang="tr-TR" dirty="0"/>
              <a:t>, </a:t>
            </a: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arsenik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ve </a:t>
            </a: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çinko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gibi ağır metal oranlarının </a:t>
            </a:r>
            <a:r>
              <a:rPr lang="tr-TR" dirty="0" smtClean="0"/>
              <a:t>bulaşık olması</a:t>
            </a:r>
          </a:p>
          <a:p>
            <a:r>
              <a:rPr lang="tr-TR" dirty="0" smtClean="0"/>
              <a:t>Günümüzde </a:t>
            </a:r>
            <a:r>
              <a:rPr lang="tr-TR" dirty="0"/>
              <a:t>gıda ve yemlerin </a:t>
            </a:r>
            <a:r>
              <a:rPr lang="tr-TR" dirty="0" smtClean="0"/>
              <a:t>ağır </a:t>
            </a:r>
            <a:r>
              <a:rPr lang="tr-TR" dirty="0"/>
              <a:t>metaller ile </a:t>
            </a:r>
            <a:r>
              <a:rPr lang="tr-TR" dirty="0" err="1"/>
              <a:t>kontamine</a:t>
            </a:r>
            <a:r>
              <a:rPr lang="tr-TR" dirty="0"/>
              <a:t> olmaksızın üretilmeleri </a:t>
            </a:r>
            <a:r>
              <a:rPr lang="tr-TR" dirty="0" smtClean="0"/>
              <a:t>imkansız </a:t>
            </a:r>
            <a:r>
              <a:rPr lang="tr-TR" dirty="0"/>
              <a:t>hale </a:t>
            </a:r>
            <a:r>
              <a:rPr lang="tr-TR" dirty="0" smtClean="0"/>
              <a:t>gelmiştir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Suda kolay çözünmeyen, yağda çözünen özellikleriyle biyolojik yapılara bağlanması, organizmada bozukluklarına ve değişikliklerine neden olması önemlidir.</a:t>
            </a:r>
            <a:endParaRPr lang="tr-TR" dirty="0" smtClean="0"/>
          </a:p>
          <a:p>
            <a:r>
              <a:rPr lang="tr-TR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iyolojik </a:t>
            </a:r>
            <a:r>
              <a:rPr lang="tr-TR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birikim</a:t>
            </a:r>
            <a:r>
              <a:rPr lang="tr-TR" b="1" dirty="0"/>
              <a:t> </a:t>
            </a:r>
            <a:r>
              <a:rPr lang="tr-TR" dirty="0"/>
              <a:t>olgusu yani </a:t>
            </a:r>
            <a:r>
              <a:rPr lang="tr-TR" b="1" dirty="0"/>
              <a:t>"üretimin ilk aşa­malarında düşük düzeyde oluşan kirlenmeye daha sonraki aşamalarda oluşanla­rın da eklenmesi" </a:t>
            </a:r>
            <a:r>
              <a:rPr lang="tr-TR" dirty="0"/>
              <a:t>nedeniyle sorun daha da ciddileşmektedir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13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20960"/>
            <a:ext cx="24479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63" y="6927"/>
            <a:ext cx="2476500" cy="249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45" y="-7615"/>
            <a:ext cx="24669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9" y="4372622"/>
            <a:ext cx="25050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91025"/>
            <a:ext cx="24860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Başlıcaları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civa</a:t>
            </a:r>
            <a:r>
              <a:rPr lang="tr-TR" b="1" dirty="0" smtClean="0">
                <a:solidFill>
                  <a:srgbClr val="FF0000"/>
                </a:solidFill>
              </a:rPr>
              <a:t>, kadmiyum, kurşun ve arseniktir.</a:t>
            </a:r>
          </a:p>
          <a:p>
            <a:r>
              <a:rPr lang="tr-T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Kurşun</a:t>
            </a:r>
            <a:r>
              <a:rPr lang="tr-T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ve </a:t>
            </a:r>
            <a:r>
              <a:rPr lang="tr-TR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civa</a:t>
            </a:r>
            <a:r>
              <a:rPr lang="tr-T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ile kirlenen gıdaların </a:t>
            </a:r>
            <a:r>
              <a:rPr lang="tr-TR" dirty="0"/>
              <a:t>yeni doğanlar ve çocuklarda </a:t>
            </a:r>
            <a:r>
              <a:rPr lang="tr-TR" b="1" dirty="0">
                <a:solidFill>
                  <a:srgbClr val="FF0000"/>
                </a:solidFill>
              </a:rPr>
              <a:t>sinir sistemi bozuk­luklar</a:t>
            </a:r>
            <a:r>
              <a:rPr lang="tr-TR" dirty="0"/>
              <a:t>ına yol </a:t>
            </a:r>
            <a:r>
              <a:rPr lang="tr-TR" dirty="0" smtClean="0"/>
              <a:t>açtığını</a:t>
            </a:r>
          </a:p>
          <a:p>
            <a:r>
              <a:rPr lang="tr-TR" dirty="0" err="1" smtClean="0"/>
              <a:t>Civa</a:t>
            </a:r>
            <a:r>
              <a:rPr lang="tr-TR" dirty="0" smtClean="0"/>
              <a:t> kaynaklı «</a:t>
            </a:r>
            <a:r>
              <a:rPr lang="tr-T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Minimata</a:t>
            </a:r>
            <a:r>
              <a:rPr 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hastalığı</a:t>
            </a:r>
            <a:r>
              <a:rPr lang="tr-TR" dirty="0" smtClean="0"/>
              <a:t>» ilk defa </a:t>
            </a:r>
            <a:r>
              <a:rPr lang="tr-TR" dirty="0"/>
              <a:t>1953-1960 yılları arasında </a:t>
            </a:r>
            <a:r>
              <a:rPr lang="tr-TR" dirty="0" smtClean="0"/>
              <a:t>Japonya’da görülmüştür.  </a:t>
            </a:r>
          </a:p>
        </p:txBody>
      </p:sp>
    </p:spTree>
    <p:extLst>
      <p:ext uri="{BB962C8B-B14F-4D97-AF65-F5344CB8AC3E}">
        <p14:creationId xmlns:p14="http://schemas.microsoft.com/office/powerpoint/2010/main" val="267719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tr-T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Kadmiyum</a:t>
            </a:r>
            <a:r>
              <a:rPr lang="tr-T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içerenlerin daha çok yaşlılarda </a:t>
            </a:r>
            <a:r>
              <a:rPr lang="tr-TR" b="1" dirty="0">
                <a:solidFill>
                  <a:srgbClr val="FF0000"/>
                </a:solidFill>
              </a:rPr>
              <a:t>böbrek bozukluklar</a:t>
            </a:r>
            <a:r>
              <a:rPr lang="tr-TR" dirty="0"/>
              <a:t>ına neden olduğunu ortaya koymuştur. </a:t>
            </a:r>
            <a:endParaRPr lang="tr-TR" dirty="0" smtClean="0"/>
          </a:p>
          <a:p>
            <a:r>
              <a:rPr lang="tr-TR" dirty="0" smtClean="0"/>
              <a:t>Kadmiyum </a:t>
            </a:r>
            <a:r>
              <a:rPr lang="tr-TR" dirty="0"/>
              <a:t>içeren gıdaları tüketen, pirinç ile beslenenlerde daha çok </a:t>
            </a:r>
            <a:r>
              <a:rPr lang="tr-TR" b="1" dirty="0">
                <a:solidFill>
                  <a:srgbClr val="FF0000"/>
                </a:solidFill>
              </a:rPr>
              <a:t>bel bölgesi merkezli kas ağrılar</a:t>
            </a:r>
            <a:r>
              <a:rPr lang="tr-TR" dirty="0"/>
              <a:t>ı ile karakteristik ke­mik yumuşaması ve deformasyonunun şekillendiği ve kimilerinde de </a:t>
            </a:r>
            <a:r>
              <a:rPr lang="tr-TR" dirty="0" err="1"/>
              <a:t>kanserojenik</a:t>
            </a:r>
            <a:r>
              <a:rPr lang="tr-TR" dirty="0"/>
              <a:t> etki yaptığı </a:t>
            </a:r>
            <a:r>
              <a:rPr lang="tr-TR" dirty="0"/>
              <a:t>gözlenmiştir (</a:t>
            </a:r>
            <a:r>
              <a:rPr lang="tr-TR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İtai</a:t>
            </a: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itai</a:t>
            </a: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hastalığı</a:t>
            </a:r>
            <a:r>
              <a:rPr lang="tr-TR" dirty="0" smtClean="0"/>
              <a:t>, Japonya’da</a:t>
            </a:r>
            <a:r>
              <a:rPr lang="tr-TR" dirty="0" smtClean="0"/>
              <a:t>). </a:t>
            </a:r>
          </a:p>
          <a:p>
            <a:r>
              <a:rPr lang="tr-TR" dirty="0" smtClean="0"/>
              <a:t>Kadmiyum genellikle doğada çinko ile birlikte bulunur.</a:t>
            </a:r>
          </a:p>
          <a:p>
            <a:r>
              <a:rPr lang="tr-TR" dirty="0" smtClean="0"/>
              <a:t>Yaşlı hayvanların böbrek ve karaciğeri ile yaşlı tatlı su balıkları riskli!!!!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4863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fontAlgn="base"/>
            <a:r>
              <a:rPr lang="tr-TR" dirty="0"/>
              <a:t>Gıdalar ile meydana gelen </a:t>
            </a:r>
            <a:r>
              <a:rPr lang="tr-TR" b="1" dirty="0">
                <a:solidFill>
                  <a:srgbClr val="FF0000"/>
                </a:solidFill>
              </a:rPr>
              <a:t>akut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u="sng" dirty="0">
                <a:solidFill>
                  <a:srgbClr val="00B0F0"/>
                </a:solidFill>
              </a:rPr>
              <a:t>çinko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zehirlenmesi etkisini oldukça kısa sürede göstermektedir. </a:t>
            </a:r>
            <a:endParaRPr lang="tr-TR" dirty="0" smtClean="0"/>
          </a:p>
          <a:p>
            <a:pPr fontAlgn="base"/>
            <a:r>
              <a:rPr lang="tr-TR" dirty="0" smtClean="0"/>
              <a:t>Belirtileri</a:t>
            </a:r>
            <a:r>
              <a:rPr lang="tr-TR" dirty="0"/>
              <a:t>; mide bulantısı, kusma, baş ağrısı, iştah kaybı, ishal ve mide ağrısıdır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78" y="3789040"/>
            <a:ext cx="36576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65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836712"/>
            <a:ext cx="8229600" cy="5001419"/>
          </a:xfrm>
        </p:spPr>
        <p:txBody>
          <a:bodyPr>
            <a:normAutofit fontScale="92500"/>
          </a:bodyPr>
          <a:lstStyle/>
          <a:p>
            <a:pPr fontAlgn="base"/>
            <a:r>
              <a:rPr lang="tr-TR" b="1" dirty="0" smtClean="0">
                <a:solidFill>
                  <a:srgbClr val="FF0000"/>
                </a:solidFill>
              </a:rPr>
              <a:t>Kronik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u="sng" dirty="0">
                <a:solidFill>
                  <a:srgbClr val="00B0F0"/>
                </a:solidFill>
              </a:rPr>
              <a:t>çinko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zehirlenmesi aniden çok yüksek miktarda çinko alımı yerine uzun süreye yayılmış olarak günlük tavsiye edilen dozajın üstünde çinko alınması nedeniyle meydana gelmesidir. </a:t>
            </a:r>
            <a:endParaRPr lang="tr-TR" dirty="0" smtClean="0"/>
          </a:p>
          <a:p>
            <a:pPr fontAlgn="base"/>
            <a:r>
              <a:rPr lang="tr-TR" dirty="0" smtClean="0"/>
              <a:t>Çinkonun </a:t>
            </a:r>
            <a:r>
              <a:rPr lang="tr-TR" dirty="0"/>
              <a:t>uzun zamanda yüksek tüketimi </a:t>
            </a:r>
            <a:r>
              <a:rPr lang="tr-TR" b="1" dirty="0">
                <a:solidFill>
                  <a:srgbClr val="00B0F0"/>
                </a:solidFill>
              </a:rPr>
              <a:t>demir</a:t>
            </a:r>
            <a:r>
              <a:rPr lang="tr-TR" dirty="0"/>
              <a:t> ve </a:t>
            </a:r>
            <a:r>
              <a:rPr lang="tr-TR" b="1" dirty="0">
                <a:solidFill>
                  <a:srgbClr val="00B0F0"/>
                </a:solidFill>
              </a:rPr>
              <a:t>bakırın</a:t>
            </a:r>
            <a:r>
              <a:rPr lang="tr-TR" dirty="0"/>
              <a:t> </a:t>
            </a:r>
            <a:r>
              <a:rPr lang="tr-TR" dirty="0" smtClean="0"/>
              <a:t>vücuttan emilimini </a:t>
            </a:r>
            <a:r>
              <a:rPr lang="tr-TR" dirty="0"/>
              <a:t>etkiler. Bu da bağışıklık fonksiyonunu </a:t>
            </a:r>
            <a:r>
              <a:rPr lang="tr-TR" dirty="0" smtClean="0"/>
              <a:t>zayıflatır. </a:t>
            </a:r>
          </a:p>
          <a:p>
            <a:pPr fontAlgn="base"/>
            <a:r>
              <a:rPr lang="tr-TR" dirty="0" smtClean="0"/>
              <a:t>Belirtileri </a:t>
            </a:r>
            <a:r>
              <a:rPr lang="tr-TR" dirty="0"/>
              <a:t>arasında; kronik öksürük, eklem ağrısı, düşük kan basıncı, nöbetler, ateş, ve ağızda metalik bir tat gösterilmektedir</a:t>
            </a:r>
            <a:r>
              <a:rPr lang="tr-T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14" y="5229200"/>
            <a:ext cx="2286571" cy="16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8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Kaynaklar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 smtClean="0"/>
              <a:t>Koç G, </a:t>
            </a:r>
            <a:r>
              <a:rPr lang="tr-TR" dirty="0" err="1" smtClean="0"/>
              <a:t>Uzmay</a:t>
            </a:r>
            <a:r>
              <a:rPr lang="tr-TR" dirty="0"/>
              <a:t> A. </a:t>
            </a:r>
            <a:r>
              <a:rPr lang="tr-TR" dirty="0" smtClean="0"/>
              <a:t>Gıda Güvencesi ve Gıda Güvenliği: Kavramsal Çerçeve, Gelişmeler ve Türkiye, </a:t>
            </a:r>
            <a:r>
              <a:rPr lang="sv-SE" dirty="0"/>
              <a:t>Tarım Ekonomisi Dergisi 2015; 21(1): </a:t>
            </a:r>
            <a:r>
              <a:rPr lang="sv-SE" dirty="0" smtClean="0"/>
              <a:t>39-48</a:t>
            </a:r>
            <a:endParaRPr lang="tr-TR" dirty="0" smtClean="0"/>
          </a:p>
          <a:p>
            <a:pPr algn="just"/>
            <a:r>
              <a:rPr lang="tr-TR" dirty="0" smtClean="0"/>
              <a:t>Erol İ, Gıda Hijyeni ve Mikrobiyolojisi, Pozitif Matbaacılık, Ankara 2007.</a:t>
            </a:r>
          </a:p>
          <a:p>
            <a:pPr algn="just"/>
            <a:r>
              <a:rPr lang="tr-TR" dirty="0" smtClean="0"/>
              <a:t>Veteriner </a:t>
            </a:r>
            <a:r>
              <a:rPr lang="tr-TR" dirty="0"/>
              <a:t>Halk Sağlığı kitabı, Yazarlar; Prof. Dr. M. Tayyar, Prof. Dr. E. Yarsan, Dora Yayınevi, </a:t>
            </a:r>
            <a:r>
              <a:rPr lang="tr-TR" dirty="0" smtClean="0"/>
              <a:t>Bursa,2014</a:t>
            </a:r>
          </a:p>
          <a:p>
            <a:pPr algn="just"/>
            <a:r>
              <a:rPr lang="tr-TR" dirty="0" smtClean="0"/>
              <a:t>Veteriner </a:t>
            </a:r>
            <a:r>
              <a:rPr lang="tr-TR" dirty="0"/>
              <a:t>Hekimlik, Veteriner Halk Sağlığı, Prof. Dr. B. Dinçer, Prof. Dr. B. </a:t>
            </a:r>
            <a:r>
              <a:rPr lang="tr-TR" dirty="0" err="1"/>
              <a:t>Sarımehmetoğlu</a:t>
            </a:r>
            <a:r>
              <a:rPr lang="tr-TR" dirty="0"/>
              <a:t>, Şafak Matbaacılık, Ankara, </a:t>
            </a:r>
            <a:r>
              <a:rPr lang="tr-TR" dirty="0" smtClean="0"/>
              <a:t>2011</a:t>
            </a:r>
          </a:p>
          <a:p>
            <a:pPr algn="just"/>
            <a:r>
              <a:rPr lang="tr-TR" dirty="0" smtClean="0"/>
              <a:t>Veteriner </a:t>
            </a:r>
            <a:r>
              <a:rPr lang="tr-TR" dirty="0"/>
              <a:t>Halk Sağlığı, Prof. Dr. Y. Doğruer, Konya, </a:t>
            </a:r>
            <a:r>
              <a:rPr lang="tr-TR" dirty="0" smtClean="0"/>
              <a:t>2004</a:t>
            </a:r>
          </a:p>
          <a:p>
            <a:pPr algn="just"/>
            <a:r>
              <a:rPr lang="tr-TR" dirty="0" err="1" smtClean="0"/>
              <a:t>Integrated</a:t>
            </a:r>
            <a:r>
              <a:rPr lang="tr-TR" dirty="0" smtClean="0"/>
              <a:t>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Safety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Veterinary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, S. </a:t>
            </a:r>
            <a:r>
              <a:rPr lang="tr-TR" dirty="0" err="1"/>
              <a:t>Buncic</a:t>
            </a:r>
            <a:r>
              <a:rPr lang="tr-TR" dirty="0"/>
              <a:t>, </a:t>
            </a:r>
            <a:r>
              <a:rPr lang="tr-TR" dirty="0" err="1"/>
              <a:t>University</a:t>
            </a:r>
            <a:r>
              <a:rPr lang="tr-TR" dirty="0"/>
              <a:t> of Bristol, UK, 2006.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879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Ağır Metaller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İnsanda </a:t>
            </a:r>
            <a:r>
              <a:rPr lang="tr-T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arsenik</a:t>
            </a:r>
            <a:r>
              <a:rPr lang="tr-TR" dirty="0"/>
              <a:t> zehirlenmesi, genellikle </a:t>
            </a:r>
            <a:r>
              <a:rPr lang="tr-TR" dirty="0">
                <a:solidFill>
                  <a:srgbClr val="FF0000"/>
                </a:solidFill>
              </a:rPr>
              <a:t>arsenik -3- oksit (arsenik anhidrit), bakır </a:t>
            </a:r>
            <a:r>
              <a:rPr lang="tr-TR" dirty="0" err="1">
                <a:solidFill>
                  <a:srgbClr val="FF0000"/>
                </a:solidFill>
              </a:rPr>
              <a:t>asetoarsenit</a:t>
            </a:r>
            <a:r>
              <a:rPr lang="tr-TR" dirty="0">
                <a:solidFill>
                  <a:srgbClr val="FF0000"/>
                </a:solidFill>
              </a:rPr>
              <a:t>, kalsiyum veya kurşun </a:t>
            </a:r>
            <a:r>
              <a:rPr lang="tr-TR" dirty="0" err="1">
                <a:solidFill>
                  <a:srgbClr val="FF0000"/>
                </a:solidFill>
              </a:rPr>
              <a:t>arsenat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gibi arsenik bileşikleriyle hazırlanmış böcek ilaçlarının </a:t>
            </a:r>
            <a:r>
              <a:rPr lang="tr-TR" dirty="0">
                <a:solidFill>
                  <a:srgbClr val="FF0000"/>
                </a:solidFill>
              </a:rPr>
              <a:t>ağız</a:t>
            </a:r>
            <a:r>
              <a:rPr lang="tr-TR" dirty="0"/>
              <a:t> veya </a:t>
            </a:r>
            <a:r>
              <a:rPr lang="tr-TR" dirty="0" smtClean="0">
                <a:solidFill>
                  <a:srgbClr val="FF0000"/>
                </a:solidFill>
              </a:rPr>
              <a:t>solunum</a:t>
            </a:r>
            <a:r>
              <a:rPr lang="tr-TR" dirty="0" smtClean="0"/>
              <a:t> </a:t>
            </a:r>
            <a:r>
              <a:rPr lang="tr-TR" dirty="0"/>
              <a:t>yoluyla alınmasından meydana gelir. </a:t>
            </a:r>
            <a:endParaRPr lang="tr-TR" dirty="0" smtClean="0"/>
          </a:p>
          <a:p>
            <a:r>
              <a:rPr lang="tr-TR" dirty="0" smtClean="0"/>
              <a:t>Ayrıca, arsenikli preparatlar hayvanlarda </a:t>
            </a:r>
            <a:r>
              <a:rPr lang="tr-TR" dirty="0" smtClean="0">
                <a:solidFill>
                  <a:srgbClr val="FF0000"/>
                </a:solidFill>
              </a:rPr>
              <a:t>tedavi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FF0000"/>
                </a:solidFill>
              </a:rPr>
              <a:t>büyümeyi hızlandırıcı</a:t>
            </a:r>
            <a:r>
              <a:rPr lang="tr-TR" dirty="0" smtClean="0"/>
              <a:t> olarak kullanılmıştır.</a:t>
            </a:r>
            <a:endParaRPr lang="tr-TR" dirty="0" smtClean="0"/>
          </a:p>
          <a:p>
            <a:r>
              <a:rPr lang="tr-TR" dirty="0" smtClean="0"/>
              <a:t>İlaçlı </a:t>
            </a:r>
            <a:r>
              <a:rPr lang="tr-TR" dirty="0"/>
              <a:t>meyve ve sebzelerin yıkanmadan yenmesi de zehirlenmeye yol açacak seviyede arseniğin vücutta birikmesine sebep olabilir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769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Ağır Metaller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dirty="0" smtClean="0"/>
              <a:t>Arsenik </a:t>
            </a:r>
            <a:r>
              <a:rPr lang="tr-TR" dirty="0"/>
              <a:t>zehirlenmesi, ya bir kerede alınan yüksek dozda arsenikten </a:t>
            </a:r>
            <a:r>
              <a:rPr lang="tr-TR" b="1" dirty="0">
                <a:solidFill>
                  <a:srgbClr val="FF0000"/>
                </a:solidFill>
              </a:rPr>
              <a:t>(akut zehirlenme) </a:t>
            </a:r>
            <a:r>
              <a:rPr lang="tr-TR" dirty="0"/>
              <a:t>veya küçük dozlarda </a:t>
            </a:r>
            <a:r>
              <a:rPr lang="tr-TR" dirty="0" err="1"/>
              <a:t>ard</a:t>
            </a:r>
            <a:r>
              <a:rPr lang="tr-TR" dirty="0"/>
              <a:t> arda alınmaktan </a:t>
            </a:r>
            <a:r>
              <a:rPr lang="tr-TR" b="1" dirty="0">
                <a:solidFill>
                  <a:srgbClr val="FF0000"/>
                </a:solidFill>
              </a:rPr>
              <a:t>(kronik zehirlenme)</a:t>
            </a:r>
            <a:r>
              <a:rPr lang="tr-TR" dirty="0"/>
              <a:t> kaynaklanır. </a:t>
            </a:r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Akut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zehirlenmenin başlıca belirtileri mide bulantısı, kusma, ağız ve boğazda yanma ve şiddetli karın ağrılarıdır. Bunu takiben dolaşım bozukluğu ve kalp yetersizliği başlar ve birkaç saat içinde zehirlenme </a:t>
            </a:r>
            <a:r>
              <a:rPr lang="tr-TR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ölümle</a:t>
            </a:r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neticelenebilir.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4170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Ağır Metaller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Kronik</a:t>
            </a:r>
            <a:r>
              <a:rPr lang="tr-TR" dirty="0" smtClean="0"/>
              <a:t> </a:t>
            </a:r>
            <a:r>
              <a:rPr lang="tr-TR" dirty="0"/>
              <a:t>zehirlenme ise, yavaş yavaş güçten düşme, boşaltım bozuklukları, deride tümör meydana gelmesi, şuur bozukluğu, sinir sistemi bozukluğu, kansızlık ve tırnaklarda tipik çizgilerin belirmesiyle belli olur.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4380731" cy="27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Ağır Metaller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dirty="0"/>
              <a:t>Gıda maddeleri, doğal olarak küçük miktarlarda </a:t>
            </a:r>
            <a:r>
              <a:rPr lang="tr-T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nikel</a:t>
            </a:r>
            <a:r>
              <a:rPr lang="tr-TR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içerir.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Çikolata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katı yağlar</a:t>
            </a:r>
            <a:r>
              <a:rPr lang="tr-TR" dirty="0"/>
              <a:t>ın, yüksek oranda nikel içerdiği bilinir. </a:t>
            </a:r>
            <a:endParaRPr lang="tr-TR" dirty="0" smtClean="0"/>
          </a:p>
          <a:p>
            <a:r>
              <a:rPr lang="tr-TR" dirty="0" smtClean="0"/>
              <a:t>Kirli </a:t>
            </a:r>
            <a:r>
              <a:rPr lang="tr-TR" dirty="0"/>
              <a:t>topraklardan elde edilen </a:t>
            </a:r>
            <a:r>
              <a:rPr lang="tr-TR" dirty="0">
                <a:solidFill>
                  <a:srgbClr val="FF0000"/>
                </a:solidFill>
              </a:rPr>
              <a:t>sebzelerin</a:t>
            </a:r>
            <a:r>
              <a:rPr lang="tr-TR" dirty="0"/>
              <a:t> yüksek miktarda tüketilmesiyle nikel alımı artacaktır. </a:t>
            </a:r>
            <a:endParaRPr lang="tr-TR" dirty="0" smtClean="0"/>
          </a:p>
          <a:p>
            <a:r>
              <a:rPr lang="tr-TR" dirty="0" smtClean="0"/>
              <a:t>Nikel </a:t>
            </a:r>
            <a:r>
              <a:rPr lang="tr-TR" dirty="0">
                <a:solidFill>
                  <a:srgbClr val="FF0000"/>
                </a:solidFill>
              </a:rPr>
              <a:t>deterjanlarda</a:t>
            </a:r>
            <a:r>
              <a:rPr lang="tr-TR" dirty="0"/>
              <a:t> da bulunabilir.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4277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650"/>
            <a:ext cx="8229600" cy="8640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Ağır Metaller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Aslında </a:t>
            </a:r>
            <a:r>
              <a:rPr lang="tr-TR" dirty="0"/>
              <a:t>nikelin az miktarda alınması vücut için </a:t>
            </a:r>
            <a:r>
              <a:rPr lang="tr-TR" dirty="0" smtClean="0"/>
              <a:t>gereklidir.</a:t>
            </a:r>
          </a:p>
          <a:p>
            <a:r>
              <a:rPr lang="tr-TR" dirty="0" smtClean="0"/>
              <a:t>Nikelin </a:t>
            </a:r>
            <a:r>
              <a:rPr lang="tr-TR" b="1" dirty="0" err="1" smtClean="0">
                <a:solidFill>
                  <a:srgbClr val="FF0000"/>
                </a:solidFill>
              </a:rPr>
              <a:t>toksik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miktarlarda </a:t>
            </a:r>
            <a:r>
              <a:rPr lang="tr-TR" dirty="0"/>
              <a:t>alınması </a:t>
            </a:r>
            <a:r>
              <a:rPr lang="tr-TR" dirty="0" smtClean="0"/>
              <a:t>ile; </a:t>
            </a:r>
          </a:p>
          <a:p>
            <a:r>
              <a:rPr lang="tr-TR" dirty="0" smtClean="0"/>
              <a:t>Akciğer</a:t>
            </a:r>
            <a:r>
              <a:rPr lang="tr-TR" dirty="0"/>
              <a:t>, burun, prostat ve gırtlak </a:t>
            </a:r>
            <a:r>
              <a:rPr lang="tr-TR" b="1" dirty="0">
                <a:solidFill>
                  <a:srgbClr val="FF0000"/>
                </a:solidFill>
              </a:rPr>
              <a:t>kanseri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riskini artırır.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Akciğerlerde tıkanma, solunum yetersizliği, doğum kusurları, astım </a:t>
            </a:r>
            <a:r>
              <a:rPr lang="tr-TR" dirty="0">
                <a:solidFill>
                  <a:srgbClr val="FF0000"/>
                </a:solidFill>
              </a:rPr>
              <a:t>ve kronik </a:t>
            </a:r>
            <a:r>
              <a:rPr lang="tr-TR" dirty="0" smtClean="0">
                <a:solidFill>
                  <a:srgbClr val="FF0000"/>
                </a:solidFill>
              </a:rPr>
              <a:t>bronşit, alerjik reaksiyonlar, kalp </a:t>
            </a:r>
            <a:r>
              <a:rPr lang="tr-TR" dirty="0">
                <a:solidFill>
                  <a:srgbClr val="FF0000"/>
                </a:solidFill>
              </a:rPr>
              <a:t>rahatsızlıkları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Nikel </a:t>
            </a:r>
            <a:r>
              <a:rPr lang="tr-TR" dirty="0"/>
              <a:t>gazına maruz kalındığında, </a:t>
            </a:r>
            <a:r>
              <a:rPr lang="tr-TR" dirty="0">
                <a:solidFill>
                  <a:srgbClr val="FF0000"/>
                </a:solidFill>
              </a:rPr>
              <a:t>halsizlik ve baş </a:t>
            </a:r>
            <a:r>
              <a:rPr lang="tr-TR" dirty="0" smtClean="0">
                <a:solidFill>
                  <a:srgbClr val="FF0000"/>
                </a:solidFill>
              </a:rPr>
              <a:t>dönmesi</a:t>
            </a:r>
          </a:p>
          <a:p>
            <a:r>
              <a:rPr lang="tr-TR" dirty="0" smtClean="0"/>
              <a:t>Günlük </a:t>
            </a:r>
            <a:r>
              <a:rPr lang="tr-TR" dirty="0"/>
              <a:t>hayatta en dikkatli kullanmamız gereken nesnelerden biri,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pillerdir!!!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92" y="5229200"/>
            <a:ext cx="2564407" cy="15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5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001419"/>
          </a:xfrm>
        </p:spPr>
        <p:txBody>
          <a:bodyPr>
            <a:normAutofit/>
          </a:bodyPr>
          <a:lstStyle/>
          <a:p>
            <a:r>
              <a:rPr lang="tr-TR" dirty="0" smtClean="0"/>
              <a:t>Bu </a:t>
            </a:r>
            <a:r>
              <a:rPr lang="tr-TR" dirty="0"/>
              <a:t>bağlamda </a:t>
            </a:r>
            <a:r>
              <a:rPr lang="tr-TR" b="1" dirty="0" smtClean="0">
                <a:solidFill>
                  <a:srgbClr val="002060"/>
                </a:solidFill>
              </a:rPr>
              <a:t>AB </a:t>
            </a:r>
            <a:r>
              <a:rPr lang="tr-TR" dirty="0"/>
              <a:t>hazırladığı gıda ve yem hijyenine ilişkin </a:t>
            </a:r>
            <a:r>
              <a:rPr lang="tr-TR" dirty="0" smtClean="0"/>
              <a:t>yasal </a:t>
            </a:r>
            <a:r>
              <a:rPr lang="tr-TR" b="1" dirty="0">
                <a:solidFill>
                  <a:srgbClr val="FF0000"/>
                </a:solidFill>
              </a:rPr>
              <a:t>"hij­yenik paket"</a:t>
            </a:r>
            <a:r>
              <a:rPr lang="tr-TR" b="1" dirty="0"/>
              <a:t> </a:t>
            </a:r>
            <a:r>
              <a:rPr lang="tr-TR" dirty="0"/>
              <a:t>kapsamında ağır metallerden kaynaklanan sağlık risklerini indirgemek için denetim ve </a:t>
            </a:r>
            <a:r>
              <a:rPr lang="tr-TR" dirty="0" smtClean="0"/>
              <a:t>kontroller</a:t>
            </a:r>
          </a:p>
          <a:p>
            <a:r>
              <a:rPr lang="tr-TR" dirty="0" smtClean="0"/>
              <a:t>AB </a:t>
            </a:r>
            <a:r>
              <a:rPr lang="tr-TR" dirty="0"/>
              <a:t>gıda ve yemlerin ağır metaller ile sanayi ve çevreden kirlen­mesini önlemek amacıyla </a:t>
            </a:r>
            <a:r>
              <a:rPr lang="tr-TR" b="1" dirty="0">
                <a:solidFill>
                  <a:srgbClr val="FF0000"/>
                </a:solidFill>
              </a:rPr>
              <a:t>Kontrol Referans Laboratuvarları (</a:t>
            </a:r>
            <a:r>
              <a:rPr lang="tr-TR" b="1" dirty="0" err="1">
                <a:solidFill>
                  <a:srgbClr val="FF0000"/>
                </a:solidFill>
              </a:rPr>
              <a:t>European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Community</a:t>
            </a:r>
            <a:r>
              <a:rPr lang="tr-TR" b="1" dirty="0">
                <a:solidFill>
                  <a:srgbClr val="FF0000"/>
                </a:solidFill>
              </a:rPr>
              <a:t> Reference </a:t>
            </a:r>
            <a:r>
              <a:rPr lang="tr-TR" b="1" dirty="0" err="1">
                <a:solidFill>
                  <a:srgbClr val="FF0000"/>
                </a:solidFill>
              </a:rPr>
              <a:t>Laboratories</a:t>
            </a:r>
            <a:r>
              <a:rPr lang="tr-TR" b="1" dirty="0">
                <a:solidFill>
                  <a:srgbClr val="FF0000"/>
                </a:solidFill>
              </a:rPr>
              <a:t> "</a:t>
            </a:r>
            <a:r>
              <a:rPr lang="tr-TR" b="1" dirty="0" err="1">
                <a:solidFill>
                  <a:srgbClr val="FF0000"/>
                </a:solidFill>
              </a:rPr>
              <a:t>CRLs</a:t>
            </a:r>
            <a:r>
              <a:rPr lang="tr-TR" b="1" dirty="0">
                <a:solidFill>
                  <a:srgbClr val="FF0000"/>
                </a:solidFill>
              </a:rPr>
              <a:t>")</a:t>
            </a:r>
            <a:r>
              <a:rPr lang="tr-TR" b="1" dirty="0"/>
              <a:t> </a:t>
            </a:r>
            <a:r>
              <a:rPr lang="tr-TR" dirty="0"/>
              <a:t>kurmuş ve işlerlik kazandırmıştır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24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Türkiye'de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Ç</a:t>
            </a:r>
            <a:r>
              <a:rPr lang="tr-TR" dirty="0" smtClean="0"/>
              <a:t>arpık </a:t>
            </a:r>
            <a:r>
              <a:rPr lang="tr-TR" dirty="0"/>
              <a:t>kentleşme, </a:t>
            </a:r>
            <a:endParaRPr lang="tr-TR" dirty="0" smtClean="0"/>
          </a:p>
          <a:p>
            <a:r>
              <a:rPr lang="tr-TR" dirty="0" smtClean="0"/>
              <a:t>Bilinçsiz </a:t>
            </a:r>
            <a:r>
              <a:rPr lang="tr-TR" dirty="0"/>
              <a:t>tarım ilacı </a:t>
            </a:r>
            <a:r>
              <a:rPr lang="tr-TR" dirty="0" smtClean="0"/>
              <a:t>kullanımı</a:t>
            </a:r>
          </a:p>
          <a:p>
            <a:r>
              <a:rPr lang="tr-TR" dirty="0"/>
              <a:t>K</a:t>
            </a:r>
            <a:r>
              <a:rPr lang="tr-TR" dirty="0" smtClean="0"/>
              <a:t>analizasyon </a:t>
            </a:r>
            <a:r>
              <a:rPr lang="tr-TR" dirty="0"/>
              <a:t>sistemi </a:t>
            </a:r>
            <a:r>
              <a:rPr lang="tr-TR" dirty="0" smtClean="0"/>
              <a:t>yetersizliği</a:t>
            </a:r>
            <a:endParaRPr lang="tr-TR" dirty="0"/>
          </a:p>
          <a:p>
            <a:r>
              <a:rPr lang="tr-TR" dirty="0"/>
              <a:t>A</a:t>
            </a:r>
            <a:r>
              <a:rPr lang="tr-TR" dirty="0" smtClean="0"/>
              <a:t>rıtma </a:t>
            </a:r>
            <a:r>
              <a:rPr lang="tr-TR" dirty="0"/>
              <a:t>tesislerinin </a:t>
            </a:r>
            <a:r>
              <a:rPr lang="tr-TR" dirty="0" smtClean="0"/>
              <a:t>yetersizliği nedeniyle (her </a:t>
            </a:r>
            <a:r>
              <a:rPr lang="tr-TR" dirty="0"/>
              <a:t>türlü atık ve artık doğrudan akarsu, deniz, göl, toprak ve </a:t>
            </a:r>
            <a:r>
              <a:rPr lang="tr-TR" dirty="0" smtClean="0"/>
              <a:t>atmosfer ve </a:t>
            </a:r>
            <a:r>
              <a:rPr lang="tr-TR" dirty="0"/>
              <a:t>hat­ta </a:t>
            </a:r>
            <a:r>
              <a:rPr lang="tr-TR" dirty="0" smtClean="0"/>
              <a:t>sokaklar). </a:t>
            </a:r>
          </a:p>
          <a:p>
            <a:r>
              <a:rPr lang="tr-TR" dirty="0"/>
              <a:t>Ç</a:t>
            </a:r>
            <a:r>
              <a:rPr lang="tr-TR" dirty="0" smtClean="0"/>
              <a:t>evreler </a:t>
            </a:r>
            <a:r>
              <a:rPr lang="tr-TR" dirty="0"/>
              <a:t>ağır metaller de dahil her türlü </a:t>
            </a:r>
            <a:r>
              <a:rPr lang="tr-TR" dirty="0" smtClean="0"/>
              <a:t>kimyasalla </a:t>
            </a:r>
            <a:r>
              <a:rPr lang="tr-TR" dirty="0"/>
              <a:t>hızla kirlenmekte halk sağlığı ve gıda güvenliği büyük tehlikeye girmektedir.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9048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Ağır Metaller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Çevre ve Şehircilik Bakanlığı ile Orman ve Su İşleri Bakanlığı</a:t>
            </a:r>
            <a:r>
              <a:rPr lang="tr-TR" dirty="0" smtClean="0"/>
              <a:t> </a:t>
            </a:r>
            <a:r>
              <a:rPr lang="tr-TR" dirty="0"/>
              <a:t>yasalar uyarınca çevre kirliliğini ön­lemek, özellikle ağır metaller ile gıdaların </a:t>
            </a:r>
            <a:r>
              <a:rPr lang="tr-TR" dirty="0" err="1"/>
              <a:t>kontaminasyonlarını</a:t>
            </a:r>
            <a:r>
              <a:rPr lang="tr-TR" dirty="0"/>
              <a:t> sürekli izleme ve kon­trol etmek için büyük çaba göstermektedir. </a:t>
            </a:r>
            <a:endParaRPr lang="tr-TR" dirty="0" smtClean="0"/>
          </a:p>
          <a:p>
            <a:r>
              <a:rPr lang="tr-TR" dirty="0" smtClean="0"/>
              <a:t>Ayrıca </a:t>
            </a:r>
            <a:r>
              <a:rPr lang="tr-TR" b="1" dirty="0" smtClean="0">
                <a:solidFill>
                  <a:srgbClr val="FF0000"/>
                </a:solidFill>
              </a:rPr>
              <a:t>Gıda Tarım ve Hayvancılık Bakanlığı</a:t>
            </a:r>
            <a:r>
              <a:rPr lang="tr-TR" dirty="0" smtClean="0"/>
              <a:t>nca </a:t>
            </a:r>
            <a:r>
              <a:rPr lang="tr-TR" dirty="0"/>
              <a:t>Avrupa uyum çalışmaları doğrultusunda kontrol referans laboratuvarları kurulmakta ve işletmeye açılmaktadır. </a:t>
            </a:r>
          </a:p>
        </p:txBody>
      </p:sp>
    </p:spTree>
    <p:extLst>
      <p:ext uri="{BB962C8B-B14F-4D97-AF65-F5344CB8AC3E}">
        <p14:creationId xmlns:p14="http://schemas.microsoft.com/office/powerpoint/2010/main" val="226096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Pestisitler</a:t>
            </a:r>
            <a:r>
              <a:rPr lang="tr-TR" b="1" dirty="0"/>
              <a:t> </a:t>
            </a:r>
            <a:r>
              <a:rPr lang="tr-TR" dirty="0"/>
              <a:t>diğer bir deyişle </a:t>
            </a:r>
            <a:r>
              <a:rPr lang="tr-TR" b="1" dirty="0"/>
              <a:t>"bitki ya da hayvanlara zararlı olan canlı organizma­ları etkisiz hale getirmek veya öldürmek amacıyla kullanılan kimyasal madde ve/veya madde karışımı olan tarım ilaçları" </a:t>
            </a:r>
            <a:r>
              <a:rPr lang="tr-TR" dirty="0"/>
              <a:t>birim alandan daha fazla ürün elde et­me amacıyla çok yaygın olarak kullanılmaktadır. </a:t>
            </a:r>
            <a:endParaRPr lang="tr-TR" dirty="0" smtClean="0"/>
          </a:p>
          <a:p>
            <a:r>
              <a:rPr lang="tr-TR" dirty="0"/>
              <a:t>Türkçede </a:t>
            </a:r>
            <a:r>
              <a:rPr lang="tr-TR" b="1" dirty="0">
                <a:solidFill>
                  <a:srgbClr val="002060"/>
                </a:solidFill>
              </a:rPr>
              <a:t>pes­tisitler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/>
              <a:t>tarım </a:t>
            </a:r>
            <a:r>
              <a:rPr lang="tr-TR" dirty="0" smtClean="0"/>
              <a:t>ilaçları olarak </a:t>
            </a:r>
            <a:r>
              <a:rPr lang="tr-TR" dirty="0"/>
              <a:t>benimsenmiş ve ilgili yasalara da böyle geçmiştir.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0168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tr-TR" b="1" u="sng" dirty="0" smtClean="0">
                <a:solidFill>
                  <a:srgbClr val="002060"/>
                </a:solidFill>
              </a:rPr>
              <a:t>Tarım </a:t>
            </a:r>
            <a:r>
              <a:rPr lang="tr-TR" b="1" u="sng" dirty="0">
                <a:solidFill>
                  <a:srgbClr val="002060"/>
                </a:solidFill>
              </a:rPr>
              <a:t>ilaçları</a:t>
            </a:r>
            <a:r>
              <a:rPr lang="tr-TR" dirty="0"/>
              <a:t> kullanım amaçlarına göre; </a:t>
            </a:r>
            <a:r>
              <a:rPr lang="tr-TR" b="1" dirty="0"/>
              <a:t>kimyasal madde, biyolojik etken (virüs, bak­teri vb.) </a:t>
            </a:r>
            <a:r>
              <a:rPr lang="tr-TR" dirty="0"/>
              <a:t>olabildiği gibi </a:t>
            </a:r>
            <a:r>
              <a:rPr lang="tr-TR" b="1" dirty="0" err="1"/>
              <a:t>antibakteriyel</a:t>
            </a:r>
            <a:r>
              <a:rPr lang="tr-TR" b="1" dirty="0"/>
              <a:t>, dezenfektan </a:t>
            </a:r>
            <a:r>
              <a:rPr lang="tr-TR" dirty="0"/>
              <a:t>gibi zararlılara karşı etkinliği olan herhangi bir madde de olabilir. </a:t>
            </a:r>
            <a:endParaRPr lang="tr-TR" dirty="0" smtClean="0"/>
          </a:p>
          <a:p>
            <a:r>
              <a:rPr lang="tr-TR" dirty="0" smtClean="0"/>
              <a:t>Hayvan </a:t>
            </a:r>
            <a:r>
              <a:rPr lang="tr-TR" dirty="0"/>
              <a:t>ve bitki zararlıları kapsamında </a:t>
            </a:r>
            <a:r>
              <a:rPr lang="tr-TR" dirty="0" smtClean="0"/>
              <a:t>başta </a:t>
            </a:r>
            <a:r>
              <a:rPr lang="tr-TR" b="1" dirty="0">
                <a:solidFill>
                  <a:srgbClr val="FF0000"/>
                </a:solidFill>
              </a:rPr>
              <a:t>böcekler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/>
              <a:t>(haşarat), </a:t>
            </a:r>
            <a:r>
              <a:rPr lang="tr-TR" b="1" dirty="0">
                <a:solidFill>
                  <a:srgbClr val="FF0000"/>
                </a:solidFill>
              </a:rPr>
              <a:t>kemiriciler</a:t>
            </a:r>
            <a:r>
              <a:rPr lang="tr-TR" dirty="0"/>
              <a:t> olmak üzere </a:t>
            </a:r>
            <a:r>
              <a:rPr lang="tr-TR" b="1" dirty="0">
                <a:solidFill>
                  <a:srgbClr val="FF0000"/>
                </a:solidFill>
              </a:rPr>
              <a:t>patojen mikroorganizmalar, </a:t>
            </a:r>
            <a:r>
              <a:rPr lang="tr-TR" b="1" dirty="0" err="1" smtClean="0">
                <a:solidFill>
                  <a:srgbClr val="FF0000"/>
                </a:solidFill>
              </a:rPr>
              <a:t>nematodlar</a:t>
            </a:r>
            <a:r>
              <a:rPr lang="tr-TR" b="1" dirty="0">
                <a:solidFill>
                  <a:srgbClr val="FF0000"/>
                </a:solidFill>
              </a:rPr>
              <a:t>, yabani otlar, yumuşakçalar, kuşlar, balıklar </a:t>
            </a:r>
            <a:r>
              <a:rPr lang="tr-TR" dirty="0"/>
              <a:t>ve doğaya zarar veren her hangi bir canlı ve hatta </a:t>
            </a:r>
            <a:r>
              <a:rPr lang="tr-TR" b="1" dirty="0" smtClean="0">
                <a:solidFill>
                  <a:srgbClr val="FF0000"/>
                </a:solidFill>
              </a:rPr>
              <a:t>insan??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bile yer </a:t>
            </a:r>
            <a:r>
              <a:rPr lang="tr-TR" dirty="0" smtClean="0"/>
              <a:t>alabilir.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8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</a:t>
            </a:r>
            <a:r>
              <a:rPr lang="de-DE" b="1" dirty="0" err="1" smtClean="0">
                <a:solidFill>
                  <a:srgbClr val="FF0000"/>
                </a:solidFill>
              </a:rPr>
              <a:t>ehlikeler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Dünyadaki gelişmeler ve yaklaşımlar veteriner hekimlere görevleri yanında farklı yeni görev ve sorumluluklar da getirmiştir. </a:t>
            </a:r>
            <a:endParaRPr lang="tr-TR" dirty="0" smtClean="0"/>
          </a:p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ıda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güvencesi ve gıda güvenliği</a:t>
            </a:r>
            <a:r>
              <a:rPr lang="tr-TR" dirty="0"/>
              <a:t> ön plana çıkmaktadır. </a:t>
            </a:r>
            <a:endParaRPr lang="tr-TR" dirty="0" smtClean="0"/>
          </a:p>
          <a:p>
            <a:r>
              <a:rPr lang="tr-TR" dirty="0"/>
              <a:t> FAO’nun 2001 yılı </a:t>
            </a:r>
            <a:r>
              <a:rPr lang="tr-TR" dirty="0" smtClean="0"/>
              <a:t>raporunda </a:t>
            </a:r>
            <a:r>
              <a:rPr lang="tr-T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gıda </a:t>
            </a:r>
            <a:r>
              <a:rPr lang="tr-T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güvencesi</a:t>
            </a:r>
            <a:r>
              <a:rPr lang="tr-TR" dirty="0"/>
              <a:t>; “</a:t>
            </a:r>
            <a:r>
              <a:rPr lang="tr-TR" dirty="0">
                <a:solidFill>
                  <a:srgbClr val="0070C0"/>
                </a:solidFill>
              </a:rPr>
              <a:t>bütün insanların her zaman aktif </a:t>
            </a:r>
            <a:r>
              <a:rPr lang="tr-TR" dirty="0" smtClean="0">
                <a:solidFill>
                  <a:srgbClr val="0070C0"/>
                </a:solidFill>
              </a:rPr>
              <a:t>ve sağlıklı </a:t>
            </a:r>
            <a:r>
              <a:rPr lang="tr-TR" dirty="0">
                <a:solidFill>
                  <a:srgbClr val="0070C0"/>
                </a:solidFill>
              </a:rPr>
              <a:t>yaşamı için gerekli olan besin ihtiyaçlarını </a:t>
            </a:r>
            <a:r>
              <a:rPr lang="tr-TR" dirty="0" smtClean="0">
                <a:solidFill>
                  <a:srgbClr val="0070C0"/>
                </a:solidFill>
              </a:rPr>
              <a:t>ve gıda </a:t>
            </a:r>
            <a:r>
              <a:rPr lang="tr-TR" dirty="0">
                <a:solidFill>
                  <a:srgbClr val="0070C0"/>
                </a:solidFill>
              </a:rPr>
              <a:t>önceliklerini karşılayabilmek amacıyla yeterli</a:t>
            </a:r>
            <a:r>
              <a:rPr lang="tr-TR" dirty="0" smtClean="0">
                <a:solidFill>
                  <a:srgbClr val="0070C0"/>
                </a:solidFill>
              </a:rPr>
              <a:t>, sağlıklı</a:t>
            </a:r>
            <a:r>
              <a:rPr lang="tr-TR" dirty="0">
                <a:solidFill>
                  <a:srgbClr val="0070C0"/>
                </a:solidFill>
              </a:rPr>
              <a:t>, güvenilir ve besleyici gıdaya fiziksel </a:t>
            </a:r>
            <a:r>
              <a:rPr lang="tr-TR" dirty="0" smtClean="0">
                <a:solidFill>
                  <a:srgbClr val="0070C0"/>
                </a:solidFill>
              </a:rPr>
              <a:t>ve ekonomik </a:t>
            </a:r>
            <a:r>
              <a:rPr lang="tr-TR" dirty="0">
                <a:solidFill>
                  <a:srgbClr val="0070C0"/>
                </a:solidFill>
              </a:rPr>
              <a:t>bakımdan sürekli erişebilmeleri</a:t>
            </a:r>
            <a:r>
              <a:rPr lang="tr-TR" dirty="0"/>
              <a:t>” </a:t>
            </a:r>
            <a:r>
              <a:rPr lang="tr-TR" dirty="0" smtClean="0"/>
              <a:t>olarak ifade edilmiştir.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6275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Pestisitler etkidikleri zararlıların </a:t>
            </a:r>
            <a:r>
              <a:rPr lang="tr-TR" b="1" u="sng" dirty="0">
                <a:solidFill>
                  <a:srgbClr val="002060"/>
                </a:solidFill>
              </a:rPr>
              <a:t>çeşitlerine</a:t>
            </a:r>
            <a:r>
              <a:rPr lang="tr-TR" dirty="0"/>
              <a:t> </a:t>
            </a:r>
            <a:r>
              <a:rPr lang="tr-TR" dirty="0" smtClean="0"/>
              <a:t>göre;</a:t>
            </a:r>
          </a:p>
          <a:p>
            <a:r>
              <a:rPr lang="tr-TR" b="1" dirty="0" smtClean="0"/>
              <a:t>böcek </a:t>
            </a:r>
            <a:r>
              <a:rPr lang="tr-TR" b="1" dirty="0"/>
              <a:t>öldürücüler (</a:t>
            </a:r>
            <a:r>
              <a:rPr lang="tr-TR" b="1" dirty="0" err="1" smtClean="0">
                <a:solidFill>
                  <a:srgbClr val="FF0000"/>
                </a:solidFill>
              </a:rPr>
              <a:t>insektisit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küf </a:t>
            </a:r>
            <a:r>
              <a:rPr lang="tr-TR" b="1" dirty="0"/>
              <a:t>öldürücüler (</a:t>
            </a:r>
            <a:r>
              <a:rPr lang="tr-TR" b="1" dirty="0" err="1" smtClean="0">
                <a:solidFill>
                  <a:srgbClr val="FF0000"/>
                </a:solidFill>
              </a:rPr>
              <a:t>fungisit</a:t>
            </a:r>
            <a:r>
              <a:rPr lang="tr-TR" b="1" dirty="0" smtClean="0"/>
              <a:t>)</a:t>
            </a:r>
          </a:p>
          <a:p>
            <a:r>
              <a:rPr lang="tr-TR" b="1" dirty="0" err="1" smtClean="0"/>
              <a:t>nematod</a:t>
            </a:r>
            <a:r>
              <a:rPr lang="tr-TR" b="1" dirty="0" smtClean="0"/>
              <a:t> </a:t>
            </a:r>
            <a:r>
              <a:rPr lang="tr-TR" b="1" dirty="0"/>
              <a:t>öldürücüler (</a:t>
            </a:r>
            <a:r>
              <a:rPr lang="tr-TR" b="1" dirty="0" err="1" smtClean="0">
                <a:solidFill>
                  <a:srgbClr val="FF0000"/>
                </a:solidFill>
              </a:rPr>
              <a:t>nematisit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ot </a:t>
            </a:r>
            <a:r>
              <a:rPr lang="tr-TR" b="1" dirty="0"/>
              <a:t>öldürücüler (</a:t>
            </a:r>
            <a:r>
              <a:rPr lang="tr-TR" b="1" dirty="0" smtClean="0">
                <a:solidFill>
                  <a:srgbClr val="FF0000"/>
                </a:solidFill>
              </a:rPr>
              <a:t>herbisit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kemirici </a:t>
            </a:r>
            <a:r>
              <a:rPr lang="tr-TR" b="1" dirty="0"/>
              <a:t>öldürenler (</a:t>
            </a:r>
            <a:r>
              <a:rPr lang="tr-TR" b="1" dirty="0" err="1">
                <a:solidFill>
                  <a:srgbClr val="FF0000"/>
                </a:solidFill>
              </a:rPr>
              <a:t>rodentisit</a:t>
            </a:r>
            <a:r>
              <a:rPr lang="tr-TR" b="1" dirty="0"/>
              <a:t>) </a:t>
            </a:r>
            <a:r>
              <a:rPr lang="tr-TR" dirty="0"/>
              <a:t>olarak gruplandırılmıştır.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687768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 Bunun </a:t>
            </a:r>
            <a:r>
              <a:rPr lang="tr-TR" dirty="0"/>
              <a:t>yanın­da </a:t>
            </a:r>
            <a:r>
              <a:rPr lang="tr-TR" b="1" u="sng" dirty="0">
                <a:solidFill>
                  <a:srgbClr val="002060"/>
                </a:solidFill>
              </a:rPr>
              <a:t>yapılarına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/>
              <a:t>göre de sırasıyla;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İ</a:t>
            </a:r>
            <a:r>
              <a:rPr lang="tr-TR" dirty="0"/>
              <a:t>norganik pestisitler,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dirty="0"/>
              <a:t>oğal organik maddeler,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B</a:t>
            </a:r>
            <a:r>
              <a:rPr lang="tr-TR" dirty="0"/>
              <a:t>itkisel maddeler,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P</a:t>
            </a:r>
            <a:r>
              <a:rPr lang="tr-TR" dirty="0"/>
              <a:t>etrol </a:t>
            </a:r>
            <a:r>
              <a:rPr lang="tr-TR" b="1" dirty="0" smtClean="0">
                <a:solidFill>
                  <a:srgbClr val="FF0000"/>
                </a:solidFill>
              </a:rPr>
              <a:t>y</a:t>
            </a:r>
            <a:r>
              <a:rPr lang="tr-TR" dirty="0" smtClean="0"/>
              <a:t>ağlar </a:t>
            </a:r>
            <a:r>
              <a:rPr lang="tr-TR" dirty="0"/>
              <a:t>vb. ürünler,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S</a:t>
            </a:r>
            <a:r>
              <a:rPr lang="tr-TR" dirty="0"/>
              <a:t>entetik </a:t>
            </a:r>
            <a:r>
              <a:rPr lang="tr-TR" b="1" dirty="0">
                <a:solidFill>
                  <a:srgbClr val="FF0000"/>
                </a:solidFill>
              </a:rPr>
              <a:t>o</a:t>
            </a:r>
            <a:r>
              <a:rPr lang="tr-TR" dirty="0"/>
              <a:t>rganik maddeler,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K</a:t>
            </a:r>
            <a:r>
              <a:rPr lang="tr-TR" dirty="0"/>
              <a:t>lorlu </a:t>
            </a:r>
            <a:r>
              <a:rPr lang="tr-TR" b="1" dirty="0">
                <a:solidFill>
                  <a:srgbClr val="FF0000"/>
                </a:solidFill>
              </a:rPr>
              <a:t>h</a:t>
            </a:r>
            <a:r>
              <a:rPr lang="tr-TR" dirty="0"/>
              <a:t>idrokarbonlar,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O</a:t>
            </a:r>
            <a:r>
              <a:rPr lang="tr-TR" dirty="0"/>
              <a:t>rganik </a:t>
            </a:r>
            <a:r>
              <a:rPr lang="tr-TR" b="1" dirty="0">
                <a:solidFill>
                  <a:srgbClr val="FF0000"/>
                </a:solidFill>
              </a:rPr>
              <a:t>f</a:t>
            </a:r>
            <a:r>
              <a:rPr lang="tr-TR" dirty="0"/>
              <a:t>osforlular,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dirty="0"/>
              <a:t>iğer </a:t>
            </a:r>
            <a:r>
              <a:rPr lang="tr-TR" b="1" dirty="0">
                <a:solidFill>
                  <a:srgbClr val="FF0000"/>
                </a:solidFill>
              </a:rPr>
              <a:t>s</a:t>
            </a:r>
            <a:r>
              <a:rPr lang="tr-TR" dirty="0"/>
              <a:t>entetik </a:t>
            </a:r>
            <a:r>
              <a:rPr lang="tr-TR" b="1" dirty="0">
                <a:solidFill>
                  <a:srgbClr val="FF0000"/>
                </a:solidFill>
              </a:rPr>
              <a:t>o</a:t>
            </a:r>
            <a:r>
              <a:rPr lang="tr-TR" dirty="0"/>
              <a:t>rganik </a:t>
            </a:r>
            <a:r>
              <a:rPr lang="tr-TR" b="1" dirty="0">
                <a:solidFill>
                  <a:srgbClr val="FF0000"/>
                </a:solidFill>
              </a:rPr>
              <a:t>m</a:t>
            </a:r>
            <a:r>
              <a:rPr lang="tr-TR" dirty="0"/>
              <a:t>addeler (azotlu bileşikler, </a:t>
            </a:r>
            <a:r>
              <a:rPr lang="tr-TR" dirty="0" err="1"/>
              <a:t>piretroidler</a:t>
            </a:r>
            <a:r>
              <a:rPr lang="tr-TR" dirty="0"/>
              <a:t>) olarak sınıflan­dırılmışlardır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058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Ayrıca </a:t>
            </a:r>
            <a:r>
              <a:rPr lang="tr-TR" dirty="0"/>
              <a:t>hayvan denemelerinden elde edilen ortalama </a:t>
            </a:r>
            <a:r>
              <a:rPr lang="tr-TR" b="1" dirty="0"/>
              <a:t>öldürücü doz (LD50) de­ğerleri </a:t>
            </a:r>
            <a:r>
              <a:rPr lang="tr-TR" dirty="0"/>
              <a:t>yani </a:t>
            </a:r>
            <a:r>
              <a:rPr lang="tr-TR" b="1" dirty="0"/>
              <a:t>"denemeye alınan hayvanların yarısını öldüren miktarları" </a:t>
            </a:r>
            <a:r>
              <a:rPr lang="tr-TR" dirty="0"/>
              <a:t>bakımın­dan </a:t>
            </a:r>
            <a:r>
              <a:rPr lang="tr-TR" dirty="0" smtClean="0"/>
              <a:t>da;</a:t>
            </a:r>
          </a:p>
          <a:p>
            <a:r>
              <a:rPr lang="tr-TR" b="1" dirty="0">
                <a:solidFill>
                  <a:srgbClr val="FF0000"/>
                </a:solidFill>
              </a:rPr>
              <a:t>Ç</a:t>
            </a:r>
            <a:r>
              <a:rPr lang="tr-TR" b="1" dirty="0" smtClean="0">
                <a:solidFill>
                  <a:srgbClr val="FF0000"/>
                </a:solidFill>
              </a:rPr>
              <a:t>ok zehirli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Az zehirli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Zehirsiz</a:t>
            </a:r>
            <a:r>
              <a:rPr lang="tr-TR" dirty="0" smtClean="0"/>
              <a:t> </a:t>
            </a:r>
            <a:r>
              <a:rPr lang="tr-TR" dirty="0"/>
              <a:t>olarak adlandırılmaktadırlar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027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61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tr-TR" dirty="0"/>
              <a:t>Pestisitlerin M.Ö. kullanılmaya başladığı ve ilk kullanılan pestisitin de </a:t>
            </a:r>
            <a:r>
              <a:rPr lang="tr-TR" b="1" dirty="0" err="1" smtClean="0">
                <a:solidFill>
                  <a:srgbClr val="FF0000"/>
                </a:solidFill>
              </a:rPr>
              <a:t>elementsel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sülfür</a:t>
            </a:r>
            <a:r>
              <a:rPr lang="tr-TR" dirty="0"/>
              <a:t> olduğu belirlenmiştir. </a:t>
            </a:r>
            <a:endParaRPr lang="tr-TR" dirty="0" smtClean="0"/>
          </a:p>
          <a:p>
            <a:r>
              <a:rPr lang="tr-TR" dirty="0" smtClean="0"/>
              <a:t>Yine </a:t>
            </a:r>
            <a:r>
              <a:rPr lang="tr-TR" b="1" dirty="0">
                <a:solidFill>
                  <a:srgbClr val="FF0000"/>
                </a:solidFill>
              </a:rPr>
              <a:t>arsenik, </a:t>
            </a:r>
            <a:r>
              <a:rPr lang="tr-TR" b="1" dirty="0" err="1" smtClean="0">
                <a:solidFill>
                  <a:srgbClr val="FF0000"/>
                </a:solidFill>
              </a:rPr>
              <a:t>civa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ve kurşun </a:t>
            </a:r>
            <a:r>
              <a:rPr lang="tr-TR" dirty="0"/>
              <a:t>gibi kimyasal zehirlerin 15. yüzyıldan bu yana tarım ürünleri zararlılarını öldürmek amacıyla kullanıla geldiği bi­linmektedir. </a:t>
            </a:r>
            <a:endParaRPr lang="tr-TR" dirty="0" smtClean="0"/>
          </a:p>
          <a:p>
            <a:r>
              <a:rPr lang="tr-TR" dirty="0" smtClean="0"/>
              <a:t>Bunların </a:t>
            </a:r>
            <a:r>
              <a:rPr lang="tr-TR" dirty="0"/>
              <a:t>yanında 17. yüzyıldan bu yana tütünden </a:t>
            </a:r>
            <a:r>
              <a:rPr lang="tr-TR" dirty="0" err="1"/>
              <a:t>ekstrakte</a:t>
            </a:r>
            <a:r>
              <a:rPr lang="tr-TR" dirty="0"/>
              <a:t> edilen veya çı­karılan </a:t>
            </a:r>
            <a:r>
              <a:rPr lang="tr-TR" b="1" dirty="0">
                <a:solidFill>
                  <a:srgbClr val="FF0000"/>
                </a:solidFill>
              </a:rPr>
              <a:t>nikotin sülfatın</a:t>
            </a:r>
            <a:r>
              <a:rPr lang="tr-TR" dirty="0"/>
              <a:t> da böcekler ile savaşımda kullanıldığı kaydedilmiştir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465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/>
          </a:bodyPr>
          <a:lstStyle/>
          <a:p>
            <a:r>
              <a:rPr lang="tr-TR" dirty="0" smtClean="0"/>
              <a:t>Bunlara </a:t>
            </a:r>
            <a:r>
              <a:rPr lang="tr-TR" dirty="0"/>
              <a:t>19. yüzyılda tropikal bitkilerin köklerinden elde edilen </a:t>
            </a:r>
            <a:r>
              <a:rPr lang="tr-TR" b="1" dirty="0" err="1">
                <a:solidFill>
                  <a:srgbClr val="FF0000"/>
                </a:solidFill>
              </a:rPr>
              <a:t>rotenone</a:t>
            </a:r>
            <a:r>
              <a:rPr lang="tr-TR" dirty="0"/>
              <a:t> ile kasımpatılardan </a:t>
            </a:r>
            <a:r>
              <a:rPr lang="tr-TR" b="1" dirty="0"/>
              <a:t>(</a:t>
            </a:r>
            <a:r>
              <a:rPr lang="tr-TR" b="1" dirty="0" err="1"/>
              <a:t>chrysanthemums</a:t>
            </a:r>
            <a:r>
              <a:rPr lang="tr-TR" b="1" dirty="0"/>
              <a:t>) </a:t>
            </a:r>
            <a:r>
              <a:rPr lang="tr-TR" dirty="0"/>
              <a:t>elde edilen </a:t>
            </a:r>
            <a:r>
              <a:rPr lang="tr-TR" b="1" dirty="0" err="1">
                <a:solidFill>
                  <a:srgbClr val="FF0000"/>
                </a:solidFill>
              </a:rPr>
              <a:t>pyrethrum</a:t>
            </a:r>
            <a:r>
              <a:rPr lang="tr-TR" b="1" dirty="0"/>
              <a:t> </a:t>
            </a:r>
            <a:r>
              <a:rPr lang="tr-TR" dirty="0"/>
              <a:t>adında doğal nitelikli 2 pestisit daha eklen­miştir. </a:t>
            </a:r>
            <a:endParaRPr lang="tr-TR" dirty="0" smtClean="0"/>
          </a:p>
          <a:p>
            <a:r>
              <a:rPr lang="tr-TR" dirty="0" smtClean="0"/>
              <a:t>Belirtilen </a:t>
            </a:r>
            <a:r>
              <a:rPr lang="tr-TR" dirty="0"/>
              <a:t>bu son pestisitler daha çok </a:t>
            </a:r>
            <a:r>
              <a:rPr lang="tr-TR" b="1" u="sng" dirty="0">
                <a:solidFill>
                  <a:srgbClr val="0070C0"/>
                </a:solidFill>
              </a:rPr>
              <a:t>arsenik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ağırlıklı olarak 1950'lili yıllara dek yaygın kullanım alanı bulmuştur.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76614"/>
            <a:ext cx="2318569" cy="17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273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Daha sonra 1939 yılında </a:t>
            </a:r>
            <a:r>
              <a:rPr lang="tr-TR" b="1" dirty="0">
                <a:solidFill>
                  <a:srgbClr val="FF0000"/>
                </a:solidFill>
              </a:rPr>
              <a:t>Paul </a:t>
            </a:r>
            <a:r>
              <a:rPr lang="tr-TR" b="1" dirty="0" err="1">
                <a:solidFill>
                  <a:srgbClr val="FF0000"/>
                </a:solidFill>
              </a:rPr>
              <a:t>Hermann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Müler</a:t>
            </a:r>
            <a:r>
              <a:rPr lang="tr-TR" b="1" dirty="0">
                <a:solidFill>
                  <a:srgbClr val="FF0000"/>
                </a:solidFill>
              </a:rPr>
              <a:t>, DDT'yi (</a:t>
            </a:r>
            <a:r>
              <a:rPr lang="tr-TR" b="1" dirty="0" err="1">
                <a:solidFill>
                  <a:srgbClr val="FF0000"/>
                </a:solidFill>
              </a:rPr>
              <a:t>dichloro</a:t>
            </a:r>
            <a:r>
              <a:rPr lang="tr-TR" b="1" dirty="0" err="1" smtClean="0">
                <a:solidFill>
                  <a:srgbClr val="FF0000"/>
                </a:solidFill>
              </a:rPr>
              <a:t>diphenyl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trichloroethane</a:t>
            </a:r>
            <a:r>
              <a:rPr lang="tr-TR" b="1" dirty="0">
                <a:solidFill>
                  <a:srgbClr val="FF0000"/>
                </a:solidFill>
              </a:rPr>
              <a:t>)</a:t>
            </a:r>
            <a:r>
              <a:rPr lang="tr-TR" b="1" dirty="0"/>
              <a:t> </a:t>
            </a:r>
            <a:r>
              <a:rPr lang="tr-TR" dirty="0"/>
              <a:t>bulunca öncekilere kıyasla </a:t>
            </a:r>
            <a:r>
              <a:rPr lang="tr-TR" b="1" dirty="0">
                <a:solidFill>
                  <a:srgbClr val="0070C0"/>
                </a:solidFill>
              </a:rPr>
              <a:t>klorlu orga­nik hidrokarbonlu </a:t>
            </a:r>
            <a:r>
              <a:rPr lang="tr-TR" dirty="0"/>
              <a:t>pestisitler daha yaygın kullanılmaya başlamıştır. </a:t>
            </a:r>
            <a:endParaRPr lang="tr-TR" dirty="0" smtClean="0"/>
          </a:p>
          <a:p>
            <a:r>
              <a:rPr lang="tr-TR" dirty="0" smtClean="0"/>
              <a:t>Başta </a:t>
            </a:r>
            <a:r>
              <a:rPr lang="tr-TR" dirty="0"/>
              <a:t>ABD olmak üzere ülkelerin çoğunda bu pestisitler 1970'li yıllara yani </a:t>
            </a:r>
            <a:r>
              <a:rPr lang="tr-TR" b="1" dirty="0">
                <a:solidFill>
                  <a:srgbClr val="0070C0"/>
                </a:solidFill>
              </a:rPr>
              <a:t>organik </a:t>
            </a:r>
            <a:r>
              <a:rPr lang="tr-TR" b="1" dirty="0" err="1">
                <a:solidFill>
                  <a:srgbClr val="0070C0"/>
                </a:solidFill>
              </a:rPr>
              <a:t>karbamatlar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dirty="0"/>
              <a:t>ve </a:t>
            </a:r>
            <a:r>
              <a:rPr lang="tr-TR" b="1" dirty="0" err="1" smtClean="0">
                <a:solidFill>
                  <a:srgbClr val="0070C0"/>
                </a:solidFill>
              </a:rPr>
              <a:t>organofosfatların</a:t>
            </a:r>
            <a:r>
              <a:rPr lang="tr-TR" dirty="0" smtClean="0"/>
              <a:t> </a:t>
            </a:r>
            <a:r>
              <a:rPr lang="tr-TR" dirty="0"/>
              <a:t>kullanıma girmelerine dek yaygın olarak </a:t>
            </a:r>
            <a:r>
              <a:rPr lang="tr-TR" dirty="0" smtClean="0"/>
              <a:t>kullanılmıştır </a:t>
            </a:r>
            <a:r>
              <a:rPr lang="tr-TR" b="1" dirty="0" smtClean="0">
                <a:solidFill>
                  <a:srgbClr val="0070C0"/>
                </a:solidFill>
              </a:rPr>
              <a:t>(</a:t>
            </a:r>
            <a:r>
              <a:rPr lang="tr-TR" b="1" dirty="0" err="1" smtClean="0">
                <a:solidFill>
                  <a:srgbClr val="0070C0"/>
                </a:solidFill>
              </a:rPr>
              <a:t>Pyrethrin</a:t>
            </a:r>
            <a:r>
              <a:rPr lang="tr-TR" b="1" dirty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triazine</a:t>
            </a:r>
            <a:r>
              <a:rPr lang="tr-TR" b="1" dirty="0" smtClean="0">
                <a:solidFill>
                  <a:srgbClr val="0070C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97253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985838"/>
            <a:ext cx="484346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01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00141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Açıkçası 1950'li </a:t>
            </a:r>
            <a:r>
              <a:rPr lang="tr-TR" dirty="0"/>
              <a:t>yıllar­dan bu yana tarım ilaçlarının kullanımında yaklaşık 50 kat artış olmuş ve günümüzde yılda </a:t>
            </a:r>
            <a:r>
              <a:rPr lang="tr-TR" b="1" u="sng" dirty="0">
                <a:solidFill>
                  <a:srgbClr val="FF0000"/>
                </a:solidFill>
              </a:rPr>
              <a:t>2.3 milyon </a:t>
            </a:r>
            <a:r>
              <a:rPr lang="tr-TR" b="1" u="sng" dirty="0" smtClean="0">
                <a:solidFill>
                  <a:srgbClr val="FF0000"/>
                </a:solidFill>
              </a:rPr>
              <a:t>ton!!!! </a:t>
            </a:r>
            <a:r>
              <a:rPr lang="tr-TR" dirty="0"/>
              <a:t>gibi inanılması zor bir miktara ulaşmıştır. </a:t>
            </a:r>
            <a:endParaRPr lang="tr-TR" dirty="0" smtClean="0"/>
          </a:p>
          <a:p>
            <a:r>
              <a:rPr lang="tr-TR" dirty="0" smtClean="0"/>
              <a:t>Yeryüzünde </a:t>
            </a:r>
            <a:r>
              <a:rPr lang="tr-TR" dirty="0"/>
              <a:t>üretilen bun­ca pestisitin </a:t>
            </a:r>
            <a:r>
              <a:rPr lang="tr-TR" b="1" dirty="0">
                <a:solidFill>
                  <a:srgbClr val="FF0000"/>
                </a:solidFill>
              </a:rPr>
              <a:t>%75'i gelişmiş ülkelerde arda kalanı ise az gelişmiş ve gelişmekte</a:t>
            </a:r>
            <a:r>
              <a:rPr lang="tr-TR" dirty="0"/>
              <a:t> olan­larda kullanılmaktadır. </a:t>
            </a:r>
            <a:endParaRPr lang="tr-TR" dirty="0" smtClean="0"/>
          </a:p>
          <a:p>
            <a:r>
              <a:rPr lang="tr-TR" dirty="0" smtClean="0"/>
              <a:t>Yalnız </a:t>
            </a:r>
            <a:r>
              <a:rPr lang="tr-TR" dirty="0"/>
              <a:t>bu tablonun aksi yönde değişmeye başladığı yani </a:t>
            </a:r>
            <a:r>
              <a:rPr lang="tr-TR" b="1" dirty="0">
                <a:solidFill>
                  <a:srgbClr val="0070C0"/>
                </a:solidFill>
              </a:rPr>
              <a:t>az ge­lişmiş ve gelişmekte olan ülkelerde</a:t>
            </a:r>
            <a:r>
              <a:rPr lang="tr-TR" dirty="0"/>
              <a:t> kullanımlarının hem de bilinçsizce giderek hızla art­tığı belirtilmektedir.</a:t>
            </a:r>
          </a:p>
        </p:txBody>
      </p:sp>
    </p:spTree>
    <p:extLst>
      <p:ext uri="{BB962C8B-B14F-4D97-AF65-F5344CB8AC3E}">
        <p14:creationId xmlns:p14="http://schemas.microsoft.com/office/powerpoint/2010/main" val="1033378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Ülkemizde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tarımsal üretimin 200'ü aşan hastalık ve </a:t>
            </a:r>
            <a:r>
              <a:rPr lang="tr-TR" dirty="0" smtClean="0"/>
              <a:t>zararlı tehdidi altında,</a:t>
            </a:r>
          </a:p>
          <a:p>
            <a:r>
              <a:rPr lang="tr-TR" dirty="0"/>
              <a:t>Üretimin </a:t>
            </a:r>
            <a:r>
              <a:rPr lang="tr-TR" dirty="0" smtClean="0"/>
              <a:t>kaybı yaklaşık </a:t>
            </a:r>
            <a:r>
              <a:rPr lang="tr-TR" dirty="0"/>
              <a:t>% </a:t>
            </a:r>
            <a:r>
              <a:rPr lang="tr-TR" dirty="0" smtClean="0"/>
              <a:t>30. </a:t>
            </a:r>
          </a:p>
          <a:p>
            <a:r>
              <a:rPr lang="tr-TR" dirty="0" smtClean="0"/>
              <a:t>Türkiye'de </a:t>
            </a:r>
            <a:r>
              <a:rPr lang="tr-TR" dirty="0"/>
              <a:t>halen </a:t>
            </a:r>
            <a:r>
              <a:rPr lang="tr-TR" b="1" u="sng" dirty="0">
                <a:solidFill>
                  <a:srgbClr val="FF0000"/>
                </a:solidFill>
              </a:rPr>
              <a:t>yılda yaklaşık 30 bin ton pestisit </a:t>
            </a:r>
            <a:r>
              <a:rPr lang="tr-TR" dirty="0"/>
              <a:t>kullanıldığı ve bunun ço­ğunluğunu da </a:t>
            </a:r>
            <a:r>
              <a:rPr lang="tr-TR" b="1" dirty="0">
                <a:solidFill>
                  <a:srgbClr val="00B0F0"/>
                </a:solidFill>
              </a:rPr>
              <a:t>herbisit, </a:t>
            </a:r>
            <a:r>
              <a:rPr lang="tr-TR" b="1" dirty="0" err="1">
                <a:solidFill>
                  <a:srgbClr val="00B0F0"/>
                </a:solidFill>
              </a:rPr>
              <a:t>insektisit</a:t>
            </a:r>
            <a:r>
              <a:rPr lang="tr-TR" b="1" dirty="0">
                <a:solidFill>
                  <a:srgbClr val="00B0F0"/>
                </a:solidFill>
              </a:rPr>
              <a:t>, </a:t>
            </a:r>
            <a:r>
              <a:rPr lang="tr-TR" b="1" dirty="0" err="1">
                <a:solidFill>
                  <a:srgbClr val="00B0F0"/>
                </a:solidFill>
              </a:rPr>
              <a:t>fungisit</a:t>
            </a:r>
            <a:r>
              <a:rPr lang="tr-TR" b="1" dirty="0">
                <a:solidFill>
                  <a:srgbClr val="00B0F0"/>
                </a:solidFill>
              </a:rPr>
              <a:t> ve yağların </a:t>
            </a:r>
            <a:r>
              <a:rPr lang="tr-TR" dirty="0"/>
              <a:t>oluşturduğu bildirilmektedir. </a:t>
            </a:r>
            <a:endParaRPr lang="tr-TR" dirty="0" smtClean="0"/>
          </a:p>
          <a:p>
            <a:r>
              <a:rPr lang="tr-TR" dirty="0" smtClean="0"/>
              <a:t>Açıkçası </a:t>
            </a:r>
            <a:r>
              <a:rPr lang="tr-TR" dirty="0"/>
              <a:t>tarımsal üretimi </a:t>
            </a:r>
            <a:r>
              <a:rPr lang="tr-TR" dirty="0" smtClean="0"/>
              <a:t>artırma, bilinç­siz kullanım sonucu ülkemizde </a:t>
            </a:r>
            <a:r>
              <a:rPr lang="tr-TR" dirty="0"/>
              <a:t>toprak, su ve </a:t>
            </a:r>
            <a:r>
              <a:rPr lang="tr-TR" dirty="0" smtClean="0"/>
              <a:t>hava ve gıdaların </a:t>
            </a:r>
            <a:r>
              <a:rPr lang="tr-TR" dirty="0"/>
              <a:t>pestisitler ve </a:t>
            </a:r>
            <a:r>
              <a:rPr lang="tr-TR" dirty="0" smtClean="0"/>
              <a:t>bunların </a:t>
            </a:r>
            <a:r>
              <a:rPr lang="tr-TR" dirty="0"/>
              <a:t>dönüşüm ürünleri ile </a:t>
            </a:r>
            <a:r>
              <a:rPr lang="tr-TR" dirty="0" smtClean="0"/>
              <a:t>kirlenmesi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7636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76064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Pestisit kalıntılarının sağlık açısından önemi ilk kez </a:t>
            </a:r>
            <a:r>
              <a:rPr lang="tr-TR" dirty="0" smtClean="0"/>
              <a:t>1950'li </a:t>
            </a:r>
            <a:r>
              <a:rPr lang="tr-TR" dirty="0"/>
              <a:t>yılların başlarında insan vücudunda </a:t>
            </a:r>
            <a:r>
              <a:rPr lang="tr-TR" b="1" dirty="0">
                <a:solidFill>
                  <a:srgbClr val="FF0000"/>
                </a:solidFill>
              </a:rPr>
              <a:t>organik klorlu pestisit</a:t>
            </a:r>
            <a:r>
              <a:rPr lang="tr-TR" dirty="0"/>
              <a:t>lerin kalıntılarının bu­lunmasıyla </a:t>
            </a:r>
            <a:r>
              <a:rPr lang="tr-TR" dirty="0" smtClean="0"/>
              <a:t>anlaşılmıştır.</a:t>
            </a:r>
          </a:p>
          <a:p>
            <a:r>
              <a:rPr lang="tr-TR" dirty="0" smtClean="0"/>
              <a:t>Önce </a:t>
            </a:r>
            <a:r>
              <a:rPr lang="tr-TR" dirty="0"/>
              <a:t>de belirtildiği üzere </a:t>
            </a:r>
            <a:r>
              <a:rPr lang="tr-TR" dirty="0" smtClean="0"/>
              <a:t>pestisitlerin </a:t>
            </a:r>
            <a:r>
              <a:rPr lang="tr-TR" dirty="0"/>
              <a:t>bir kısmı </a:t>
            </a:r>
            <a:r>
              <a:rPr lang="tr-TR" dirty="0" smtClean="0"/>
              <a:t>oldukça </a:t>
            </a:r>
            <a:r>
              <a:rPr lang="tr-TR" dirty="0"/>
              <a:t>zehirlidir ve insan ve hayvanlarda sırasıy­la</a:t>
            </a:r>
            <a:r>
              <a:rPr lang="tr-TR" dirty="0" smtClean="0"/>
              <a:t>;</a:t>
            </a:r>
          </a:p>
          <a:p>
            <a:pPr lvl="0"/>
            <a:r>
              <a:rPr lang="tr-TR" b="1" dirty="0" smtClean="0">
                <a:solidFill>
                  <a:srgbClr val="00B0F0"/>
                </a:solidFill>
              </a:rPr>
              <a:t>Akut zehirlenmelere </a:t>
            </a:r>
          </a:p>
          <a:p>
            <a:pPr lvl="0"/>
            <a:r>
              <a:rPr lang="tr-TR" dirty="0" smtClean="0"/>
              <a:t>bulantı ve kusma ile karakterize </a:t>
            </a:r>
            <a:r>
              <a:rPr lang="tr-TR" b="1" dirty="0" smtClean="0">
                <a:solidFill>
                  <a:srgbClr val="00B0F0"/>
                </a:solidFill>
              </a:rPr>
              <a:t>şiddetli zehirlenme olgularına</a:t>
            </a:r>
            <a:r>
              <a:rPr lang="tr-TR" dirty="0" smtClean="0"/>
              <a:t>,</a:t>
            </a:r>
          </a:p>
          <a:p>
            <a:pPr lvl="0"/>
            <a:r>
              <a:rPr lang="tr-TR" b="1" dirty="0">
                <a:solidFill>
                  <a:srgbClr val="00B0F0"/>
                </a:solidFill>
              </a:rPr>
              <a:t>Alerjilere </a:t>
            </a:r>
          </a:p>
          <a:p>
            <a:pPr lvl="0"/>
            <a:r>
              <a:rPr lang="tr-TR" dirty="0" smtClean="0"/>
              <a:t>İşçilerin gözlerinde </a:t>
            </a:r>
            <a:r>
              <a:rPr lang="tr-TR" b="1" dirty="0" smtClean="0">
                <a:solidFill>
                  <a:srgbClr val="00B0F0"/>
                </a:solidFill>
              </a:rPr>
              <a:t>kanama</a:t>
            </a:r>
            <a:r>
              <a:rPr lang="tr-TR" dirty="0" smtClean="0"/>
              <a:t>, ciltlerinde </a:t>
            </a:r>
            <a:r>
              <a:rPr lang="tr-TR" b="1" dirty="0" smtClean="0">
                <a:solidFill>
                  <a:srgbClr val="00B0F0"/>
                </a:solidFill>
              </a:rPr>
              <a:t>kızarma </a:t>
            </a:r>
            <a:r>
              <a:rPr lang="tr-TR" dirty="0" smtClean="0"/>
              <a:t>veya </a:t>
            </a:r>
            <a:r>
              <a:rPr lang="tr-TR" b="1" dirty="0" smtClean="0">
                <a:solidFill>
                  <a:srgbClr val="00B0F0"/>
                </a:solidFill>
              </a:rPr>
              <a:t>kaşıntı </a:t>
            </a:r>
            <a:r>
              <a:rPr lang="tr-TR" dirty="0" smtClean="0"/>
              <a:t>gibi tepkimelere,</a:t>
            </a:r>
          </a:p>
          <a:p>
            <a:pPr lvl="0"/>
            <a:r>
              <a:rPr lang="tr-TR" dirty="0" smtClean="0"/>
              <a:t>Kronik hastalıklara uzun süre maruz kalmaya bağlı olarak çeşitli organ ve/veya dokularda birikimi sonucu tam olarak sağaltılamayan </a:t>
            </a:r>
            <a:r>
              <a:rPr lang="tr-TR" b="1" dirty="0" smtClean="0">
                <a:solidFill>
                  <a:srgbClr val="00B0F0"/>
                </a:solidFill>
              </a:rPr>
              <a:t>kalıcı hastalıklara,</a:t>
            </a:r>
          </a:p>
          <a:p>
            <a:pPr lvl="0"/>
            <a:r>
              <a:rPr lang="tr-TR" b="1" dirty="0" smtClean="0">
                <a:solidFill>
                  <a:srgbClr val="00B0F0"/>
                </a:solidFill>
              </a:rPr>
              <a:t>Kanserlere</a:t>
            </a:r>
            <a:r>
              <a:rPr lang="tr-TR" dirty="0" smtClean="0"/>
              <a:t>, diğer bir deyişle organ ve dokularda hücrelerin düzensiz ve kon­trolsüz üremelerini tetikleyerek amansız sağlık sorunlarına neden olurlar.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46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</a:t>
            </a:r>
            <a:r>
              <a:rPr lang="de-DE" b="1" dirty="0" err="1" smtClean="0">
                <a:solidFill>
                  <a:srgbClr val="FF0000"/>
                </a:solidFill>
              </a:rPr>
              <a:t>ehlikeler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00B0F0"/>
                </a:solidFill>
              </a:rPr>
              <a:t>Gıda güvenliği </a:t>
            </a:r>
            <a:r>
              <a:rPr lang="tr-TR" dirty="0" smtClean="0"/>
              <a:t>ise </a:t>
            </a:r>
            <a:r>
              <a:rPr lang="tr-TR" dirty="0" smtClean="0"/>
              <a:t>FAO </a:t>
            </a:r>
            <a:r>
              <a:rPr lang="tr-TR" dirty="0"/>
              <a:t>tarafından 2003 yılında yayınlanan raporda “</a:t>
            </a:r>
            <a:r>
              <a:rPr lang="tr-TR" dirty="0">
                <a:solidFill>
                  <a:srgbClr val="00B0F0"/>
                </a:solidFill>
              </a:rPr>
              <a:t>Gıda güvenliği, akut veya kronik olarak tüketici sağlığına zarar verebilecek tehlikeler bütününü ifade eder.</a:t>
            </a:r>
            <a:r>
              <a:rPr lang="tr-TR" dirty="0"/>
              <a:t>” </a:t>
            </a:r>
            <a:r>
              <a:rPr lang="tr-TR" dirty="0" smtClean="0"/>
              <a:t>olarak tanımlamıştır.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69744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Pestisitlerin </a:t>
            </a:r>
            <a:r>
              <a:rPr lang="tr-TR" dirty="0"/>
              <a:t>insan ve hayvanlarda yarattıkları ciddi sağlık sorunlarının yanı sıra </a:t>
            </a:r>
            <a:r>
              <a:rPr lang="tr-TR" b="1" dirty="0">
                <a:solidFill>
                  <a:srgbClr val="00B0F0"/>
                </a:solidFill>
              </a:rPr>
              <a:t>çevreyi </a:t>
            </a:r>
            <a:r>
              <a:rPr lang="tr-TR" dirty="0"/>
              <a:t>de kirlettikleri ve buna bağlı </a:t>
            </a:r>
            <a:r>
              <a:rPr lang="tr-TR" b="1" dirty="0">
                <a:solidFill>
                  <a:srgbClr val="00B0F0"/>
                </a:solidFill>
              </a:rPr>
              <a:t>doğal çeşitliliği yok ettikleri</a:t>
            </a:r>
            <a:r>
              <a:rPr lang="tr-TR" dirty="0"/>
              <a:t>, açıkçası </a:t>
            </a:r>
            <a:r>
              <a:rPr lang="tr-TR" b="1" dirty="0">
                <a:solidFill>
                  <a:srgbClr val="00B0F0"/>
                </a:solidFill>
              </a:rPr>
              <a:t>doğal den­geyi </a:t>
            </a:r>
            <a:r>
              <a:rPr lang="tr-TR" b="1" dirty="0" smtClean="0">
                <a:solidFill>
                  <a:srgbClr val="00B0F0"/>
                </a:solidFill>
              </a:rPr>
              <a:t>bozdukları </a:t>
            </a:r>
            <a:r>
              <a:rPr lang="tr-TR" dirty="0"/>
              <a:t>da bir gerçektir. </a:t>
            </a:r>
            <a:endParaRPr lang="tr-TR" dirty="0" smtClean="0"/>
          </a:p>
          <a:p>
            <a:r>
              <a:rPr lang="tr-TR" dirty="0"/>
              <a:t>P</a:t>
            </a:r>
            <a:r>
              <a:rPr lang="tr-TR" dirty="0" smtClean="0"/>
              <a:t>estisitler </a:t>
            </a:r>
            <a:r>
              <a:rPr lang="tr-TR" b="1" dirty="0">
                <a:solidFill>
                  <a:srgbClr val="FF0000"/>
                </a:solidFill>
              </a:rPr>
              <a:t>hedef </a:t>
            </a:r>
            <a:r>
              <a:rPr lang="tr-TR" b="1" dirty="0" smtClean="0">
                <a:solidFill>
                  <a:srgbClr val="FF0000"/>
                </a:solidFill>
              </a:rPr>
              <a:t>zararlılara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+ diğer </a:t>
            </a:r>
            <a:r>
              <a:rPr lang="tr-TR" b="1" dirty="0">
                <a:solidFill>
                  <a:srgbClr val="FF0000"/>
                </a:solidFill>
              </a:rPr>
              <a:t>or­ganizmalara </a:t>
            </a:r>
            <a:r>
              <a:rPr lang="tr-TR" dirty="0"/>
              <a:t>da zarar verirler. </a:t>
            </a:r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oğal </a:t>
            </a:r>
            <a:r>
              <a:rPr lang="tr-TR" dirty="0" err="1"/>
              <a:t>mikrofloraya</a:t>
            </a:r>
            <a:r>
              <a:rPr lang="tr-TR" dirty="0"/>
              <a:t> yani </a:t>
            </a:r>
            <a:r>
              <a:rPr lang="tr-TR" b="1" dirty="0">
                <a:solidFill>
                  <a:srgbClr val="00B0F0"/>
                </a:solidFill>
              </a:rPr>
              <a:t>virüs</a:t>
            </a:r>
            <a:r>
              <a:rPr lang="tr-TR" dirty="0"/>
              <a:t>, </a:t>
            </a:r>
            <a:r>
              <a:rPr lang="tr-TR" b="1" dirty="0">
                <a:solidFill>
                  <a:srgbClr val="00B0F0"/>
                </a:solidFill>
              </a:rPr>
              <a:t>bakteri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b="1" dirty="0">
                <a:solidFill>
                  <a:srgbClr val="00B0F0"/>
                </a:solidFill>
              </a:rPr>
              <a:t>küf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ve </a:t>
            </a:r>
            <a:r>
              <a:rPr lang="tr-TR" b="1" dirty="0">
                <a:solidFill>
                  <a:srgbClr val="00B0F0"/>
                </a:solidFill>
              </a:rPr>
              <a:t>alglere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ve yine ekosistemde başta </a:t>
            </a:r>
            <a:r>
              <a:rPr lang="tr-TR" b="1" dirty="0">
                <a:solidFill>
                  <a:srgbClr val="00B0F0"/>
                </a:solidFill>
              </a:rPr>
              <a:t>arılar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olmak üzere </a:t>
            </a:r>
            <a:r>
              <a:rPr lang="tr-TR" b="1" dirty="0" smtClean="0">
                <a:solidFill>
                  <a:srgbClr val="00B0F0"/>
                </a:solidFill>
              </a:rPr>
              <a:t>böceklere,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00B0F0"/>
                </a:solidFill>
              </a:rPr>
              <a:t>kuşlara,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b="1" dirty="0">
                <a:solidFill>
                  <a:srgbClr val="00B0F0"/>
                </a:solidFill>
              </a:rPr>
              <a:t>balıklara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vb. her türlü can­lıya zarar verirler. </a:t>
            </a:r>
            <a:endParaRPr lang="tr-TR" dirty="0" smtClean="0"/>
          </a:p>
          <a:p>
            <a:r>
              <a:rPr lang="tr-TR" dirty="0" smtClean="0"/>
              <a:t>Bu durumun daha </a:t>
            </a:r>
            <a:r>
              <a:rPr lang="tr-TR" dirty="0"/>
              <a:t>da kötüsü </a:t>
            </a:r>
            <a:r>
              <a:rPr lang="tr-TR" b="1" dirty="0" smtClean="0">
                <a:solidFill>
                  <a:srgbClr val="00B0F0"/>
                </a:solidFill>
              </a:rPr>
              <a:t>dirençtir</a:t>
            </a:r>
            <a:r>
              <a:rPr lang="tr-TR" dirty="0" smtClean="0"/>
              <a:t>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25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Pestisitlerin belirtildiği üzere gerek </a:t>
            </a:r>
            <a:r>
              <a:rPr lang="tr-TR" b="1" dirty="0">
                <a:solidFill>
                  <a:srgbClr val="00B0F0"/>
                </a:solidFill>
              </a:rPr>
              <a:t>sağlık</a:t>
            </a:r>
            <a:r>
              <a:rPr lang="tr-TR" dirty="0"/>
              <a:t>, gerek </a:t>
            </a:r>
            <a:r>
              <a:rPr lang="tr-TR" b="1" dirty="0">
                <a:solidFill>
                  <a:srgbClr val="00B0F0"/>
                </a:solidFill>
              </a:rPr>
              <a:t>çevre </a:t>
            </a:r>
            <a:r>
              <a:rPr lang="tr-TR" dirty="0"/>
              <a:t>ve gerekse </a:t>
            </a:r>
            <a:r>
              <a:rPr lang="tr-TR" b="1" dirty="0" err="1">
                <a:solidFill>
                  <a:srgbClr val="00B0F0"/>
                </a:solidFill>
              </a:rPr>
              <a:t>sosyo</a:t>
            </a:r>
            <a:r>
              <a:rPr lang="tr-TR" b="1" dirty="0">
                <a:solidFill>
                  <a:srgbClr val="00B0F0"/>
                </a:solidFill>
              </a:rPr>
              <a:t>-ekonomik</a:t>
            </a:r>
            <a:r>
              <a:rPr lang="tr-TR" dirty="0"/>
              <a:t> açıdan çok ciddi sorunlara neden olmaları, bunlara karşı alınacak önlem ve kontrollerin </a:t>
            </a:r>
            <a:r>
              <a:rPr lang="tr-TR" b="1" dirty="0">
                <a:solidFill>
                  <a:srgbClr val="FF0000"/>
                </a:solidFill>
              </a:rPr>
              <a:t>ulusal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 </a:t>
            </a:r>
            <a:r>
              <a:rPr lang="tr-TR" b="1" dirty="0">
                <a:solidFill>
                  <a:srgbClr val="FF0000"/>
                </a:solidFill>
              </a:rPr>
              <a:t>uluslararası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düzeyde bir bütün olarak ele alınmasını zorunlu kılmıştır. </a:t>
            </a:r>
            <a:endParaRPr lang="tr-TR" dirty="0" smtClean="0"/>
          </a:p>
          <a:p>
            <a:r>
              <a:rPr lang="tr-TR" dirty="0" smtClean="0"/>
              <a:t>Nitekim </a:t>
            </a:r>
            <a:r>
              <a:rPr lang="tr-TR" dirty="0"/>
              <a:t>1950'lili yıllardan bu yana ulusal ve uluslararası kurum ve kuruluşlara ait araştırma mer­kezlerinde pestisitler ve kalıntıları konularında çok yoğun araştırma yapılmış ve yapılmak­tadır. </a:t>
            </a:r>
            <a:endParaRPr lang="tr-TR" dirty="0" smtClean="0"/>
          </a:p>
          <a:p>
            <a:r>
              <a:rPr lang="tr-TR" dirty="0" smtClean="0"/>
              <a:t>Bu amaçla </a:t>
            </a:r>
            <a:r>
              <a:rPr lang="tr-TR" dirty="0"/>
              <a:t>FAO ve WHO tarafından 1960 yılında </a:t>
            </a:r>
            <a:r>
              <a:rPr lang="tr-TR" b="1" dirty="0">
                <a:solidFill>
                  <a:srgbClr val="FF0000"/>
                </a:solidFill>
              </a:rPr>
              <a:t>"Pestisit Kalıntıla­rı Kodeks Komitesi"</a:t>
            </a:r>
            <a:r>
              <a:rPr lang="tr-TR" b="1" dirty="0"/>
              <a:t> </a:t>
            </a:r>
            <a:r>
              <a:rPr lang="tr-TR" dirty="0" smtClean="0"/>
              <a:t>kurulmuştur.</a:t>
            </a:r>
          </a:p>
        </p:txBody>
      </p:sp>
    </p:spTree>
    <p:extLst>
      <p:ext uri="{BB962C8B-B14F-4D97-AF65-F5344CB8AC3E}">
        <p14:creationId xmlns:p14="http://schemas.microsoft.com/office/powerpoint/2010/main" val="2747636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Pestisitler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Türkiye'de </a:t>
            </a:r>
            <a:r>
              <a:rPr lang="tr-TR" b="1" dirty="0">
                <a:solidFill>
                  <a:srgbClr val="FF0000"/>
                </a:solidFill>
              </a:rPr>
              <a:t>de </a:t>
            </a:r>
            <a:r>
              <a:rPr lang="tr-TR" dirty="0"/>
              <a:t>tarımsal üretimde kullanılan pestisitlerin gıdalarda bulunmasına izin verilen maksimum kalıntı ve kabul edilebilir günlük alım miktarlarının belirlenmesi ve kontrol edilmesi yasalara bağlanmıştır.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58666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Monotype Corsiva" pitchFamily="66" charset="0"/>
              </a:rPr>
              <a:t>Teşekkürler…</a:t>
            </a:r>
            <a:endParaRPr lang="tr-TR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3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</a:t>
            </a:r>
            <a:r>
              <a:rPr lang="de-DE" b="1" dirty="0" err="1" smtClean="0">
                <a:solidFill>
                  <a:srgbClr val="FF0000"/>
                </a:solidFill>
              </a:rPr>
              <a:t>ehlikeler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tr-TR" dirty="0" smtClean="0"/>
              <a:t>Yeni </a:t>
            </a:r>
            <a:r>
              <a:rPr lang="tr-TR" dirty="0"/>
              <a:t>yaklaşımlarda </a:t>
            </a:r>
            <a:r>
              <a:rPr lang="tr-TR" b="1" i="1" dirty="0">
                <a:solidFill>
                  <a:srgbClr val="FF0000"/>
                </a:solidFill>
              </a:rPr>
              <a:t>V</a:t>
            </a:r>
            <a:r>
              <a:rPr lang="tr-TR" b="1" i="1" dirty="0" smtClean="0">
                <a:solidFill>
                  <a:srgbClr val="FF0000"/>
                </a:solidFill>
              </a:rPr>
              <a:t>eteriner </a:t>
            </a:r>
            <a:r>
              <a:rPr lang="tr-TR" b="1" i="1" dirty="0">
                <a:solidFill>
                  <a:srgbClr val="FF0000"/>
                </a:solidFill>
              </a:rPr>
              <a:t>H</a:t>
            </a:r>
            <a:r>
              <a:rPr lang="tr-TR" b="1" i="1" dirty="0" smtClean="0">
                <a:solidFill>
                  <a:srgbClr val="FF0000"/>
                </a:solidFill>
              </a:rPr>
              <a:t>ekimler</a:t>
            </a:r>
            <a:r>
              <a:rPr lang="tr-TR" dirty="0"/>
              <a:t>, sağlıklı bir çevrenin </a:t>
            </a:r>
            <a:r>
              <a:rPr lang="tr-TR" dirty="0" smtClean="0"/>
              <a:t>oluşumundan ve gıda </a:t>
            </a:r>
            <a:r>
              <a:rPr lang="tr-TR" dirty="0"/>
              <a:t>güvenliği riskinin yaklaşık % 90 </a:t>
            </a:r>
            <a:r>
              <a:rPr lang="tr-TR" dirty="0" err="1"/>
              <a:t>ını</a:t>
            </a:r>
            <a:r>
              <a:rPr lang="tr-TR" dirty="0"/>
              <a:t> teşkil eden </a:t>
            </a:r>
            <a:r>
              <a:rPr lang="tr-TR" b="1" dirty="0">
                <a:solidFill>
                  <a:srgbClr val="00B0F0"/>
                </a:solidFill>
              </a:rPr>
              <a:t>hayvansal</a:t>
            </a:r>
            <a:r>
              <a:rPr lang="tr-TR" dirty="0"/>
              <a:t> kaynaklı gıdaların güvenliğinden </a:t>
            </a:r>
            <a:r>
              <a:rPr lang="tr-TR" dirty="0" smtClean="0"/>
              <a:t>sorumlu </a:t>
            </a:r>
            <a:r>
              <a:rPr lang="tr-TR" dirty="0"/>
              <a:t>tutulmaktadırlar. </a:t>
            </a:r>
          </a:p>
        </p:txBody>
      </p:sp>
    </p:spTree>
    <p:extLst>
      <p:ext uri="{BB962C8B-B14F-4D97-AF65-F5344CB8AC3E}">
        <p14:creationId xmlns:p14="http://schemas.microsoft.com/office/powerpoint/2010/main" val="26914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</a:t>
            </a:r>
            <a:r>
              <a:rPr lang="de-DE" b="1" dirty="0" err="1" smtClean="0">
                <a:solidFill>
                  <a:srgbClr val="FF0000"/>
                </a:solidFill>
              </a:rPr>
              <a:t>ehlikeler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328592"/>
          </a:xfrm>
        </p:spPr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de-DE" dirty="0" err="1" smtClean="0"/>
              <a:t>üketicinin</a:t>
            </a:r>
            <a:r>
              <a:rPr lang="de-DE" dirty="0" smtClean="0"/>
              <a:t> </a:t>
            </a:r>
            <a:r>
              <a:rPr lang="de-DE" dirty="0" err="1"/>
              <a:t>güven</a:t>
            </a:r>
            <a:r>
              <a:rPr lang="de-DE" dirty="0"/>
              <a:t> </a:t>
            </a:r>
            <a:r>
              <a:rPr lang="de-DE" dirty="0" err="1"/>
              <a:t>duyabileceği</a:t>
            </a:r>
            <a:r>
              <a:rPr lang="de-DE" dirty="0"/>
              <a:t> </a:t>
            </a:r>
            <a:r>
              <a:rPr lang="de-DE" dirty="0" err="1"/>
              <a:t>tek</a:t>
            </a:r>
            <a:r>
              <a:rPr lang="de-DE" dirty="0"/>
              <a:t> </a:t>
            </a:r>
            <a:r>
              <a:rPr lang="de-DE" dirty="0" err="1"/>
              <a:t>konu</a:t>
            </a:r>
            <a:r>
              <a:rPr lang="de-DE" dirty="0"/>
              <a:t>, </a:t>
            </a:r>
            <a:r>
              <a:rPr lang="de-DE" dirty="0" err="1"/>
              <a:t>sofrasına</a:t>
            </a:r>
            <a:r>
              <a:rPr lang="de-DE" dirty="0"/>
              <a:t> </a:t>
            </a:r>
            <a:r>
              <a:rPr lang="de-DE" dirty="0" err="1"/>
              <a:t>gelen</a:t>
            </a:r>
            <a:r>
              <a:rPr lang="de-DE" dirty="0"/>
              <a:t> </a:t>
            </a:r>
            <a:r>
              <a:rPr lang="de-DE" dirty="0" err="1"/>
              <a:t>gıdanın</a:t>
            </a:r>
            <a:r>
              <a:rPr lang="de-DE" dirty="0"/>
              <a:t> </a:t>
            </a:r>
            <a:r>
              <a:rPr lang="de-DE" dirty="0" err="1"/>
              <a:t>geçirdiği</a:t>
            </a:r>
            <a:r>
              <a:rPr lang="de-DE" dirty="0"/>
              <a:t> </a:t>
            </a:r>
            <a:r>
              <a:rPr lang="de-DE" dirty="0" err="1"/>
              <a:t>tüm</a:t>
            </a:r>
            <a:r>
              <a:rPr lang="de-DE" dirty="0"/>
              <a:t> </a:t>
            </a:r>
            <a:r>
              <a:rPr lang="de-DE" dirty="0" err="1"/>
              <a:t>evrelerde</a:t>
            </a:r>
            <a:r>
              <a:rPr lang="de-DE" dirty="0"/>
              <a:t>, </a:t>
            </a:r>
            <a:r>
              <a:rPr lang="tr-TR" dirty="0" smtClean="0"/>
              <a:t>‘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eteriner</a:t>
            </a:r>
            <a:r>
              <a:rPr lang="de-D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ekim</a:t>
            </a:r>
            <a:r>
              <a:rPr lang="tr-TR" dirty="0"/>
              <a:t>’</a:t>
            </a:r>
            <a:r>
              <a:rPr lang="de-DE" dirty="0" smtClean="0"/>
              <a:t> </a:t>
            </a:r>
            <a:r>
              <a:rPr lang="de-DE" dirty="0" err="1"/>
              <a:t>kontrolünden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onayından</a:t>
            </a:r>
            <a:r>
              <a:rPr lang="de-DE" dirty="0"/>
              <a:t> </a:t>
            </a:r>
            <a:r>
              <a:rPr lang="de-DE" dirty="0" err="1"/>
              <a:t>geçmiş</a:t>
            </a:r>
            <a:r>
              <a:rPr lang="de-DE" dirty="0"/>
              <a:t> </a:t>
            </a:r>
            <a:r>
              <a:rPr lang="de-DE" dirty="0" err="1"/>
              <a:t>olmasıdır</a:t>
            </a:r>
            <a:r>
              <a:rPr lang="de-DE" dirty="0"/>
              <a:t>. </a:t>
            </a:r>
            <a:endParaRPr lang="tr-TR" dirty="0" smtClean="0"/>
          </a:p>
          <a:p>
            <a:r>
              <a:rPr lang="de-DE" dirty="0" err="1" smtClean="0"/>
              <a:t>Bu</a:t>
            </a:r>
            <a:r>
              <a:rPr lang="tr-TR" dirty="0" err="1" smtClean="0"/>
              <a:t>na</a:t>
            </a:r>
            <a:r>
              <a:rPr lang="tr-TR" dirty="0" smtClean="0"/>
              <a:t> göre; s</a:t>
            </a:r>
            <a:r>
              <a:rPr lang="de-DE" dirty="0" err="1" smtClean="0"/>
              <a:t>ağlıklı</a:t>
            </a:r>
            <a:r>
              <a:rPr lang="de-DE" dirty="0" smtClean="0"/>
              <a:t> </a:t>
            </a:r>
            <a:r>
              <a:rPr lang="de-DE" dirty="0" err="1"/>
              <a:t>hayvansal</a:t>
            </a:r>
            <a:r>
              <a:rPr lang="de-DE" dirty="0"/>
              <a:t> </a:t>
            </a:r>
            <a:r>
              <a:rPr lang="de-DE" dirty="0" err="1"/>
              <a:t>ürünler</a:t>
            </a:r>
            <a:r>
              <a:rPr lang="de-DE" dirty="0"/>
              <a:t> </a:t>
            </a:r>
            <a:r>
              <a:rPr lang="de-DE" dirty="0" err="1"/>
              <a:t>elde</a:t>
            </a:r>
            <a:r>
              <a:rPr lang="de-DE" dirty="0"/>
              <a:t> </a:t>
            </a:r>
            <a:r>
              <a:rPr lang="de-DE" dirty="0" err="1"/>
              <a:t>edebilmek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, </a:t>
            </a:r>
            <a:r>
              <a:rPr lang="de-DE" dirty="0" err="1"/>
              <a:t>sağlıklı</a:t>
            </a:r>
            <a:r>
              <a:rPr lang="de-DE" dirty="0"/>
              <a:t> </a:t>
            </a:r>
            <a:r>
              <a:rPr lang="de-DE" dirty="0" err="1"/>
              <a:t>hayvanlar</a:t>
            </a:r>
            <a:r>
              <a:rPr lang="de-DE" dirty="0"/>
              <a:t> </a:t>
            </a:r>
            <a:r>
              <a:rPr lang="de-DE" dirty="0" err="1"/>
              <a:t>yetiştirilmesi</a:t>
            </a:r>
            <a:r>
              <a:rPr lang="de-DE" dirty="0"/>
              <a:t> </a:t>
            </a:r>
            <a:r>
              <a:rPr lang="de-DE" dirty="0" err="1"/>
              <a:t>gereği</a:t>
            </a:r>
            <a:r>
              <a:rPr lang="de-DE" dirty="0"/>
              <a:t> </a:t>
            </a:r>
            <a:r>
              <a:rPr lang="de-DE" dirty="0" err="1"/>
              <a:t>çok</a:t>
            </a:r>
            <a:r>
              <a:rPr lang="de-DE" dirty="0"/>
              <a:t> </a:t>
            </a:r>
            <a:r>
              <a:rPr lang="de-DE" dirty="0" err="1"/>
              <a:t>açık</a:t>
            </a:r>
            <a:r>
              <a:rPr lang="de-DE" dirty="0"/>
              <a:t> </a:t>
            </a:r>
            <a:r>
              <a:rPr lang="de-DE" dirty="0" err="1"/>
              <a:t>olarak</a:t>
            </a:r>
            <a:r>
              <a:rPr lang="de-DE" dirty="0"/>
              <a:t> </a:t>
            </a:r>
            <a:r>
              <a:rPr lang="de-DE" dirty="0" err="1"/>
              <a:t>görülmektedir</a:t>
            </a:r>
            <a:r>
              <a:rPr lang="de-DE" dirty="0"/>
              <a:t>. </a:t>
            </a:r>
            <a:endParaRPr lang="tr-TR" dirty="0" smtClean="0"/>
          </a:p>
          <a:p>
            <a:r>
              <a:rPr lang="tr-TR" b="1" i="1" dirty="0" smtClean="0">
                <a:solidFill>
                  <a:srgbClr val="00B050"/>
                </a:solidFill>
              </a:rPr>
              <a:t>S</a:t>
            </a:r>
            <a:r>
              <a:rPr lang="de-DE" b="1" i="1" dirty="0" err="1" smtClean="0">
                <a:solidFill>
                  <a:srgbClr val="00B050"/>
                </a:solidFill>
              </a:rPr>
              <a:t>ağlıklı</a:t>
            </a:r>
            <a:r>
              <a:rPr lang="de-DE" b="1" i="1" dirty="0" smtClean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hayvan</a:t>
            </a:r>
            <a:r>
              <a:rPr lang="de-DE" b="1" i="1" dirty="0">
                <a:solidFill>
                  <a:srgbClr val="00B050"/>
                </a:solidFill>
              </a:rPr>
              <a:t>, </a:t>
            </a:r>
            <a:r>
              <a:rPr lang="de-DE" b="1" i="1" dirty="0" err="1">
                <a:solidFill>
                  <a:srgbClr val="00B050"/>
                </a:solidFill>
              </a:rPr>
              <a:t>sağlıklı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ham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ürün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kaynağıdır</a:t>
            </a:r>
            <a:r>
              <a:rPr lang="de-DE" b="1" i="1" dirty="0">
                <a:solidFill>
                  <a:srgbClr val="00B050"/>
                </a:solidFill>
              </a:rPr>
              <a:t>.</a:t>
            </a:r>
            <a:endParaRPr lang="tr-TR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de-DE" b="1" dirty="0" err="1">
                <a:solidFill>
                  <a:srgbClr val="FF0000"/>
                </a:solidFill>
              </a:rPr>
              <a:t>ehlikeler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tr-TR" dirty="0"/>
              <a:t>Gıda güvenliğini etkileyen tüm tehlikeler, </a:t>
            </a:r>
            <a:r>
              <a:rPr lang="tr-TR" b="1" dirty="0">
                <a:solidFill>
                  <a:srgbClr val="FF0000"/>
                </a:solidFill>
              </a:rPr>
              <a:t>biyolojik, kimyasal, fiziksel </a:t>
            </a:r>
            <a:r>
              <a:rPr lang="tr-TR" dirty="0"/>
              <a:t>bulaşmalardan ve üretim sırasındaki bazı </a:t>
            </a:r>
            <a:r>
              <a:rPr lang="tr-TR" dirty="0">
                <a:solidFill>
                  <a:srgbClr val="FF0000"/>
                </a:solidFill>
              </a:rPr>
              <a:t>hatalı uygulamalardan</a:t>
            </a:r>
            <a:r>
              <a:rPr lang="tr-TR" dirty="0"/>
              <a:t> kaynaklanmaktadır. </a:t>
            </a:r>
            <a:endParaRPr lang="tr-TR" dirty="0" smtClean="0"/>
          </a:p>
          <a:p>
            <a:pPr marL="0" indent="0">
              <a:buNone/>
            </a:pPr>
            <a:r>
              <a:rPr lang="tr-TR" b="1" i="1" dirty="0">
                <a:solidFill>
                  <a:srgbClr val="0070C0"/>
                </a:solidFill>
              </a:rPr>
              <a:t> </a:t>
            </a:r>
            <a:r>
              <a:rPr lang="tr-TR" b="1" i="1" dirty="0" smtClean="0">
                <a:solidFill>
                  <a:srgbClr val="0070C0"/>
                </a:solidFill>
              </a:rPr>
              <a:t>   </a:t>
            </a:r>
            <a:r>
              <a:rPr lang="de-DE" b="1" i="1" dirty="0" err="1" smtClean="0">
                <a:solidFill>
                  <a:srgbClr val="0070C0"/>
                </a:solidFill>
              </a:rPr>
              <a:t>Biyolojik</a:t>
            </a:r>
            <a:r>
              <a:rPr lang="de-DE" b="1" i="1" dirty="0" smtClean="0">
                <a:solidFill>
                  <a:srgbClr val="0070C0"/>
                </a:solidFill>
              </a:rPr>
              <a:t> </a:t>
            </a:r>
            <a:r>
              <a:rPr lang="de-DE" b="1" i="1" dirty="0" err="1">
                <a:solidFill>
                  <a:srgbClr val="0070C0"/>
                </a:solidFill>
              </a:rPr>
              <a:t>tehlikeler</a:t>
            </a:r>
            <a:r>
              <a:rPr lang="de-DE" b="1" i="1" dirty="0">
                <a:solidFill>
                  <a:srgbClr val="0070C0"/>
                </a:solidFill>
              </a:rPr>
              <a:t>:</a:t>
            </a:r>
            <a:r>
              <a:rPr lang="de-DE" b="1" i="1" dirty="0"/>
              <a:t> </a:t>
            </a:r>
            <a:endParaRPr lang="tr-TR" b="1" i="1" dirty="0" smtClean="0"/>
          </a:p>
          <a:p>
            <a:pPr lvl="1"/>
            <a:r>
              <a:rPr lang="de-DE" dirty="0" err="1" smtClean="0"/>
              <a:t>Bakteri</a:t>
            </a:r>
            <a:endParaRPr lang="tr-TR" dirty="0"/>
          </a:p>
          <a:p>
            <a:pPr lvl="1"/>
            <a:r>
              <a:rPr lang="de-DE" dirty="0" err="1" smtClean="0"/>
              <a:t>Virüs</a:t>
            </a:r>
            <a:endParaRPr lang="tr-TR" dirty="0" smtClean="0"/>
          </a:p>
          <a:p>
            <a:pPr lvl="1"/>
            <a:r>
              <a:rPr lang="de-DE" dirty="0" err="1" smtClean="0"/>
              <a:t>Parazit</a:t>
            </a:r>
            <a:endParaRPr lang="tr-TR" dirty="0" smtClean="0"/>
          </a:p>
          <a:p>
            <a:pPr lvl="1"/>
            <a:r>
              <a:rPr lang="tr-TR" dirty="0" smtClean="0"/>
              <a:t>K</a:t>
            </a:r>
            <a:r>
              <a:rPr lang="de-DE" dirty="0" err="1" smtClean="0"/>
              <a:t>üf</a:t>
            </a:r>
            <a:r>
              <a:rPr lang="tr-TR" dirty="0" err="1" smtClean="0"/>
              <a:t>ler</a:t>
            </a:r>
            <a:r>
              <a:rPr lang="tr-TR" dirty="0" smtClean="0"/>
              <a:t> ve </a:t>
            </a:r>
            <a:r>
              <a:rPr lang="de-DE" dirty="0" err="1" smtClean="0"/>
              <a:t>toksinleri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5" y="2564904"/>
            <a:ext cx="39433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2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5266953" cy="32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197560"/>
            <a:ext cx="516785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3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b="1" dirty="0" err="1">
                <a:solidFill>
                  <a:srgbClr val="FF0000"/>
                </a:solidFill>
              </a:rPr>
              <a:t>Gıdalardaki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de-DE" b="1" dirty="0" err="1">
                <a:solidFill>
                  <a:srgbClr val="FF0000"/>
                </a:solidFill>
              </a:rPr>
              <a:t>ehlikeler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de-DE" b="1" i="1" dirty="0" err="1" smtClean="0"/>
              <a:t>Fiziksel</a:t>
            </a:r>
            <a:r>
              <a:rPr lang="de-DE" b="1" i="1" dirty="0" smtClean="0"/>
              <a:t> </a:t>
            </a:r>
            <a:r>
              <a:rPr lang="de-DE" b="1" i="1" dirty="0" err="1"/>
              <a:t>tehlikeler</a:t>
            </a:r>
            <a:r>
              <a:rPr lang="de-DE" b="1" i="1" dirty="0"/>
              <a:t>:</a:t>
            </a:r>
            <a:r>
              <a:rPr lang="de-DE" dirty="0"/>
              <a:t> Cam, </a:t>
            </a:r>
            <a:r>
              <a:rPr lang="de-DE" dirty="0" err="1"/>
              <a:t>metal</a:t>
            </a:r>
            <a:r>
              <a:rPr lang="de-DE" dirty="0"/>
              <a:t>, </a:t>
            </a:r>
            <a:r>
              <a:rPr lang="de-DE" dirty="0" err="1"/>
              <a:t>plastik</a:t>
            </a:r>
            <a:r>
              <a:rPr lang="de-DE" dirty="0"/>
              <a:t>, </a:t>
            </a:r>
            <a:r>
              <a:rPr lang="de-DE" dirty="0" err="1"/>
              <a:t>taş</a:t>
            </a:r>
            <a:r>
              <a:rPr lang="de-DE" dirty="0"/>
              <a:t>, </a:t>
            </a:r>
            <a:r>
              <a:rPr lang="de-DE" dirty="0" err="1"/>
              <a:t>toprak</a:t>
            </a:r>
            <a:r>
              <a:rPr lang="de-DE" dirty="0"/>
              <a:t>, </a:t>
            </a:r>
            <a:r>
              <a:rPr lang="de-DE" dirty="0" err="1"/>
              <a:t>tahta</a:t>
            </a:r>
            <a:r>
              <a:rPr lang="de-DE" dirty="0"/>
              <a:t> </a:t>
            </a:r>
            <a:r>
              <a:rPr lang="de-DE" dirty="0" err="1"/>
              <a:t>parçaları</a:t>
            </a:r>
            <a:r>
              <a:rPr lang="de-DE" dirty="0"/>
              <a:t> , </a:t>
            </a:r>
            <a:r>
              <a:rPr lang="de-DE" dirty="0" err="1"/>
              <a:t>kıl</a:t>
            </a:r>
            <a:r>
              <a:rPr lang="de-DE" dirty="0"/>
              <a:t> </a:t>
            </a:r>
            <a:r>
              <a:rPr lang="de-DE" dirty="0" err="1"/>
              <a:t>gibi</a:t>
            </a:r>
            <a:r>
              <a:rPr lang="de-DE" dirty="0"/>
              <a:t> </a:t>
            </a:r>
            <a:r>
              <a:rPr lang="de-DE" dirty="0" err="1"/>
              <a:t>yabancı</a:t>
            </a:r>
            <a:r>
              <a:rPr lang="de-DE" dirty="0"/>
              <a:t> </a:t>
            </a:r>
            <a:r>
              <a:rPr lang="de-DE" dirty="0" err="1"/>
              <a:t>maddeler</a:t>
            </a:r>
            <a:r>
              <a:rPr lang="de-DE" dirty="0"/>
              <a:t>,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radyoaktivite</a:t>
            </a:r>
            <a:r>
              <a:rPr lang="de-DE" dirty="0"/>
              <a:t>.</a:t>
            </a:r>
            <a:endParaRPr lang="tr-TR" dirty="0"/>
          </a:p>
          <a:p>
            <a:pPr marL="0" indent="0">
              <a:buNone/>
            </a:pPr>
            <a:r>
              <a:rPr lang="de-DE" dirty="0"/>
              <a:t>  </a:t>
            </a:r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140968"/>
            <a:ext cx="45339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3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1990</Words>
  <Application>Microsoft Office PowerPoint</Application>
  <PresentationFormat>Ekran Gösterisi (4:3)</PresentationFormat>
  <Paragraphs>169</Paragraphs>
  <Slides>43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Monotype Corsiva</vt:lpstr>
      <vt:lpstr>Ofis Teması</vt:lpstr>
      <vt:lpstr>HALK SAĞLIĞINI TEHDİT EDEN UNSURLAR-1</vt:lpstr>
      <vt:lpstr>Kaynaklar</vt:lpstr>
      <vt:lpstr>Gıdalardaki Tehlikeler</vt:lpstr>
      <vt:lpstr>Gıdalardaki Tehlikeler</vt:lpstr>
      <vt:lpstr>Gıdalardaki Tehlikeler</vt:lpstr>
      <vt:lpstr>Gıdalardaki Tehlikeler</vt:lpstr>
      <vt:lpstr>Gıdalardaki Tehlikeler</vt:lpstr>
      <vt:lpstr>PowerPoint Sunusu</vt:lpstr>
      <vt:lpstr>Gıdalardaki Tehlikeler</vt:lpstr>
      <vt:lpstr>Gıdalardaki Tehlikeler</vt:lpstr>
      <vt:lpstr>Kimyasal tehlikeler</vt:lpstr>
      <vt:lpstr>Ağır Metaller</vt:lpstr>
      <vt:lpstr>Ağır Metaller</vt:lpstr>
      <vt:lpstr>Ağır Metaller</vt:lpstr>
      <vt:lpstr>PowerPoint Sunusu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Ağır Metaller</vt:lpstr>
      <vt:lpstr>Pestisitler</vt:lpstr>
      <vt:lpstr>Pestisitler</vt:lpstr>
      <vt:lpstr>Pestisitler</vt:lpstr>
      <vt:lpstr>Pestisitler</vt:lpstr>
      <vt:lpstr>Pestisitler</vt:lpstr>
      <vt:lpstr>Pestisitler</vt:lpstr>
      <vt:lpstr>Pestisitler</vt:lpstr>
      <vt:lpstr>Pestisitler</vt:lpstr>
      <vt:lpstr>PowerPoint Sunusu</vt:lpstr>
      <vt:lpstr>Pestisitler</vt:lpstr>
      <vt:lpstr>Pestisitler</vt:lpstr>
      <vt:lpstr>Pestisitler</vt:lpstr>
      <vt:lpstr>Pestisitler</vt:lpstr>
      <vt:lpstr>Pestisitler</vt:lpstr>
      <vt:lpstr>Pestisitler</vt:lpstr>
      <vt:lpstr>Teşekkürler…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 SAĞLIĞINI TEHDİT EDEN UNSURLAR (Kimyasallar)</dc:title>
  <dc:creator>Vaio</dc:creator>
  <cp:lastModifiedBy>TOSHIBA</cp:lastModifiedBy>
  <cp:revision>58</cp:revision>
  <dcterms:created xsi:type="dcterms:W3CDTF">2015-09-27T18:23:52Z</dcterms:created>
  <dcterms:modified xsi:type="dcterms:W3CDTF">2020-10-15T22:19:01Z</dcterms:modified>
</cp:coreProperties>
</file>