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428868"/>
            <a:ext cx="8229600" cy="1143000"/>
          </a:xfrm>
        </p:spPr>
        <p:txBody>
          <a:bodyPr/>
          <a:lstStyle/>
          <a:p>
            <a:r>
              <a:rPr lang="tr-TR" dirty="0" smtClean="0"/>
              <a:t>LENF SİSTEMİ</a:t>
            </a:r>
            <a:endParaRPr lang="tr-TR" dirty="0"/>
          </a:p>
        </p:txBody>
      </p:sp>
      <p:sp>
        <p:nvSpPr>
          <p:cNvPr id="3" name="2 İçerik Yer Tutucusu"/>
          <p:cNvSpPr>
            <a:spLocks noGrp="1"/>
          </p:cNvSpPr>
          <p:nvPr>
            <p:ph idx="1"/>
          </p:nvPr>
        </p:nvSpPr>
        <p:spPr>
          <a:xfrm>
            <a:off x="3000364" y="1600200"/>
            <a:ext cx="5686436" cy="4525963"/>
          </a:xfrm>
        </p:spPr>
        <p:txBody>
          <a:bodyPr/>
          <a:lstStyle/>
          <a:p>
            <a:pPr>
              <a:buNone/>
            </a:pPr>
            <a:r>
              <a:rPr lang="tr-TR" dirty="0" err="1" smtClean="0"/>
              <a:t>Systema</a:t>
            </a:r>
            <a:r>
              <a:rPr lang="tr-TR" dirty="0" smtClean="0"/>
              <a:t> </a:t>
            </a:r>
            <a:r>
              <a:rPr lang="tr-TR" dirty="0" err="1" smtClean="0"/>
              <a:t>lynfaticum</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52226" name="Picture 2" descr="http://upload.wikimedia.org/wikipedia/commons/thumb/2/2d/Rumen-sheep2.jpg/1024px-Rumen-sheep2.jpg"/>
          <p:cNvPicPr>
            <a:picLocks noChangeAspect="1" noChangeArrowheads="1"/>
          </p:cNvPicPr>
          <p:nvPr/>
        </p:nvPicPr>
        <p:blipFill>
          <a:blip r:embed="rId2"/>
          <a:srcRect/>
          <a:stretch>
            <a:fillRect/>
          </a:stretch>
        </p:blipFill>
        <p:spPr bwMode="auto">
          <a:xfrm>
            <a:off x="142844" y="214290"/>
            <a:ext cx="3071833" cy="2132884"/>
          </a:xfrm>
          <a:prstGeom prst="rect">
            <a:avLst/>
          </a:prstGeom>
          <a:noFill/>
        </p:spPr>
      </p:pic>
      <p:pic>
        <p:nvPicPr>
          <p:cNvPr id="52228" name="Picture 4" descr="http://fce-study.netdna-ssl.com/images/upload-flashcards/back/4/9/34494691_m.jpg"/>
          <p:cNvPicPr>
            <a:picLocks noChangeAspect="1" noChangeArrowheads="1"/>
          </p:cNvPicPr>
          <p:nvPr/>
        </p:nvPicPr>
        <p:blipFill>
          <a:blip r:embed="rId3"/>
          <a:srcRect/>
          <a:stretch>
            <a:fillRect/>
          </a:stretch>
        </p:blipFill>
        <p:spPr bwMode="auto">
          <a:xfrm>
            <a:off x="4429124" y="214290"/>
            <a:ext cx="4286280" cy="2786082"/>
          </a:xfrm>
          <a:prstGeom prst="rect">
            <a:avLst/>
          </a:prstGeom>
          <a:noFill/>
        </p:spPr>
      </p:pic>
      <p:pic>
        <p:nvPicPr>
          <p:cNvPr id="52230" name="Picture 6" descr="http://fce-study.netdna-ssl.com/images/upload-flashcards/back/5/9/34495201_m.jpg"/>
          <p:cNvPicPr>
            <a:picLocks noChangeAspect="1" noChangeArrowheads="1"/>
          </p:cNvPicPr>
          <p:nvPr/>
        </p:nvPicPr>
        <p:blipFill>
          <a:blip r:embed="rId4"/>
          <a:srcRect/>
          <a:stretch>
            <a:fillRect/>
          </a:stretch>
        </p:blipFill>
        <p:spPr bwMode="auto">
          <a:xfrm>
            <a:off x="4714876" y="3071810"/>
            <a:ext cx="3571900" cy="3095649"/>
          </a:xfrm>
          <a:prstGeom prst="rect">
            <a:avLst/>
          </a:prstGeom>
          <a:noFill/>
        </p:spPr>
      </p:pic>
      <p:pic>
        <p:nvPicPr>
          <p:cNvPr id="52232" name="Picture 8" descr="http://classconnection.s3.amazonaws.com/492/flashcards/1190492/png/horse_spleen1359180258129.png"/>
          <p:cNvPicPr>
            <a:picLocks noChangeAspect="1" noChangeArrowheads="1"/>
          </p:cNvPicPr>
          <p:nvPr/>
        </p:nvPicPr>
        <p:blipFill>
          <a:blip r:embed="rId5"/>
          <a:srcRect/>
          <a:stretch>
            <a:fillRect/>
          </a:stretch>
        </p:blipFill>
        <p:spPr bwMode="auto">
          <a:xfrm rot="12086216">
            <a:off x="7572384" y="4598124"/>
            <a:ext cx="1276350" cy="1857376"/>
          </a:xfrm>
          <a:prstGeom prst="rect">
            <a:avLst/>
          </a:prstGeom>
          <a:noFill/>
        </p:spPr>
      </p:pic>
      <p:pic>
        <p:nvPicPr>
          <p:cNvPr id="52234" name="Picture 10" descr="Enlarged spleen (three times normal size)-Photo: J.-M. Gourreau"/>
          <p:cNvPicPr>
            <a:picLocks noChangeAspect="1" noChangeArrowheads="1"/>
          </p:cNvPicPr>
          <p:nvPr/>
        </p:nvPicPr>
        <p:blipFill>
          <a:blip r:embed="rId6"/>
          <a:srcRect/>
          <a:stretch>
            <a:fillRect/>
          </a:stretch>
        </p:blipFill>
        <p:spPr bwMode="auto">
          <a:xfrm>
            <a:off x="6786578" y="1428736"/>
            <a:ext cx="2186937" cy="1952622"/>
          </a:xfrm>
          <a:prstGeom prst="rect">
            <a:avLst/>
          </a:prstGeom>
          <a:noFill/>
        </p:spPr>
      </p:pic>
      <p:sp>
        <p:nvSpPr>
          <p:cNvPr id="52236" name="AutoShape 12" descr="data:image/jpeg;base64,/9j/4AAQSkZJRgABAQAAAQABAAD/2wCEAAkGBxQTEhUUExQWFhUWFxcYFxgYGB8YGBkbGh0XGBcbGBcaHSggHBolGxcXIjEhJSkrLi4uHB8zODMsNygtLisBCgoKDg0OGxAQGiwkHCQsLCwsLCwsLCwsLCwsLCwsLCwsLCwsLCwsLCwsLCwsLCwsLCwsLCwsLCwsLCwsLCwsLP/AABEIALIBHAMBIgACEQEDEQH/xAAbAAACAgMBAAAAAAAAAAAAAAADBAIFAAEGB//EADwQAAECBAQDBQgBAwQCAwEAAAECEQADITEEEkFRYXGBBQYikfATMkKhscHR4fEUI1IHYnKCFpIkM8IV/8QAGQEAAwEBAQAAAAAAAAAAAAAAAQIDBAAF/8QAJBEAAgICAwABBQEBAAAAAAAAAAECEQMhEjFBBBMiMlFhcfH/2gAMAwEAAhEDEQA/APRc7C7c6QSSoGzH7RJufrjGhMGkeOj0qGUU4xLPWtvXGNI6RtQJuE8wfnaHJsEtZFRXf9FjGv6sU213ES9iDVm5U52hfEyyLK8wD86GOCkg5mVpUH1vy8omFvbyb9QgorAvTlb5mOc7a70AeCSxUKFW3Jv4jopt0gqFnQ9p9tJku5D7P9dooZvfVVQhI4P6+0chjsQSaqKi9awtnVoCW0/UaY4V6aFgTR1S+98wl3r0/EM4Hvcol1KY2YinSOOmLKqqHANRmjWRIHiKknQ/zB+kjngR6fhe3kq96nEVEW8meCHoRuGb8x5Fg84ICZo4CgPUO3zi3wnbi5RZTjiBTysRE3iaJSxNHpaiNDESI5jC94yQKA0vaLTA9qiZSx2/BiT0T4lkVEcfXGNJWD6qPMxHMfX8RAZVUP1gWGg5iImt6P3jWVrF+bfWBLL8I45INOX8XnEAujj7WgAnteMlYoW9coFh4B/aavEnB/iEDiWNRQ8vu0Glzwf4/EGznEa9pX98437SFwo7REKNv3HA4jJmemjSpnq0Lknf10MRKzqf3HWDiM+0H4gS0iIKeMSd4Ngo2Q3mI0EnhEgPlGs3GOQGSymIZY2pfnxEDC45gSJK5wFTejE3jRHr0Y6wUP8AsaaRH2f+0NyDQge0pjPkDbOYjL7UUXGQOBrvzaFtFPuLZAY/qNrp5xWJx6/8B5nhenGCqxaw4yg/9j8hBTQKd9DSk1vAVIs/r5wP+tUPgHnr1Ecj3r70AgykAB6KIJttSkFLk9FIxbdUb7xdv5yZUo+GoUofE1CB/tp1jmMWUooCBTQV5QLBqUVZjbQM1PVIn/TeMKXQkO5qBUigFrUEa4QUTWoqIfD4MABSnNKDfr/EGTKfRtv5eJYbx7kNpsNekM4KcVeFvCKD7l4qC2KLwqb1B19c4VmSGN3dq08uGkXwkEOCXAtRjRv3AFpSoijK9aQDuRz6lVdm2NmNPPWLHBYwNV1PdOgH5vDWN7OdL7s3Br87xCV2aZZSygqjhnAo9DS8cMpIvsNkmIIQkJUKCtaQnMUUgqdgC3pogtRlqJZi2YHSzEPqKfaFAolSiE0Nwa+cLKCZzSkdh2L2lnSEKNdOPWLJ6tV+RaOAkrCQChTACoJ1vSLnsvtoUE1VCzKPS8ZMmNxM7hR1KVnXz9CNzEcaQIzEUIUluY+cEmKAZlJb/lCE7Vi06Q0JzYs86d0nqIFNQ7gEcPXlCtDxkVqidYawq9C30+oiUvDOzuxgU9GQ+Ec3f7COoZtMfB4Hox+kQXNateNDA8OpRIcU0at+gixCRpDIk3QkiYDYwRSdYlipqUJdSgAN45DtbvSlRKMOcxBCibMAQ4B/EMo2GMXJ6OrBEQmMPTRwnaPaE33hMyk7g8qAGKbE47EmntBvbiRau0OsMmUeBrs9OOKQA5UNNecRHaEr/JPWkeM4vEza5pij1LeVoBIxZGp6Ew/0H+xfor1nuImpUHHy/UYQNvXWPJcD25ORVK9Nax0/ZPfV2E5LO3iFhz26xOWKS2LLC11s7LKnQeX6jAOfkYjmCgCNeX4galEWiZGhghg4qPmG9CBKlUpx9eYiJXWhcW8twImlRowvcDiLp6+cQLkSa10diL7ORBJcwGoAeh3Bs/5jRAIca35j+fKEsZM9mColqFzp5c/rBCti/buOZORPvEVYswFa8PwY4PHLCGSzrJc7B9N4s+1u3MoW9Zyha4QNidSBTqY5rxEZi7qdj9S/Fx849DFDijXjx0rHZOIJBrqAAwqkavu/1i3kJ/spzjNdSRqE7k7P9YrMAiU3jK3r7oAtxVf9R0fZ+HK3UR4SAK0YJtUDYPF6OloJgcEpQSQQEi4Hzzb/AIjePmhBKQGbQCpHGkGm4hnSksC1qMSG20v1hDELJ0e32rzjmLFGpqyblnJoL+caQti6xm46/toXKSak1203/MFAIu0AHAtETCvwpbKnwg0rmNvMn7wvigEgNVrHjUUhWXiLBIa44DjwMMexKg2YFmbcHWmmvzgsEYuw+ESpSSCAaAECtD9+MDnyTLSQRVrkGzF4suz1JSKVqA/WtPNoXxs4LXmUwGXd2fkdikcesKM3uinkdnLmAZHcVA6Vbe0PpkJTKANw7GxTxI2e/CIpnkELreitRW/l5gwXG4gKIUKEhy19M3zr18mq1snK7LPsTthKv7U1hoDbgOF46SWhJFRaPLMWurpoQdLG9Rw4R1PdTvMJjSphZdkv8Q2PG8Y8uJx2iU4NbOsThUkB0j1+mja8Cj/EeUakzSLpO2/DTpB/bDfp+rxKiDbQivBJBBCR5cIknCpYsG5fiGyawtjsciRLUuaoAJfrwgJXoNsHPlhKXdgK1LN5xyveDvhKk+GUTMXahoDzeOb7z97V4hRSh0I0AN+JjmlJjTDD6zXjwN7kN4/tOfiVeNRPDSHuw/AVrVUgAAONamgN6WioXMNg4H36erxZ9k4YKQfExCgwbgakxekkaI430jMZOKgRq5uftCBmr0sbjz8osZstlKACaP5cCb/KF8YqgApQOBpekMmTcZFbPxDmu/OFynWJzUVgbQSDuySFtaHcKsZVcXbrpxezQhrBJSigg8RSOOi6Z7F2IlZw0nwv/bRV705Q4qWr/A/KKTuB2iqZhikl/ZKyg8KKH1bpHSGcdfrHmyVOiE1UqEhhzuxp+fxB0S2YWO2lDod6wrJmEnkavuK/aHMOsByeh1r+IikPZObd67OL/uOB729uOvJKLpBqTuPqPWkdX3g7URJkqU/iIZIG+lOo8o8oVNKj6pGj48LfJl8MLdhJzGuUO9SXPyeJLNnLxCYLi1n4atB0yQDdPMW5RtNfQx2VhPaLCWueQ5naOszOcqSCkBuBZg7a8L/OKzs5ASAi6lgksbJZ0jgTlc8G3hwS7JDvqRXkB63hiL2TzhiBelx4qMKdOtIg6TmOYC1LE/rWAzkhPBhodP50hUSVLJYKchyw3919nggUTeIUH8Jozl6P8tvvConmwpxO0FCUuRUmxAL14NxpApUt6qcCrAVrTyjqKpIsMFlTUjQuT8mF941i8a5OUNxfnc2sWhXEK0DkM53pZ9k26AxGcnehYagsz3SAw5GBQEi1wExSA5DVzjj8NPVWMV3auIdQCXY0bhsPVusJYjtJagUg+AVZgA9gS1y0QkzGBV7xU4A5ggdY6hlC9suJmLBAfUBtiG22oK8oSE5youwALetvzCnjDFSspUCkufdAZ3/xNvMxGZiM2QCiQAK6kV5kOX9COO4rwYwg9oyczF3Zi54UBvW8VONSZM05XBSotWoKTwh326s7kutWobnewtpsIFjpSSAtaiVKqW41IA94u6a0dztBe0Tqns9b7rdqpxWGRN+IeFfMbH5xbqYjfnHFf6Vj/wCNMoQn2y+tvpF12x21KwwUVqsfd+Ig2I038o8+VqVI86UKm4ofx2KRJSVrLAfPgBvHkXeTvAvFKqSEiydBG+8feKZiVPUJHupGnGOezGNGLFW2a8MFDb7CBvXqkSCFFg17cYGViCylkOxZ78qOAdIsbY0w0pCfCzg7khtGsPvD3Z8pTqOWjM44W6v60iukIrV9ib/zF32KQy2cK8IzXFSaNyr0jvAX9wHGTSACcrsN7V47xXLW5JfX1yhrHqsLkOPz0esIWEFCPZsiocUJ53gSpAiaasN4PNWCotQNvsBHCNCvsgLQnMDmHyfC/CEVwTNm0d9/pct5c9LsykK8wR/+Y7cJ4/T8Rxv+mslpM1Y+OYwB2SP2Y6tGIuNi1f5jz8v5shJ7BhPmPRENTpgYaEafrrBR2YQ391v+ors9YQ7awZQhc0zLDawdtDx+Yiai7pBUk3RwXfPHBc1SU2BbgTqfpFHhpJ9cL/iJ4tlKNbktuz0J6RgD/T10Eb4Q4xSPShGlRPD4VS1Bheoc3ahJfTjD3Z8r3qBkAdTprbjAZashCQ/Shrp84vMHhUoCUq0YkCjqVbMdgwFLVMOM1ewmCl1FC5q7WGVuvCLAYdbsnwknKCC5Du4IFddd4KiYCGYhrga8zybrCi/aVCcwSQak5U6PUkVs9XhlZGTXgFUpAV7NagmrlRc5WP8AikVNDQkC0CxWK97IQRQMQD7qiQSNb6iziggc9UrYrAvlBSk8HIceVawuZzlpckJrZPi4bm0FnJL0kyiAnQM2mrijVgs5SE+69gHeop994XmFT1jYlD4zpYV5UJjh1XhCdiw/gHLUg+V+N9mhVZLMaal/u8HxHaGUMgZaWRR+bVJiuJqfaE0NUir63trvAY8VIjKWCfcKwNKsSN900sL2h1m8TKKviUQGDtRnPrSkBUorYJSBRgB5+Im97mNz8NluUk0OV3DbqUKNo3HaBY1EWfxKcjf8efkYnPTLFnAq1ypQ0B/xpe/R4HiMUVEEsGoABc6n18oB7QgufeBtducdZ3G+g6Vu7sk3AZ2awsfKA4mUqYSJSSauNOtKAVi37F7Cmzh7RQV7Ml6XXWtXdrl/KL7Edm+zIMtCgLEMG40sWYejGfLnrSJuUUxnC47+hwstAYqAYgUdaiDTeuuwPTk+8RWse1nE5qOnVJU+XoIQ7z9oKXMyAn+24vXNvzAp5xWTJq1DxKJDvUv1rHYsbrk+ycHBW2tsGkkm9dzGyD129dYlLU3lq3mHhpMss48xc6VA1aNBKhQPWloYR5cWtyAuYZTIDDN4TRtzuUtX5bXgKpQ0rUu5seINerQQK0Ew8vR2NmLMSSAKksHfWkW2BWUyiSD7zqBPw0Q28VkiUgkJW4BOUBjmBPu6AXFd35wzjwZcsI0BIfdhpwJPyjgqTTsTxC61rAszxpSiabfSB6wKNCdoIU6+ukZiVZQ27ENUEEPferHiDGe3/t5W+JzvSjDh8oUnrB6AfvyjhWwyV0ZoTnqqWtprDQ91StmSOr/YQtiKM1dvRgozZXZ6V/prMJwZBplmqbiPCT9THSzpNdYre6uBGHwyJSve95RH+SnJHSg6Rde2RqCeQ/UedN3JtEGtlsSCKniOUcv38xB9kmUkuVlzVqDpuR5R08tZYEENr62jzzvh2plxSgRmSEBLD/2ev/KHgrkHArns5GTKzKZi9Rx6RZyOz8ispopQa1RRzQ32fjFh2FgPbHMPBbOLku7MNLRb4tGRAVLF1FJf3iQagqNd42Hp2ivweEALqAzK90moSlgK7Hyh8KUgjMhJT8RYjQ3Y1pyg8s5Q7XD7G1QetYTnzXTshRNhWpL/AHYjhtQI6U+Wl0CxWjKKh8LXa7cxs8VGJK7nOptVCnK+5i2WmZJQGVKSFB6HMoh3BPhYVDMW1FWhReKUv+5PWSB7oBZUwhgP+KAKFQ2o5eKokt7XQrLx6i7iWeCpebjSha24A2gaFKfMUlidEhvIMK/eC4jtRSvcly0AvYOa1IBUSPloIrJkxQZi+21YDZWMC1xy0BKQMwUPfDMOFXr5DW9GqxOzlk9VGw/JgYSCfGpxs/h6t++UFk5VlvcQBUmnSm7UHAxxyXFGyEgUD7k9PnCxTnPhDJArcsBcnhDSkBsyiyH8KQGJAcOfxCsxFXcAMCzu2wPG+8Kx4ysKueATlaobdv5gIDgt1PrSBBidQnlU9IMJo5DzblxprAHr9GLSBoSWo/1aLfut2InETf7j5EF18f8AFPUgvwHGFOzOzlz1ZZbsfeVoA91H7ax6d2PhEYeWmWgUFy1VE3J8vJhEM2StIl8if040uxxMoBLBNAzaBo5/vP2gJElcxkuPdG6jRPzL8hF1iJ9DHmffztF1plJ+DxH/AJFwB0BfrGbHHlJIxQi/TmDKIJUak1fnUk+f1jWWhu9uEP8AZeHzElRfdq9DAsVhxnISkgaBmfjeN6fhsnhqCkLyhtDkqeUZSn/tY+URkSQCyi1PnZi59bQ5i5SRLYMVOAHcHUm+gP1EMyKj6M4qahUsTCEhQIoC5NRbaghJYclctNGOaxuKuB8Noz2XhHxAkuwIym1CL2MO9n4Z394ZfeLA06HnXnBSpCybk6QphjVwCUpLsalz7oB1oH/68o12vMBSA5NSRTpY+qQ7MoWFLA1pqwJJpa7xQ4pXi5ceTwULJVo0hcTO8QTT1vEh9I5o7HPwEpWnD+YGhNa9YJPRx2bXQQxIlASlrLeJSUJBv/ktXyA6naEKSewXs/CN/EfwPOLfuP2V/UTytYeXKqeMz4R9z0ihnEuANdI9f7t9kDCyES6ZveWRV1qqfKg6RLNPjGl2zPLsbGCGg6wRGGTv84IxrwjEoetYxE3RZSp7JU70J6a72jznFpl4tU2YVFJdQBfllcAVo1I7vHKOWdlcEoo+7EDXgI4LsTAKSvMlmq767UjRhNXxMadssO7KQmTUjNnUeDs1CNGr1h2ZRy75vFlDULAUI32aEJoCC1g1dq1IhXEYph4yS1efXeNdDtfdSGJ+JoWF7E/X9QMBgCo0IJalE0qHpq/p4STigqZLzDwhixdT5WVVIBoeGkWnb2M9xcwIDBRlZA3tcygCVF3SwApys7AqJzdSUaKwg+zOIKXSFZUiwUSMrki4T0zbisJyhmpldTMFFYSA4GV81GD0AaLOTLdCZSpksAlSggF1lSLhgC5p4TarwCfKaYtygskMr4QAAQTci5Db7wToytkp+Hk5UkAhnExKvhKaBlfEVF2oANd4qleI5UJ2c6+eg4cIYxJUtso/t5mFqm5J2u/IjaE5k0OUg/zWscWiqXZDFskBIqTV+G231hRCiPOgfXc+f1hiYQwYgCl6qNKlgLO7fzAAQzmvrX5UgBq+wipzHMtiW8IHS351LtEJoJBWdTTnc/WBZdTyD38toJKJFQCdEnQa8nEKDokEF7ZlFNhVvLhDvZXY8zEqAS7D31EUSPuSNIr1KJqPesAL6N9QLx6r2B2SmRJSjW6qXUb/AIiWafFaGyZfpxv1mdnYaXJAQn6hydyXuf1FiF8KdPpE0YYWamkSWCBrGKm9s86U7ZW4+cUpUoAnKHYatHl/bMnNNWta6r8QGWxLAB7MzB6fKPRO800okTVD/AgV/wAqDXciPLu0ZwDMoswB0AJsG4NfnGj48fTXh48XZcYBJSBlyjKMpoCbkKc73+UQxSz7TOCrw2GvK17h9SIh2LOQl89UKFSx0q45QziZvsyFIY1KQSH0NU8Y0J7N2ZXj/wABDDFLH2ZJqwa25p5w0jBJmTEywo5QKsAPEGqRU7xvPMUQtRdQYpSKDU5r38JqP3FvhUFLKISCQ7ge6GAq2tPptDGPV/wrl9jIQogrV4ava43DbX/iGUzPZIcVAdw9dmrWkWSJzUyg7uK8eD6whi0+IMzBFSLPWpDbgaR3fYv2raRTYrES0gFIoXLgWNwGN/vtHMTbx03as1AlhOXxMCwFDu/COaXfhDIhK/SaBSCS01f1p+TEUKiYVTl9b16QREanJDQ/MlJKZMtJZpZMwt/l4lNwfwwgzk6fbj64w5iFICJpuTkTLfQMrMeBJq3GBQ7dm+7OFOIxkujgErVsybDl7o849Yq7Px3/AIjiP9McNWZNKSxaWj/rU/UfOPQ1W25R5+d3MldAUVvXnB0Ab+UAVQ3rEvbcYRInInj5SlUTQlBrxcfYmOOw6zJV/cIDvQOzh3r1FI6+fjkOLs5+BVmP+3lHGd5Z7OxcFyBzJe9dI0Ye6NXxZVaNduTEldFMCl3FajlFDOJdndqE6fxCsnElL8WcQyieFBvCDuXf9naNaNCg07Cy5WZ6pSaVKgNHaqhtpwhzC4cE0mYcEsXVMDg8cr626bQjkFsqX3KXd+dAfLWAzk5VMZZTb4i+m41jugvfpc42etLoWpMwrcqUlf8AbKkslKiUAElJylmcsHqAIRny1BSVFbiqg6PC7lSgEEtltcB9qQiglT0PCoBPTXSGMKSspAJzPRKlp0sGNKgMHvZrQbFUVEzFzzMNagAmiAjnRIYfnSAzkMaBPiDhrDkeFRXaGZ5WCqWtqaH4Ca2AAzMduULTEkoDqoHCa0Zy7DZ3r8q14dUAmzQxb+f3GS0hIBWPFpSnlEigAAt64RFVWJ2t53G0KO0ak4dxnJAckJcsKBzUa0YRhBYnMNXZiWark2Gn50GsGgow40Dk+XxQbD4f2i0y5YdSqEqZgX30AAcvCt1saMPWX/cbsX2ixOUDklnwAn3lfRh9eUeiZ9GP220ivwchEmUiUhQZCRXci5vqYelrSWJUNr9d+EYZz5SPOzz+pLl54NJXS31eAzZh5eX5iftUDUeYhTFYlB+If+0CyEFso++kxsKqtyAfmftHkGMwylLASCXDsLUevz1j1bvcsHDqqCyk+RcRxXY8v++LBwa1o+za86O0asH4myEbVDKUFSBnFQlglNQGoQxrT1aHZEsBAJdIDmupPDXXaBKlZZimLirEnZ6vyAPlATigVijgH3jYXrwDv5RRK2ejknxjTLiThQTTwsajcUBoeP2ixXhyzhPDw0AbYdOOm8JysGUMUlwzjTo3X5RBOI1qX+Wn1aCZKTCZmcNs4N+GWjvWBrWrKpZqSMrfV4GJtVVHw3d9ebmK/FYwAqc6n6xxzhRXdpzMyRQeEM/2MUcN46Zmo5YEtCYNaw6M2V2TTEwQ3r1oIGk67ehGCCSsNmgU0lXhSHUSEpA1JYADnTzjJh1jo+4HZftZ6ppqJICh/wA1OE9QAo9RCZJcYths7nsjs0YfDypWqEjMz1WfFMbqS0W4ZhUxvDzEnXpG0NUO7b/uPNu9k2/CPsq7vGKkRtG7gt1PnBgsejDKhJMliUC+ZVx9Ro0cB32JClPWoY20ST9RHeYhAUk1uNyK6Rwff2RkKVCoWN9Qz+YI8orhdSNHxq5HKSv53h7CvmllKRcBn98pUCQWql3SPnV2itlTa6Q9gJ+WYlZcJCgXAGYNYpzUd7O44RsTPQn0dcrDoWhYmFAxE1al55gKAGWzWILgFqkW4QhMxWIlPLzhYAzFKke1SRuSqpQACx4ecET0TUP/AGQsqzLSoqSpyLJOU5ku/hH+3WBTJ5XMJCpCaJHvEDKkEMAoWIUzHVOmtDBGLXYOV2xPQkBCZSXo6UIzUoSoVKfIO+sV5QlBqCVuPCpIAaxFTsoGo0FrxaYbFy86VKyFAqRlljM3iAUKEJsKM5e9oWkp9scw8AObMoFkhmAFSS+VRcqYVgFr/gvMmqclIFm8JzFISwNRQAk+WrXlgZSCk0eY5YBOd/dyulsrXruRTbQmki81SvEUuHArVjxJclIuY12bVSkhKVFiQlSiXGVVkJDrIbNRqI1jkdKT4k50lISwUVKJCUCy2ZKipSHJSHoAWOsV80NUGpD8dXNmakNdprYhRZWeVKIIuHRVharF6MHoxrCvZ+DmTzlQkqOpsE8z65Qkml2XxJtWwCZeYpShyonkHeja9S0emd3ew5eHSHUkrUkZlEAvsA9hFd2N2EJH9wkKmEhLkUDkAsPOsWshSwrI6SkjwjKeLgV09WjBlyqWkTzZOS4x6LESUOXKX5CNSZEsuMwoaUFAbEFuYgCETB7pTyIV9yY2iYsEElA0sQeHzfziSMrX9HlSZQoSPIfiEcXh5e4+Q+0HK1m+V+R+UKzVr1ynp9o5s6EWUPb0sZSl0qDUsCDerXim7LnHKslvCaHK5Yh1CjFvC+1AY6ifIKm93e0c6vBmVMUFZvYqA9pl/wASRVL/ABD86Rq+PNP7WauloUnpJTwLPyZ7b8TEkYfIpNGBf3bGrKLEE7swNot8P2XmkoEs5kEKdRoSX20bbnGTJKgCkDxAUNgA+g0H5LvGhaZSU3kVsjKJy5Q4AAcAfMuHufTQmVAFgLM9fqPOLXFK9mgAVZ05iAC7vRtK2MUCnzVub9Y4eP4jMxNzoK2FIp+0VJVUFob7Qm0ygU1aKSeqkFIGVpIVWt7uWtA1bRMjcfmIJPnDmCRI7eukYCNYzL9oxDn9wBCRFG5/KPUO43ZCUYVJVleY8wuAaH3b/wC1j1MebYfDmZMTLS7rUlA6+8eQj2fDoyhIB8IASKaWjL8mWuJyToLhcGkKVRHA5Q7GN/0ozPlQQRttWJqoQTrS2hZoHNfrs21R8ozaJsn/AEwHwIHSM/p0/wCKPKJkuNPKFlTCDceUHoUYWtQoXY/FpyV+Ype9HZntsMpILqR4k8Sl/qHEdHMFIUKCKpcp/wAdtacOEHp2PCVOzxBBboYscDPZ3DpAIrRnsXBBoatwh7vh2X7GeVJHgWSpPDcdCfIiKiSfWh2vaNsZXs9b8opnZ9j4GYpAlZwkFSSQUnNdaVezKfiDqBL0dIoaCr7e7P8AYLUFTMyi5YJBqGvXbUgOzgNHQ92Z6UpkhJSpQLqckEpKlKCrFx4QfEQ2atWMJ94cRJWELMr2SCVZDRRLkORKQxBJSWzEBw7VMXa0eZHJJZWn0ctLSUgLUk5C7OWdQGm7U0pwiSZSzRfhDhkMSSohkhMu6i1ntR2di3JwqlzVkpIzJWoe0BDJulZUQWDkXozkkPCONxCCSpCcqSGSkkqIDmuYs+zNr5KzZF8nSJEZlJAvRJBIzqcgUAByliABVmeJYUJTMOXKQkBapinFAUFkgGpLkEauzsHgkmeDLKZmZwAqWWU7sxG1SxzHozNF93a7vK8C8TRKR/bQWDhyrxdTY1tsBE5ZFFWdKNJ8v+/4I9kd2FTWmThkQyWTqWADnYG/WOvweAYBKAEgAUCaRbHD+mESRJ8QDb/n7R583Kb2Rn8i1orMTh1BuJQ4bVxr1hj/APnEi4fTwi9/KsWC8O7bgj6iDKkU22MBYzPLOVYwayHBAILe7UNccYLMwqmqfl5RYSUEE0PrWJTUGGUdCfVdlWZBYFuVPtGKlZh6eDqQQeB0P0+UCmSquNfVYFFIz/oiuSX2O70hbFyM6ShbsdQR0rpFkUHXzH3GkaVIgVRdTOMlGZhFkq8UtVyLJL+8U7384sTikKBIUCaMRZuJ3tThFpicGLaGhBJY+vrHKdqdkGQvNLUQhRGYbMQTz1jVizctSKwdvRa4hYWhVHKRRjfbnHPTpZJfhu0W4mhJzByC9vxvSEjUEU11eLWa5QoqZ6XT4ret4rcSG/mLleFuKnSKqbIIfVvVYeJmzdFeamNoS0GVLjSnNTDGZoElESWWFP55QQSzrRO/61jctJWoBCCVEslIqSfVf1HN0hGdT/p92fnnKmEOJQYPTxqu3EJfzEehBGzdDFP3d7M/p5KZfxVUsg0KjfoKAcBFxKrqfMR5mSXOVgehiakENuN4XKdqPx1EEUK0P3gE5TVqzg26HTiYUmSCqWLc4GEnj5xFJZx5U/W8QJ3jjkXRgQ5w77MNECmKNElM5vvL2OJ8lQDBQqDxFnps9Y8rEpSCXoUkgi6gRelqH5x7uJYq+tG+0cv2v3R9osTZMz2M0MCQKFrEgfFausUxz4vfRtwfKUU4yKBXepMqUlMgSVApCcpKzcJSxGUB3zaquTrWgHaKglTBAEws8xlrp4yUnLmLqS2b/gDZ46//AMECipWImKWsl3QyEk8aU+V4tMF3MwiQFCUolqZlKUPIlovLOgKeGC/Zw3ZnZOKxbqzEIeYcygz52K2Tq7CvANYR1nY3c+TJUFKT7VQAOdTZX4It5vHVSZTAAUYbbQNEq6XHAEaHT1wjPLJKQsvkt6WkCXLcHKE8HDjrSBICkoIVXalOTG8PJkkUGXpT7xipBbfgIlsjzQtKkOkFBKeAqn/1NPJoIXBGYa3TXhUXArxh6TLpbo8FVLozfOHUSUsmxaYm3MfWCgghj64xsy2bYtrYxJSOENVCN2CK97j0/KIGCqlWp6/ERTLrWAwpoWnpfd/rtAveDtWx4Q8UPyhZUgguG49LfiFaKRkgeSBKQ1i2+3UQwUNrECdj8oUqpCq5LuGb5gwvNl6H6RYlTNUtytEsoO/l+o6v0PHI0cvN7PSlyHbUPTp6aKCdikSlFJlzBYC1f+zx6KvDjjFbjeyUqDEE8w/1isMjj3svH5F6Z55iO1RmylBQDYkhn4tp1hTEKFXL8qAdY6rG90kkEIBu+UgsP+O0Vf8A4nPGjhqX8rPF45YDN8vSjRIJq1LOaV4RjBNgDxNRHSI7pz1GpSOJzW5BP3i4wHcuUP8A7SpZGnup8hX5wzzwRGTOK7L7Im4kshNH8Sz7qeu/AVj0LsPu/KwyXABWzFZFa6DZP11MWuHlJQkJQMoTYAMByAgxA4xlyZXNiWAMFQDoY2JQ/wB3zgkqW4+KIpCuQIq3gOILj6/eGyz1eBzUUeOETK1cygqfVIlmfeJkAHccoEZY8tv4gMNnTY2iacI0LRkZFmZo9EkwFQ8SuQ+8ZGQGFdhFC0L9mnwDr9YyMjmcumM7xAXHWMjI44IEjbSN5Q1hGRkcKzcoUPWMmRkZD+C+kFHwiJvGRkcFmC8baNRkcwG2rA5wt60jIyF8GXYNYgSbRkZClURXaNAxkZClEbSY0oxkZHI40bRAaRkZBGRv8RpMZGQAkNYmL+UZGQPQsMYzDa8zGRkEi+hdvGTq0TVeMjIUIlO9+AruYyMjg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2238" name="Picture 14" descr="http://www.clovegarden.com/ingred/img/as_spleen02g.jpg"/>
          <p:cNvPicPr>
            <a:picLocks noChangeAspect="1" noChangeArrowheads="1"/>
          </p:cNvPicPr>
          <p:nvPr/>
        </p:nvPicPr>
        <p:blipFill>
          <a:blip r:embed="rId7"/>
          <a:srcRect/>
          <a:stretch>
            <a:fillRect/>
          </a:stretch>
        </p:blipFill>
        <p:spPr bwMode="auto">
          <a:xfrm>
            <a:off x="2285984" y="1785926"/>
            <a:ext cx="2024050" cy="1270091"/>
          </a:xfrm>
          <a:prstGeom prst="rect">
            <a:avLst/>
          </a:prstGeom>
          <a:noFill/>
        </p:spPr>
      </p:pic>
      <p:pic>
        <p:nvPicPr>
          <p:cNvPr id="52242" name="Picture 18" descr="http://1.bp.blogspot.com/-HuFYpiCmCj4/UB7QaHglR7I/AAAAAAAAFUY/0HO6tYKepdU/s1600/Dog+Liver+Location.bmp"/>
          <p:cNvPicPr>
            <a:picLocks noChangeAspect="1" noChangeArrowheads="1"/>
          </p:cNvPicPr>
          <p:nvPr/>
        </p:nvPicPr>
        <p:blipFill>
          <a:blip r:embed="rId8"/>
          <a:srcRect/>
          <a:stretch>
            <a:fillRect/>
          </a:stretch>
        </p:blipFill>
        <p:spPr bwMode="auto">
          <a:xfrm>
            <a:off x="285720" y="3071810"/>
            <a:ext cx="3805822" cy="3143272"/>
          </a:xfrm>
          <a:prstGeom prst="rect">
            <a:avLst/>
          </a:prstGeom>
          <a:noFill/>
        </p:spPr>
      </p:pic>
      <p:pic>
        <p:nvPicPr>
          <p:cNvPr id="52240" name="Picture 16" descr="http://research.vet.upenn.edu/Portals/61/Gallery/Album/54/lymphosarcoma_spleen.jpg"/>
          <p:cNvPicPr>
            <a:picLocks noChangeAspect="1" noChangeArrowheads="1"/>
          </p:cNvPicPr>
          <p:nvPr/>
        </p:nvPicPr>
        <p:blipFill>
          <a:blip r:embed="rId9" cstate="print"/>
          <a:srcRect/>
          <a:stretch>
            <a:fillRect/>
          </a:stretch>
        </p:blipFill>
        <p:spPr bwMode="auto">
          <a:xfrm rot="15512205">
            <a:off x="2799332" y="4455469"/>
            <a:ext cx="1928794" cy="131479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on the spleen"/>
          <p:cNvPicPr>
            <a:picLocks noChangeAspect="1" noChangeArrowheads="1"/>
          </p:cNvPicPr>
          <p:nvPr/>
        </p:nvPicPr>
        <p:blipFill>
          <a:blip r:embed="rId2"/>
          <a:srcRect/>
          <a:stretch>
            <a:fillRect/>
          </a:stretch>
        </p:blipFill>
        <p:spPr bwMode="auto">
          <a:xfrm>
            <a:off x="3446252" y="2000240"/>
            <a:ext cx="5697748" cy="4857760"/>
          </a:xfrm>
          <a:prstGeom prst="rect">
            <a:avLst/>
          </a:prstGeom>
          <a:noFill/>
        </p:spPr>
      </p:pic>
      <p:pic>
        <p:nvPicPr>
          <p:cNvPr id="1028" name="Picture 4" descr="http://www.vet.uga.edu/ivcvm/courses/VPAT5200/04_growth/01_adaptation/images/acq01_img04.jpg"/>
          <p:cNvPicPr>
            <a:picLocks noChangeAspect="1" noChangeArrowheads="1"/>
          </p:cNvPicPr>
          <p:nvPr/>
        </p:nvPicPr>
        <p:blipFill>
          <a:blip r:embed="rId3"/>
          <a:srcRect/>
          <a:stretch>
            <a:fillRect/>
          </a:stretch>
        </p:blipFill>
        <p:spPr bwMode="auto">
          <a:xfrm>
            <a:off x="142844" y="214290"/>
            <a:ext cx="4429156" cy="29405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contrast="24000"/>
          </a:blip>
          <a:srcRect/>
          <a:stretch>
            <a:fillRect/>
          </a:stretch>
        </p:blipFill>
        <p:spPr bwMode="auto">
          <a:xfrm>
            <a:off x="-1714544" y="-142900"/>
            <a:ext cx="11358642" cy="7358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7410" name="Picture 2" descr="http://3.bp.blogspot.com/-n370kSWZgIY/UR1akTMkRsI/AAAAAAAABKQ/oJQpjNVMCg0/s1600/no_ill_lymphcapillaries-cardiovascular-system-of-animals.jpg"/>
          <p:cNvPicPr>
            <a:picLocks noChangeAspect="1" noChangeArrowheads="1"/>
          </p:cNvPicPr>
          <p:nvPr/>
        </p:nvPicPr>
        <p:blipFill>
          <a:blip r:embed="rId2"/>
          <a:srcRect/>
          <a:stretch>
            <a:fillRect/>
          </a:stretch>
        </p:blipFill>
        <p:spPr bwMode="auto">
          <a:xfrm>
            <a:off x="311040" y="357166"/>
            <a:ext cx="8464043" cy="46434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1986" name="Picture 2" descr="lymphatic system needed to detox"/>
          <p:cNvPicPr>
            <a:picLocks noChangeAspect="1" noChangeArrowheads="1"/>
          </p:cNvPicPr>
          <p:nvPr/>
        </p:nvPicPr>
        <p:blipFill>
          <a:blip r:embed="rId2"/>
          <a:srcRect/>
          <a:stretch>
            <a:fillRect/>
          </a:stretch>
        </p:blipFill>
        <p:spPr bwMode="auto">
          <a:xfrm>
            <a:off x="500034" y="571480"/>
            <a:ext cx="8282896" cy="56436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66" y="285728"/>
            <a:ext cx="9372666"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www.veterinariadigital.com/uk/uploads/535034d654d9079.jpg"/>
          <p:cNvPicPr>
            <a:picLocks noChangeAspect="1" noChangeArrowheads="1"/>
          </p:cNvPicPr>
          <p:nvPr/>
        </p:nvPicPr>
        <p:blipFill>
          <a:blip r:embed="rId2"/>
          <a:srcRect/>
          <a:stretch>
            <a:fillRect/>
          </a:stretch>
        </p:blipFill>
        <p:spPr bwMode="auto">
          <a:xfrm>
            <a:off x="3357555" y="-1"/>
            <a:ext cx="5786446" cy="3710559"/>
          </a:xfrm>
          <a:prstGeom prst="rect">
            <a:avLst/>
          </a:prstGeom>
          <a:noFill/>
        </p:spPr>
      </p:pic>
      <p:pic>
        <p:nvPicPr>
          <p:cNvPr id="43010" name="Picture 2" descr="http://www.michigan.gov/images/deer_lymphnodes_26608_7.jpg"/>
          <p:cNvPicPr>
            <a:picLocks noChangeAspect="1" noChangeArrowheads="1"/>
          </p:cNvPicPr>
          <p:nvPr/>
        </p:nvPicPr>
        <p:blipFill>
          <a:blip r:embed="rId3"/>
          <a:srcRect/>
          <a:stretch>
            <a:fillRect/>
          </a:stretch>
        </p:blipFill>
        <p:spPr bwMode="auto">
          <a:xfrm>
            <a:off x="0" y="0"/>
            <a:ext cx="4114800" cy="3429001"/>
          </a:xfrm>
          <a:prstGeom prst="rect">
            <a:avLst/>
          </a:prstGeom>
          <a:noFill/>
        </p:spPr>
      </p:pic>
      <p:pic>
        <p:nvPicPr>
          <p:cNvPr id="43018" name="Picture 10" descr="block3_06.jpg - Fig.2 Diagram of lymph node structure. Surrounding thelymph node is a capsule of dense connective tissue fromwhich trabeculae (pink) extend into the substance of the node.Under the capsule and adjacent to the trabeculae are,respectively, the subcapsular sinus and the trabecularlymphatic sinuses (green). Afferent lymphatic vessels (arrows)penetrate the capsule and empty into the subcapsularsinus. The subcapsular sinus and trabecular sinusescommunicate with the medullary sinuses.Fig.3 93W6559 Lymph node, H&amp;E. The dense outer portionof the lymph node is the cortex. It consists of aggregations oflymphocytes organized as nodules and a nodule-free deepcortex. The innermost portion, the medulla, extends to thesurface at the hilum, where blood vessels enter or leave andwhere efferent lymphatic vessels leave the node. Surroundingthe lymph node is the capsule."/>
          <p:cNvPicPr>
            <a:picLocks noChangeAspect="1" noChangeArrowheads="1"/>
          </p:cNvPicPr>
          <p:nvPr/>
        </p:nvPicPr>
        <p:blipFill>
          <a:blip r:embed="rId4"/>
          <a:srcRect/>
          <a:stretch>
            <a:fillRect/>
          </a:stretch>
        </p:blipFill>
        <p:spPr bwMode="auto">
          <a:xfrm>
            <a:off x="4214810" y="3054687"/>
            <a:ext cx="5143536" cy="3543917"/>
          </a:xfrm>
          <a:prstGeom prst="rect">
            <a:avLst/>
          </a:prstGeom>
          <a:noFill/>
        </p:spPr>
      </p:pic>
      <p:pic>
        <p:nvPicPr>
          <p:cNvPr id="43020" name="Picture 12" descr="http://faculty.southwest.tn.edu/rburkett/lympha9.jpg"/>
          <p:cNvPicPr>
            <a:picLocks noChangeAspect="1" noChangeArrowheads="1"/>
          </p:cNvPicPr>
          <p:nvPr/>
        </p:nvPicPr>
        <p:blipFill>
          <a:blip r:embed="rId5"/>
          <a:srcRect/>
          <a:stretch>
            <a:fillRect/>
          </a:stretch>
        </p:blipFill>
        <p:spPr bwMode="auto">
          <a:xfrm>
            <a:off x="-47689" y="3071810"/>
            <a:ext cx="4286280" cy="32147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srcRect/>
          <a:stretch>
            <a:fillRect/>
          </a:stretch>
        </p:blipFill>
        <p:spPr bwMode="auto">
          <a:xfrm>
            <a:off x="214282" y="642918"/>
            <a:ext cx="8748742" cy="50491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6386" name="Picture 2" descr="http://1.bp.blogspot.com/--EIkgB4UBT4/UR1a6KfSNXI/AAAAAAAABKg/2A0zwiYh-RM/s1600/cardiovascular-system-of-animals-lymphatic-system.jpg"/>
          <p:cNvPicPr>
            <a:picLocks noChangeAspect="1" noChangeArrowheads="1"/>
          </p:cNvPicPr>
          <p:nvPr/>
        </p:nvPicPr>
        <p:blipFill>
          <a:blip r:embed="rId2"/>
          <a:srcRect/>
          <a:stretch>
            <a:fillRect/>
          </a:stretch>
        </p:blipFill>
        <p:spPr bwMode="auto">
          <a:xfrm>
            <a:off x="714348" y="0"/>
            <a:ext cx="7858148" cy="68103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1026" name="Picture 2" descr="http://commons.wikivet.net/images/thumb/5/5b/Lymph_Node_positions.jpg/250px-Lymph_Node_positions.jpg"/>
          <p:cNvPicPr>
            <a:picLocks noChangeAspect="1" noChangeArrowheads="1"/>
          </p:cNvPicPr>
          <p:nvPr/>
        </p:nvPicPr>
        <p:blipFill>
          <a:blip r:embed="rId2"/>
          <a:srcRect/>
          <a:stretch>
            <a:fillRect/>
          </a:stretch>
        </p:blipFill>
        <p:spPr bwMode="auto">
          <a:xfrm>
            <a:off x="3755477" y="3344680"/>
            <a:ext cx="5388523" cy="3513320"/>
          </a:xfrm>
          <a:prstGeom prst="rect">
            <a:avLst/>
          </a:prstGeom>
          <a:noFill/>
        </p:spPr>
      </p:pic>
      <p:pic>
        <p:nvPicPr>
          <p:cNvPr id="1030" name="Picture 6" descr="http://o.quizlet.com/i/re0SNkPWCYab-bJQqVZY7A.jpg"/>
          <p:cNvPicPr>
            <a:picLocks noChangeAspect="1" noChangeArrowheads="1"/>
          </p:cNvPicPr>
          <p:nvPr/>
        </p:nvPicPr>
        <p:blipFill>
          <a:blip r:embed="rId3"/>
          <a:srcRect/>
          <a:stretch>
            <a:fillRect/>
          </a:stretch>
        </p:blipFill>
        <p:spPr bwMode="auto">
          <a:xfrm>
            <a:off x="4071934" y="0"/>
            <a:ext cx="3910809" cy="3214686"/>
          </a:xfrm>
          <a:prstGeom prst="rect">
            <a:avLst/>
          </a:prstGeom>
          <a:noFill/>
        </p:spPr>
      </p:pic>
      <p:pic>
        <p:nvPicPr>
          <p:cNvPr id="1032" name="Picture 8" descr="http://o.quizlet.com/D5pNgZCUd8SEkAUzHIxt8w.png"/>
          <p:cNvPicPr>
            <a:picLocks noChangeAspect="1" noChangeArrowheads="1"/>
          </p:cNvPicPr>
          <p:nvPr/>
        </p:nvPicPr>
        <p:blipFill>
          <a:blip r:embed="rId4"/>
          <a:srcRect/>
          <a:stretch>
            <a:fillRect/>
          </a:stretch>
        </p:blipFill>
        <p:spPr bwMode="auto">
          <a:xfrm>
            <a:off x="0" y="785794"/>
            <a:ext cx="3840753" cy="2857520"/>
          </a:xfrm>
          <a:prstGeom prst="rect">
            <a:avLst/>
          </a:prstGeom>
          <a:noFill/>
        </p:spPr>
      </p:pic>
      <p:sp>
        <p:nvSpPr>
          <p:cNvPr id="8" name="7 Dikdörtgen"/>
          <p:cNvSpPr/>
          <p:nvPr/>
        </p:nvSpPr>
        <p:spPr>
          <a:xfrm>
            <a:off x="500034" y="3714752"/>
            <a:ext cx="4572000" cy="2308324"/>
          </a:xfrm>
          <a:prstGeom prst="rect">
            <a:avLst/>
          </a:prstGeom>
        </p:spPr>
        <p:txBody>
          <a:bodyPr>
            <a:spAutoFit/>
          </a:bodyPr>
          <a:lstStyle/>
          <a:p>
            <a:r>
              <a:rPr lang="tr-TR" dirty="0" smtClean="0"/>
              <a:t>1. </a:t>
            </a:r>
            <a:r>
              <a:rPr lang="tr-TR" dirty="0" err="1" smtClean="0"/>
              <a:t>Lc</a:t>
            </a:r>
            <a:r>
              <a:rPr lang="tr-TR" dirty="0" smtClean="0"/>
              <a:t>. </a:t>
            </a:r>
            <a:r>
              <a:rPr lang="tr-TR" dirty="0" err="1" smtClean="0"/>
              <a:t>parotideum</a:t>
            </a:r>
            <a:r>
              <a:rPr lang="tr-TR" dirty="0" smtClean="0"/>
              <a:t/>
            </a:r>
            <a:br>
              <a:rPr lang="tr-TR" dirty="0" smtClean="0"/>
            </a:br>
            <a:r>
              <a:rPr lang="tr-TR" dirty="0" smtClean="0"/>
              <a:t>2. </a:t>
            </a:r>
            <a:r>
              <a:rPr lang="tr-TR" dirty="0" err="1" smtClean="0"/>
              <a:t>Lc</a:t>
            </a:r>
            <a:r>
              <a:rPr lang="tr-TR" dirty="0" smtClean="0"/>
              <a:t>. </a:t>
            </a:r>
            <a:r>
              <a:rPr lang="tr-TR" dirty="0" err="1" smtClean="0"/>
              <a:t>mandibulare</a:t>
            </a:r>
            <a:r>
              <a:rPr lang="tr-TR" dirty="0" smtClean="0"/>
              <a:t/>
            </a:r>
            <a:br>
              <a:rPr lang="tr-TR" dirty="0" smtClean="0"/>
            </a:br>
            <a:r>
              <a:rPr lang="tr-TR" dirty="0" smtClean="0"/>
              <a:t>3. </a:t>
            </a:r>
            <a:r>
              <a:rPr lang="tr-TR" dirty="0" err="1" smtClean="0"/>
              <a:t>Lc</a:t>
            </a:r>
            <a:r>
              <a:rPr lang="tr-TR" dirty="0" smtClean="0"/>
              <a:t>. </a:t>
            </a:r>
            <a:r>
              <a:rPr lang="tr-TR" dirty="0" err="1" smtClean="0"/>
              <a:t>cervicale</a:t>
            </a:r>
            <a:r>
              <a:rPr lang="tr-TR" dirty="0" smtClean="0"/>
              <a:t> </a:t>
            </a:r>
            <a:r>
              <a:rPr lang="tr-TR" dirty="0" err="1" smtClean="0"/>
              <a:t>superficiale</a:t>
            </a:r>
            <a:r>
              <a:rPr lang="tr-TR" dirty="0" smtClean="0"/>
              <a:t/>
            </a:r>
            <a:br>
              <a:rPr lang="tr-TR" dirty="0" smtClean="0"/>
            </a:br>
            <a:r>
              <a:rPr lang="tr-TR" dirty="0" smtClean="0"/>
              <a:t>4. </a:t>
            </a:r>
            <a:r>
              <a:rPr lang="tr-TR" dirty="0" err="1" smtClean="0"/>
              <a:t>Lnn</a:t>
            </a:r>
            <a:r>
              <a:rPr lang="tr-TR" dirty="0" smtClean="0"/>
              <a:t>. </a:t>
            </a:r>
            <a:r>
              <a:rPr lang="tr-TR" dirty="0" err="1" smtClean="0"/>
              <a:t>axillares</a:t>
            </a:r>
            <a:r>
              <a:rPr lang="tr-TR" dirty="0" smtClean="0"/>
              <a:t/>
            </a:r>
            <a:br>
              <a:rPr lang="tr-TR" dirty="0" smtClean="0"/>
            </a:br>
            <a:r>
              <a:rPr lang="tr-TR" dirty="0" smtClean="0"/>
              <a:t>5. </a:t>
            </a:r>
            <a:r>
              <a:rPr lang="tr-TR" dirty="0" err="1" smtClean="0"/>
              <a:t>Ln</a:t>
            </a:r>
            <a:r>
              <a:rPr lang="tr-TR" dirty="0" smtClean="0"/>
              <a:t>. </a:t>
            </a:r>
            <a:r>
              <a:rPr lang="tr-TR" dirty="0" err="1" smtClean="0"/>
              <a:t>subiliaci</a:t>
            </a:r>
            <a:r>
              <a:rPr lang="tr-TR" dirty="0" smtClean="0"/>
              <a:t> (köpekte yoktur)</a:t>
            </a:r>
            <a:br>
              <a:rPr lang="tr-TR" dirty="0" smtClean="0"/>
            </a:br>
            <a:r>
              <a:rPr lang="tr-TR" dirty="0" smtClean="0"/>
              <a:t>6. </a:t>
            </a:r>
            <a:r>
              <a:rPr lang="tr-TR" dirty="0" err="1" smtClean="0"/>
              <a:t>Lc</a:t>
            </a:r>
            <a:r>
              <a:rPr lang="tr-TR" dirty="0" smtClean="0"/>
              <a:t>. </a:t>
            </a:r>
            <a:r>
              <a:rPr lang="tr-TR" dirty="0" err="1" smtClean="0"/>
              <a:t>inguinale</a:t>
            </a:r>
            <a:r>
              <a:rPr lang="tr-TR" dirty="0" smtClean="0"/>
              <a:t> </a:t>
            </a:r>
            <a:r>
              <a:rPr lang="tr-TR" dirty="0" err="1" smtClean="0"/>
              <a:t>superficiale</a:t>
            </a:r>
            <a:r>
              <a:rPr lang="tr-TR" dirty="0" smtClean="0"/>
              <a:t> </a:t>
            </a:r>
          </a:p>
          <a:p>
            <a:r>
              <a:rPr lang="tr-TR" dirty="0" smtClean="0"/>
              <a:t>    (dişi: </a:t>
            </a:r>
            <a:r>
              <a:rPr lang="tr-TR" dirty="0" err="1" smtClean="0"/>
              <a:t>Mammarii</a:t>
            </a:r>
            <a:r>
              <a:rPr lang="tr-TR" dirty="0" smtClean="0"/>
              <a:t>  erkek: </a:t>
            </a:r>
            <a:r>
              <a:rPr lang="tr-TR" dirty="0" err="1" smtClean="0"/>
              <a:t>Scrotales</a:t>
            </a:r>
            <a:r>
              <a:rPr lang="tr-TR" dirty="0" smtClean="0"/>
              <a:t>)</a:t>
            </a:r>
            <a:br>
              <a:rPr lang="tr-TR" dirty="0" smtClean="0"/>
            </a:br>
            <a:r>
              <a:rPr lang="tr-TR" dirty="0" smtClean="0"/>
              <a:t>7. </a:t>
            </a:r>
            <a:r>
              <a:rPr lang="tr-TR" dirty="0" err="1" smtClean="0"/>
              <a:t>Ln</a:t>
            </a:r>
            <a:r>
              <a:rPr lang="tr-TR" dirty="0" smtClean="0"/>
              <a:t>. </a:t>
            </a:r>
            <a:r>
              <a:rPr lang="tr-TR" dirty="0" err="1" smtClean="0"/>
              <a:t>poplitei</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Words>
  <PresentationFormat>Ekran Gösterisi (4:3)</PresentationFormat>
  <Paragraphs>4</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LENF SİSTEMİ</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LENF SİSTEMİ</dc:title>
  <dc:creator>1</dc:creator>
  <cp:lastModifiedBy>user</cp:lastModifiedBy>
  <cp:revision>1</cp:revision>
  <dcterms:created xsi:type="dcterms:W3CDTF">2017-03-09T10:31:56Z</dcterms:created>
  <dcterms:modified xsi:type="dcterms:W3CDTF">2017-03-09T10:32:24Z</dcterms:modified>
</cp:coreProperties>
</file>