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9" r:id="rId16"/>
    <p:sldId id="280" r:id="rId17"/>
    <p:sldId id="274" r:id="rId18"/>
    <p:sldId id="259" r:id="rId19"/>
    <p:sldId id="275" r:id="rId20"/>
    <p:sldId id="276" r:id="rId21"/>
    <p:sldId id="277" r:id="rId22"/>
    <p:sldId id="278" r:id="rId23"/>
    <p:sldId id="271" r:id="rId24"/>
    <p:sldId id="272" r:id="rId25"/>
    <p:sldId id="273"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tr/url?sa=i&amp;rct=j&amp;q=&amp;esrc=s&amp;source=images&amp;cd=&amp;cad=rja&amp;uact=8&amp;ved=0ahUKEwjejomfkNnWAhVFUlAKHc5HC68QjRwIBw&amp;url=https://www.pinterest.com/pin/437341813804728210/&amp;psig=AOvVaw22_USBIlXsrcM5H96vEBEM&amp;ust=1507280678137170"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tr/url?sa=i&amp;rct=j&amp;q=&amp;esrc=s&amp;source=images&amp;cd=&amp;cad=rja&amp;uact=8&amp;ved=0ahUKEwjU58uzkdnWAhVJKVAKHYeRCtMQjRwIBw&amp;url=http://www.criver.com/products-services/basic-research/find-a-model/wistar-han-igs-rat&amp;psig=AOvVaw1ML--iizeHDV3z2TX4HEXz&amp;ust=150728097941034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sa=i&amp;rct=j&amp;q=&amp;esrc=s&amp;source=images&amp;cd=&amp;cad=rja&amp;uact=8&amp;ved=0ahUKEwiEksOrhtnWAhVRUlAKHWTaDWsQjRwIBw&amp;url=http://survote.com/icerik/hayvan/sevimli-tavsanlar-hakkinda-bilinmesi-gereken-15-sey-5321&amp;psig=AOvVaw3fJyXBZhSr2AjBNJveDPMm&amp;ust=1507278000574824"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google.com.tr/url?sa=i&amp;rct=j&amp;q=&amp;esrc=s&amp;source=images&amp;cd=&amp;cad=rja&amp;uact=8&amp;ved=0ahUKEwiItdX1htnWAhXCEVAKHTcsB1gQjRwIBw&amp;url=https://www.thesun.co.uk/archives/news/897858/there-are-three-rats-under-your-house-right-now-plus-10-other-horrific-facts-about-the-rodents/&amp;psig=AOvVaw12RLnFK7OaVe-MgF2JTQSw&amp;ust=150727814419763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tr/url?sa=i&amp;rct=j&amp;q=&amp;esrc=s&amp;source=images&amp;cd=&amp;cad=rja&amp;uact=8&amp;ved=0ahUKEwipj9_8ldnWAhVJalAKHX-BANkQjRwIBw&amp;url=https://www.pinterest.com/pin/292030357068439018/&amp;psig=AOvVaw3C5Ufa0LBJS2hfm2p-nO-a&amp;ust=15072821800597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Users\GONCA\Desktop\Lab.%20Hay.%20Yet\RatLife\Ratlife%2004%20-night%20out.mp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sa=i&amp;rct=j&amp;q=&amp;esrc=s&amp;source=images&amp;cd=&amp;cad=rja&amp;uact=8&amp;ved=0ahUKEwjciILpjNnWAhVHKlAKHdybCsoQjRwIBw&amp;url=http://www.minuskelvin.com/how-mice-breed-and-where-they-live/&amp;psig=AOvVaw30K1FTWvypS96gaVHliDYs&amp;ust=15072797489752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smtClean="0"/>
              <a:t>LABORATUVAR HAYVANLARININ BİYOLOJİSİ</a:t>
            </a:r>
            <a:endParaRPr lang="tr-TR"/>
          </a:p>
        </p:txBody>
      </p:sp>
      <p:sp>
        <p:nvSpPr>
          <p:cNvPr id="3" name="2 Alt Başlık"/>
          <p:cNvSpPr>
            <a:spLocks noGrp="1"/>
          </p:cNvSpPr>
          <p:nvPr>
            <p:ph type="subTitle" idx="1"/>
          </p:nvPr>
        </p:nvSpPr>
        <p:spPr/>
        <p:txBody>
          <a:bodyPr/>
          <a:lstStyle/>
          <a:p>
            <a:r>
              <a:rPr lang="tr-TR" smtClean="0"/>
              <a:t>Hazırlayan;</a:t>
            </a:r>
          </a:p>
          <a:p>
            <a:r>
              <a:rPr lang="tr-TR" smtClean="0"/>
              <a:t>Arş. Gör. Dr. Gonca KAMACI</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smtClean="0"/>
              <a:t>Bir batında doğan yavru sayısı: 6-12</a:t>
            </a:r>
          </a:p>
          <a:p>
            <a:r>
              <a:rPr lang="tr-TR" smtClean="0"/>
              <a:t>Doğum Ağırlığı (g): 0.5-1.5</a:t>
            </a:r>
          </a:p>
          <a:p>
            <a:r>
              <a:rPr lang="tr-TR" smtClean="0"/>
              <a:t>Sütten Kesme Ağırlığı (g): 10</a:t>
            </a:r>
          </a:p>
          <a:p>
            <a:r>
              <a:rPr lang="tr-TR" smtClean="0"/>
              <a:t>Sütten Kesme Yaşı (gün): 21-28</a:t>
            </a:r>
          </a:p>
          <a:p>
            <a:r>
              <a:rPr lang="tr-TR" smtClean="0"/>
              <a:t>Kan parametreleri;</a:t>
            </a:r>
          </a:p>
          <a:p>
            <a:r>
              <a:rPr lang="tr-TR" smtClean="0"/>
              <a:t>Kan Hacmi (ml/kg): 76-80</a:t>
            </a:r>
          </a:p>
          <a:p>
            <a:r>
              <a:rPr lang="tr-TR" smtClean="0"/>
              <a:t>Hemoglobin (g/100 ml): 10-17</a:t>
            </a:r>
          </a:p>
          <a:p>
            <a:r>
              <a:rPr lang="tr-TR" smtClean="0"/>
              <a:t>Hematokrit (%): 39-49</a:t>
            </a:r>
          </a:p>
          <a:p>
            <a:r>
              <a:rPr lang="tr-TR" smtClean="0"/>
              <a:t>Lökosit (x1000/mm</a:t>
            </a:r>
            <a:r>
              <a:rPr lang="tr-TR" baseline="30000" smtClean="0"/>
              <a:t>3</a:t>
            </a:r>
            <a:r>
              <a:rPr lang="tr-TR" smtClean="0"/>
              <a:t>): 5-12</a:t>
            </a:r>
          </a:p>
          <a:p>
            <a:r>
              <a:rPr lang="tr-TR" smtClean="0"/>
              <a:t>Glikoz (mg/100 ml): 124-262</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274638"/>
            <a:ext cx="7355160" cy="1143000"/>
          </a:xfrm>
        </p:spPr>
        <p:txBody>
          <a:bodyPr/>
          <a:lstStyle/>
          <a:p>
            <a:r>
              <a:rPr lang="tr-TR" smtClean="0"/>
              <a:t>SIÇAN (RAT)</a:t>
            </a:r>
            <a:endParaRPr lang="tr-TR"/>
          </a:p>
        </p:txBody>
      </p:sp>
      <p:sp>
        <p:nvSpPr>
          <p:cNvPr id="3" name="2 İçerik Yer Tutucusu"/>
          <p:cNvSpPr>
            <a:spLocks noGrp="1"/>
          </p:cNvSpPr>
          <p:nvPr>
            <p:ph idx="1"/>
          </p:nvPr>
        </p:nvSpPr>
        <p:spPr>
          <a:xfrm>
            <a:off x="457200" y="1484784"/>
            <a:ext cx="8229600" cy="4641379"/>
          </a:xfrm>
        </p:spPr>
        <p:txBody>
          <a:bodyPr/>
          <a:lstStyle/>
          <a:p>
            <a:r>
              <a:rPr lang="tr-TR" smtClean="0"/>
              <a:t>Laboratuvar sıçanı, Norveç sıçanı veya kahverengi sıçan olarak bilinen bir rodentten köken almıştır. Çok geniş bir renk skalasına sahiptirler.</a:t>
            </a:r>
          </a:p>
          <a:p>
            <a:r>
              <a:rPr lang="tr-TR" smtClean="0"/>
              <a:t>Medikal çalışmalarda kullanılan ilk rat Wistar Enstitüsü’nde geliştirilmiştir. Araştırmalarda kullanılan pek çok inbred rat soyu bu ratlardan köken almıştır (Wistar Albino Rat)</a:t>
            </a:r>
          </a:p>
          <a:p>
            <a:endParaRPr lang="tr-TR"/>
          </a:p>
        </p:txBody>
      </p:sp>
      <p:pic>
        <p:nvPicPr>
          <p:cNvPr id="23554" name="Picture 2" descr="norway rat jackson lab ile ilgili görsel sonucu">
            <a:hlinkClick r:id="rId2"/>
          </p:cNvPr>
          <p:cNvPicPr>
            <a:picLocks noChangeAspect="1" noChangeArrowheads="1"/>
          </p:cNvPicPr>
          <p:nvPr/>
        </p:nvPicPr>
        <p:blipFill>
          <a:blip r:embed="rId3" cstate="print"/>
          <a:srcRect/>
          <a:stretch>
            <a:fillRect/>
          </a:stretch>
        </p:blipFill>
        <p:spPr bwMode="auto">
          <a:xfrm>
            <a:off x="0" y="1"/>
            <a:ext cx="3275856" cy="1694408"/>
          </a:xfrm>
          <a:prstGeom prst="rect">
            <a:avLst/>
          </a:prstGeom>
          <a:noFill/>
        </p:spPr>
      </p:pic>
      <p:pic>
        <p:nvPicPr>
          <p:cNvPr id="23560" name="Picture 8" descr="wistar albino rat ile ilgili görsel sonucu">
            <a:hlinkClick r:id="rId4"/>
          </p:cNvPr>
          <p:cNvPicPr>
            <a:picLocks noChangeAspect="1" noChangeArrowheads="1"/>
          </p:cNvPicPr>
          <p:nvPr/>
        </p:nvPicPr>
        <p:blipFill>
          <a:blip r:embed="rId5" cstate="print"/>
          <a:srcRect l="10878" r="29296" b="32443"/>
          <a:stretch>
            <a:fillRect/>
          </a:stretch>
        </p:blipFill>
        <p:spPr bwMode="auto">
          <a:xfrm>
            <a:off x="6767736" y="5345832"/>
            <a:ext cx="2376264" cy="15121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mtClean="0"/>
              <a:t>Farelerden sonra en çok kullanılan omurgalıdır.</a:t>
            </a:r>
          </a:p>
          <a:p>
            <a:r>
              <a:rPr lang="tr-TR" smtClean="0"/>
              <a:t>Temel tıp, ilaç, gıda, davranış ve toksisite çalışmalarında kullanılırlar.</a:t>
            </a:r>
          </a:p>
          <a:p>
            <a:r>
              <a:rPr lang="tr-TR" smtClean="0"/>
              <a:t>Literatürde tanımlanmış 400’den fazla inbred, 50’den fazla ise outbred soy vardır.</a:t>
            </a:r>
          </a:p>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FİZYOLOJİ VE ANATOMİ</a:t>
            </a:r>
            <a:endParaRPr lang="tr-TR"/>
          </a:p>
        </p:txBody>
      </p:sp>
      <p:sp>
        <p:nvSpPr>
          <p:cNvPr id="3" name="2 İçerik Yer Tutucusu"/>
          <p:cNvSpPr>
            <a:spLocks noGrp="1"/>
          </p:cNvSpPr>
          <p:nvPr>
            <p:ph idx="1"/>
          </p:nvPr>
        </p:nvSpPr>
        <p:spPr/>
        <p:txBody>
          <a:bodyPr>
            <a:normAutofit fontScale="85000" lnSpcReduction="20000"/>
          </a:bodyPr>
          <a:lstStyle/>
          <a:p>
            <a:r>
              <a:rPr lang="tr-TR" smtClean="0"/>
              <a:t>Fareye çok benzer.</a:t>
            </a:r>
          </a:p>
          <a:p>
            <a:r>
              <a:rPr lang="tr-TR" smtClean="0"/>
              <a:t>Böbreğin korteksindeki nefronlar yüzeye oldukça yakındır. Bu nedenle, böbreğin nefronlarına ulaşmak diğer hayvanlara göre daha kolaydır. Dolayısıyla, ratların adrenalektomi operasyonu tavşanlara kıyasla daha risklidir.</a:t>
            </a:r>
          </a:p>
          <a:p>
            <a:r>
              <a:rPr lang="tr-TR" smtClean="0"/>
              <a:t>Göz yuvalarının içinde porfirin içeren kahverengi-kırmızı renkli bir salgı üreten Harder bezleri vardır. Bu salgı sağlıklı hayvanlarda görünmez çünkü hayvan sıkça kendini temizlediğinden karşılaşma olasılığımız düşüktür. Ancak bu salgıyı görüyorsak hayvanın genel durumunun iyi olmadığını düşünebiliriz.</a:t>
            </a:r>
          </a:p>
          <a:p>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mtClean="0"/>
              <a:t>Hasta, yorgun ya da üst solunum yollarında enfeksiyon olmasına bağlayabiliriz.</a:t>
            </a:r>
          </a:p>
          <a:p>
            <a:r>
              <a:rPr lang="tr-TR" smtClean="0"/>
              <a:t>Ratın göz ve kulak tabanı arasında fazladan bir lakrimal bez vardır.</a:t>
            </a:r>
          </a:p>
          <a:p>
            <a:r>
              <a:rPr lang="tr-TR" smtClean="0"/>
              <a:t>Safra keseleri yoktur.</a:t>
            </a:r>
          </a:p>
          <a:p>
            <a:r>
              <a:rPr lang="tr-TR" smtClean="0"/>
              <a:t>Erişkin bir sıçan, erişkin bir farenin 10-15 katı canlı ağırlığa sahiptir.</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Genel Fizyolojik Parametreler</a:t>
            </a:r>
            <a:endParaRPr lang="tr-TR"/>
          </a:p>
        </p:txBody>
      </p:sp>
      <p:sp>
        <p:nvSpPr>
          <p:cNvPr id="3" name="2 İçerik Yer Tutucusu"/>
          <p:cNvSpPr>
            <a:spLocks noGrp="1"/>
          </p:cNvSpPr>
          <p:nvPr>
            <p:ph idx="1"/>
          </p:nvPr>
        </p:nvSpPr>
        <p:spPr/>
        <p:txBody>
          <a:bodyPr>
            <a:normAutofit fontScale="62500" lnSpcReduction="20000"/>
          </a:bodyPr>
          <a:lstStyle/>
          <a:p>
            <a:r>
              <a:rPr lang="tr-TR" smtClean="0"/>
              <a:t>Erişkin vücut ağırlığı (g);</a:t>
            </a:r>
          </a:p>
          <a:p>
            <a:pPr>
              <a:buNone/>
            </a:pPr>
            <a:r>
              <a:rPr lang="tr-TR" smtClean="0"/>
              <a:t>Erkek: 300-500     Dişi: 250-300</a:t>
            </a:r>
          </a:p>
          <a:p>
            <a:r>
              <a:rPr lang="tr-TR" smtClean="0"/>
              <a:t>Yaşam Süresi (yıl): 2-3</a:t>
            </a:r>
          </a:p>
          <a:p>
            <a:r>
              <a:rPr lang="tr-TR" smtClean="0"/>
              <a:t>Kalp Atım Sayısı (/dk): 300-500</a:t>
            </a:r>
          </a:p>
          <a:p>
            <a:r>
              <a:rPr lang="tr-TR" smtClean="0"/>
              <a:t>Solunum Sayısı (/dk): 70-110</a:t>
            </a:r>
          </a:p>
          <a:p>
            <a:r>
              <a:rPr lang="tr-TR" smtClean="0"/>
              <a:t>Vücut Isısı: 37.5-38.5°C</a:t>
            </a:r>
          </a:p>
          <a:p>
            <a:r>
              <a:rPr lang="tr-TR" smtClean="0"/>
              <a:t>Kromozom Sayısı (2n): 42</a:t>
            </a:r>
          </a:p>
          <a:p>
            <a:r>
              <a:rPr lang="tr-TR" smtClean="0"/>
              <a:t>Vücut Yüzey Alanı (cm</a:t>
            </a:r>
            <a:r>
              <a:rPr lang="tr-TR" baseline="30000" smtClean="0"/>
              <a:t>2</a:t>
            </a:r>
            <a:r>
              <a:rPr lang="tr-TR" smtClean="0"/>
              <a:t>): 50g: 130, 130g:250, 200g:325</a:t>
            </a:r>
          </a:p>
          <a:p>
            <a:r>
              <a:rPr lang="tr-TR" smtClean="0"/>
              <a:t>Su Tüketimi (ml/100g/gün): 10-12</a:t>
            </a:r>
          </a:p>
          <a:p>
            <a:r>
              <a:rPr lang="tr-TR" smtClean="0"/>
              <a:t>Puberte (hafta): Dişi, 6-8; Erkek, -</a:t>
            </a:r>
          </a:p>
          <a:p>
            <a:r>
              <a:rPr lang="tr-TR" smtClean="0"/>
              <a:t>Üretimde Kullanmaya Başlama Yaşı (hafta): 12-16</a:t>
            </a:r>
          </a:p>
          <a:p>
            <a:r>
              <a:rPr lang="tr-TR" smtClean="0"/>
              <a:t>Östrus Döngüsü (gün): 4-5</a:t>
            </a:r>
          </a:p>
          <a:p>
            <a:r>
              <a:rPr lang="tr-TR" smtClean="0"/>
              <a:t>Östrus Süresi (gün): 14</a:t>
            </a:r>
          </a:p>
          <a:p>
            <a:r>
              <a:rPr lang="tr-TR" smtClean="0"/>
              <a:t>Gebelik (gün): 21-23</a:t>
            </a:r>
          </a:p>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smtClean="0"/>
              <a:t>Bir batında doğan yavru sayısı: 6-12</a:t>
            </a:r>
          </a:p>
          <a:p>
            <a:r>
              <a:rPr lang="tr-TR" smtClean="0"/>
              <a:t>Doğum Ağırlığı (g): 5</a:t>
            </a:r>
          </a:p>
          <a:p>
            <a:r>
              <a:rPr lang="tr-TR" smtClean="0"/>
              <a:t>Sütten Kesme Ağırlığı (g): 40-50</a:t>
            </a:r>
          </a:p>
          <a:p>
            <a:r>
              <a:rPr lang="tr-TR" smtClean="0"/>
              <a:t>Sütten Kesme Yaşı (gün): 21</a:t>
            </a:r>
          </a:p>
          <a:p>
            <a:r>
              <a:rPr lang="tr-TR" smtClean="0"/>
              <a:t>Kan parametreleri;</a:t>
            </a:r>
          </a:p>
          <a:p>
            <a:r>
              <a:rPr lang="tr-TR" smtClean="0"/>
              <a:t>Kan Hacmi (ml/kg): 60</a:t>
            </a:r>
          </a:p>
          <a:p>
            <a:r>
              <a:rPr lang="tr-TR" smtClean="0"/>
              <a:t>Hemoglobin (g/100 ml): 14-20</a:t>
            </a:r>
          </a:p>
          <a:p>
            <a:r>
              <a:rPr lang="tr-TR" smtClean="0"/>
              <a:t>Hematokrit (%): 36-48</a:t>
            </a:r>
          </a:p>
          <a:p>
            <a:r>
              <a:rPr lang="tr-TR" smtClean="0"/>
              <a:t>Lökosit (x1000/mm</a:t>
            </a:r>
            <a:r>
              <a:rPr lang="tr-TR" baseline="30000" smtClean="0"/>
              <a:t>3</a:t>
            </a:r>
            <a:r>
              <a:rPr lang="tr-TR" smtClean="0"/>
              <a:t>): 6-17</a:t>
            </a:r>
          </a:p>
          <a:p>
            <a:r>
              <a:rPr lang="tr-TR" smtClean="0"/>
              <a:t>Glikoz (mg/100 ml): 134-219</a:t>
            </a:r>
          </a:p>
          <a:p>
            <a:endParaRPr lang="tr-TR" smtClean="0"/>
          </a:p>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TAVŞAN</a:t>
            </a:r>
            <a:endParaRPr lang="tr-TR"/>
          </a:p>
        </p:txBody>
      </p:sp>
      <p:sp>
        <p:nvSpPr>
          <p:cNvPr id="3" name="2 İçerik Yer Tutucusu"/>
          <p:cNvSpPr>
            <a:spLocks noGrp="1"/>
          </p:cNvSpPr>
          <p:nvPr>
            <p:ph idx="1"/>
          </p:nvPr>
        </p:nvSpPr>
        <p:spPr>
          <a:xfrm>
            <a:off x="251520" y="1196752"/>
            <a:ext cx="8640960" cy="5184576"/>
          </a:xfrm>
        </p:spPr>
        <p:txBody>
          <a:bodyPr>
            <a:normAutofit fontScale="85000" lnSpcReduction="10000"/>
          </a:bodyPr>
          <a:lstStyle/>
          <a:p>
            <a:r>
              <a:rPr lang="tr-TR" smtClean="0"/>
              <a:t>Kürk tipine, rengine ve vücut ağırlığına göre ayırt edilen pek çok tavşan soyu vardır.</a:t>
            </a:r>
          </a:p>
          <a:p>
            <a:r>
              <a:rPr lang="tr-TR" smtClean="0"/>
              <a:t>Laboratuvar hayvanı olarak canlı ağırlığı 2 kg’dan az olan Alman soyu ve 2-5 kg arası olan Beyaz Yeni Zelanda soyu tercih edilmektedir. </a:t>
            </a:r>
          </a:p>
          <a:p>
            <a:r>
              <a:rPr lang="tr-TR" smtClean="0"/>
              <a:t>İnbred soy sınırlı sayıdadır.</a:t>
            </a:r>
          </a:p>
          <a:p>
            <a:r>
              <a:rPr lang="tr-TR" smtClean="0"/>
              <a:t>Fare ve sıçanlara oranla biyomedikal araştırmalardaki kullanım sıklığı düşüktür.</a:t>
            </a:r>
          </a:p>
          <a:p>
            <a:r>
              <a:rPr lang="tr-TR" smtClean="0"/>
              <a:t>Toksisite (özellikle teratojenlerin testi), antiserum üretimi, biyolojik etkinliği olan maddelerin ölçümlendirilmesi (kalibrasyonu), göz ve deri irritasyon testleri ve damar sertliği ile ilgili çalışmalarda kullanılırlar.</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mtClean="0"/>
              <a:t>Tavşanlar da rodentler gibi biyomedikal araştırmalar da oldukça fazla kullanılır.</a:t>
            </a:r>
          </a:p>
          <a:p>
            <a:r>
              <a:rPr lang="tr-TR" smtClean="0"/>
              <a:t>Rodentlerden ayıran en büyük fark üst kesici dişlerinin hemen arkasına yerleşmiş bir çift küçük kesici dişlerinin olmasıdır.</a:t>
            </a:r>
            <a:endParaRPr lang="tr-TR"/>
          </a:p>
        </p:txBody>
      </p:sp>
      <p:pic>
        <p:nvPicPr>
          <p:cNvPr id="1028" name="Picture 4" descr="tavşan hayvan kesici dişler ile ilgili görsel sonucu">
            <a:hlinkClick r:id="rId2"/>
          </p:cNvPr>
          <p:cNvPicPr>
            <a:picLocks noChangeAspect="1" noChangeArrowheads="1"/>
          </p:cNvPicPr>
          <p:nvPr/>
        </p:nvPicPr>
        <p:blipFill>
          <a:blip r:embed="rId3" cstate="print"/>
          <a:srcRect/>
          <a:stretch>
            <a:fillRect/>
          </a:stretch>
        </p:blipFill>
        <p:spPr bwMode="auto">
          <a:xfrm>
            <a:off x="4716016" y="4295332"/>
            <a:ext cx="3332237" cy="2562668"/>
          </a:xfrm>
          <a:prstGeom prst="rect">
            <a:avLst/>
          </a:prstGeom>
          <a:noFill/>
        </p:spPr>
      </p:pic>
      <p:pic>
        <p:nvPicPr>
          <p:cNvPr id="1032" name="Picture 8" descr="rat tooth ile ilgili görsel sonucu">
            <a:hlinkClick r:id="rId4"/>
          </p:cNvPr>
          <p:cNvPicPr>
            <a:picLocks noChangeAspect="1" noChangeArrowheads="1"/>
          </p:cNvPicPr>
          <p:nvPr/>
        </p:nvPicPr>
        <p:blipFill>
          <a:blip r:embed="rId5" cstate="print"/>
          <a:srcRect/>
          <a:stretch>
            <a:fillRect/>
          </a:stretch>
        </p:blipFill>
        <p:spPr bwMode="auto">
          <a:xfrm>
            <a:off x="1259632" y="4317382"/>
            <a:ext cx="3231271" cy="254061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FİZYOLOJİ VE ANATOMİ</a:t>
            </a:r>
            <a:endParaRPr lang="tr-TR"/>
          </a:p>
        </p:txBody>
      </p:sp>
      <p:sp>
        <p:nvSpPr>
          <p:cNvPr id="3" name="2 İçerik Yer Tutucusu"/>
          <p:cNvSpPr>
            <a:spLocks noGrp="1"/>
          </p:cNvSpPr>
          <p:nvPr>
            <p:ph idx="1"/>
          </p:nvPr>
        </p:nvSpPr>
        <p:spPr/>
        <p:txBody>
          <a:bodyPr/>
          <a:lstStyle/>
          <a:p>
            <a:r>
              <a:rPr lang="tr-TR" smtClean="0"/>
              <a:t>İri ırk: canlı ağırlığı 5 kg’dan</a:t>
            </a:r>
          </a:p>
          <a:p>
            <a:pPr>
              <a:buNone/>
            </a:pPr>
            <a:r>
              <a:rPr lang="tr-TR" smtClean="0"/>
              <a:t>   Orta büyüklükte ırk: 2-5 kg arası</a:t>
            </a:r>
          </a:p>
          <a:p>
            <a:pPr>
              <a:buNone/>
            </a:pPr>
            <a:r>
              <a:rPr lang="tr-TR" smtClean="0"/>
              <a:t>   Küçük ırk: 2 kg’dan </a:t>
            </a:r>
          </a:p>
          <a:p>
            <a:r>
              <a:rPr lang="tr-TR" smtClean="0"/>
              <a:t>Herbivordurlar.</a:t>
            </a:r>
          </a:p>
          <a:p>
            <a:r>
              <a:rPr lang="tr-TR" smtClean="0"/>
              <a:t>İki tip dışkı üretir; yumuşak (gece dışkısı), sert (güngüz dışkısı)</a:t>
            </a:r>
          </a:p>
          <a:p>
            <a:pPr>
              <a:buNone/>
            </a:pPr>
            <a:endParaRPr lang="tr-TR"/>
          </a:p>
        </p:txBody>
      </p:sp>
      <p:sp>
        <p:nvSpPr>
          <p:cNvPr id="4" name="3 Aşağı Ok"/>
          <p:cNvSpPr/>
          <p:nvPr/>
        </p:nvSpPr>
        <p:spPr>
          <a:xfrm rot="10800000">
            <a:off x="5436096" y="1700808"/>
            <a:ext cx="19660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Aşağı Ok"/>
          <p:cNvSpPr/>
          <p:nvPr/>
        </p:nvSpPr>
        <p:spPr>
          <a:xfrm>
            <a:off x="4067944" y="2852936"/>
            <a:ext cx="21602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a:p>
        </p:txBody>
      </p:sp>
      <p:sp>
        <p:nvSpPr>
          <p:cNvPr id="3" name="2 İçerik Yer Tutucusu"/>
          <p:cNvSpPr>
            <a:spLocks noGrp="1"/>
          </p:cNvSpPr>
          <p:nvPr>
            <p:ph idx="1"/>
          </p:nvPr>
        </p:nvSpPr>
        <p:spPr>
          <a:xfrm>
            <a:off x="457200" y="908720"/>
            <a:ext cx="8229600" cy="5217443"/>
          </a:xfrm>
        </p:spPr>
        <p:txBody>
          <a:bodyPr/>
          <a:lstStyle/>
          <a:p>
            <a:r>
              <a:rPr lang="tr-TR" smtClean="0"/>
              <a:t>En çok tercih edilen laboratuvar hayvanları rodentlerdir (kemirgenler). Kullanım oranları ortalama %80 civarındadır.</a:t>
            </a:r>
          </a:p>
          <a:p>
            <a:r>
              <a:rPr lang="tr-TR" smtClean="0"/>
              <a:t>Çevrelerine kolayca uyum sağlayabilsen hayvanlardır.</a:t>
            </a:r>
          </a:p>
          <a:p>
            <a:r>
              <a:rPr lang="tr-TR" smtClean="0"/>
              <a:t>Haklarında fazlaca çalışma yapıldığı için, bu hayvanlara ilişkin bilgi birikimi yüksektir.</a:t>
            </a:r>
          </a:p>
          <a:p>
            <a:r>
              <a:rPr lang="tr-TR" smtClean="0"/>
              <a:t>Rodentler nokturnal (gece aktif, gündüz pasif) hayvanlardır.</a:t>
            </a:r>
          </a:p>
          <a:p>
            <a:endParaRPr lang="tr-TR" smtClean="0"/>
          </a:p>
          <a:p>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Kaprofaji/Sekotrofi</a:t>
            </a:r>
            <a:endParaRPr lang="tr-TR"/>
          </a:p>
        </p:txBody>
      </p:sp>
      <p:sp>
        <p:nvSpPr>
          <p:cNvPr id="3" name="2 İçerik Yer Tutucusu"/>
          <p:cNvSpPr>
            <a:spLocks noGrp="1"/>
          </p:cNvSpPr>
          <p:nvPr>
            <p:ph idx="1"/>
          </p:nvPr>
        </p:nvSpPr>
        <p:spPr/>
        <p:txBody>
          <a:bodyPr/>
          <a:lstStyle/>
          <a:p>
            <a:r>
              <a:rPr lang="tr-TR" smtClean="0"/>
              <a:t>Mukoz bir tabaka ile sarılmış küçük küresel parçacıklar şeklindeki sekum içeriği, neredeyse değişmeden kolon ve rektuma gecenin ikinci yarısı ve sabahın erken saatlerinde aktarılır. Yumuşak dışkı; liften fakir fakat protein, B kompleks ve K vitaminlerinden zengindir. Tavşanlar oluşan bu dışkıyı direkt olarak anüslerinden çıkarken yerler (kaprofaji).</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332656"/>
            <a:ext cx="8640960" cy="6048672"/>
          </a:xfrm>
        </p:spPr>
        <p:txBody>
          <a:bodyPr>
            <a:normAutofit fontScale="85000" lnSpcReduction="10000"/>
          </a:bodyPr>
          <a:lstStyle/>
          <a:p>
            <a:r>
              <a:rPr lang="tr-TR" smtClean="0"/>
              <a:t>İdrar rengi, tükettikleri yem içeriğine bağlı olarak bulanık sarıdan kırmızımsı kahverengiye kadar değişir.</a:t>
            </a:r>
          </a:p>
          <a:p>
            <a:r>
              <a:rPr lang="tr-TR" smtClean="0"/>
              <a:t>Çene altındaki ve anüs etrafındaki (fossa perinealis) deri altı bezlerinden salgılanan yağlı bir salgı (feromon) sayesinde, tavşanlar bulundukları bölgeyi işaretlerler.</a:t>
            </a:r>
          </a:p>
          <a:p>
            <a:r>
              <a:rPr lang="tr-TR" smtClean="0"/>
              <a:t>Üst çenede yer alan büyük kesici dişlerinin hemen arkasında bir çift küçük kesici dişleri mevcuttur.</a:t>
            </a:r>
          </a:p>
          <a:p>
            <a:r>
              <a:rPr lang="tr-TR" smtClean="0"/>
              <a:t>Sekumları oldukça büyük ve spiral gibi sarılmıştır. Kör ucunda büyük miktarda lenfoid doku vardır.</a:t>
            </a:r>
          </a:p>
          <a:p>
            <a:r>
              <a:rPr lang="tr-TR" smtClean="0"/>
              <a:t>Dişilerde iki adet serviks (rahim boynu) vardır.</a:t>
            </a:r>
          </a:p>
          <a:p>
            <a:r>
              <a:rPr lang="tr-TR" smtClean="0"/>
              <a:t>Cinsiyet ayrımı erkek tavşanın penisinin dışarıya doğru çıkartılması ile yapılır. Genç hayvanlardaki cinsiyet ayrımının doğruluk yüzdesi, ayrımı yapacak kişinin tecrübesi ile doğru orantılıdır.</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a:p>
        </p:txBody>
      </p:sp>
      <p:sp>
        <p:nvSpPr>
          <p:cNvPr id="3" name="2 İçerik Yer Tutucusu"/>
          <p:cNvSpPr>
            <a:spLocks noGrp="1"/>
          </p:cNvSpPr>
          <p:nvPr>
            <p:ph idx="1"/>
          </p:nvPr>
        </p:nvSpPr>
        <p:spPr>
          <a:xfrm>
            <a:off x="251520" y="692696"/>
            <a:ext cx="8712968" cy="5433467"/>
          </a:xfrm>
        </p:spPr>
        <p:txBody>
          <a:bodyPr/>
          <a:lstStyle/>
          <a:p>
            <a:r>
              <a:rPr lang="tr-TR" smtClean="0"/>
              <a:t>Dinlenirken diyafram solunumu yaparlar.</a:t>
            </a:r>
          </a:p>
          <a:p>
            <a:r>
              <a:rPr lang="tr-TR" smtClean="0"/>
              <a:t>Kanlarında bulunan atropin-esteraz enzimi, atropin etkinliğini baskılar. Bu sebeple, tavşanların yaklaşık %30’u, bu etkene karşı beklenen semptomları göstermezler.</a:t>
            </a:r>
          </a:p>
          <a:p>
            <a:endParaRPr lang="tr-TR" smtClean="0"/>
          </a:p>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Genel Fizyolojik Parametreler</a:t>
            </a:r>
            <a:endParaRPr lang="tr-TR"/>
          </a:p>
        </p:txBody>
      </p:sp>
      <p:sp>
        <p:nvSpPr>
          <p:cNvPr id="3" name="2 İçerik Yer Tutucusu"/>
          <p:cNvSpPr>
            <a:spLocks noGrp="1"/>
          </p:cNvSpPr>
          <p:nvPr>
            <p:ph idx="1"/>
          </p:nvPr>
        </p:nvSpPr>
        <p:spPr/>
        <p:txBody>
          <a:bodyPr>
            <a:normAutofit fontScale="70000" lnSpcReduction="20000"/>
          </a:bodyPr>
          <a:lstStyle/>
          <a:p>
            <a:r>
              <a:rPr lang="tr-TR" smtClean="0"/>
              <a:t>Erişkin vücut ağırlığı (kg);</a:t>
            </a:r>
          </a:p>
          <a:p>
            <a:pPr>
              <a:buNone/>
            </a:pPr>
            <a:r>
              <a:rPr lang="tr-TR" smtClean="0"/>
              <a:t>Erkek: 2-5     Dişi: 2-6</a:t>
            </a:r>
          </a:p>
          <a:p>
            <a:r>
              <a:rPr lang="tr-TR" smtClean="0"/>
              <a:t>Yaşam Süresi (yıl): 5-6</a:t>
            </a:r>
          </a:p>
          <a:p>
            <a:r>
              <a:rPr lang="tr-TR" smtClean="0"/>
              <a:t>Kalp Atım Sayısı (/dk): 130-325</a:t>
            </a:r>
          </a:p>
          <a:p>
            <a:r>
              <a:rPr lang="tr-TR" smtClean="0"/>
              <a:t>Solunum Sayısı (/dk): 30-60</a:t>
            </a:r>
          </a:p>
          <a:p>
            <a:r>
              <a:rPr lang="tr-TR" smtClean="0"/>
              <a:t>Vücut Isısı: 38.5-39.5°C</a:t>
            </a:r>
          </a:p>
          <a:p>
            <a:r>
              <a:rPr lang="tr-TR" smtClean="0"/>
              <a:t>Kromozom Sayısı (2n): 44</a:t>
            </a:r>
          </a:p>
          <a:p>
            <a:r>
              <a:rPr lang="tr-TR" smtClean="0"/>
              <a:t>Vücut Yüzey Alanı (cm</a:t>
            </a:r>
            <a:r>
              <a:rPr lang="tr-TR" baseline="30000" smtClean="0"/>
              <a:t>2</a:t>
            </a:r>
            <a:r>
              <a:rPr lang="tr-TR" smtClean="0"/>
              <a:t>): 2-5 kg: 1270, 4-8 kg:3040</a:t>
            </a:r>
          </a:p>
          <a:p>
            <a:r>
              <a:rPr lang="tr-TR" smtClean="0"/>
              <a:t>Su Tüketimi (ml/100g/gün): 6</a:t>
            </a:r>
          </a:p>
          <a:p>
            <a:r>
              <a:rPr lang="tr-TR" smtClean="0"/>
              <a:t>Puberte (hafta): Dişi, 16; Erkek, 20</a:t>
            </a:r>
          </a:p>
          <a:p>
            <a:r>
              <a:rPr lang="tr-TR" smtClean="0"/>
              <a:t>Üretimde Kullanmaya Başlama Yaşı (hafta): E: 24-40, D: 20-36</a:t>
            </a:r>
          </a:p>
          <a:p>
            <a:r>
              <a:rPr lang="tr-TR" smtClean="0"/>
              <a:t>Gebelik (gün): 30 (28-35)</a:t>
            </a:r>
          </a:p>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smtClean="0"/>
              <a:t>Bir batında doğan yavru sayısı: 4-10</a:t>
            </a:r>
          </a:p>
          <a:p>
            <a:r>
              <a:rPr lang="tr-TR" smtClean="0"/>
              <a:t>Doğum Ağırlığı (g): 30-100</a:t>
            </a:r>
          </a:p>
          <a:p>
            <a:r>
              <a:rPr lang="tr-TR" smtClean="0"/>
              <a:t>Sütten Kesme Ağırlığı (g): -</a:t>
            </a:r>
          </a:p>
          <a:p>
            <a:r>
              <a:rPr lang="tr-TR" smtClean="0"/>
              <a:t>Sütten Kesme Yaşı (gün): 35-56</a:t>
            </a:r>
          </a:p>
          <a:p>
            <a:r>
              <a:rPr lang="tr-TR" smtClean="0"/>
              <a:t>Kan parametreleri;</a:t>
            </a:r>
          </a:p>
          <a:p>
            <a:r>
              <a:rPr lang="tr-TR" smtClean="0"/>
              <a:t>Kan Hacmi (ml/kg): 60</a:t>
            </a:r>
          </a:p>
          <a:p>
            <a:r>
              <a:rPr lang="tr-TR" smtClean="0"/>
              <a:t>Hemoglobin (g/100 ml): 10-16</a:t>
            </a:r>
          </a:p>
          <a:p>
            <a:r>
              <a:rPr lang="tr-TR" smtClean="0"/>
              <a:t>Hematokrit (%): 36-48</a:t>
            </a:r>
          </a:p>
          <a:p>
            <a:r>
              <a:rPr lang="tr-TR" smtClean="0"/>
              <a:t>Lökosit (x1000/mm</a:t>
            </a:r>
            <a:r>
              <a:rPr lang="tr-TR" baseline="30000" smtClean="0"/>
              <a:t>3</a:t>
            </a:r>
            <a:r>
              <a:rPr lang="tr-TR" smtClean="0"/>
              <a:t>): 5-11</a:t>
            </a:r>
          </a:p>
          <a:p>
            <a:r>
              <a:rPr lang="tr-TR" smtClean="0"/>
              <a:t>Glikoz (mg/100 ml): 78-155</a:t>
            </a:r>
          </a:p>
          <a:p>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40568" y="2780928"/>
            <a:ext cx="8229600" cy="1143000"/>
          </a:xfrm>
        </p:spPr>
        <p:txBody>
          <a:bodyPr/>
          <a:lstStyle/>
          <a:p>
            <a:r>
              <a:rPr lang="tr-TR" smtClean="0"/>
              <a:t>TEŞEKKÜRLER =)</a:t>
            </a:r>
            <a:endParaRPr lang="tr-TR"/>
          </a:p>
        </p:txBody>
      </p:sp>
      <p:pic>
        <p:nvPicPr>
          <p:cNvPr id="25604" name="Picture 4" descr="rat LAB TUBE ile ilgili görsel sonucu">
            <a:hlinkClick r:id="rId2"/>
          </p:cNvPr>
          <p:cNvPicPr>
            <a:picLocks noChangeAspect="1" noChangeArrowheads="1"/>
          </p:cNvPicPr>
          <p:nvPr/>
        </p:nvPicPr>
        <p:blipFill>
          <a:blip r:embed="rId3" cstate="print"/>
          <a:srcRect/>
          <a:stretch>
            <a:fillRect/>
          </a:stretch>
        </p:blipFill>
        <p:spPr bwMode="auto">
          <a:xfrm>
            <a:off x="5724128" y="1916832"/>
            <a:ext cx="2317607" cy="314096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Ratlife 04 -night out.mp4">
            <a:hlinkClick r:id="" action="ppaction://media"/>
          </p:cNvPr>
          <p:cNvPicPr>
            <a:picLocks noGrp="1" noRot="1" noChangeAspect="1"/>
          </p:cNvPicPr>
          <p:nvPr>
            <p:ph idx="1"/>
            <a:videoFile r:link="rId1"/>
          </p:nvPr>
        </p:nvPicPr>
        <p:blipFill>
          <a:blip r:embed="rId3" cstate="print"/>
          <a:stretch>
            <a:fillRect/>
          </a:stretch>
        </p:blipFill>
        <p:spPr>
          <a:xfrm>
            <a:off x="0" y="0"/>
            <a:ext cx="9156509" cy="68673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FARE</a:t>
            </a:r>
            <a:endParaRPr lang="tr-TR"/>
          </a:p>
        </p:txBody>
      </p:sp>
      <p:sp>
        <p:nvSpPr>
          <p:cNvPr id="3" name="2 İçerik Yer Tutucusu"/>
          <p:cNvSpPr>
            <a:spLocks noGrp="1"/>
          </p:cNvSpPr>
          <p:nvPr>
            <p:ph idx="1"/>
          </p:nvPr>
        </p:nvSpPr>
        <p:spPr/>
        <p:txBody>
          <a:bodyPr/>
          <a:lstStyle/>
          <a:p>
            <a:r>
              <a:rPr lang="tr-TR" smtClean="0"/>
              <a:t>Biyomedikal çalışmalarda en sık kullanılan omurgalıdır.</a:t>
            </a:r>
          </a:p>
          <a:p>
            <a:r>
              <a:rPr lang="tr-TR" smtClean="0"/>
              <a:t>İnbred ve transjenik olmak üzere 400’den fazla soyu vardır.</a:t>
            </a:r>
          </a:p>
          <a:p>
            <a:r>
              <a:rPr lang="tr-TR" smtClean="0"/>
              <a:t>Kanser, antikor, ilaç ve aşı araştırmalarında kullanılırlar.</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Fizyoloji ve Anatomi</a:t>
            </a:r>
            <a:endParaRPr lang="tr-TR"/>
          </a:p>
        </p:txBody>
      </p:sp>
      <p:sp>
        <p:nvSpPr>
          <p:cNvPr id="3" name="2 İçerik Yer Tutucusu"/>
          <p:cNvSpPr>
            <a:spLocks noGrp="1"/>
          </p:cNvSpPr>
          <p:nvPr>
            <p:ph idx="1"/>
          </p:nvPr>
        </p:nvSpPr>
        <p:spPr/>
        <p:txBody>
          <a:bodyPr/>
          <a:lstStyle/>
          <a:p>
            <a:r>
              <a:rPr lang="tr-TR" smtClean="0"/>
              <a:t>Küçük boyutları nedeni ile fizyolojik parametreleri oldukça yüksektir (kalp atım ve solunum sayısı vb.)</a:t>
            </a:r>
          </a:p>
          <a:p>
            <a:r>
              <a:rPr lang="tr-TR" smtClean="0"/>
              <a:t>Fizyolojik özellikleri soy, yaş, çevre faktörleri (makro/mikro-çevre) ve ortamın mikrobiyel yüküne bağlı olarak değişkenlik gösterir.</a:t>
            </a:r>
          </a:p>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mtClean="0"/>
              <a:t>Diş Formülleri: 2(1003/1003)</a:t>
            </a:r>
          </a:p>
          <a:p>
            <a:r>
              <a:rPr lang="tr-TR" smtClean="0"/>
              <a:t>Her yarım çenede bir kesici ve üç molar (öğütücü) diş bulunur.</a:t>
            </a:r>
          </a:p>
          <a:p>
            <a:r>
              <a:rPr lang="tr-TR" smtClean="0"/>
              <a:t>Diestema: canine ve premolar dişlerinin olmaması nedeniyle damaklarında meydana gelen boşluktur yukarıdaki formülde ‘0’ ile ifade edilmiştir.</a:t>
            </a:r>
          </a:p>
          <a:p>
            <a:r>
              <a:rPr lang="tr-TR" smtClean="0"/>
              <a:t>Omnivordurlar. </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Cinsiyet ayrımı;</a:t>
            </a:r>
            <a:endParaRPr lang="tr-TR"/>
          </a:p>
        </p:txBody>
      </p:sp>
      <p:sp>
        <p:nvSpPr>
          <p:cNvPr id="3" name="2 İçerik Yer Tutucusu"/>
          <p:cNvSpPr>
            <a:spLocks noGrp="1"/>
          </p:cNvSpPr>
          <p:nvPr>
            <p:ph idx="1"/>
          </p:nvPr>
        </p:nvSpPr>
        <p:spPr/>
        <p:txBody>
          <a:bodyPr/>
          <a:lstStyle/>
          <a:p>
            <a:r>
              <a:rPr lang="tr-TR" smtClean="0"/>
              <a:t>Anüs ile vagina arasındaki mesafe dişilerde kısadır ve arada kalan alan kılsızdır. Erkeklerde ise kıllı olup mesafe yaklaşık 2 kat fazladır.</a:t>
            </a:r>
          </a:p>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3924300" y="1052513"/>
            <a:ext cx="3095625" cy="576262"/>
          </a:xfrm>
        </p:spPr>
        <p:txBody>
          <a:bodyPr>
            <a:normAutofit fontScale="77500" lnSpcReduction="20000"/>
          </a:bodyPr>
          <a:lstStyle/>
          <a:p>
            <a:pPr eaLnBrk="1" hangingPunct="1">
              <a:buFontTx/>
              <a:buNone/>
            </a:pPr>
            <a:r>
              <a:rPr lang="tr-TR" b="1" smtClean="0">
                <a:solidFill>
                  <a:srgbClr val="008080"/>
                </a:solidFill>
                <a:latin typeface="Arial" pitchFamily="34" charset="0"/>
              </a:rPr>
              <a:t>Erkek – Dişi Ayrımı</a:t>
            </a:r>
          </a:p>
        </p:txBody>
      </p:sp>
      <p:pic>
        <p:nvPicPr>
          <p:cNvPr id="13315" name="Picture 5" descr="C:\Documents and Settings\SELMA CELIK\Desktop\5. KURS ÇALIŞMALARI\TUTUŞ TEKNİKLERİ\aso\DSC06796.JPG"/>
          <p:cNvPicPr>
            <a:picLocks noChangeAspect="1" noChangeArrowheads="1"/>
          </p:cNvPicPr>
          <p:nvPr/>
        </p:nvPicPr>
        <p:blipFill>
          <a:blip r:embed="rId2" cstate="print"/>
          <a:srcRect/>
          <a:stretch>
            <a:fillRect/>
          </a:stretch>
        </p:blipFill>
        <p:spPr bwMode="auto">
          <a:xfrm>
            <a:off x="1692275" y="1700213"/>
            <a:ext cx="5856288" cy="4392612"/>
          </a:xfrm>
          <a:prstGeom prst="rect">
            <a:avLst/>
          </a:prstGeom>
          <a:noFill/>
          <a:ln w="9525">
            <a:noFill/>
            <a:miter lim="800000"/>
            <a:headEnd/>
            <a:tailEnd/>
          </a:ln>
        </p:spPr>
      </p:pic>
      <p:pic>
        <p:nvPicPr>
          <p:cNvPr id="13316" name="Picture 10" descr="http://www.onursendere.com/wp-content/uploads/2010/04/Di%C5%9Fi-ve-Erkek-Sembolleri.jpg"/>
          <p:cNvPicPr>
            <a:picLocks noChangeAspect="1" noChangeArrowheads="1"/>
          </p:cNvPicPr>
          <p:nvPr/>
        </p:nvPicPr>
        <p:blipFill>
          <a:blip r:embed="rId3" cstate="print"/>
          <a:srcRect/>
          <a:stretch>
            <a:fillRect/>
          </a:stretch>
        </p:blipFill>
        <p:spPr bwMode="auto">
          <a:xfrm>
            <a:off x="4643438" y="5661025"/>
            <a:ext cx="1223962" cy="979488"/>
          </a:xfrm>
          <a:prstGeom prst="rect">
            <a:avLst/>
          </a:prstGeom>
          <a:noFill/>
          <a:ln w="9525">
            <a:noFill/>
            <a:miter lim="800000"/>
            <a:headEnd/>
            <a:tailEnd/>
          </a:ln>
        </p:spPr>
      </p:pic>
      <p:cxnSp>
        <p:nvCxnSpPr>
          <p:cNvPr id="14" name="13 Düz Ok Bağlayıcısı"/>
          <p:cNvCxnSpPr/>
          <p:nvPr/>
        </p:nvCxnSpPr>
        <p:spPr>
          <a:xfrm rot="5400000">
            <a:off x="3924300" y="4437063"/>
            <a:ext cx="1008063" cy="1587"/>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rot="5400000">
            <a:off x="5761038" y="3968750"/>
            <a:ext cx="503238" cy="1587"/>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319" name="7 Metin kutusu"/>
          <p:cNvSpPr txBox="1">
            <a:spLocks noChangeArrowheads="1"/>
          </p:cNvSpPr>
          <p:nvPr/>
        </p:nvSpPr>
        <p:spPr bwMode="auto">
          <a:xfrm>
            <a:off x="468313" y="5949950"/>
            <a:ext cx="1150937" cy="523875"/>
          </a:xfrm>
          <a:prstGeom prst="rect">
            <a:avLst/>
          </a:prstGeom>
          <a:noFill/>
          <a:ln w="9525">
            <a:noFill/>
            <a:miter lim="800000"/>
            <a:headEnd/>
            <a:tailEnd/>
          </a:ln>
        </p:spPr>
        <p:txBody>
          <a:bodyPr>
            <a:spAutoFit/>
          </a:bodyPr>
          <a:lstStyle/>
          <a:p>
            <a:r>
              <a:rPr lang="tr-TR" sz="2800" b="1">
                <a:solidFill>
                  <a:srgbClr val="002060"/>
                </a:solidFill>
              </a:rPr>
              <a:t>Fare</a:t>
            </a:r>
          </a:p>
        </p:txBody>
      </p:sp>
      <p:sp>
        <p:nvSpPr>
          <p:cNvPr id="13320" name="5 Metin kutusu"/>
          <p:cNvSpPr txBox="1">
            <a:spLocks noChangeArrowheads="1"/>
          </p:cNvSpPr>
          <p:nvPr/>
        </p:nvSpPr>
        <p:spPr bwMode="auto">
          <a:xfrm>
            <a:off x="6084888" y="260350"/>
            <a:ext cx="2806700" cy="400050"/>
          </a:xfrm>
          <a:prstGeom prst="rect">
            <a:avLst/>
          </a:prstGeom>
          <a:noFill/>
          <a:ln w="9525">
            <a:noFill/>
            <a:miter lim="800000"/>
            <a:headEnd/>
            <a:tailEnd/>
          </a:ln>
        </p:spPr>
        <p:txBody>
          <a:bodyPr>
            <a:spAutoFit/>
          </a:bodyPr>
          <a:lstStyle/>
          <a:p>
            <a:r>
              <a:rPr lang="tr-TR" sz="2000" b="1">
                <a:solidFill>
                  <a:srgbClr val="FF329F"/>
                </a:solidFill>
                <a:latin typeface="Copperplate" charset="0"/>
              </a:rPr>
              <a:t>GENEL BİLGİLER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Genel Fizyolojik Parametreler</a:t>
            </a:r>
            <a:endParaRPr lang="tr-TR"/>
          </a:p>
        </p:txBody>
      </p:sp>
      <p:sp>
        <p:nvSpPr>
          <p:cNvPr id="3" name="2 İçerik Yer Tutucusu"/>
          <p:cNvSpPr>
            <a:spLocks noGrp="1"/>
          </p:cNvSpPr>
          <p:nvPr>
            <p:ph idx="1"/>
          </p:nvPr>
        </p:nvSpPr>
        <p:spPr>
          <a:xfrm>
            <a:off x="323528" y="1196752"/>
            <a:ext cx="8363272" cy="5472608"/>
          </a:xfrm>
        </p:spPr>
        <p:txBody>
          <a:bodyPr>
            <a:normAutofit fontScale="77500" lnSpcReduction="20000"/>
          </a:bodyPr>
          <a:lstStyle/>
          <a:p>
            <a:r>
              <a:rPr lang="tr-TR" smtClean="0"/>
              <a:t>Erişkin vücut ağırlığı (g);</a:t>
            </a:r>
          </a:p>
          <a:p>
            <a:pPr>
              <a:buNone/>
            </a:pPr>
            <a:r>
              <a:rPr lang="tr-TR" smtClean="0"/>
              <a:t>Erkek: 20-40     Dişi: 25-40</a:t>
            </a:r>
          </a:p>
          <a:p>
            <a:r>
              <a:rPr lang="tr-TR" smtClean="0"/>
              <a:t>Yaşam Süresi (yıl): 1-2</a:t>
            </a:r>
          </a:p>
          <a:p>
            <a:r>
              <a:rPr lang="tr-TR" smtClean="0"/>
              <a:t>Kalp Atım Sayısı (/dk): 300-800</a:t>
            </a:r>
          </a:p>
          <a:p>
            <a:r>
              <a:rPr lang="tr-TR" smtClean="0"/>
              <a:t>Solunum Sayısı (/dk): 100-200</a:t>
            </a:r>
          </a:p>
          <a:p>
            <a:r>
              <a:rPr lang="tr-TR" smtClean="0"/>
              <a:t>Vücut Isısı: 36.5-38°C</a:t>
            </a:r>
          </a:p>
          <a:p>
            <a:r>
              <a:rPr lang="tr-TR" smtClean="0"/>
              <a:t>Kromozom Sayısı (2n): 40</a:t>
            </a:r>
          </a:p>
          <a:p>
            <a:r>
              <a:rPr lang="tr-TR" smtClean="0"/>
              <a:t>Vücut Yüzey Alanı (cm</a:t>
            </a:r>
            <a:r>
              <a:rPr lang="tr-TR" baseline="30000" smtClean="0"/>
              <a:t>2</a:t>
            </a:r>
            <a:r>
              <a:rPr lang="tr-TR" smtClean="0"/>
              <a:t>): 20g: 36</a:t>
            </a:r>
          </a:p>
          <a:p>
            <a:r>
              <a:rPr lang="tr-TR" smtClean="0"/>
              <a:t>Su Tüketimi (ml/100g/gün): 15</a:t>
            </a:r>
          </a:p>
          <a:p>
            <a:r>
              <a:rPr lang="tr-TR" smtClean="0"/>
              <a:t>Puberte (hafta): Dişi, 5; Erkek, -</a:t>
            </a:r>
          </a:p>
          <a:p>
            <a:r>
              <a:rPr lang="tr-TR" smtClean="0"/>
              <a:t>Üretimde Kullanmaya Başlama Yaşı (hafta): 8-10</a:t>
            </a:r>
          </a:p>
          <a:p>
            <a:r>
              <a:rPr lang="tr-TR" smtClean="0"/>
              <a:t>Östrus Döngüsü (gün): 4 (2-9)</a:t>
            </a:r>
          </a:p>
          <a:p>
            <a:r>
              <a:rPr lang="tr-TR" smtClean="0"/>
              <a:t>Östrus Süresi (gün): 14</a:t>
            </a:r>
          </a:p>
          <a:p>
            <a:r>
              <a:rPr lang="tr-TR" smtClean="0"/>
              <a:t>Gebelik (gün): 19 (18-21)</a:t>
            </a:r>
          </a:p>
          <a:p>
            <a:endParaRPr lang="tr-TR" smtClean="0"/>
          </a:p>
          <a:p>
            <a:endParaRPr lang="tr-TR" smtClean="0"/>
          </a:p>
          <a:p>
            <a:endParaRPr lang="tr-TR" smtClean="0"/>
          </a:p>
          <a:p>
            <a:pPr>
              <a:buNone/>
            </a:pPr>
            <a:endParaRPr lang="tr-TR" smtClean="0"/>
          </a:p>
          <a:p>
            <a:pPr>
              <a:buNone/>
            </a:pPr>
            <a:endParaRPr lang="tr-TR"/>
          </a:p>
        </p:txBody>
      </p:sp>
      <p:pic>
        <p:nvPicPr>
          <p:cNvPr id="18434" name="Picture 2" descr="mice ile ilgili görsel sonucu">
            <a:hlinkClick r:id="rId2"/>
          </p:cNvPr>
          <p:cNvPicPr>
            <a:picLocks noChangeAspect="1" noChangeArrowheads="1"/>
          </p:cNvPicPr>
          <p:nvPr/>
        </p:nvPicPr>
        <p:blipFill>
          <a:blip r:embed="rId3" cstate="print"/>
          <a:srcRect/>
          <a:stretch>
            <a:fillRect/>
          </a:stretch>
        </p:blipFill>
        <p:spPr bwMode="auto">
          <a:xfrm>
            <a:off x="5115989" y="1083114"/>
            <a:ext cx="4028012" cy="2273878"/>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1215</Words>
  <Application>Microsoft Office PowerPoint</Application>
  <PresentationFormat>Ekran Gösterisi (4:3)</PresentationFormat>
  <Paragraphs>138</Paragraphs>
  <Slides>25</Slides>
  <Notes>0</Notes>
  <HiddenSlides>0</HiddenSlides>
  <MMClips>1</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LABORATUVAR HAYVANLARININ BİYOLOJİSİ</vt:lpstr>
      <vt:lpstr>Slayt 2</vt:lpstr>
      <vt:lpstr>Slayt 3</vt:lpstr>
      <vt:lpstr>FARE</vt:lpstr>
      <vt:lpstr>Fizyoloji ve Anatomi</vt:lpstr>
      <vt:lpstr>Slayt 6</vt:lpstr>
      <vt:lpstr>Cinsiyet ayrımı;</vt:lpstr>
      <vt:lpstr>Slayt 8</vt:lpstr>
      <vt:lpstr>Genel Fizyolojik Parametreler</vt:lpstr>
      <vt:lpstr>Slayt 10</vt:lpstr>
      <vt:lpstr>SIÇAN (RAT)</vt:lpstr>
      <vt:lpstr>Slayt 12</vt:lpstr>
      <vt:lpstr>FİZYOLOJİ VE ANATOMİ</vt:lpstr>
      <vt:lpstr>Slayt 14</vt:lpstr>
      <vt:lpstr>Genel Fizyolojik Parametreler</vt:lpstr>
      <vt:lpstr>Slayt 16</vt:lpstr>
      <vt:lpstr>TAVŞAN</vt:lpstr>
      <vt:lpstr>Slayt 18</vt:lpstr>
      <vt:lpstr>FİZYOLOJİ VE ANATOMİ</vt:lpstr>
      <vt:lpstr>Kaprofaji/Sekotrofi</vt:lpstr>
      <vt:lpstr>Slayt 21</vt:lpstr>
      <vt:lpstr>Slayt 22</vt:lpstr>
      <vt:lpstr>Genel Fizyolojik Parametreler</vt:lpstr>
      <vt:lpstr>Slayt 24</vt:lpstr>
      <vt:lpstr>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LABORATUVAR HAYVANLARININ BİYOLOJİSİ</dc:title>
  <dc:creator>BİLİM İNSANI</dc:creator>
  <cp:lastModifiedBy>GONCA</cp:lastModifiedBy>
  <cp:revision>42</cp:revision>
  <dcterms:created xsi:type="dcterms:W3CDTF">2017-10-05T08:58:12Z</dcterms:created>
  <dcterms:modified xsi:type="dcterms:W3CDTF">2019-09-26T11:31:05Z</dcterms:modified>
</cp:coreProperties>
</file>