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9"/>
  </p:notesMasterIdLst>
  <p:sldIdLst>
    <p:sldId id="311" r:id="rId2"/>
    <p:sldId id="330" r:id="rId3"/>
    <p:sldId id="324" r:id="rId4"/>
    <p:sldId id="331" r:id="rId5"/>
    <p:sldId id="335" r:id="rId6"/>
    <p:sldId id="260" r:id="rId7"/>
    <p:sldId id="258" r:id="rId8"/>
    <p:sldId id="259" r:id="rId9"/>
    <p:sldId id="262" r:id="rId10"/>
    <p:sldId id="265" r:id="rId11"/>
    <p:sldId id="334" r:id="rId12"/>
    <p:sldId id="261" r:id="rId13"/>
    <p:sldId id="256" r:id="rId14"/>
    <p:sldId id="257" r:id="rId15"/>
    <p:sldId id="263" r:id="rId16"/>
    <p:sldId id="264" r:id="rId17"/>
    <p:sldId id="336" r:id="rId18"/>
    <p:sldId id="266" r:id="rId19"/>
    <p:sldId id="325" r:id="rId20"/>
    <p:sldId id="358" r:id="rId21"/>
    <p:sldId id="276" r:id="rId22"/>
    <p:sldId id="267" r:id="rId23"/>
    <p:sldId id="278" r:id="rId24"/>
    <p:sldId id="326" r:id="rId25"/>
    <p:sldId id="275" r:id="rId26"/>
    <p:sldId id="279" r:id="rId27"/>
    <p:sldId id="269" r:id="rId28"/>
    <p:sldId id="270" r:id="rId29"/>
    <p:sldId id="274" r:id="rId30"/>
    <p:sldId id="277" r:id="rId31"/>
    <p:sldId id="284" r:id="rId32"/>
    <p:sldId id="327" r:id="rId33"/>
    <p:sldId id="295" r:id="rId34"/>
    <p:sldId id="296" r:id="rId35"/>
    <p:sldId id="293" r:id="rId36"/>
    <p:sldId id="294" r:id="rId37"/>
    <p:sldId id="338" r:id="rId38"/>
    <p:sldId id="339" r:id="rId39"/>
    <p:sldId id="271" r:id="rId40"/>
    <p:sldId id="272" r:id="rId41"/>
    <p:sldId id="273" r:id="rId42"/>
    <p:sldId id="328" r:id="rId43"/>
    <p:sldId id="280" r:id="rId44"/>
    <p:sldId id="281" r:id="rId45"/>
    <p:sldId id="282" r:id="rId46"/>
    <p:sldId id="283" r:id="rId47"/>
    <p:sldId id="285" r:id="rId48"/>
    <p:sldId id="287" r:id="rId49"/>
    <p:sldId id="286" r:id="rId50"/>
    <p:sldId id="288" r:id="rId51"/>
    <p:sldId id="289" r:id="rId52"/>
    <p:sldId id="290" r:id="rId53"/>
    <p:sldId id="291" r:id="rId54"/>
    <p:sldId id="292" r:id="rId55"/>
    <p:sldId id="329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297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40" r:id="rId87"/>
    <p:sldId id="341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67C01-C903-44B8-9CF6-020F2395A2F3}" type="datetimeFigureOut">
              <a:rPr lang="tr-TR" smtClean="0"/>
              <a:pPr/>
              <a:t>29.11.2016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D4700-ECBC-4C69-AEFE-65E9AA507EE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067F4-711D-4030-9C0E-3F12624F0A74}" type="slidenum">
              <a:rPr lang="tr-TR" smtClean="0"/>
              <a:pPr/>
              <a:t>56</a:t>
            </a:fld>
            <a:endParaRPr lang="tr-TR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AE89590-0307-4420-AE0A-75162969F24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ctrTitle"/>
          </p:nvPr>
        </p:nvSpPr>
        <p:spPr>
          <a:xfrm>
            <a:off x="2589214" y="1713186"/>
            <a:ext cx="7996312" cy="3064195"/>
          </a:xfrm>
        </p:spPr>
        <p:txBody>
          <a:bodyPr>
            <a:normAutofit/>
          </a:bodyPr>
          <a:lstStyle/>
          <a:p>
            <a:r>
              <a:rPr lang="tr-TR" sz="9600" b="1" dirty="0" smtClean="0">
                <a:solidFill>
                  <a:srgbClr val="FF0000"/>
                </a:solidFill>
              </a:rPr>
              <a:t>MYOLOGİA     </a:t>
            </a:r>
            <a:br>
              <a:rPr lang="tr-TR" sz="9600" b="1" dirty="0" smtClean="0">
                <a:solidFill>
                  <a:srgbClr val="FF0000"/>
                </a:solidFill>
              </a:rPr>
            </a:br>
            <a:r>
              <a:rPr lang="tr-TR" sz="9600" b="1" dirty="0" smtClean="0">
                <a:solidFill>
                  <a:srgbClr val="FF0000"/>
                </a:solidFill>
              </a:rPr>
              <a:t>      Özel</a:t>
            </a:r>
            <a:endParaRPr lang="tr-TR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2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426341" y="0"/>
            <a:ext cx="49835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caninus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8310200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Crista facialisin rostral ucu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Burun deliğinin yan kenarı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facialisin Rr. Buccolabiales dorsalis ve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Üst dudağı kaldırır ve burun deliğini genişletir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Canin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930" y="2620703"/>
            <a:ext cx="4548760" cy="4127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91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725214" y="0"/>
            <a:ext cx="11035862" cy="849324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FF0000"/>
                </a:solidFill>
              </a:rPr>
              <a:t>M. </a:t>
            </a:r>
            <a:r>
              <a:rPr lang="tr-TR" sz="4400" b="1" dirty="0" err="1">
                <a:solidFill>
                  <a:srgbClr val="FF0000"/>
                </a:solidFill>
              </a:rPr>
              <a:t>depressor</a:t>
            </a:r>
            <a:r>
              <a:rPr lang="tr-TR" sz="4400" b="1" dirty="0">
                <a:solidFill>
                  <a:srgbClr val="FF0000"/>
                </a:solidFill>
              </a:rPr>
              <a:t> </a:t>
            </a:r>
            <a:r>
              <a:rPr lang="tr-TR" sz="4400" b="1" dirty="0" err="1">
                <a:solidFill>
                  <a:srgbClr val="FF0000"/>
                </a:solidFill>
              </a:rPr>
              <a:t>labii</a:t>
            </a:r>
            <a:r>
              <a:rPr lang="tr-TR" sz="4400" b="1" dirty="0">
                <a:solidFill>
                  <a:srgbClr val="FF0000"/>
                </a:solidFill>
              </a:rPr>
              <a:t> </a:t>
            </a:r>
            <a:r>
              <a:rPr lang="tr-TR" sz="4400" b="1" dirty="0" err="1" smtClean="0">
                <a:solidFill>
                  <a:srgbClr val="FF0000"/>
                </a:solidFill>
              </a:rPr>
              <a:t>maxillaris</a:t>
            </a:r>
            <a:r>
              <a:rPr lang="tr-TR" sz="4400" b="1" dirty="0" smtClean="0">
                <a:solidFill>
                  <a:srgbClr val="FF0000"/>
                </a:solidFill>
              </a:rPr>
              <a:t> (</a:t>
            </a:r>
            <a:r>
              <a:rPr lang="tr-TR" sz="4400" b="1" dirty="0" err="1" smtClean="0">
                <a:solidFill>
                  <a:srgbClr val="FF0000"/>
                </a:solidFill>
              </a:rPr>
              <a:t>superioris</a:t>
            </a:r>
            <a:r>
              <a:rPr lang="tr-TR" sz="4400" b="1" dirty="0" smtClean="0">
                <a:solidFill>
                  <a:srgbClr val="FF0000"/>
                </a:solidFill>
              </a:rPr>
              <a:t>)</a:t>
            </a:r>
            <a:endParaRPr lang="tr-TR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8931791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230"/>
                <a:gridCol w="2978315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faciale’nin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rostral’i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lateralis</a:t>
                      </a:r>
                      <a:r>
                        <a:rPr lang="tr-TR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nasi</a:t>
                      </a:r>
                      <a:r>
                        <a:rPr lang="tr-TR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m.orbicularis</a:t>
                      </a:r>
                      <a:r>
                        <a:rPr lang="tr-TR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oris</a:t>
                      </a:r>
                      <a:r>
                        <a:rPr lang="tr-TR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üst dudak ve </a:t>
                      </a:r>
                      <a:r>
                        <a:rPr lang="tr-TR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planum</a:t>
                      </a:r>
                      <a:r>
                        <a:rPr lang="tr-TR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nasolabiale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facialisin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Buccolabiales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ventralisi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Üst 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dudağın aşağı 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 geri çekilmesi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56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550017" y="0"/>
            <a:ext cx="804929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depressor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labii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inferior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8931791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Mandibulanın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caudal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alveolar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sınırı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 dudak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facialisin Rr. Buccolabiales dorsalis ve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 dudağın aşağı ve geri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Depressor labii inferi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900" y="2605757"/>
            <a:ext cx="4449638" cy="4252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956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426340" y="0"/>
            <a:ext cx="579493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temporalis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2953596"/>
              </p:ext>
            </p:extLst>
          </p:nvPr>
        </p:nvGraphicFramePr>
        <p:xfrm>
          <a:off x="347729" y="1502385"/>
          <a:ext cx="11462198" cy="867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67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Fossa </a:t>
                      </a:r>
                      <a:r>
                        <a:rPr lang="tr-TR" sz="1600" dirty="0" err="1">
                          <a:effectLst/>
                        </a:rPr>
                        <a:t>temporalis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4" marR="585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</a:rPr>
                        <a:t>Mandibulanın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r>
                        <a:rPr lang="tr-TR" sz="1600" dirty="0" err="1">
                          <a:effectLst/>
                        </a:rPr>
                        <a:t>processus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r>
                        <a:rPr lang="tr-TR" sz="1600" dirty="0" err="1">
                          <a:effectLst/>
                        </a:rPr>
                        <a:t>coronoideusu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4" marR="585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</a:rPr>
                        <a:t>Nn. temporales, N. masticatorii 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4" marR="585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Çiğneme kası: </a:t>
                      </a:r>
                      <a:r>
                        <a:rPr lang="tr-TR" sz="1600" dirty="0" err="1">
                          <a:effectLst/>
                        </a:rPr>
                        <a:t>mandibulanın</a:t>
                      </a:r>
                      <a:r>
                        <a:rPr lang="tr-TR" sz="1600" dirty="0">
                          <a:effectLst/>
                        </a:rPr>
                        <a:t> kaldırıcısı ve basıcısı, </a:t>
                      </a:r>
                      <a:r>
                        <a:rPr lang="tr-TR" sz="1600" dirty="0" err="1">
                          <a:effectLst/>
                        </a:rPr>
                        <a:t>rima</a:t>
                      </a:r>
                      <a:r>
                        <a:rPr lang="tr-TR" sz="1600" dirty="0">
                          <a:effectLst/>
                        </a:rPr>
                        <a:t> </a:t>
                      </a:r>
                      <a:r>
                        <a:rPr lang="tr-TR" sz="1600" dirty="0" err="1">
                          <a:effectLst/>
                        </a:rPr>
                        <a:t>orisin</a:t>
                      </a:r>
                      <a:r>
                        <a:rPr lang="tr-TR" sz="1600" dirty="0">
                          <a:effectLst/>
                        </a:rPr>
                        <a:t> kapatılması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54" marR="58554" marT="0" marB="0"/>
                </a:tc>
              </a:tr>
            </a:tbl>
          </a:graphicData>
        </a:graphic>
      </p:graphicFrame>
      <p:pic>
        <p:nvPicPr>
          <p:cNvPr id="7" name="Resim 6" descr="C:\Users\TOSHIBA\Desktop\Tempor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839" y="2395470"/>
            <a:ext cx="5177307" cy="4340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23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03797" y="0"/>
            <a:ext cx="9169757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levator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palpebra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inferior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1219691"/>
              </p:ext>
            </p:extLst>
          </p:nvPr>
        </p:nvGraphicFramePr>
        <p:xfrm>
          <a:off x="347729" y="1502385"/>
          <a:ext cx="11462198" cy="867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67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frontale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Palpebra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inferior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20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facialis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Üst göz kapağının yukarı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Levator palpebr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356" y="2319430"/>
            <a:ext cx="4783576" cy="4358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14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426340" y="0"/>
            <a:ext cx="579493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buccinator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6781633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Mandibulanın proc. coronoideusu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Angulus oris.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facialisin Rr. Buccolabiales dorsalis ve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Ağız boşluğunun yan duvarını oluşturur.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Buccinat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421" y="2627625"/>
            <a:ext cx="4530543" cy="423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845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426340" y="0"/>
            <a:ext cx="579493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masseter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4098423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Arcus zygomaticus ve maxilla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Mandibulanın neredeyse tamamını doldurur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mandibularisin N. masticatoria dalı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Esas çiğneme kasıdır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Masset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617" y="2581789"/>
            <a:ext cx="4178586" cy="4276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606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768" y="853365"/>
            <a:ext cx="6577781" cy="497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356834" y="0"/>
            <a:ext cx="7534141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parotidoauricularis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0447143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 parotidea,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Auriculanın ventral açısında auriculanın tabanına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auriculopalpebralis, N. facialis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Auriculanın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aşağı ve geriye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Parotidoauricula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256" y="2597173"/>
            <a:ext cx="4443646" cy="423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4052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291840" y="228600"/>
            <a:ext cx="10220960" cy="6324600"/>
          </a:xfrm>
          <a:noFill/>
          <a:ln/>
        </p:spPr>
        <p:txBody>
          <a:bodyPr>
            <a:normAutofit fontScale="92500" lnSpcReduction="20000"/>
          </a:bodyPr>
          <a:lstStyle/>
          <a:p>
            <a:pPr marL="381000" lvl="2" indent="0" algn="just"/>
            <a:r>
              <a:rPr kumimoji="0" lang="tr-TR" sz="2200" b="1" u="sng" dirty="0">
                <a:effectLst/>
              </a:rPr>
              <a:t> Mm. </a:t>
            </a:r>
            <a:r>
              <a:rPr kumimoji="0" lang="tr-TR" sz="2200" b="1" u="sng" dirty="0" err="1">
                <a:effectLst/>
              </a:rPr>
              <a:t>colli</a:t>
            </a:r>
            <a:r>
              <a:rPr kumimoji="0" lang="tr-TR" sz="2200" b="1" dirty="0">
                <a:effectLst/>
                <a:latin typeface="Times New Roman" pitchFamily="18" charset="0"/>
              </a:rPr>
              <a:t> (boyun kasları)</a:t>
            </a:r>
            <a:endParaRPr kumimoji="0" lang="tr-TR" sz="2200" b="1" dirty="0">
              <a:effectLst/>
            </a:endParaRPr>
          </a:p>
          <a:p>
            <a:pPr marL="381000" lvl="2" indent="0" algn="just">
              <a:buFont typeface="Monotype Sorts" pitchFamily="2" charset="2"/>
              <a:buNone/>
            </a:pPr>
            <a:r>
              <a:rPr kumimoji="0" lang="tr-TR" sz="2200" b="1" dirty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15-	     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brachiocephalicus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16-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  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cleidobrachialis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17-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  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cleidooccipitalis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(Rum)</a:t>
            </a: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18-    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cleidotransversarius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(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Eq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19-    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cleidocervicalis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(Car)</a:t>
            </a: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20-   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cleidomastoideus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</a:t>
            </a:r>
            <a:r>
              <a:rPr kumimoji="0" lang="tr-TR" sz="2200" b="1" dirty="0" smtClean="0">
                <a:solidFill>
                  <a:srgbClr val="000000"/>
                </a:solidFill>
                <a:effectLst/>
              </a:rPr>
              <a:t>   M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sternocephalicus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21-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sternomandibularis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22-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sternomastoideus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(Rum)</a:t>
            </a: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23-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sternooccipitalis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(Car)</a:t>
            </a: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24-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longus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colli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</a:rPr>
              <a:t>      25- 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splanius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 algn="just">
              <a:lnSpc>
                <a:spcPct val="90000"/>
              </a:lnSpc>
            </a:pPr>
            <a:r>
              <a:rPr kumimoji="0" lang="tr-TR" sz="2200" b="1" u="sng" dirty="0">
                <a:effectLst/>
              </a:rPr>
              <a:t> Mm. </a:t>
            </a:r>
            <a:r>
              <a:rPr kumimoji="0" lang="tr-TR" sz="2200" b="1" u="sng" dirty="0" err="1">
                <a:effectLst/>
              </a:rPr>
              <a:t>hyoidei</a:t>
            </a:r>
            <a:r>
              <a:rPr kumimoji="0" lang="tr-TR" sz="2200" b="1" dirty="0">
                <a:effectLst/>
                <a:latin typeface="Times New Roman" pitchFamily="18" charset="0"/>
              </a:rPr>
              <a:t> (dış dil kasları)</a:t>
            </a:r>
          </a:p>
          <a:p>
            <a:pPr marL="381000" lvl="2" indent="0" algn="just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26-	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sternohyoideus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27-	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sternothyroideus</a:t>
            </a:r>
            <a:endParaRPr kumimoji="0" lang="tr-TR" sz="22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kumimoji="0" lang="tr-TR" sz="22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28-	</a:t>
            </a:r>
            <a:r>
              <a:rPr kumimoji="0" lang="tr-TR" sz="22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200" b="1" dirty="0" err="1">
                <a:solidFill>
                  <a:srgbClr val="000000"/>
                </a:solidFill>
                <a:effectLst/>
              </a:rPr>
              <a:t>omohyoideus</a:t>
            </a:r>
            <a:endParaRPr kumimoji="0" lang="tr-TR" sz="2200" dirty="0">
              <a:effectLst/>
            </a:endParaRPr>
          </a:p>
          <a:p>
            <a:pPr marL="381000" lvl="2" indent="0" algn="just">
              <a:lnSpc>
                <a:spcPct val="90000"/>
              </a:lnSpc>
              <a:buFont typeface="Monotype Sorts" pitchFamily="2" charset="2"/>
              <a:buNone/>
            </a:pPr>
            <a:endParaRPr kumimoji="0" lang="tr-TR" sz="2200" b="1" u="sng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4139" y="214207"/>
            <a:ext cx="8911687" cy="1280890"/>
          </a:xfrm>
        </p:spPr>
        <p:txBody>
          <a:bodyPr>
            <a:noAutofit/>
          </a:bodyPr>
          <a:lstStyle/>
          <a:p>
            <a:r>
              <a:rPr lang="tr-TR" sz="1800" b="1" u="sng" dirty="0" smtClean="0"/>
              <a:t>Mm. </a:t>
            </a:r>
            <a:r>
              <a:rPr lang="tr-TR" sz="1800" b="1" u="sng" dirty="0" err="1" smtClean="0"/>
              <a:t>cutanei</a:t>
            </a:r>
            <a:r>
              <a:rPr lang="tr-TR" sz="1800" dirty="0" smtClean="0">
                <a:latin typeface="Times New Roman" pitchFamily="18" charset="0"/>
              </a:rPr>
              <a:t> (deri kasları)</a:t>
            </a: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	</a:t>
            </a:r>
            <a:r>
              <a:rPr lang="tr-TR" sz="1800" b="1" dirty="0" smtClean="0">
                <a:solidFill>
                  <a:srgbClr val="000000"/>
                </a:solidFill>
              </a:rPr>
              <a:t>M. </a:t>
            </a:r>
            <a:r>
              <a:rPr lang="tr-TR" sz="1800" b="1" dirty="0" err="1" smtClean="0">
                <a:solidFill>
                  <a:srgbClr val="000000"/>
                </a:solidFill>
              </a:rPr>
              <a:t>cutaneus</a:t>
            </a:r>
            <a:r>
              <a:rPr lang="tr-TR" sz="1800" b="1" dirty="0" smtClean="0">
                <a:solidFill>
                  <a:srgbClr val="000000"/>
                </a:solidFill>
              </a:rPr>
              <a:t> </a:t>
            </a:r>
            <a:r>
              <a:rPr lang="tr-TR" sz="1800" b="1" dirty="0" err="1" smtClean="0">
                <a:solidFill>
                  <a:srgbClr val="000000"/>
                </a:solidFill>
              </a:rPr>
              <a:t>trunci</a:t>
            </a:r>
            <a:r>
              <a:rPr lang="tr-TR" sz="1800" b="1" dirty="0" smtClean="0">
                <a:solidFill>
                  <a:srgbClr val="000000"/>
                </a:solidFill>
              </a:rPr>
              <a:t/>
            </a:r>
            <a:br>
              <a:rPr lang="tr-TR" sz="1800" b="1" dirty="0" smtClean="0">
                <a:solidFill>
                  <a:srgbClr val="000000"/>
                </a:solidFill>
              </a:rPr>
            </a:br>
            <a:r>
              <a:rPr lang="tr-TR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	</a:t>
            </a:r>
            <a:r>
              <a:rPr lang="tr-TR" sz="1800" b="1" dirty="0" smtClean="0">
                <a:solidFill>
                  <a:srgbClr val="000000"/>
                </a:solidFill>
              </a:rPr>
              <a:t>M. </a:t>
            </a:r>
            <a:r>
              <a:rPr lang="tr-TR" sz="1800" b="1" dirty="0" err="1" smtClean="0">
                <a:solidFill>
                  <a:srgbClr val="000000"/>
                </a:solidFill>
              </a:rPr>
              <a:t>cutaneus</a:t>
            </a:r>
            <a:r>
              <a:rPr lang="tr-TR" sz="1800" b="1" dirty="0" smtClean="0">
                <a:solidFill>
                  <a:srgbClr val="000000"/>
                </a:solidFill>
              </a:rPr>
              <a:t> </a:t>
            </a:r>
            <a:r>
              <a:rPr lang="tr-TR" sz="1800" b="1" dirty="0" err="1" smtClean="0">
                <a:solidFill>
                  <a:srgbClr val="000000"/>
                </a:solidFill>
              </a:rPr>
              <a:t>omobrachialis</a:t>
            </a:r>
            <a:r>
              <a:rPr lang="tr-TR" sz="1800" b="1" dirty="0" smtClean="0">
                <a:solidFill>
                  <a:srgbClr val="000000"/>
                </a:solidFill>
              </a:rPr>
              <a:t/>
            </a:r>
            <a:br>
              <a:rPr lang="tr-TR" sz="1800" b="1" dirty="0" smtClean="0">
                <a:solidFill>
                  <a:srgbClr val="000000"/>
                </a:solidFill>
              </a:rPr>
            </a:br>
            <a:r>
              <a:rPr lang="tr-TR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	</a:t>
            </a:r>
            <a:r>
              <a:rPr lang="tr-TR" sz="1800" b="1" dirty="0" smtClean="0">
                <a:solidFill>
                  <a:srgbClr val="000000"/>
                </a:solidFill>
              </a:rPr>
              <a:t>M. </a:t>
            </a:r>
            <a:r>
              <a:rPr lang="tr-TR" sz="1800" b="1" dirty="0" err="1" smtClean="0">
                <a:solidFill>
                  <a:srgbClr val="000000"/>
                </a:solidFill>
              </a:rPr>
              <a:t>cutaneus</a:t>
            </a:r>
            <a:r>
              <a:rPr lang="tr-TR" sz="1800" b="1" dirty="0" smtClean="0">
                <a:solidFill>
                  <a:srgbClr val="000000"/>
                </a:solidFill>
              </a:rPr>
              <a:t> </a:t>
            </a:r>
            <a:r>
              <a:rPr lang="tr-TR" sz="1800" b="1" dirty="0" err="1" smtClean="0">
                <a:solidFill>
                  <a:srgbClr val="000000"/>
                </a:solidFill>
              </a:rPr>
              <a:t>colli</a:t>
            </a:r>
            <a:r>
              <a:rPr lang="tr-TR" sz="1800" b="1" dirty="0" smtClean="0">
                <a:solidFill>
                  <a:srgbClr val="000000"/>
                </a:solidFill>
              </a:rPr>
              <a:t/>
            </a:r>
            <a:br>
              <a:rPr lang="tr-TR" sz="1800" b="1" dirty="0" smtClean="0">
                <a:solidFill>
                  <a:srgbClr val="000000"/>
                </a:solidFill>
              </a:rPr>
            </a:br>
            <a:r>
              <a:rPr lang="tr-TR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	</a:t>
            </a:r>
            <a:r>
              <a:rPr lang="tr-TR" sz="1800" b="1" dirty="0" smtClean="0">
                <a:solidFill>
                  <a:srgbClr val="000000"/>
                </a:solidFill>
              </a:rPr>
              <a:t>M. </a:t>
            </a:r>
            <a:r>
              <a:rPr lang="tr-TR" sz="1800" b="1" dirty="0" err="1" smtClean="0">
                <a:solidFill>
                  <a:srgbClr val="000000"/>
                </a:solidFill>
              </a:rPr>
              <a:t>cutaneus</a:t>
            </a:r>
            <a:r>
              <a:rPr lang="tr-TR" sz="1800" b="1" dirty="0" smtClean="0">
                <a:solidFill>
                  <a:srgbClr val="000000"/>
                </a:solidFill>
              </a:rPr>
              <a:t> </a:t>
            </a:r>
            <a:r>
              <a:rPr lang="tr-TR" sz="1800" b="1" dirty="0" err="1" smtClean="0">
                <a:solidFill>
                  <a:srgbClr val="000000"/>
                </a:solidFill>
              </a:rPr>
              <a:t>faciei</a:t>
            </a:r>
            <a:r>
              <a:rPr lang="tr-TR" sz="1800" b="1" dirty="0" smtClean="0"/>
              <a:t/>
            </a:r>
            <a:br>
              <a:rPr lang="tr-TR" sz="1800" b="1" dirty="0" smtClean="0"/>
            </a:br>
            <a:endParaRPr lang="tr-TR" sz="1800" dirty="0"/>
          </a:p>
        </p:txBody>
      </p:sp>
      <p:pic>
        <p:nvPicPr>
          <p:cNvPr id="1026" name="Picture 2" descr="http://80.251.40.59/veterinary.ankara.edu.tr/sgurcan/odev/safakdogan/cutaneustrunc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2523" y="84087"/>
            <a:ext cx="6407384" cy="4638551"/>
          </a:xfrm>
          <a:prstGeom prst="rect">
            <a:avLst/>
          </a:prstGeom>
          <a:noFill/>
        </p:spPr>
      </p:pic>
      <p:pic>
        <p:nvPicPr>
          <p:cNvPr id="1028" name="Picture 4" descr="http://vanat.cvm.umn.edu/carnLabs/Lab01/Images/Small1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6499" y="3975154"/>
            <a:ext cx="3985501" cy="288284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9227" y="4526132"/>
            <a:ext cx="3075574" cy="233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http://o.quizlet.com/i/H0kw6l2FbHGUIJxtq6X6P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6468" y="1740103"/>
            <a:ext cx="2522483" cy="1558895"/>
          </a:xfrm>
          <a:prstGeom prst="rect">
            <a:avLst/>
          </a:prstGeom>
          <a:noFill/>
        </p:spPr>
      </p:pic>
      <p:pic>
        <p:nvPicPr>
          <p:cNvPr id="1033" name="Picture 9" descr="http://o.quizlet.com/FwSxOkYhzSFtRml3Smswc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Picture 8" descr="sığır boy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-557658"/>
            <a:ext cx="5747657" cy="764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brachiocephalicus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2815220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tuberositas deltoideası ve crista humeri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 temporalenin proc. mastoideusu, crista nuchae, ala Atlantis,C2-C3-C4 proc. transversus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accesoriusun ventral dalı</a:t>
                      </a:r>
                      <a:b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axillaris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cleidobrachialis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M.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cleidomastoideus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isimli iki porsiyonu vardır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Brachiocephalic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254" y="2870146"/>
            <a:ext cx="4050374" cy="3987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9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98921" y="0"/>
            <a:ext cx="9837518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sternomandibularis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sz="2700" b="1" dirty="0">
                <a:solidFill>
                  <a:srgbClr val="FF0000"/>
                </a:solidFill>
              </a:rPr>
              <a:t>(</a:t>
            </a:r>
            <a:r>
              <a:rPr lang="tr-TR" sz="2700" b="1" dirty="0" err="1">
                <a:solidFill>
                  <a:srgbClr val="FF0000"/>
                </a:solidFill>
              </a:rPr>
              <a:t>sternocephalicus</a:t>
            </a:r>
            <a:r>
              <a:rPr lang="tr-TR" sz="2700" b="1" dirty="0">
                <a:solidFill>
                  <a:srgbClr val="FF0000"/>
                </a:solidFill>
              </a:rPr>
              <a:t>)</a:t>
            </a:r>
            <a:endParaRPr lang="tr-TR" sz="27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2990442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Manubrium sterni ve 1. costa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Mandibulanın caudal kenarı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accesoriusun r.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Rima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orisin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açılması,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pharynxin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fiksasyonu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başın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fleksiyonu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ternomandibula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6654" y="2593196"/>
            <a:ext cx="4541278" cy="4264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707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296992" y="0"/>
            <a:ext cx="5872766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splenius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6041067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Ligamentum nuchaede T3-T5 arasındaki thoracolumbar fasciadan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Crista nuchae ve os temporalenin proc. mastoideusu, C2-C5 proc. transversuslara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accesoriusun dorsal dalı ve nervi spinalesin dorsal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Başı ve boynu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yükseltir,eğer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uzatır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plen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770" y="2841746"/>
            <a:ext cx="4370857" cy="4016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329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183399" y="239852"/>
            <a:ext cx="8702936" cy="6324600"/>
          </a:xfrm>
          <a:noFill/>
          <a:ln/>
        </p:spPr>
        <p:txBody>
          <a:bodyPr>
            <a:normAutofit fontScale="92500" lnSpcReduction="20000"/>
          </a:bodyPr>
          <a:lstStyle/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1800" u="sng" dirty="0">
                <a:effectLst/>
              </a:rPr>
              <a:t> </a:t>
            </a:r>
            <a:r>
              <a:rPr kumimoji="0" lang="tr-TR" sz="2000" b="1" u="sng" dirty="0">
                <a:effectLst/>
              </a:rPr>
              <a:t>Mm. </a:t>
            </a:r>
            <a:r>
              <a:rPr kumimoji="0" lang="tr-TR" sz="2000" b="1" u="sng" dirty="0" err="1">
                <a:effectLst/>
              </a:rPr>
              <a:t>dorsi</a:t>
            </a:r>
            <a:r>
              <a:rPr kumimoji="0" lang="tr-TR" sz="2000" b="1" dirty="0">
                <a:effectLst/>
                <a:latin typeface="Times New Roman" pitchFamily="18" charset="0"/>
              </a:rPr>
              <a:t> (sırt kasları)</a:t>
            </a: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26-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omotransversarius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27-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trapezius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(pars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cervicalis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ve pars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thoracica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28-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rhomboideus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cervicis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29-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rhomboideus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thoracis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30-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rhomboideus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capitis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(car)</a:t>
            </a: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31-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latissimus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dorsi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32-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serratus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ventralis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cervicis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33-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serratus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ventralis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thoracis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34-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serratus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dorsalis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35-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spinalis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et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semispinalis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dorsi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36-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longissimus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dorsi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37-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iliocostalis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dorsi</a:t>
            </a:r>
            <a:endParaRPr kumimoji="0" lang="tr-TR" sz="2000" b="1" dirty="0"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endParaRPr kumimoji="0" lang="tr-TR" sz="2000" b="1" u="sng" dirty="0"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u="sng" dirty="0">
                <a:effectLst/>
              </a:rPr>
              <a:t>Mm. </a:t>
            </a:r>
            <a:r>
              <a:rPr kumimoji="0" lang="tr-TR" sz="2000" b="1" u="sng" dirty="0" err="1">
                <a:effectLst/>
              </a:rPr>
              <a:t>thoracis</a:t>
            </a:r>
            <a:r>
              <a:rPr kumimoji="0" lang="tr-TR" sz="2000" b="1" dirty="0">
                <a:effectLst/>
                <a:latin typeface="Times New Roman" pitchFamily="18" charset="0"/>
              </a:rPr>
              <a:t> (göğüs kasları)</a:t>
            </a:r>
          </a:p>
          <a:p>
            <a:pPr marL="0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</a:rPr>
              <a:t>      </a:t>
            </a: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38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- Mm.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superficiales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39-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descendens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40-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transversus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</a:rPr>
              <a:t>Mm.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profundus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41-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ascendens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42-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pectoralis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cleidoscapularis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43-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intercostalis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externi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>
                <a:effectLst/>
              </a:rPr>
              <a:t>(</a:t>
            </a:r>
            <a:r>
              <a:rPr kumimoji="0" lang="tr-TR" sz="2000" b="1" dirty="0" err="1">
                <a:effectLst/>
              </a:rPr>
              <a:t>inspirator</a:t>
            </a:r>
            <a:r>
              <a:rPr kumimoji="0" lang="tr-TR" sz="2000" b="1" dirty="0">
                <a:effectLst/>
              </a:rPr>
              <a:t>)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70000"/>
              </a:lnSpc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44-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intercostalis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interni</a:t>
            </a:r>
            <a:r>
              <a:rPr kumimoji="0" lang="tr-TR" sz="2000" b="1" dirty="0">
                <a:effectLst/>
              </a:rPr>
              <a:t> (</a:t>
            </a:r>
            <a:r>
              <a:rPr kumimoji="0" lang="tr-TR" sz="2000" b="1" dirty="0" err="1">
                <a:effectLst/>
              </a:rPr>
              <a:t>expirator</a:t>
            </a:r>
            <a:r>
              <a:rPr kumimoji="0" lang="tr-TR" sz="2000" b="1" dirty="0">
                <a:effectLst/>
              </a:rPr>
              <a:t>)</a:t>
            </a: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endParaRPr kumimoji="0" lang="tr-TR" sz="2000" b="1" u="sng" dirty="0">
              <a:effectLst/>
            </a:endParaRPr>
          </a:p>
          <a:p>
            <a:pPr marL="381000" lvl="2" indent="0" algn="just">
              <a:lnSpc>
                <a:spcPct val="70000"/>
              </a:lnSpc>
              <a:buFont typeface="Monotype Sorts" pitchFamily="2" charset="2"/>
              <a:buNone/>
            </a:pPr>
            <a:endParaRPr kumimoji="0" lang="tr-TR" sz="2200" b="1" u="sng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266682" y="0"/>
            <a:ext cx="713489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omotransversarius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1654761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 fasciası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C2-C4 processus transversusları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cervicalesin medioventral dalı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Bacağı öne çeker, boynu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laterale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Omotransversar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038" y="2655328"/>
            <a:ext cx="4282195" cy="4202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01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747752" y="0"/>
            <a:ext cx="6864440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trapezius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304744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1837"/>
                <a:gridCol w="2854708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C2’den T10’a kadar ligamentum supraspinosus ve ligamentum nuchaeden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Pars thoracalis: spina scapulanın dorsal 1/3’ü</a:t>
                      </a:r>
                      <a:b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Pars cervicalis: spina scapulanın tamamına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accesoriusun dorsal dalı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Omuzu yükseltir,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scapulayı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craniodorsal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caudodorsal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yönde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rapez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7752" y="2845203"/>
            <a:ext cx="4108360" cy="4017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644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serratus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ventralis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cervicis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2893171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2.’den-7.’ye Cervical vertebraların processus transversusları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Scapulanın cranial facies serratusu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cervicalis ventralis- medialis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bacağın gövdeye bağlanması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Resim 7" descr="C:\Users\TOSHIBA\Desktop\Serratus ventralis cervic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932" y="2874725"/>
            <a:ext cx="4744121" cy="398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739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serratus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ventralis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thoracis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4942248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ile 8.-9. Costalar arasındaki bütün costalara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Cartilago scapula, scapulanın facies serratası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thoracicus longus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bacağın gövdeye bağlanması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erratus ventralis thoracic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767" y="2592213"/>
            <a:ext cx="4633256" cy="4265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778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serratus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dorsalis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caudalis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747809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Thoracolumbal fascia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11.-18. Costaların üst caudal kenarları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intercostalis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Ekspirasyona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yardım eder,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costaları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geriye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erratus dorsalis costali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722" y="2606092"/>
            <a:ext cx="4268421" cy="4155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05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36635" y="260131"/>
            <a:ext cx="7746124" cy="6324600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endParaRPr kumimoji="0" lang="tr-TR" sz="2000" b="1" dirty="0">
              <a:effectLst/>
            </a:endParaRPr>
          </a:p>
          <a:p>
            <a:r>
              <a:rPr kumimoji="0" lang="tr-TR" sz="2000" b="1" u="sng" dirty="0">
                <a:effectLst/>
              </a:rPr>
              <a:t>Mm. </a:t>
            </a:r>
            <a:r>
              <a:rPr kumimoji="0" lang="tr-TR" sz="2000" b="1" u="sng" dirty="0" err="1">
                <a:effectLst/>
              </a:rPr>
              <a:t>capitis</a:t>
            </a:r>
            <a:r>
              <a:rPr kumimoji="0" lang="tr-TR" sz="2000" b="1" dirty="0">
                <a:effectLst/>
                <a:latin typeface="Times New Roman" pitchFamily="18" charset="0"/>
              </a:rPr>
              <a:t> (baş kasları)</a:t>
            </a:r>
            <a:endParaRPr kumimoji="0" lang="tr-TR" sz="2000" b="1" dirty="0"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5-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orbicularis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oris</a:t>
            </a:r>
            <a:endParaRPr kumimoji="0" lang="tr-TR" sz="28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6-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orbicularis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oculi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zygomaticus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levator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naso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labialis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levator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labii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maxillaris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(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superioris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10-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caninus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11-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depressor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labii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maxillaris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(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superioris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) (Rum)</a:t>
            </a: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12-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depressor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labii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mandibularis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 (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inferioris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13-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buccinator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>
              <a:buFont typeface="Monotype Sorts" pitchFamily="2" charset="2"/>
              <a:buNone/>
            </a:pPr>
            <a:r>
              <a:rPr kumimoji="0" lang="tr-TR" sz="20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14-	</a:t>
            </a:r>
            <a:r>
              <a:rPr kumimoji="0" lang="tr-TR" sz="2000" b="1" dirty="0">
                <a:solidFill>
                  <a:srgbClr val="000000"/>
                </a:solidFill>
                <a:effectLst/>
              </a:rPr>
              <a:t>M. </a:t>
            </a:r>
            <a:r>
              <a:rPr kumimoji="0" lang="tr-TR" sz="2000" b="1" dirty="0" err="1">
                <a:solidFill>
                  <a:srgbClr val="000000"/>
                </a:solidFill>
                <a:effectLst/>
              </a:rPr>
              <a:t>masseter</a:t>
            </a:r>
            <a:endParaRPr kumimoji="0" lang="tr-TR" sz="2000" b="1" dirty="0">
              <a:solidFill>
                <a:srgbClr val="000000"/>
              </a:solidFill>
              <a:effectLst/>
            </a:endParaRPr>
          </a:p>
          <a:p>
            <a:pPr lvl="2" algn="just"/>
            <a:endParaRPr kumimoji="0" lang="tr-TR" sz="2000" b="1" dirty="0">
              <a:effectLst/>
            </a:endParaRPr>
          </a:p>
          <a:p>
            <a:pPr>
              <a:lnSpc>
                <a:spcPct val="90000"/>
              </a:lnSpc>
            </a:pPr>
            <a:endParaRPr lang="tr-TR" sz="18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5818" y="891408"/>
            <a:ext cx="4148721" cy="288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Dikdörtgen"/>
          <p:cNvSpPr/>
          <p:nvPr/>
        </p:nvSpPr>
        <p:spPr>
          <a:xfrm>
            <a:off x="5984107" y="4148223"/>
            <a:ext cx="5899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http://forumnn.ru/lofiversion/index.php/t12877.html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01532" y="0"/>
            <a:ext cx="6272012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latissimus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dorsi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044139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T3’ten thoracolumbal fasciaya kadar ligamentum supraspinosustan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tuberositas teres majoruna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thoracodorsalis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Bacağı geri çeker, omuz ekleminin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fleksiyonu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Latissimus dors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110" y="2890444"/>
            <a:ext cx="4584580" cy="3967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167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039008" y="0"/>
            <a:ext cx="9743090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 smtClean="0">
                <a:solidFill>
                  <a:srgbClr val="FF0000"/>
                </a:solidFill>
              </a:rPr>
              <a:t>Longissimus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dorsi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5004698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6383"/>
                <a:gridCol w="2717442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7918982"/>
              </p:ext>
            </p:extLst>
          </p:nvPr>
        </p:nvGraphicFramePr>
        <p:xfrm>
          <a:off x="347729" y="1502385"/>
          <a:ext cx="11462198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2750"/>
                <a:gridCol w="3490175"/>
                <a:gridCol w="1931831"/>
                <a:gridCol w="2717442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Sacrum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lumbal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thoracal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vertebraların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spinosusları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ala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osis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ili,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thoracal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vertebraların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transversusları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temporalenin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mastoideusuna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ala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atlantise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tuberculum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costalara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vertebraların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transversuslarına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Spinal sinirlerin Rr. dorsalesleri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Columna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vertebralisin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ekstensiyonu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kafanın ve boynun yana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Longissimus dors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028" y="2639574"/>
            <a:ext cx="5104059" cy="4218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30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743200" y="304800"/>
            <a:ext cx="10668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1000" lvl="2" algn="just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</a:pPr>
            <a:r>
              <a:rPr lang="tr-TR" sz="2000" b="1" u="sng" dirty="0">
                <a:latin typeface="Arial" pitchFamily="34" charset="0"/>
                <a:cs typeface="Arial" pitchFamily="34" charset="0"/>
              </a:rPr>
              <a:t>Mm. </a:t>
            </a:r>
            <a:r>
              <a:rPr lang="tr-TR" sz="2000" b="1" u="sng" dirty="0" err="1">
                <a:latin typeface="Arial" pitchFamily="34" charset="0"/>
                <a:cs typeface="Arial" pitchFamily="34" charset="0"/>
              </a:rPr>
              <a:t>abdominis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(karın kasları)</a:t>
            </a:r>
          </a:p>
          <a:p>
            <a:pPr marL="381000" lvl="2" algn="just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45-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M.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obliquus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externus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abdominis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46-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M.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obliquus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internus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abdominis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47-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M.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transversus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abdominis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48-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M.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abdominis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49-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M.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quadratus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lumborum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50-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Linea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alba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0" lvl="2" algn="just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endParaRPr lang="tr-TR" sz="2000" b="1" u="sng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0" lvl="2" algn="just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u="sng" dirty="0" err="1" smtClean="0">
                <a:latin typeface="Arial" pitchFamily="34" charset="0"/>
                <a:cs typeface="Arial" pitchFamily="34" charset="0"/>
              </a:rPr>
              <a:t>Diaphragma</a:t>
            </a:r>
            <a:endParaRPr lang="tr-TR" sz="2000" b="1" u="sng" dirty="0" smtClean="0">
              <a:latin typeface="Arial" pitchFamily="34" charset="0"/>
              <a:cs typeface="Arial" pitchFamily="34" charset="0"/>
            </a:endParaRPr>
          </a:p>
          <a:p>
            <a:pPr marL="381000" lvl="2" algn="just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51- Pars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lumbalis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52-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Pars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costalis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53-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Pars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sternalis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54-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Hiatus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aorticus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55-	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Hiatus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esophageus</a:t>
            </a:r>
            <a:endParaRPr lang="tr-T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56-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Foramen</a:t>
            </a:r>
            <a:r>
              <a:rPr lang="tr-T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vena </a:t>
            </a:r>
            <a:r>
              <a:rPr lang="tr-T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cavae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 marL="381000" lvl="2" algn="just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</a:pPr>
            <a:endParaRPr lang="tr-TR" sz="2000" b="1" u="sng" dirty="0">
              <a:latin typeface="Arial" pitchFamily="34" charset="0"/>
              <a:cs typeface="Arial" pitchFamily="34" charset="0"/>
            </a:endParaRPr>
          </a:p>
          <a:p>
            <a:pPr marL="381000" lvl="2" algn="just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u="sng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03797" y="0"/>
            <a:ext cx="1001976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obliquus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externus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abdominis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5873134"/>
              </p:ext>
            </p:extLst>
          </p:nvPr>
        </p:nvGraphicFramePr>
        <p:xfrm>
          <a:off x="347729" y="1354711"/>
          <a:ext cx="11462198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57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 thorakolumbalis ve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4-18 arası facies lateralis costalislerden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Abdominal tendon</a:t>
                      </a: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linea alba ve tendo prepubicuma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Pelvic tendon</a:t>
                      </a: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tuber coxa, tendo prepubicum ve lig. inguinaleye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intercostales ve nervi lumbaleslerin ventral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Ekspirasyon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defekasyon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doğuma yardımcı olur.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Obliquus externus abdomini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4899" y="2454762"/>
            <a:ext cx="4957732" cy="440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867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33342" y="0"/>
            <a:ext cx="10084158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obliquus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internus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abdominis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1473539"/>
              </p:ext>
            </p:extLst>
          </p:nvPr>
        </p:nvGraphicFramePr>
        <p:xfrm>
          <a:off x="347729" y="1502385"/>
          <a:ext cx="11462198" cy="970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70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Spina iliaca ventralisten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 5 cartilago costae, son costa, linea alba, tendo prepubicuma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Sonuncu intercostal ve ilk 3 nervi lumbaleslerin ventral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Ekspirasyona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defekasyona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yardım eder.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Obliquus internus abdomin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191" y="2467999"/>
            <a:ext cx="5047682" cy="439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21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transversus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abdominis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9118337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0631"/>
                <a:gridCol w="1893194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0096736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9268"/>
                <a:gridCol w="1837277"/>
                <a:gridCol w="2528661"/>
                <a:gridCol w="3296992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 omurlarının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transversusları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7-18 arası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cartilago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costalislerin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medial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yüzünden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Linea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albaya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Sonuncu intercostal ve ilk nervi lumbaleslerin ventral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Ekspirator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kasların yardımcısı, karnı daraltır.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ransversus abdomin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374" y="2594945"/>
            <a:ext cx="4288468" cy="4263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930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8806" y="0"/>
            <a:ext cx="793338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rectus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abdominis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1742274"/>
              </p:ext>
            </p:extLst>
          </p:nvPr>
        </p:nvGraphicFramePr>
        <p:xfrm>
          <a:off x="334851" y="694777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4503522"/>
              </p:ext>
            </p:extLst>
          </p:nvPr>
        </p:nvGraphicFramePr>
        <p:xfrm>
          <a:off x="373487" y="1094122"/>
          <a:ext cx="11462198" cy="94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89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4-9 arası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Cartilago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costalislerlerin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lateral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yüzeylerinden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Tendo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prepubicus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peçten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osis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pubise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Sonuncu intercostal ve ilk nervi lumbaleslerin ventral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Costa’ları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geriye çeker,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thoraxı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pelvise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yaklaştırır,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defekasyona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yardımcı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Rectus abdomin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505" y="2014502"/>
            <a:ext cx="4839760" cy="48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7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3668" name="Picture 4" descr="http://www.biosphera.com.br/imagens/equine-anatomy/diaphrag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-1"/>
            <a:ext cx="12192000" cy="7061694"/>
          </a:xfrm>
          <a:prstGeom prst="rect">
            <a:avLst/>
          </a:prstGeom>
          <a:noFill/>
        </p:spPr>
      </p:pic>
      <p:pic>
        <p:nvPicPr>
          <p:cNvPr id="113666" name="Picture 2" descr="http://commons.wikivet.net/images/thumb/5/5f/DogThorax.jpg/250px-DogThora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11" y="3643314"/>
            <a:ext cx="4000528" cy="223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D:\1 Harddisk Yedeği 10.05.2012\C+D\D\ÇOK ÖNEMLİ-- ANATOMİ CD'leri YEDEK Bank\ATLASLAR\ANATOMI Popesco\anatomi\equde\b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82" y="-651641"/>
            <a:ext cx="6662573" cy="9050154"/>
          </a:xfrm>
          <a:prstGeom prst="rect">
            <a:avLst/>
          </a:prstGeom>
          <a:noFill/>
        </p:spPr>
      </p:pic>
      <p:pic>
        <p:nvPicPr>
          <p:cNvPr id="1027" name="Picture 3" descr="D:\1 Harddisk Yedeği 10.05.2012\C+D\D\ÇOK ÖNEMLİ-- ANATOMİ CD'leri YEDEK Bank\ATLASLAR\ANATOMI Popesco\anatomi\equde\b1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7350" y="-402514"/>
            <a:ext cx="6724650" cy="913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pectoralis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descendens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6213597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Manubrium sterni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tuberositas deltoideası vecrista humeri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Nn. pectorales craniales et caudales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bacağı gövdeye bağlar ve bacağın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adduktorudur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 geri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Pectoralis descenden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5949" y="2662523"/>
            <a:ext cx="4560468" cy="419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06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g. 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34" y="159384"/>
            <a:ext cx="4337696" cy="3519731"/>
          </a:xfrm>
          <a:prstGeom prst="rect">
            <a:avLst/>
          </a:prstGeom>
          <a:noFill/>
        </p:spPr>
      </p:pic>
      <p:pic>
        <p:nvPicPr>
          <p:cNvPr id="82952" name="Picture 8" descr="Fig. 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535" y="0"/>
            <a:ext cx="4308848" cy="3818965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1376824" y="3836263"/>
            <a:ext cx="10510376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00" dirty="0" smtClean="0"/>
              <a:t>              </a:t>
            </a:r>
            <a:r>
              <a:rPr lang="tr-TR" sz="1300" b="1" dirty="0" smtClean="0"/>
              <a:t>Köpekte baş kasları.                                         Sığırda baş kasları.                                                           Atta baş kasları. </a:t>
            </a:r>
          </a:p>
          <a:p>
            <a:endParaRPr lang="tr-TR" sz="1300" dirty="0" smtClean="0"/>
          </a:p>
          <a:p>
            <a:endParaRPr lang="tr-TR" sz="1300" dirty="0" smtClean="0"/>
          </a:p>
          <a:p>
            <a:r>
              <a:rPr lang="tr-TR" sz="1600" dirty="0" smtClean="0"/>
              <a:t>		1- M. </a:t>
            </a:r>
            <a:r>
              <a:rPr lang="tr-TR" sz="1600" dirty="0" err="1" smtClean="0"/>
              <a:t>Masseter</a:t>
            </a:r>
            <a:r>
              <a:rPr lang="tr-TR" sz="1600" dirty="0" smtClean="0"/>
              <a:t>                                                                                  8- M. </a:t>
            </a:r>
            <a:r>
              <a:rPr lang="tr-TR" sz="1600" dirty="0" err="1" smtClean="0"/>
              <a:t>Orbicularis</a:t>
            </a:r>
            <a:r>
              <a:rPr lang="tr-TR" sz="1600" dirty="0" smtClean="0"/>
              <a:t> </a:t>
            </a:r>
            <a:r>
              <a:rPr lang="tr-TR" sz="1600" dirty="0" err="1" smtClean="0"/>
              <a:t>Oris</a:t>
            </a:r>
            <a:endParaRPr lang="tr-TR" sz="1600" dirty="0" smtClean="0"/>
          </a:p>
          <a:p>
            <a:r>
              <a:rPr lang="tr-TR" sz="1600" dirty="0" smtClean="0"/>
              <a:t>		2- M. </a:t>
            </a:r>
            <a:r>
              <a:rPr lang="tr-TR" sz="1600" dirty="0" err="1" smtClean="0"/>
              <a:t>orbicularis</a:t>
            </a:r>
            <a:r>
              <a:rPr lang="tr-TR" sz="1600" dirty="0" smtClean="0"/>
              <a:t> </a:t>
            </a:r>
            <a:r>
              <a:rPr lang="tr-TR" sz="1600" dirty="0" err="1" smtClean="0"/>
              <a:t>oculi</a:t>
            </a:r>
            <a:r>
              <a:rPr lang="tr-TR" sz="1600" dirty="0" smtClean="0"/>
              <a:t>                                                                       9- M. </a:t>
            </a:r>
            <a:r>
              <a:rPr lang="tr-TR" sz="1600" dirty="0" err="1" smtClean="0"/>
              <a:t>Buccinator</a:t>
            </a:r>
            <a:endParaRPr lang="tr-TR" sz="1600" dirty="0" smtClean="0"/>
          </a:p>
          <a:p>
            <a:r>
              <a:rPr lang="tr-TR" sz="1600" dirty="0" smtClean="0"/>
              <a:t>		3- M. </a:t>
            </a:r>
            <a:r>
              <a:rPr lang="tr-TR" sz="1600" dirty="0" err="1" smtClean="0"/>
              <a:t>Zygomaticus</a:t>
            </a:r>
            <a:r>
              <a:rPr lang="tr-TR" sz="1600" dirty="0" smtClean="0"/>
              <a:t>                                                                            11- M. </a:t>
            </a:r>
            <a:r>
              <a:rPr lang="tr-TR" sz="1600" dirty="0" err="1" smtClean="0"/>
              <a:t>zygomatico</a:t>
            </a:r>
            <a:r>
              <a:rPr lang="tr-TR" sz="1600" dirty="0" smtClean="0"/>
              <a:t>-</a:t>
            </a:r>
            <a:r>
              <a:rPr lang="tr-TR" sz="1600" dirty="0" err="1" smtClean="0"/>
              <a:t>auricularis</a:t>
            </a:r>
            <a:endParaRPr lang="tr-TR" sz="1600" dirty="0" smtClean="0"/>
          </a:p>
          <a:p>
            <a:r>
              <a:rPr lang="tr-TR" sz="1600" dirty="0" smtClean="0"/>
              <a:t>		4- M. </a:t>
            </a:r>
            <a:r>
              <a:rPr lang="tr-TR" sz="1600" dirty="0" err="1" smtClean="0"/>
              <a:t>Lacrimalis</a:t>
            </a:r>
            <a:r>
              <a:rPr lang="tr-TR" sz="1600" dirty="0" smtClean="0"/>
              <a:t>                                                                                 12- M. </a:t>
            </a:r>
            <a:r>
              <a:rPr lang="tr-TR" sz="1600" dirty="0" err="1" smtClean="0"/>
              <a:t>temporo</a:t>
            </a:r>
            <a:r>
              <a:rPr lang="tr-TR" sz="1600" dirty="0" smtClean="0"/>
              <a:t>-</a:t>
            </a:r>
            <a:r>
              <a:rPr lang="tr-TR" sz="1600" dirty="0" err="1" smtClean="0"/>
              <a:t>auricularis</a:t>
            </a:r>
            <a:endParaRPr lang="tr-TR" sz="1600" dirty="0" smtClean="0"/>
          </a:p>
          <a:p>
            <a:r>
              <a:rPr lang="tr-TR" sz="1600" dirty="0" smtClean="0"/>
              <a:t>		5- M. </a:t>
            </a:r>
            <a:r>
              <a:rPr lang="tr-TR" sz="1600" dirty="0" err="1" smtClean="0"/>
              <a:t>levator</a:t>
            </a:r>
            <a:r>
              <a:rPr lang="tr-TR" sz="1600" dirty="0" smtClean="0"/>
              <a:t> </a:t>
            </a:r>
            <a:r>
              <a:rPr lang="tr-TR" sz="1600" dirty="0" err="1" smtClean="0"/>
              <a:t>labii</a:t>
            </a:r>
            <a:r>
              <a:rPr lang="tr-TR" sz="1600" dirty="0" smtClean="0"/>
              <a:t> </a:t>
            </a:r>
            <a:r>
              <a:rPr lang="tr-TR" sz="1600" dirty="0" err="1" smtClean="0"/>
              <a:t>maxillaris</a:t>
            </a:r>
            <a:r>
              <a:rPr lang="tr-TR" sz="1600" dirty="0" smtClean="0"/>
              <a:t>                                                             14- </a:t>
            </a:r>
            <a:r>
              <a:rPr lang="tr-TR" sz="1600" dirty="0" err="1" smtClean="0"/>
              <a:t>Glandula</a:t>
            </a:r>
            <a:r>
              <a:rPr lang="tr-TR" sz="1600" dirty="0" smtClean="0"/>
              <a:t> </a:t>
            </a:r>
            <a:r>
              <a:rPr lang="tr-TR" sz="1600" dirty="0" err="1" smtClean="0"/>
              <a:t>parotis</a:t>
            </a:r>
            <a:endParaRPr lang="tr-TR" sz="1600" dirty="0" smtClean="0"/>
          </a:p>
          <a:p>
            <a:r>
              <a:rPr lang="tr-TR" sz="1600" dirty="0" smtClean="0"/>
              <a:t>		6- M. </a:t>
            </a:r>
            <a:r>
              <a:rPr lang="tr-TR" sz="1600" dirty="0" err="1" smtClean="0"/>
              <a:t>levator</a:t>
            </a:r>
            <a:r>
              <a:rPr lang="tr-TR" sz="1600" dirty="0" smtClean="0"/>
              <a:t> </a:t>
            </a:r>
            <a:r>
              <a:rPr lang="tr-TR" sz="1600" dirty="0" err="1" smtClean="0"/>
              <a:t>naso</a:t>
            </a:r>
            <a:r>
              <a:rPr lang="tr-TR" sz="1600" dirty="0" smtClean="0"/>
              <a:t> </a:t>
            </a:r>
            <a:r>
              <a:rPr lang="tr-TR" sz="1600" dirty="0" err="1" smtClean="0"/>
              <a:t>labialis</a:t>
            </a:r>
            <a:r>
              <a:rPr lang="tr-TR" sz="1600" dirty="0" smtClean="0"/>
              <a:t>                                                                15- M. </a:t>
            </a:r>
            <a:r>
              <a:rPr lang="tr-TR" sz="1600" dirty="0" err="1" smtClean="0"/>
              <a:t>parotido</a:t>
            </a:r>
            <a:r>
              <a:rPr lang="tr-TR" sz="1600" dirty="0" smtClean="0"/>
              <a:t>-</a:t>
            </a:r>
            <a:r>
              <a:rPr lang="tr-TR" sz="1600" dirty="0" err="1" smtClean="0"/>
              <a:t>auricularis</a:t>
            </a:r>
            <a:endParaRPr lang="tr-TR" sz="1600" dirty="0" smtClean="0"/>
          </a:p>
          <a:p>
            <a:r>
              <a:rPr lang="tr-TR" sz="1600" dirty="0" smtClean="0"/>
              <a:t>		7- M. </a:t>
            </a:r>
            <a:r>
              <a:rPr lang="tr-TR" sz="1600" dirty="0" err="1" smtClean="0"/>
              <a:t>Caninus</a:t>
            </a:r>
            <a:r>
              <a:rPr lang="tr-TR" sz="1600" dirty="0" smtClean="0"/>
              <a:t>                                                                                    17- M. </a:t>
            </a:r>
            <a:r>
              <a:rPr lang="tr-TR" sz="1600" dirty="0" err="1" smtClean="0"/>
              <a:t>digastricus</a:t>
            </a:r>
            <a:r>
              <a:rPr lang="tr-TR" sz="1600" dirty="0" smtClean="0"/>
              <a:t>.</a:t>
            </a:r>
            <a:endParaRPr lang="tr-TR" sz="1600" dirty="0"/>
          </a:p>
        </p:txBody>
      </p:sp>
      <p:pic>
        <p:nvPicPr>
          <p:cNvPr id="82954" name="Picture 10" descr="Fig. 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2320" y="0"/>
            <a:ext cx="3659680" cy="37119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pectoralis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transversus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251697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24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1.-6.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Cartilago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costalisler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arasına ve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sternumun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bitişiğinden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bacak </a:t>
                      </a:r>
                      <a:r>
                        <a:rPr lang="tr-T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fasciasına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Nn. pectoralis caudalis et cranialis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bacağı gövdeye bağlar ve bacağın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adduktorudur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 geri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Pectoralis transvers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048" y="2874389"/>
            <a:ext cx="4356490" cy="3983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742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6828" y="0"/>
            <a:ext cx="910536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intercostalis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externi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0501347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İntercostal boşluklara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Caudoventral yönlü seyreder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intercostalis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İnsrirasyona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yardımcıdır, göğüs kafesini genişletir.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rnal intercost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539" y="2570117"/>
            <a:ext cx="4538877" cy="4152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53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320800" y="193289"/>
            <a:ext cx="10668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1000" lvl="2" indent="6350"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</a:pPr>
            <a:r>
              <a:rPr lang="tr-TR" sz="2000" b="1" u="sng" dirty="0">
                <a:latin typeface="Tahoma" pitchFamily="34" charset="0"/>
              </a:rPr>
              <a:t>Mm. </a:t>
            </a:r>
            <a:r>
              <a:rPr lang="tr-TR" sz="2000" b="1" u="sng" dirty="0" err="1">
                <a:latin typeface="Tahoma" pitchFamily="34" charset="0"/>
              </a:rPr>
              <a:t>membri</a:t>
            </a:r>
            <a:r>
              <a:rPr lang="tr-TR" sz="2000" b="1" u="sng" dirty="0">
                <a:latin typeface="Tahoma" pitchFamily="34" charset="0"/>
              </a:rPr>
              <a:t> </a:t>
            </a:r>
            <a:r>
              <a:rPr lang="tr-TR" sz="2000" b="1" u="sng" dirty="0" err="1">
                <a:latin typeface="Tahoma" pitchFamily="34" charset="0"/>
              </a:rPr>
              <a:t>thoracici</a:t>
            </a:r>
            <a:r>
              <a:rPr lang="tr-TR" sz="2000" dirty="0"/>
              <a:t> (ön bacak kasları)</a:t>
            </a:r>
          </a:p>
          <a:p>
            <a:pPr marL="381000" lvl="2" indent="6350" algn="just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57-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deltoideus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58-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supraspinatus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59-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infraspinatus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60-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subscapularis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61-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teres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major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62-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bicepsbrachii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63-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brachialis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64-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tricepsbrachii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65-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tensor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faciae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antebrachii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66-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extensor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carpi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radialis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67-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extensor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digitorum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communis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68-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extensor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digitorum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lateralis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69-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extensor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carpi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ulnaris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70-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flexor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carpi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radialis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71-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flexor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carpi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ulnaris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72-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flexor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digitorum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superficialis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73-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flexor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digitorum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profundus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74-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interosseus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medius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tr-TR" sz="2000" b="1" dirty="0">
                <a:solidFill>
                  <a:srgbClr val="000000"/>
                </a:solidFill>
                <a:cs typeface="Times New Roman" pitchFamily="18" charset="0"/>
              </a:rPr>
              <a:t>      75-	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M.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abductor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pollicis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(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digiti</a:t>
            </a:r>
            <a:r>
              <a:rPr lang="tr-TR" sz="2000" b="1" dirty="0">
                <a:solidFill>
                  <a:srgbClr val="000000"/>
                </a:solidFill>
                <a:latin typeface="Tahoma" pitchFamily="34" charset="0"/>
              </a:rPr>
              <a:t> I) </a:t>
            </a:r>
            <a:r>
              <a:rPr lang="tr-TR" sz="2000" b="1" dirty="0" err="1">
                <a:solidFill>
                  <a:srgbClr val="000000"/>
                </a:solidFill>
                <a:latin typeface="Tahoma" pitchFamily="34" charset="0"/>
              </a:rPr>
              <a:t>longus</a:t>
            </a:r>
            <a:endParaRPr lang="tr-TR" sz="2000" b="1" dirty="0">
              <a:solidFill>
                <a:srgbClr val="000000"/>
              </a:solidFill>
              <a:latin typeface="Tahoma" pitchFamily="34" charset="0"/>
            </a:endParaRPr>
          </a:p>
          <a:p>
            <a:pPr marL="381000" lvl="2" indent="6350" algn="just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None/>
            </a:pPr>
            <a:r>
              <a:rPr lang="tr-TR" sz="2000" b="1" u="sng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1285" y="1062153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245476" y="0"/>
            <a:ext cx="446896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deltoideus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3496848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Aponörotic olarak Spina scapula ve scapulanın caudal kenarından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Tuberositas deltoidea ve crista humeriye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axillaris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 bacağı ileriye çeker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Deltoide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199" y="2841808"/>
            <a:ext cx="4416975" cy="4016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87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00776" y="0"/>
            <a:ext cx="761141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supraspinatus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Cervicales</a:t>
            </a:r>
            <a:r>
              <a:rPr lang="tr-TR" sz="1200" b="1" dirty="0" smtClean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7414619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Fossa supraspinata ve spina scapuladan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tuberculum majus ve tuberculum minusa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suprascapularis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Omuzun gerilmesi ve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upraspinat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409" y="2614438"/>
            <a:ext cx="4512524" cy="4146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02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00776" y="0"/>
            <a:ext cx="761141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infraspinatus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2428347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Fossa infraspinata, spina scapula ve cartilago scapuladan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tuberculum majusuna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suprascapularis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 ekleminin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ekstensiyonu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Resim 7" descr="C:\Users\TOSHIBA\Desktop\İnfraspinat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099" y="2653173"/>
            <a:ext cx="4900896" cy="4204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868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00776" y="0"/>
            <a:ext cx="761141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teres minör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9989398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Scapulanın caudal kenarının distal yarımından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tuberositas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deltoideasının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proksimaline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axillaris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 ekleminin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fleksiyonu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eres min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3487" y="2630313"/>
            <a:ext cx="4661871" cy="422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54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00776" y="0"/>
            <a:ext cx="761141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triceps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brachii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575506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longum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scapulanın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caudal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kenarından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mediale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medial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yüzü ortasından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olecraniye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Dirsek ekleminin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ekstensiyonu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çaput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longumu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omuz ekleminin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riceps long hea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582" y="2890564"/>
            <a:ext cx="4571107" cy="3967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676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00776" y="0"/>
            <a:ext cx="660686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triceps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brachii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4563189"/>
              </p:ext>
            </p:extLst>
          </p:nvPr>
        </p:nvGraphicFramePr>
        <p:xfrm>
          <a:off x="360608" y="1376699"/>
          <a:ext cx="11462198" cy="1296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096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Caput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laterale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tuberositas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deltoidea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 çevresinden</a:t>
                      </a:r>
                      <a:b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olecraniye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Dirsek ekleminin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ekstensiyonu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çaput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longumu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omuz ekleminin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riceps lateral hea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080" y="2596341"/>
            <a:ext cx="4398699" cy="4261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10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extensor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carpi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radialis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2530596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fossa radialisi ve crista supracondylaris lateralisinden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Mc3’ün proksimodorsaline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Articulatio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manusun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açılması, gerilmesi ve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nsor carpi radi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8430" y="2620368"/>
            <a:ext cx="4316623" cy="4237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384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38" y="51309"/>
            <a:ext cx="4674735" cy="35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982" y="3302275"/>
            <a:ext cx="4696659" cy="35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4983" y="55261"/>
            <a:ext cx="4696145" cy="370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5771" y="3550023"/>
            <a:ext cx="4705357" cy="350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biceps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brachii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506952"/>
              </p:ext>
            </p:extLst>
          </p:nvPr>
        </p:nvGraphicFramePr>
        <p:xfrm>
          <a:off x="347729" y="1502385"/>
          <a:ext cx="11462198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400023"/>
                <a:gridCol w="2158127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Scapulanın tuberculum supraglenoidalesinden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Tuberositas radii, ligamentum collaterale mediale,extensor carpi radialis tendonu üzerinden lacertus fibrosusa geçer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musculocutoneus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Omuz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ekstensiyonu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dirsek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fleksiyonu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Resim 7" descr="C:\Users\TOSHIBA\Desktop\Biceps brachi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305" y="2753739"/>
            <a:ext cx="4205656" cy="4104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468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910625" y="0"/>
            <a:ext cx="5718220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brachialis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3112949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proksimocaudal yüzü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Radiusun proksimomedial yüzü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musculocutaneus ve N. radialisin distal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Dirsek eklemini bükülmesi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Brachi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8139" y="2569671"/>
            <a:ext cx="4266458" cy="4288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272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927280" y="0"/>
            <a:ext cx="10354614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ekstensor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digitorum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communis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408657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distal 1/3’ü ve epicondylus lateralisin üst kısmından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Phalanx distalisin proc. extensoriusuna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Parmağın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extensor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kası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nsor digitorum commun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792" y="2603245"/>
            <a:ext cx="4563625" cy="4254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6121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extensor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carpi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obliquus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4107825"/>
              </p:ext>
            </p:extLst>
          </p:nvPr>
        </p:nvGraphicFramePr>
        <p:xfrm>
          <a:off x="347729" y="1502385"/>
          <a:ext cx="11462198" cy="764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764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Radiusun orta ve craniolateralinden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Mc2’nin üst ucu iç kısmına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carpinin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extensoru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nsor carpi obliqu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883" y="2268152"/>
            <a:ext cx="4591565" cy="4589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13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065171" y="0"/>
            <a:ext cx="637504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ulnaris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lateralis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240991"/>
            <a:ext cx="1712890" cy="92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Turunci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Cervici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Thoracici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5633527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Humerusun epicondylus lateralisinden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Tendo ikiye ayrılır, birincisi os carpi accesoriuma diğeri Mc4’ün üst ucuna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radialis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Carpinin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flexoru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sus-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car.da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extensoru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Ulnaris later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079" y="2552082"/>
            <a:ext cx="4295033" cy="4305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47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0" y="0"/>
            <a:ext cx="10363200" cy="6858000"/>
          </a:xfrm>
        </p:spPr>
        <p:txBody>
          <a:bodyPr>
            <a:normAutofit fontScale="92500" lnSpcReduction="20000"/>
          </a:bodyPr>
          <a:lstStyle/>
          <a:p>
            <a:pPr marL="384175" lvl="2" indent="0" algn="just">
              <a:lnSpc>
                <a:spcPct val="60000"/>
              </a:lnSpc>
              <a:buFont typeface="Monotype Sorts" pitchFamily="2" charset="2"/>
              <a:buNone/>
            </a:pPr>
            <a:endParaRPr kumimoji="0" lang="tr-TR" sz="2200" b="1" u="sng">
              <a:effectLst/>
            </a:endParaRPr>
          </a:p>
          <a:p>
            <a:pPr marL="384175" lvl="2" indent="0" algn="just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 u="sng">
                <a:effectLst/>
              </a:rPr>
              <a:t>Mm. membri pelvini</a:t>
            </a:r>
            <a:r>
              <a:rPr kumimoji="0" lang="tr-TR" sz="2200" b="1">
                <a:effectLst/>
                <a:latin typeface="Times New Roman" pitchFamily="18" charset="0"/>
              </a:rPr>
              <a:t> (arka bacak kasları)</a:t>
            </a:r>
          </a:p>
          <a:p>
            <a:pPr marL="384175" lvl="2" indent="0" algn="just">
              <a:lnSpc>
                <a:spcPct val="60000"/>
              </a:lnSpc>
              <a:buFont typeface="Monotype Sorts" pitchFamily="2" charset="2"/>
              <a:buNone/>
            </a:pPr>
            <a:endParaRPr kumimoji="0" lang="tr-TR" sz="2200" b="1">
              <a:effectLst/>
              <a:latin typeface="Times New Roman" pitchFamily="18" charset="0"/>
            </a:endParaRP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76-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iliopsoas (m. iliacus ve m. psoas major)</a:t>
            </a: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77-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gluteus super ficialis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78-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gluteobiceps (Rum)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79-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gluteus medius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80-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gluteus profundus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81-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tensor faciae latae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82-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sartorius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83-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gracilis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84-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quadriceps femoris 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85-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biceps femoris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86-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semitendinosus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87-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semimembranosus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88-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tibialis cranialis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89-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extensor digitorum longus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90-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fibularis (peroneus) tertius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91-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fibularis (peroneus) longus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92-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extensor digitorum lateralis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93-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gastrocnemius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94-M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. soleus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95-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Tendo calcaneus communis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96-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flexor digitorum superficialis</a:t>
            </a:r>
          </a:p>
          <a:p>
            <a:pPr marL="0" indent="0">
              <a:lnSpc>
                <a:spcPct val="60000"/>
              </a:lnSpc>
              <a:buFont typeface="Monotype Sorts" pitchFamily="2" charset="2"/>
              <a:buNone/>
            </a:pPr>
            <a:r>
              <a:rPr kumimoji="0" lang="tr-TR" sz="22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97-</a:t>
            </a:r>
            <a:r>
              <a:rPr kumimoji="0" lang="tr-TR" sz="2200" b="1">
                <a:solidFill>
                  <a:srgbClr val="000000"/>
                </a:solidFill>
                <a:effectLst/>
              </a:rPr>
              <a:t>M. flexor digitorum profundus</a:t>
            </a:r>
          </a:p>
          <a:p>
            <a:pPr marL="0" indent="0"/>
            <a:endParaRPr lang="tr-TR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lum bright="16000" contrast="26000"/>
          </a:blip>
          <a:srcRect/>
          <a:stretch>
            <a:fillRect/>
          </a:stretch>
        </p:blipFill>
        <p:spPr bwMode="auto">
          <a:xfrm>
            <a:off x="3860801" y="0"/>
            <a:ext cx="4146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7823200" y="12954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7518400" y="16764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7010400" y="2133600"/>
            <a:ext cx="1930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6807200" y="28956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7518400" y="3352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7823200" y="36576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7112000" y="3581400"/>
            <a:ext cx="1320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7416800" y="41910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7620000" y="58674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>
            <a:off x="2946400" y="533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H="1">
            <a:off x="3454400" y="9144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H="1">
            <a:off x="2946400" y="3200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 flipH="1">
            <a:off x="3149600" y="1447800"/>
            <a:ext cx="2743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 flipH="1">
            <a:off x="3251200" y="1828800"/>
            <a:ext cx="3048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 flipH="1">
            <a:off x="3556000" y="21336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H="1">
            <a:off x="2946400" y="26670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 flipH="1">
            <a:off x="3860800" y="41910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 flipH="1">
            <a:off x="4470400" y="2590800"/>
            <a:ext cx="508000" cy="609600"/>
          </a:xfrm>
          <a:prstGeom prst="line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5" name="Line 21"/>
          <p:cNvSpPr>
            <a:spLocks noChangeShapeType="1"/>
          </p:cNvSpPr>
          <p:nvPr/>
        </p:nvSpPr>
        <p:spPr bwMode="auto">
          <a:xfrm flipH="1">
            <a:off x="4368800" y="2819400"/>
            <a:ext cx="812800" cy="457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6" name="Line 22"/>
          <p:cNvSpPr>
            <a:spLocks noChangeShapeType="1"/>
          </p:cNvSpPr>
          <p:nvPr/>
        </p:nvSpPr>
        <p:spPr bwMode="auto">
          <a:xfrm flipH="1">
            <a:off x="4368800" y="2971800"/>
            <a:ext cx="111760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 flipH="1">
            <a:off x="3657600" y="37338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8" name="Line 24"/>
          <p:cNvSpPr>
            <a:spLocks noChangeShapeType="1"/>
          </p:cNvSpPr>
          <p:nvPr/>
        </p:nvSpPr>
        <p:spPr bwMode="auto">
          <a:xfrm flipH="1">
            <a:off x="3657600" y="3962400"/>
            <a:ext cx="2336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flipH="1">
            <a:off x="3860800" y="4419600"/>
            <a:ext cx="1930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70" name="Line 26"/>
          <p:cNvSpPr>
            <a:spLocks noChangeShapeType="1"/>
          </p:cNvSpPr>
          <p:nvPr/>
        </p:nvSpPr>
        <p:spPr bwMode="auto">
          <a:xfrm flipH="1">
            <a:off x="3556000" y="4724400"/>
            <a:ext cx="2743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>
            <a:off x="6807200" y="5486400"/>
            <a:ext cx="1727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 flipH="1" flipV="1">
            <a:off x="5689600" y="6705600"/>
            <a:ext cx="1016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6705600" y="64008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1604434" y="39274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8839200" y="1081088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  <a:endParaRPr lang="tr-TR"/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8919633" y="14859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8818033" y="19431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8818033" y="2705101"/>
            <a:ext cx="131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gracilis</a:t>
            </a:r>
          </a:p>
        </p:txBody>
      </p:sp>
      <p:sp>
        <p:nvSpPr>
          <p:cNvPr id="57379" name="Text Box 35"/>
          <p:cNvSpPr txBox="1">
            <a:spLocks noChangeArrowheads="1"/>
          </p:cNvSpPr>
          <p:nvPr/>
        </p:nvSpPr>
        <p:spPr bwMode="auto">
          <a:xfrm>
            <a:off x="8818033" y="3162301"/>
            <a:ext cx="2161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</p:txBody>
      </p:sp>
      <p:sp>
        <p:nvSpPr>
          <p:cNvPr id="57380" name="Text Box 36"/>
          <p:cNvSpPr txBox="1">
            <a:spLocks noChangeArrowheads="1"/>
          </p:cNvSpPr>
          <p:nvPr/>
        </p:nvSpPr>
        <p:spPr bwMode="auto">
          <a:xfrm>
            <a:off x="8919634" y="3467101"/>
            <a:ext cx="267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digiti I longus</a:t>
            </a:r>
          </a:p>
        </p:txBody>
      </p:sp>
      <p:sp>
        <p:nvSpPr>
          <p:cNvPr id="57381" name="Text Box 37"/>
          <p:cNvSpPr txBox="1">
            <a:spLocks noChangeArrowheads="1"/>
          </p:cNvSpPr>
          <p:nvPr/>
        </p:nvSpPr>
        <p:spPr bwMode="auto">
          <a:xfrm>
            <a:off x="8411634" y="3771901"/>
            <a:ext cx="1540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popliteus</a:t>
            </a:r>
          </a:p>
        </p:txBody>
      </p:sp>
      <p:sp>
        <p:nvSpPr>
          <p:cNvPr id="57382" name="Text Box 38"/>
          <p:cNvSpPr txBox="1">
            <a:spLocks noChangeArrowheads="1"/>
          </p:cNvSpPr>
          <p:nvPr/>
        </p:nvSpPr>
        <p:spPr bwMode="auto">
          <a:xfrm>
            <a:off x="8919633" y="4000501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digitalis longus</a:t>
            </a:r>
          </a:p>
        </p:txBody>
      </p:sp>
      <p:sp>
        <p:nvSpPr>
          <p:cNvPr id="57383" name="Text Box 39"/>
          <p:cNvSpPr txBox="1">
            <a:spLocks noChangeArrowheads="1"/>
          </p:cNvSpPr>
          <p:nvPr/>
        </p:nvSpPr>
        <p:spPr bwMode="auto">
          <a:xfrm>
            <a:off x="8534401" y="5562600"/>
            <a:ext cx="357716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FF0000"/>
                </a:solidFill>
              </a:rPr>
              <a:t>M. </a:t>
            </a:r>
            <a:r>
              <a:rPr lang="tr-TR" sz="1800" b="1" dirty="0" err="1" smtClean="0">
                <a:solidFill>
                  <a:srgbClr val="FF0000"/>
                </a:solidFill>
              </a:rPr>
              <a:t>flexor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 smtClean="0">
                <a:solidFill>
                  <a:srgbClr val="FF0000"/>
                </a:solidFill>
              </a:rPr>
              <a:t>digitorum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>
                <a:solidFill>
                  <a:srgbClr val="FF0000"/>
                </a:solidFill>
              </a:rPr>
              <a:t>superficialis’in</a:t>
            </a:r>
            <a:r>
              <a:rPr lang="tr-TR" sz="1800" b="1" dirty="0">
                <a:solidFill>
                  <a:srgbClr val="FF0000"/>
                </a:solidFill>
              </a:rPr>
              <a:t> </a:t>
            </a:r>
            <a:r>
              <a:rPr lang="tr-TR" sz="1800" b="1" dirty="0" err="1">
                <a:solidFill>
                  <a:srgbClr val="FF0000"/>
                </a:solidFill>
              </a:rPr>
              <a:t>tendosu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57384" name="Text Box 40"/>
          <p:cNvSpPr txBox="1">
            <a:spLocks noChangeArrowheads="1"/>
          </p:cNvSpPr>
          <p:nvPr/>
        </p:nvSpPr>
        <p:spPr bwMode="auto">
          <a:xfrm>
            <a:off x="8106834" y="6248400"/>
            <a:ext cx="408516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FF0000"/>
                </a:solidFill>
              </a:rPr>
              <a:t>M. </a:t>
            </a:r>
            <a:r>
              <a:rPr lang="tr-TR" sz="1800" b="1" dirty="0" err="1" smtClean="0">
                <a:solidFill>
                  <a:srgbClr val="FF0000"/>
                </a:solidFill>
              </a:rPr>
              <a:t>flexor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 smtClean="0">
                <a:solidFill>
                  <a:srgbClr val="FF0000"/>
                </a:solidFill>
              </a:rPr>
              <a:t>digitorum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>
                <a:solidFill>
                  <a:srgbClr val="FF0000"/>
                </a:solidFill>
              </a:rPr>
              <a:t>profundus’un</a:t>
            </a:r>
            <a:r>
              <a:rPr lang="tr-TR" sz="1800" b="1" dirty="0">
                <a:solidFill>
                  <a:srgbClr val="FF0000"/>
                </a:solidFill>
              </a:rPr>
              <a:t> </a:t>
            </a:r>
            <a:r>
              <a:rPr lang="tr-TR" sz="1800" b="1" dirty="0" err="1">
                <a:solidFill>
                  <a:srgbClr val="FF0000"/>
                </a:solidFill>
              </a:rPr>
              <a:t>tendosu</a:t>
            </a:r>
            <a:r>
              <a:rPr lang="tr-TR" sz="1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7385" name="Text Box 41"/>
          <p:cNvSpPr txBox="1">
            <a:spLocks noChangeArrowheads="1"/>
          </p:cNvSpPr>
          <p:nvPr/>
        </p:nvSpPr>
        <p:spPr bwMode="auto">
          <a:xfrm>
            <a:off x="4651829" y="5934670"/>
            <a:ext cx="17411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FF0000"/>
                </a:solidFill>
              </a:rPr>
              <a:t>M. </a:t>
            </a:r>
            <a:r>
              <a:rPr lang="tr-TR" sz="1800" b="1" dirty="0" err="1" smtClean="0">
                <a:solidFill>
                  <a:srgbClr val="FF0000"/>
                </a:solidFill>
              </a:rPr>
              <a:t>İnterosseus</a:t>
            </a:r>
            <a:endParaRPr lang="tr-TR" sz="1800" b="1" dirty="0" smtClean="0">
              <a:solidFill>
                <a:srgbClr val="FF0000"/>
              </a:solidFill>
            </a:endParaRPr>
          </a:p>
          <a:p>
            <a:pPr eaLnBrk="0" hangingPunct="0"/>
            <a:r>
              <a:rPr lang="tr-TR" b="1" dirty="0" err="1" smtClean="0">
                <a:solidFill>
                  <a:srgbClr val="FF0000"/>
                </a:solidFill>
              </a:rPr>
              <a:t>medius’un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tendosu</a:t>
            </a:r>
            <a:endParaRPr lang="tr-TR" sz="1800" b="1" dirty="0">
              <a:solidFill>
                <a:srgbClr val="FF0000"/>
              </a:solidFill>
            </a:endParaRPr>
          </a:p>
        </p:txBody>
      </p:sp>
      <p:sp>
        <p:nvSpPr>
          <p:cNvPr id="57386" name="Text Box 42"/>
          <p:cNvSpPr txBox="1">
            <a:spLocks noChangeArrowheads="1"/>
          </p:cNvSpPr>
          <p:nvPr/>
        </p:nvSpPr>
        <p:spPr bwMode="auto">
          <a:xfrm>
            <a:off x="338667" y="4510088"/>
            <a:ext cx="267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digiti I longus</a:t>
            </a:r>
          </a:p>
        </p:txBody>
      </p:sp>
      <p:sp>
        <p:nvSpPr>
          <p:cNvPr id="57387" name="Text Box 43"/>
          <p:cNvSpPr txBox="1">
            <a:spLocks noChangeArrowheads="1"/>
          </p:cNvSpPr>
          <p:nvPr/>
        </p:nvSpPr>
        <p:spPr bwMode="auto">
          <a:xfrm>
            <a:off x="0" y="4191001"/>
            <a:ext cx="3318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lateralis</a:t>
            </a:r>
          </a:p>
        </p:txBody>
      </p:sp>
      <p:sp>
        <p:nvSpPr>
          <p:cNvPr id="57388" name="Text Box 44"/>
          <p:cNvSpPr txBox="1">
            <a:spLocks noChangeArrowheads="1"/>
          </p:cNvSpPr>
          <p:nvPr/>
        </p:nvSpPr>
        <p:spPr bwMode="auto">
          <a:xfrm>
            <a:off x="143933" y="3962400"/>
            <a:ext cx="3187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longus</a:t>
            </a:r>
          </a:p>
        </p:txBody>
      </p:sp>
      <p:sp>
        <p:nvSpPr>
          <p:cNvPr id="57389" name="Text Box 45"/>
          <p:cNvSpPr txBox="1">
            <a:spLocks noChangeArrowheads="1"/>
          </p:cNvSpPr>
          <p:nvPr/>
        </p:nvSpPr>
        <p:spPr bwMode="auto">
          <a:xfrm>
            <a:off x="1193800" y="3733800"/>
            <a:ext cx="2161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</p:txBody>
      </p:sp>
      <p:sp>
        <p:nvSpPr>
          <p:cNvPr id="57390" name="Text Box 46"/>
          <p:cNvSpPr txBox="1">
            <a:spLocks noChangeArrowheads="1"/>
          </p:cNvSpPr>
          <p:nvPr/>
        </p:nvSpPr>
        <p:spPr bwMode="auto">
          <a:xfrm>
            <a:off x="2294467" y="3505201"/>
            <a:ext cx="121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soleus</a:t>
            </a:r>
          </a:p>
        </p:txBody>
      </p:sp>
      <p:sp>
        <p:nvSpPr>
          <p:cNvPr id="57391" name="Text Box 47"/>
          <p:cNvSpPr txBox="1">
            <a:spLocks noChangeArrowheads="1"/>
          </p:cNvSpPr>
          <p:nvPr/>
        </p:nvSpPr>
        <p:spPr bwMode="auto">
          <a:xfrm>
            <a:off x="491067" y="2971801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57392" name="Text Box 48"/>
          <p:cNvSpPr txBox="1">
            <a:spLocks noChangeArrowheads="1"/>
          </p:cNvSpPr>
          <p:nvPr/>
        </p:nvSpPr>
        <p:spPr bwMode="auto">
          <a:xfrm>
            <a:off x="406400" y="2452688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lateralis</a:t>
            </a:r>
          </a:p>
        </p:txBody>
      </p:sp>
      <p:sp>
        <p:nvSpPr>
          <p:cNvPr id="57393" name="Text Box 49"/>
          <p:cNvSpPr txBox="1">
            <a:spLocks noChangeArrowheads="1"/>
          </p:cNvSpPr>
          <p:nvPr/>
        </p:nvSpPr>
        <p:spPr bwMode="auto">
          <a:xfrm>
            <a:off x="635000" y="1943101"/>
            <a:ext cx="257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tensor fasciae lata</a:t>
            </a:r>
          </a:p>
        </p:txBody>
      </p:sp>
      <p:sp>
        <p:nvSpPr>
          <p:cNvPr id="57394" name="Text Box 50"/>
          <p:cNvSpPr txBox="1">
            <a:spLocks noChangeArrowheads="1"/>
          </p:cNvSpPr>
          <p:nvPr/>
        </p:nvSpPr>
        <p:spPr bwMode="auto">
          <a:xfrm>
            <a:off x="304800" y="16383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584200" y="12573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304800" y="685801"/>
            <a:ext cx="2688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superficialis</a:t>
            </a:r>
          </a:p>
        </p:txBody>
      </p:sp>
      <p:sp>
        <p:nvSpPr>
          <p:cNvPr id="57397" name="Text Box 53"/>
          <p:cNvSpPr txBox="1">
            <a:spLocks noChangeArrowheads="1"/>
          </p:cNvSpPr>
          <p:nvPr/>
        </p:nvSpPr>
        <p:spPr bwMode="auto">
          <a:xfrm>
            <a:off x="385233" y="342901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medius</a:t>
            </a:r>
          </a:p>
        </p:txBody>
      </p:sp>
      <p:sp>
        <p:nvSpPr>
          <p:cNvPr id="57398" name="Text Box 54"/>
          <p:cNvSpPr txBox="1">
            <a:spLocks noChangeArrowheads="1"/>
          </p:cNvSpPr>
          <p:nvPr/>
        </p:nvSpPr>
        <p:spPr bwMode="auto">
          <a:xfrm>
            <a:off x="8106834" y="66676"/>
            <a:ext cx="1439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800" b="1" i="1" u="sng">
                <a:solidFill>
                  <a:srgbClr val="FF00FF"/>
                </a:solidFill>
              </a:rPr>
              <a:t>EQUİDE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5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5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/>
      <p:bldP spid="57350" grpId="0" animBg="1"/>
      <p:bldP spid="57351" grpId="0" animBg="1"/>
      <p:bldP spid="57352" grpId="0" animBg="1"/>
      <p:bldP spid="57353" grpId="0" animBg="1"/>
      <p:bldP spid="57354" grpId="0" animBg="1"/>
      <p:bldP spid="57355" grpId="0" animBg="1"/>
      <p:bldP spid="57356" grpId="0" animBg="1"/>
      <p:bldP spid="57357" grpId="0" animBg="1"/>
      <p:bldP spid="57358" grpId="0" animBg="1"/>
      <p:bldP spid="57359" grpId="0" animBg="1"/>
      <p:bldP spid="57360" grpId="0" animBg="1"/>
      <p:bldP spid="57361" grpId="0" animBg="1"/>
      <p:bldP spid="57362" grpId="0" animBg="1"/>
      <p:bldP spid="57363" grpId="0" animBg="1"/>
      <p:bldP spid="57364" grpId="0" animBg="1"/>
      <p:bldP spid="57365" grpId="0" animBg="1"/>
      <p:bldP spid="57366" grpId="0" animBg="1"/>
      <p:bldP spid="57367" grpId="0" animBg="1"/>
      <p:bldP spid="57368" grpId="0" animBg="1"/>
      <p:bldP spid="57369" grpId="0" animBg="1"/>
      <p:bldP spid="57370" grpId="0" animBg="1"/>
      <p:bldP spid="57371" grpId="0" animBg="1"/>
      <p:bldP spid="57372" grpId="0" animBg="1"/>
      <p:bldP spid="57373" grpId="0" animBg="1"/>
      <p:bldP spid="57374" grpId="0" autoUpdateAnimBg="0"/>
      <p:bldP spid="57375" grpId="0" autoUpdateAnimBg="0"/>
      <p:bldP spid="57376" grpId="0" autoUpdateAnimBg="0"/>
      <p:bldP spid="57377" grpId="0" autoUpdateAnimBg="0"/>
      <p:bldP spid="57378" grpId="0" autoUpdateAnimBg="0"/>
      <p:bldP spid="57379" grpId="0" autoUpdateAnimBg="0"/>
      <p:bldP spid="57380" grpId="0" autoUpdateAnimBg="0"/>
      <p:bldP spid="57381" grpId="0" autoUpdateAnimBg="0"/>
      <p:bldP spid="57382" grpId="0" autoUpdateAnimBg="0"/>
      <p:bldP spid="57383" grpId="0" autoUpdateAnimBg="0"/>
      <p:bldP spid="57384" grpId="0" autoUpdateAnimBg="0"/>
      <p:bldP spid="57385" grpId="0" autoUpdateAnimBg="0"/>
      <p:bldP spid="57386" grpId="0" autoUpdateAnimBg="0"/>
      <p:bldP spid="57387" grpId="0" autoUpdateAnimBg="0"/>
      <p:bldP spid="57388" grpId="0" autoUpdateAnimBg="0"/>
      <p:bldP spid="57389" grpId="0" autoUpdateAnimBg="0"/>
      <p:bldP spid="57390" grpId="0" autoUpdateAnimBg="0"/>
      <p:bldP spid="57391" grpId="0" autoUpdateAnimBg="0"/>
      <p:bldP spid="57392" grpId="0" autoUpdateAnimBg="0"/>
      <p:bldP spid="57393" grpId="0" autoUpdateAnimBg="0"/>
      <p:bldP spid="57394" grpId="0" autoUpdateAnimBg="0"/>
      <p:bldP spid="57395" grpId="0" autoUpdateAnimBg="0"/>
      <p:bldP spid="57396" grpId="0" autoUpdateAnimBg="0"/>
      <p:bldP spid="57397" grpId="0" autoUpdateAnimBg="0"/>
      <p:bldP spid="57398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3663951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7721600" y="685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7213600" y="4343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8128000" y="2133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7924800" y="1371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6908800" y="4038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6807200" y="45720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6705600" y="4800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6197600" y="4800600"/>
            <a:ext cx="1219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6807200" y="3505200"/>
            <a:ext cx="1930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3352800" y="35052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5" name="Line 13"/>
          <p:cNvSpPr>
            <a:spLocks noChangeShapeType="1"/>
          </p:cNvSpPr>
          <p:nvPr/>
        </p:nvSpPr>
        <p:spPr bwMode="auto">
          <a:xfrm flipH="1">
            <a:off x="3048000" y="39624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 flipH="1">
            <a:off x="3657600" y="4800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7" name="Line 15"/>
          <p:cNvSpPr>
            <a:spLocks noChangeShapeType="1"/>
          </p:cNvSpPr>
          <p:nvPr/>
        </p:nvSpPr>
        <p:spPr bwMode="auto">
          <a:xfrm flipH="1">
            <a:off x="3048000" y="43434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9021233" y="495301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medius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9122833" y="1181101"/>
            <a:ext cx="257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tensor fasciae lata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9427633" y="1943101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lateralis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8614834" y="3314700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8208433" y="3771901"/>
            <a:ext cx="345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 / caput lat.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8411633" y="4152901"/>
            <a:ext cx="2885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digit. longus</a:t>
            </a: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8005233" y="4381501"/>
            <a:ext cx="3017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digit. lateralis</a:t>
            </a: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auto">
          <a:xfrm>
            <a:off x="7903633" y="4610101"/>
            <a:ext cx="2363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longus</a:t>
            </a: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7294033" y="4991101"/>
            <a:ext cx="3151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calcanei communis</a:t>
            </a: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1909233" y="3290888"/>
            <a:ext cx="131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gracilis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1092200" y="3581400"/>
            <a:ext cx="216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caput mediale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0" y="4114801"/>
            <a:ext cx="2550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digit. longus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406400" y="4572001"/>
            <a:ext cx="267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digit. I longus</a:t>
            </a:r>
          </a:p>
        </p:txBody>
      </p:sp>
      <p:sp>
        <p:nvSpPr>
          <p:cNvPr id="59421" name="Line 29"/>
          <p:cNvSpPr>
            <a:spLocks noChangeShapeType="1"/>
          </p:cNvSpPr>
          <p:nvPr/>
        </p:nvSpPr>
        <p:spPr bwMode="auto">
          <a:xfrm flipH="1">
            <a:off x="3556000" y="6400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101600" y="6186488"/>
            <a:ext cx="2933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 digit. supf.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 rot="4451105">
            <a:off x="3193427" y="1958459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accent2"/>
                </a:solidFill>
              </a:rPr>
              <a:t>M. semitendinosus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59424" name="Text Box 32"/>
          <p:cNvSpPr txBox="1">
            <a:spLocks noChangeArrowheads="1"/>
          </p:cNvSpPr>
          <p:nvPr/>
        </p:nvSpPr>
        <p:spPr bwMode="auto">
          <a:xfrm rot="4373616">
            <a:off x="3605056" y="1818759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accent2"/>
                </a:solidFill>
              </a:rPr>
              <a:t>M. semimembranosus</a:t>
            </a:r>
          </a:p>
        </p:txBody>
      </p:sp>
      <p:sp>
        <p:nvSpPr>
          <p:cNvPr id="59425" name="Text Box 33"/>
          <p:cNvSpPr txBox="1">
            <a:spLocks noChangeArrowheads="1"/>
          </p:cNvSpPr>
          <p:nvPr/>
        </p:nvSpPr>
        <p:spPr bwMode="auto">
          <a:xfrm rot="4827727">
            <a:off x="6087641" y="1577945"/>
            <a:ext cx="2188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000" b="1">
                <a:solidFill>
                  <a:schemeClr val="accent2"/>
                </a:solidFill>
              </a:rPr>
              <a:t>M. gluteobiceps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283633" y="117475"/>
            <a:ext cx="135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i="1" u="sng">
                <a:solidFill>
                  <a:srgbClr val="FF00FF"/>
                </a:solidFill>
              </a:rPr>
              <a:t>RUMİNANT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59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594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594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594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594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594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5" dur="5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398" grpId="0" animBg="1"/>
      <p:bldP spid="59399" grpId="0" animBg="1"/>
      <p:bldP spid="59400" grpId="0" animBg="1"/>
      <p:bldP spid="59401" grpId="0" animBg="1"/>
      <p:bldP spid="59402" grpId="0" animBg="1"/>
      <p:bldP spid="59403" grpId="0" animBg="1"/>
      <p:bldP spid="59404" grpId="0" animBg="1"/>
      <p:bldP spid="59405" grpId="0" animBg="1"/>
      <p:bldP spid="59406" grpId="0" animBg="1"/>
      <p:bldP spid="59407" grpId="0" animBg="1"/>
      <p:bldP spid="59408" grpId="0" autoUpdateAnimBg="0"/>
      <p:bldP spid="59409" grpId="0" autoUpdateAnimBg="0"/>
      <p:bldP spid="59410" grpId="0" autoUpdateAnimBg="0"/>
      <p:bldP spid="59411" grpId="0" autoUpdateAnimBg="0"/>
      <p:bldP spid="59412" grpId="0" autoUpdateAnimBg="0"/>
      <p:bldP spid="59413" grpId="0" autoUpdateAnimBg="0"/>
      <p:bldP spid="59414" grpId="0" autoUpdateAnimBg="0"/>
      <p:bldP spid="59415" grpId="0" autoUpdateAnimBg="0"/>
      <p:bldP spid="59416" grpId="0" autoUpdateAnimBg="0"/>
      <p:bldP spid="59417" grpId="0" autoUpdateAnimBg="0"/>
      <p:bldP spid="59418" grpId="0" autoUpdateAnimBg="0"/>
      <p:bldP spid="59419" grpId="0" autoUpdateAnimBg="0"/>
      <p:bldP spid="59420" grpId="0" autoUpdateAnimBg="0"/>
      <p:bldP spid="59421" grpId="0" animBg="1"/>
      <p:bldP spid="59422" grpId="0" autoUpdateAnimBg="0"/>
      <p:bldP spid="59423" grpId="0" autoUpdateAnimBg="0"/>
      <p:bldP spid="59424" grpId="0" autoUpdateAnimBg="0"/>
      <p:bldP spid="59425" grpId="0" autoUpdateAnimBg="0"/>
      <p:bldP spid="5942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3048001" y="0"/>
            <a:ext cx="6051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 rot="2019177">
            <a:off x="3464514" y="684492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C00000"/>
                </a:solidFill>
              </a:rPr>
              <a:t>M. </a:t>
            </a:r>
            <a:r>
              <a:rPr lang="tr-TR" sz="1800" b="1" dirty="0" err="1">
                <a:solidFill>
                  <a:srgbClr val="C00000"/>
                </a:solidFill>
              </a:rPr>
              <a:t>gluteus</a:t>
            </a:r>
            <a:r>
              <a:rPr lang="tr-TR" sz="1800" b="1" dirty="0">
                <a:solidFill>
                  <a:srgbClr val="C00000"/>
                </a:solidFill>
              </a:rPr>
              <a:t> </a:t>
            </a:r>
            <a:r>
              <a:rPr lang="tr-TR" sz="1800" b="1" dirty="0" err="1">
                <a:solidFill>
                  <a:srgbClr val="C00000"/>
                </a:solidFill>
              </a:rPr>
              <a:t>medius</a:t>
            </a:r>
            <a:endParaRPr lang="tr-TR" sz="1800" b="1" dirty="0">
              <a:solidFill>
                <a:srgbClr val="C00000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 rot="3505825">
            <a:off x="4386598" y="2412484"/>
            <a:ext cx="2688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C00000"/>
                </a:solidFill>
              </a:rPr>
              <a:t>M. </a:t>
            </a:r>
            <a:r>
              <a:rPr lang="tr-TR" sz="1800" b="1" dirty="0" err="1">
                <a:solidFill>
                  <a:srgbClr val="C00000"/>
                </a:solidFill>
              </a:rPr>
              <a:t>gluteus</a:t>
            </a:r>
            <a:r>
              <a:rPr lang="tr-TR" sz="1800" b="1" dirty="0">
                <a:solidFill>
                  <a:srgbClr val="C00000"/>
                </a:solidFill>
              </a:rPr>
              <a:t> </a:t>
            </a:r>
            <a:r>
              <a:rPr lang="tr-TR" sz="1800" b="1" dirty="0" err="1">
                <a:solidFill>
                  <a:srgbClr val="C00000"/>
                </a:solidFill>
              </a:rPr>
              <a:t>superficialis</a:t>
            </a:r>
            <a:endParaRPr lang="tr-TR" sz="1800" b="1" dirty="0">
              <a:solidFill>
                <a:srgbClr val="C00000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 rot="3582673">
            <a:off x="3325103" y="2396609"/>
            <a:ext cx="257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C00000"/>
                </a:solidFill>
              </a:rPr>
              <a:t>M. </a:t>
            </a:r>
            <a:r>
              <a:rPr lang="tr-TR" sz="1800" b="1" dirty="0" err="1">
                <a:solidFill>
                  <a:srgbClr val="C00000"/>
                </a:solidFill>
              </a:rPr>
              <a:t>tensor</a:t>
            </a:r>
            <a:r>
              <a:rPr lang="tr-TR" sz="1800" b="1" dirty="0">
                <a:solidFill>
                  <a:srgbClr val="C00000"/>
                </a:solidFill>
              </a:rPr>
              <a:t> </a:t>
            </a:r>
            <a:r>
              <a:rPr lang="tr-TR" sz="1800" b="1" dirty="0" err="1">
                <a:solidFill>
                  <a:srgbClr val="C00000"/>
                </a:solidFill>
              </a:rPr>
              <a:t>fasciae</a:t>
            </a:r>
            <a:r>
              <a:rPr lang="tr-TR" sz="1800" b="1" dirty="0">
                <a:solidFill>
                  <a:srgbClr val="C00000"/>
                </a:solidFill>
              </a:rPr>
              <a:t> lata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 rot="-2105733">
            <a:off x="5792294" y="4723092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C00000"/>
                </a:solidFill>
              </a:rPr>
              <a:t>M. </a:t>
            </a:r>
            <a:r>
              <a:rPr lang="tr-TR" sz="1800" b="1" dirty="0" err="1">
                <a:solidFill>
                  <a:srgbClr val="C00000"/>
                </a:solidFill>
              </a:rPr>
              <a:t>biceps</a:t>
            </a:r>
            <a:r>
              <a:rPr lang="tr-TR" sz="1800" b="1" dirty="0">
                <a:solidFill>
                  <a:srgbClr val="C00000"/>
                </a:solidFill>
              </a:rPr>
              <a:t> </a:t>
            </a:r>
            <a:r>
              <a:rPr lang="tr-TR" sz="1800" b="1" dirty="0" err="1">
                <a:solidFill>
                  <a:srgbClr val="C00000"/>
                </a:solidFill>
              </a:rPr>
              <a:t>femoris</a:t>
            </a:r>
            <a:endParaRPr lang="tr-TR" sz="1800" b="1" dirty="0">
              <a:solidFill>
                <a:srgbClr val="C00000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449234" y="4572000"/>
            <a:ext cx="2154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1800" b="1" dirty="0">
                <a:solidFill>
                  <a:srgbClr val="C00000"/>
                </a:solidFill>
              </a:rPr>
              <a:t>M. </a:t>
            </a:r>
            <a:r>
              <a:rPr lang="tr-TR" sz="1800" b="1" dirty="0" err="1">
                <a:solidFill>
                  <a:srgbClr val="C00000"/>
                </a:solidFill>
              </a:rPr>
              <a:t>vastus</a:t>
            </a:r>
            <a:r>
              <a:rPr lang="tr-TR" sz="1800" b="1" dirty="0">
                <a:solidFill>
                  <a:srgbClr val="C00000"/>
                </a:solidFill>
              </a:rPr>
              <a:t> </a:t>
            </a:r>
            <a:r>
              <a:rPr lang="tr-TR" sz="1800" b="1" dirty="0" err="1">
                <a:solidFill>
                  <a:srgbClr val="C00000"/>
                </a:solidFill>
              </a:rPr>
              <a:t>lateralis</a:t>
            </a:r>
            <a:endParaRPr lang="tr-TR" sz="1800" b="1" dirty="0">
              <a:solidFill>
                <a:srgbClr val="C00000"/>
              </a:solidFill>
            </a:endParaRP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8737600" y="3200400"/>
            <a:ext cx="60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8534400" y="35052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9144000" y="30099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9224433" y="3314700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 flipH="1">
            <a:off x="2641600" y="53340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304800" y="5143500"/>
            <a:ext cx="2422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sz="1800" b="1">
                <a:solidFill>
                  <a:srgbClr val="FF0000"/>
                </a:solidFill>
              </a:rPr>
              <a:t>Plica lateralis</a:t>
            </a:r>
          </a:p>
          <a:p>
            <a:pPr algn="ctr" eaLnBrk="0" hangingPunct="0"/>
            <a:r>
              <a:rPr lang="tr-TR" sz="1800" b="1">
                <a:solidFill>
                  <a:srgbClr val="FF0000"/>
                </a:solidFill>
              </a:rPr>
              <a:t>(m. cutaneus trunci)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8716433" y="-34925"/>
            <a:ext cx="992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i="1" u="sng">
                <a:solidFill>
                  <a:srgbClr val="FF00FF"/>
                </a:solidFill>
              </a:rPr>
              <a:t>EQUİDE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  <p:bldP spid="60420" grpId="0" autoUpdateAnimBg="0"/>
      <p:bldP spid="60421" grpId="0" autoUpdateAnimBg="0"/>
      <p:bldP spid="60422" grpId="0" autoUpdateAnimBg="0"/>
      <p:bldP spid="60423" grpId="0" autoUpdateAnimBg="0"/>
      <p:bldP spid="60424" grpId="0" animBg="1"/>
      <p:bldP spid="60425" grpId="0" animBg="1"/>
      <p:bldP spid="60426" grpId="0" autoUpdateAnimBg="0"/>
      <p:bldP spid="60427" grpId="0" autoUpdateAnimBg="0"/>
      <p:bldP spid="60428" grpId="0" animBg="1"/>
      <p:bldP spid="60429" grpId="0" autoUpdateAnimBg="0"/>
      <p:bldP spid="60430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lum bright="14000" contrast="14000"/>
          </a:blip>
          <a:srcRect/>
          <a:stretch>
            <a:fillRect/>
          </a:stretch>
        </p:blipFill>
        <p:spPr bwMode="auto">
          <a:xfrm>
            <a:off x="3168651" y="0"/>
            <a:ext cx="585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Line 3"/>
          <p:cNvSpPr>
            <a:spLocks noChangeShapeType="1"/>
          </p:cNvSpPr>
          <p:nvPr/>
        </p:nvSpPr>
        <p:spPr bwMode="auto">
          <a:xfrm flipH="1">
            <a:off x="2743200" y="2057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H="1">
            <a:off x="3352800" y="3200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H="1">
            <a:off x="3759200" y="3657600"/>
            <a:ext cx="2743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 flipH="1">
            <a:off x="3759200" y="5867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7112000" y="20574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8128000" y="2590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8737600" y="3124200"/>
            <a:ext cx="60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8026400" y="47244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>
            <a:off x="6908800" y="6248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8128000" y="34290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9021234" y="1866901"/>
            <a:ext cx="1462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priformis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9427634" y="2400301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9224433" y="29337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9427633" y="3314700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8818033" y="45339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8106833" y="5943600"/>
            <a:ext cx="216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caput laterale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1320800" y="5653088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609600" y="3429001"/>
            <a:ext cx="2688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superficialis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914400" y="2986088"/>
            <a:ext cx="2068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rectus femoris</a:t>
            </a: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1430867" y="1828801"/>
            <a:ext cx="1045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iliaci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 rot="2684159">
            <a:off x="3989678" y="912784"/>
            <a:ext cx="2424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000" b="1">
                <a:solidFill>
                  <a:schemeClr val="accent2"/>
                </a:solidFill>
              </a:rPr>
              <a:t>M. gluteus medius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 rot="-3555677">
            <a:off x="4457511" y="4380984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accent2"/>
                </a:solidFill>
              </a:rPr>
              <a:t>M. vastus lateralis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6718300" y="-34925"/>
            <a:ext cx="2550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EQUİDE , LATERAL YÜZ</a:t>
            </a:r>
          </a:p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DERİN KASLAR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61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5" grpId="0" animBg="1"/>
      <p:bldP spid="61446" grpId="0" animBg="1"/>
      <p:bldP spid="61447" grpId="0" animBg="1"/>
      <p:bldP spid="61448" grpId="0" animBg="1"/>
      <p:bldP spid="61449" grpId="0" animBg="1"/>
      <p:bldP spid="61450" grpId="0" animBg="1"/>
      <p:bldP spid="61451" grpId="0" animBg="1"/>
      <p:bldP spid="61452" grpId="0" animBg="1"/>
      <p:bldP spid="61453" grpId="0" autoUpdateAnimBg="0"/>
      <p:bldP spid="61454" grpId="0" autoUpdateAnimBg="0"/>
      <p:bldP spid="61455" grpId="0" autoUpdateAnimBg="0"/>
      <p:bldP spid="61456" grpId="0" autoUpdateAnimBg="0"/>
      <p:bldP spid="61457" grpId="0" autoUpdateAnimBg="0"/>
      <p:bldP spid="61458" grpId="0" autoUpdateAnimBg="0"/>
      <p:bldP spid="61459" grpId="0" autoUpdateAnimBg="0"/>
      <p:bldP spid="61460" grpId="0" autoUpdateAnimBg="0"/>
      <p:bldP spid="61461" grpId="0" autoUpdateAnimBg="0"/>
      <p:bldP spid="61462" grpId="0" autoUpdateAnimBg="0"/>
      <p:bldP spid="61463" grpId="0" autoUpdateAnimBg="0"/>
      <p:bldP spid="61464" grpId="0" autoUpdateAnimBg="0"/>
      <p:bldP spid="6146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426340" y="0"/>
            <a:ext cx="579493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orbicularis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oris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8333115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Kemiğe tutunmaz, ağız etrafını çevirir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Tipik sphincter kas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facialisin Rr. Buccolabiales dorsalis ve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Rima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orisin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kapatıcısı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Orbicularis o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6340" y="2589109"/>
            <a:ext cx="4290011" cy="4120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97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lum bright="-2000"/>
          </a:blip>
          <a:srcRect/>
          <a:stretch>
            <a:fillRect/>
          </a:stretch>
        </p:blipFill>
        <p:spPr bwMode="auto">
          <a:xfrm>
            <a:off x="2328334" y="0"/>
            <a:ext cx="7535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 rot="5334691">
            <a:off x="7460627" y="4015859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semitendinosus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122833" y="40005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9042400" y="4191000"/>
            <a:ext cx="101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 rot="2677507">
            <a:off x="5893894" y="3580092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biceps femoris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 rot="1032324">
            <a:off x="4861788" y="684492"/>
            <a:ext cx="2688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gluteus superficialis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 rot="1814450">
            <a:off x="3058114" y="1065492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gluteus medius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08001" y="1752600"/>
            <a:ext cx="235796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tensor fasciae lata</a:t>
            </a:r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flipH="1">
            <a:off x="1930400" y="19812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 flipH="1">
            <a:off x="2133600" y="2971800"/>
            <a:ext cx="508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0" y="2667000"/>
            <a:ext cx="23631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obliquus 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internus abdominus</a:t>
            </a: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 rot="-4704237">
            <a:off x="3847911" y="3847583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vastus lateralis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427633" y="-34925"/>
            <a:ext cx="135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i="1" u="sng">
                <a:solidFill>
                  <a:srgbClr val="FF00FF"/>
                </a:solidFill>
              </a:rPr>
              <a:t>RUMİNANT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  <p:bldP spid="62469" grpId="0" animBg="1"/>
      <p:bldP spid="62470" grpId="0" autoUpdateAnimBg="0"/>
      <p:bldP spid="62471" grpId="0" autoUpdateAnimBg="0"/>
      <p:bldP spid="62472" grpId="0" autoUpdateAnimBg="0"/>
      <p:bldP spid="62473" grpId="0" autoUpdateAnimBg="0"/>
      <p:bldP spid="62474" grpId="0" animBg="1"/>
      <p:bldP spid="62475" grpId="0" animBg="1"/>
      <p:bldP spid="62476" grpId="0" autoUpdateAnimBg="0"/>
      <p:bldP spid="62477" grpId="0" autoUpdateAnimBg="0"/>
      <p:bldP spid="6247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1951" y="0"/>
            <a:ext cx="6388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 rot="684702">
            <a:off x="3972514" y="989292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gluteus medius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 rot="-3674268">
            <a:off x="4051111" y="3542784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vastus lateralis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 rot="-5199615">
            <a:off x="7364256" y="3266559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chemeClr val="bg1"/>
                </a:solidFill>
              </a:rPr>
              <a:t>M. semimembranosus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8839200" y="19050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9550400" y="17145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 flipV="1">
            <a:off x="6705600" y="5181600"/>
            <a:ext cx="2540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9042400" y="4800600"/>
            <a:ext cx="216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caput laterale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H="1" flipV="1">
            <a:off x="4876800" y="6248400"/>
            <a:ext cx="14224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 flipV="1">
            <a:off x="5080000" y="6553200"/>
            <a:ext cx="1524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 flipV="1">
            <a:off x="7213600" y="6477000"/>
            <a:ext cx="16256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8716433" y="6210301"/>
            <a:ext cx="2363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longus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235200" y="5981701"/>
            <a:ext cx="221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tibialis cranialis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2315633" y="6362701"/>
            <a:ext cx="228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tertius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-44451" y="117475"/>
            <a:ext cx="17427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RUMİNANT</a:t>
            </a:r>
          </a:p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LATERAL YÜZ</a:t>
            </a:r>
          </a:p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DERİN KASLAR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  <p:bldP spid="63492" grpId="0" autoUpdateAnimBg="0"/>
      <p:bldP spid="63493" grpId="0" autoUpdateAnimBg="0"/>
      <p:bldP spid="63494" grpId="0" animBg="1"/>
      <p:bldP spid="63495" grpId="0" autoUpdateAnimBg="0"/>
      <p:bldP spid="63496" grpId="0" animBg="1"/>
      <p:bldP spid="63497" grpId="0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618" y="0"/>
            <a:ext cx="6980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Line 3"/>
          <p:cNvSpPr>
            <a:spLocks noChangeShapeType="1"/>
          </p:cNvSpPr>
          <p:nvPr/>
        </p:nvSpPr>
        <p:spPr bwMode="auto">
          <a:xfrm flipH="1">
            <a:off x="1828800" y="4572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H="1">
            <a:off x="3149600" y="3505200"/>
            <a:ext cx="20320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H="1">
            <a:off x="3352800" y="2895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2336800" y="18288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2336800" y="1066800"/>
            <a:ext cx="15240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H="1">
            <a:off x="2946400" y="15240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3454400" y="4114800"/>
            <a:ext cx="2133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3149600" y="54102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9144000" y="20574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7823200" y="2438400"/>
            <a:ext cx="182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7924800" y="27432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8737600" y="35052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6807200" y="5562600"/>
            <a:ext cx="2438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6908800" y="4191000"/>
            <a:ext cx="2743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9728200" y="18669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9529234" y="2247901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Mm. gemelli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9448800" y="2552701"/>
            <a:ext cx="2520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quadratus femoris</a:t>
            </a: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9448800" y="3314700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9630834" y="4000501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adductor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9122833" y="5372100"/>
            <a:ext cx="216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caput mediale</a:t>
            </a:r>
          </a:p>
        </p:txBody>
      </p:sp>
      <p:sp>
        <p:nvSpPr>
          <p:cNvPr id="64535" name="Text Box 23"/>
          <p:cNvSpPr txBox="1">
            <a:spLocks noChangeArrowheads="1"/>
          </p:cNvSpPr>
          <p:nvPr/>
        </p:nvSpPr>
        <p:spPr bwMode="auto">
          <a:xfrm>
            <a:off x="609600" y="5181601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lateralis</a:t>
            </a:r>
          </a:p>
        </p:txBody>
      </p:sp>
      <p:sp>
        <p:nvSpPr>
          <p:cNvPr id="64536" name="Text Box 24"/>
          <p:cNvSpPr txBox="1">
            <a:spLocks noChangeArrowheads="1"/>
          </p:cNvSpPr>
          <p:nvPr/>
        </p:nvSpPr>
        <p:spPr bwMode="auto">
          <a:xfrm>
            <a:off x="406400" y="3886201"/>
            <a:ext cx="25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intermedius</a:t>
            </a:r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914400" y="2681288"/>
            <a:ext cx="2068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rectus femoris</a:t>
            </a:r>
          </a:p>
        </p:txBody>
      </p: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1126067" y="1638301"/>
            <a:ext cx="1045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iliaci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-101600" y="1333501"/>
            <a:ext cx="2699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accessorius</a:t>
            </a:r>
          </a:p>
        </p:txBody>
      </p:sp>
      <p:sp>
        <p:nvSpPr>
          <p:cNvPr id="64540" name="Text Box 28"/>
          <p:cNvSpPr txBox="1">
            <a:spLocks noChangeArrowheads="1"/>
          </p:cNvSpPr>
          <p:nvPr/>
        </p:nvSpPr>
        <p:spPr bwMode="auto">
          <a:xfrm>
            <a:off x="304800" y="76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longissimus lumborum</a:t>
            </a:r>
          </a:p>
        </p:txBody>
      </p:sp>
      <p:sp>
        <p:nvSpPr>
          <p:cNvPr id="64541" name="Text Box 29"/>
          <p:cNvSpPr txBox="1">
            <a:spLocks noChangeArrowheads="1"/>
          </p:cNvSpPr>
          <p:nvPr/>
        </p:nvSpPr>
        <p:spPr bwMode="auto">
          <a:xfrm>
            <a:off x="9529234" y="166689"/>
            <a:ext cx="19111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000" b="1" i="1" u="sng">
                <a:solidFill>
                  <a:srgbClr val="FF00FF"/>
                </a:solidFill>
              </a:rPr>
              <a:t>RUMİNANT</a:t>
            </a:r>
          </a:p>
          <a:p>
            <a:pPr eaLnBrk="0" hangingPunct="0"/>
            <a:r>
              <a:rPr lang="tr-TR" sz="2000" b="1" i="1" u="sng">
                <a:solidFill>
                  <a:srgbClr val="FF00FF"/>
                </a:solidFill>
              </a:rPr>
              <a:t>LATERAL YÜZ</a:t>
            </a:r>
          </a:p>
          <a:p>
            <a:pPr eaLnBrk="0" hangingPunct="0"/>
            <a:r>
              <a:rPr lang="tr-TR" sz="2000" b="1" i="1" u="sng">
                <a:solidFill>
                  <a:srgbClr val="FF00FF"/>
                </a:solidFill>
              </a:rPr>
              <a:t>DERİN KASLAR</a:t>
            </a:r>
            <a:endParaRPr lang="tr-TR" b="1" i="1" u="sng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645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645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64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64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645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animBg="1"/>
      <p:bldP spid="64517" grpId="0" animBg="1"/>
      <p:bldP spid="64518" grpId="0" animBg="1"/>
      <p:bldP spid="64519" grpId="0" animBg="1"/>
      <p:bldP spid="64520" grpId="0" animBg="1"/>
      <p:bldP spid="64521" grpId="0" animBg="1"/>
      <p:bldP spid="64522" grpId="0" animBg="1"/>
      <p:bldP spid="64523" grpId="0" animBg="1"/>
      <p:bldP spid="64524" grpId="0" animBg="1"/>
      <p:bldP spid="64525" grpId="0" animBg="1"/>
      <p:bldP spid="64526" grpId="0" animBg="1"/>
      <p:bldP spid="64527" grpId="0" animBg="1"/>
      <p:bldP spid="64528" grpId="0" animBg="1"/>
      <p:bldP spid="64529" grpId="0" autoUpdateAnimBg="0"/>
      <p:bldP spid="64530" grpId="0" autoUpdateAnimBg="0"/>
      <p:bldP spid="64531" grpId="0" autoUpdateAnimBg="0"/>
      <p:bldP spid="64532" grpId="0" autoUpdateAnimBg="0"/>
      <p:bldP spid="64533" grpId="0" autoUpdateAnimBg="0"/>
      <p:bldP spid="64534" grpId="0" autoUpdateAnimBg="0"/>
      <p:bldP spid="64535" grpId="0" autoUpdateAnimBg="0"/>
      <p:bldP spid="64536" grpId="0" autoUpdateAnimBg="0"/>
      <p:bldP spid="64537" grpId="0" autoUpdateAnimBg="0"/>
      <p:bldP spid="64538" grpId="0" autoUpdateAnimBg="0"/>
      <p:bldP spid="64539" grpId="0" autoUpdateAnimBg="0"/>
      <p:bldP spid="64540" grpId="0" autoUpdateAnimBg="0"/>
      <p:bldP spid="6454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094317" y="574676"/>
            <a:ext cx="25234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Uyluğun Yan ve Arka</a:t>
            </a:r>
          </a:p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Tarafındaki Kaslar</a:t>
            </a:r>
            <a:endParaRPr lang="tr-TR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88434" y="1690688"/>
            <a:ext cx="372409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biceps femoris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abductor cruris caudalis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semitendinosus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semimembranosus</a:t>
            </a:r>
            <a:endParaRPr lang="tr-TR"/>
          </a:p>
          <a:p>
            <a:pPr eaLnBrk="0" hangingPunct="0"/>
            <a:endParaRPr lang="tr-TR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78418" y="3200401"/>
            <a:ext cx="2685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Uyluğun iç tarafındaki </a:t>
            </a:r>
          </a:p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kaslar</a:t>
            </a:r>
            <a:endParaRPr lang="tr-TR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86834" y="4052889"/>
            <a:ext cx="27847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sartorius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gracilis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pectineus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adductor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articularis coxae</a:t>
            </a:r>
            <a:endParaRPr lang="tr-TR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114117" y="533401"/>
            <a:ext cx="23070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Pelvis Boşluğunun</a:t>
            </a:r>
          </a:p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Tabanındaki Kaslar</a:t>
            </a:r>
            <a:endParaRPr lang="tr-TR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7294034" y="1614489"/>
            <a:ext cx="330250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obturatorius internus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obturatorius externus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Mm. gemelli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quadratus femoris</a:t>
            </a:r>
            <a:endParaRPr lang="tr-TR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112000" y="3165476"/>
            <a:ext cx="24160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Bacağın Ön ve Yan </a:t>
            </a:r>
          </a:p>
          <a:p>
            <a:pPr algn="ctr" eaLnBrk="0" hangingPunct="0"/>
            <a:r>
              <a:rPr lang="tr-TR" b="1" u="sng">
                <a:solidFill>
                  <a:srgbClr val="FF0000"/>
                </a:solidFill>
              </a:rPr>
              <a:t>Tarafındaki Kaslar</a:t>
            </a:r>
            <a:endParaRPr lang="tr-TR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7315200" y="4129088"/>
            <a:ext cx="411522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tibialis cranialis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extensor digitorium longus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peroneus(fibularis) tertius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extensor digiti I longus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peroneus (fibularis) longus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extensor digitorium lateralis</a:t>
            </a:r>
          </a:p>
          <a:p>
            <a:pPr eaLnBrk="0" hangingPunct="0"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peroneus(fibularis) brevis</a:t>
            </a:r>
            <a:endParaRPr lang="tr-TR"/>
          </a:p>
          <a:p>
            <a:pPr eaLnBrk="0" hangingPunct="0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  <p:bldP spid="65539" grpId="0" autoUpdateAnimBg="0"/>
      <p:bldP spid="65540" grpId="0" autoUpdateAnimBg="0"/>
      <p:bldP spid="65541" grpId="0" autoUpdateAnimBg="0"/>
      <p:bldP spid="65542" grpId="0" autoUpdateAnimBg="0"/>
      <p:bldP spid="65543" grpId="0" autoUpdateAnimBg="0"/>
      <p:bldP spid="65544" grpId="0" autoUpdateAnimBg="0"/>
      <p:bldP spid="65545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30480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3"/>
          <p:cNvSpPr>
            <a:spLocks noChangeShapeType="1"/>
          </p:cNvSpPr>
          <p:nvPr/>
        </p:nvSpPr>
        <p:spPr bwMode="auto">
          <a:xfrm flipV="1">
            <a:off x="8636000" y="838200"/>
            <a:ext cx="609600" cy="838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8839200" y="29718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6299200" y="2209800"/>
            <a:ext cx="2743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V="1">
            <a:off x="7518400" y="2133600"/>
            <a:ext cx="1828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6807200" y="3810000"/>
            <a:ext cx="2438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721600" y="4800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7213600" y="4267200"/>
            <a:ext cx="1930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7518400" y="60960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H="1" flipV="1">
            <a:off x="2540000" y="1828800"/>
            <a:ext cx="8128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 flipV="1">
            <a:off x="2438400" y="2057400"/>
            <a:ext cx="8128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 flipH="1" flipV="1">
            <a:off x="2844800" y="26670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 flipH="1" flipV="1">
            <a:off x="3149600" y="3886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H="1" flipV="1">
            <a:off x="3251200" y="47244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H="1" flipV="1">
            <a:off x="3048000" y="33528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H="1" flipV="1">
            <a:off x="3657600" y="6019800"/>
            <a:ext cx="203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8716434" y="495301"/>
            <a:ext cx="1784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coccygeus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8636001" y="1752600"/>
            <a:ext cx="2967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1800" b="1">
                <a:solidFill>
                  <a:srgbClr val="FF0000"/>
                </a:solidFill>
              </a:rPr>
              <a:t>M. obturatorius internus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9347200" y="27813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9144000" y="3595688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adductor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9042400" y="4052888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8919633" y="4586288"/>
            <a:ext cx="131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gracilis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8716433" y="59055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1828800" y="5791201"/>
            <a:ext cx="143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sartorius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711200" y="4495801"/>
            <a:ext cx="2214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medialis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711200" y="3657601"/>
            <a:ext cx="2068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rectus femoris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203200" y="3138488"/>
            <a:ext cx="257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tensor fasciae lata</a:t>
            </a:r>
          </a:p>
        </p:txBody>
      </p:sp>
      <p:sp>
        <p:nvSpPr>
          <p:cNvPr id="66589" name="Text Box 29"/>
          <p:cNvSpPr txBox="1">
            <a:spLocks noChangeArrowheads="1"/>
          </p:cNvSpPr>
          <p:nvPr/>
        </p:nvSpPr>
        <p:spPr bwMode="auto">
          <a:xfrm>
            <a:off x="1092200" y="2438401"/>
            <a:ext cx="143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sartorius</a:t>
            </a:r>
          </a:p>
        </p:txBody>
      </p:sp>
      <p:sp>
        <p:nvSpPr>
          <p:cNvPr id="66590" name="Text Box 30"/>
          <p:cNvSpPr txBox="1">
            <a:spLocks noChangeArrowheads="1"/>
          </p:cNvSpPr>
          <p:nvPr/>
        </p:nvSpPr>
        <p:spPr bwMode="auto">
          <a:xfrm>
            <a:off x="1227667" y="1843088"/>
            <a:ext cx="1045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iliaci</a:t>
            </a: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474133" y="1538288"/>
            <a:ext cx="1888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psoas major</a:t>
            </a:r>
          </a:p>
        </p:txBody>
      </p:sp>
      <p:sp>
        <p:nvSpPr>
          <p:cNvPr id="66592" name="Text Box 32"/>
          <p:cNvSpPr txBox="1">
            <a:spLocks noChangeArrowheads="1"/>
          </p:cNvSpPr>
          <p:nvPr/>
        </p:nvSpPr>
        <p:spPr bwMode="auto">
          <a:xfrm>
            <a:off x="-99483" y="193676"/>
            <a:ext cx="15456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EQUİDE</a:t>
            </a:r>
          </a:p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 MEDİAL YÜZ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66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665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665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665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665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5" grpId="0" animBg="1"/>
      <p:bldP spid="66566" grpId="0" animBg="1"/>
      <p:bldP spid="66567" grpId="0" animBg="1"/>
      <p:bldP spid="66568" grpId="0" animBg="1"/>
      <p:bldP spid="66569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5" grpId="0" animBg="1"/>
      <p:bldP spid="66576" grpId="0" animBg="1"/>
      <p:bldP spid="66577" grpId="0" animBg="1"/>
      <p:bldP spid="66578" grpId="0" autoUpdateAnimBg="0"/>
      <p:bldP spid="66579" grpId="0" autoUpdateAnimBg="0"/>
      <p:bldP spid="66580" grpId="0" autoUpdateAnimBg="0"/>
      <p:bldP spid="66581" grpId="0" autoUpdateAnimBg="0"/>
      <p:bldP spid="66582" grpId="0" autoUpdateAnimBg="0"/>
      <p:bldP spid="66583" grpId="0" autoUpdateAnimBg="0"/>
      <p:bldP spid="66584" grpId="0" autoUpdateAnimBg="0"/>
      <p:bldP spid="66585" grpId="0" autoUpdateAnimBg="0"/>
      <p:bldP spid="66586" grpId="0" autoUpdateAnimBg="0"/>
      <p:bldP spid="66587" grpId="0" autoUpdateAnimBg="0"/>
      <p:bldP spid="66588" grpId="0" autoUpdateAnimBg="0"/>
      <p:bldP spid="66589" grpId="0" autoUpdateAnimBg="0"/>
      <p:bldP spid="66590" grpId="0" autoUpdateAnimBg="0"/>
      <p:bldP spid="66591" grpId="0" autoUpdateAnimBg="0"/>
      <p:bldP spid="66592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lum bright="14000"/>
          </a:blip>
          <a:srcRect/>
          <a:stretch>
            <a:fillRect/>
          </a:stretch>
        </p:blipFill>
        <p:spPr bwMode="auto">
          <a:xfrm>
            <a:off x="2882900" y="0"/>
            <a:ext cx="642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6908800" y="914400"/>
            <a:ext cx="2641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7213600" y="3581400"/>
            <a:ext cx="2336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6299200" y="3124200"/>
            <a:ext cx="314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8636000" y="6629400"/>
            <a:ext cx="1016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>
            <a:off x="8331200" y="5562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7518400" y="4495800"/>
            <a:ext cx="182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>
            <a:off x="5689600" y="2133600"/>
            <a:ext cx="386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H="1">
            <a:off x="3048000" y="2514600"/>
            <a:ext cx="508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 flipH="1">
            <a:off x="2844800" y="31242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H="1">
            <a:off x="3251200" y="45720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 flipH="1" flipV="1">
            <a:off x="5283200" y="381000"/>
            <a:ext cx="3048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9427633" y="647701"/>
            <a:ext cx="1988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gluteobiceps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9427634" y="1866901"/>
            <a:ext cx="1045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iliaci</a:t>
            </a: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9427633" y="2895601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pectineus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9529234" y="3390901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adductor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9245600" y="43053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9529233" y="53721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9529233" y="6400801"/>
            <a:ext cx="2161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711200" y="4343401"/>
            <a:ext cx="2214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medialis</a:t>
            </a: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406400" y="2895601"/>
            <a:ext cx="2068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rectus femoris</a:t>
            </a:r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127000" y="2324101"/>
            <a:ext cx="257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tensor fasciae lata</a:t>
            </a: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3941233" y="38101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gluteus medius</a:t>
            </a: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-27517" y="117476"/>
            <a:ext cx="14814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RUMİNANT</a:t>
            </a:r>
          </a:p>
          <a:p>
            <a:pPr algn="ctr" eaLnBrk="0" hangingPunct="0"/>
            <a:r>
              <a:rPr lang="tr-TR" b="1" i="1" u="sng">
                <a:solidFill>
                  <a:srgbClr val="FF00FF"/>
                </a:solidFill>
              </a:rPr>
              <a:t>MEDİAL YÜZ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676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8" grpId="0" animBg="1"/>
      <p:bldP spid="67589" grpId="0" animBg="1"/>
      <p:bldP spid="67590" grpId="0" animBg="1"/>
      <p:bldP spid="67591" grpId="0" animBg="1"/>
      <p:bldP spid="67592" grpId="0" animBg="1"/>
      <p:bldP spid="67593" grpId="0" animBg="1"/>
      <p:bldP spid="67594" grpId="0" animBg="1"/>
      <p:bldP spid="67595" grpId="0" animBg="1"/>
      <p:bldP spid="67596" grpId="0" animBg="1"/>
      <p:bldP spid="67597" grpId="0" animBg="1"/>
      <p:bldP spid="67598" grpId="0" autoUpdateAnimBg="0"/>
      <p:bldP spid="67599" grpId="0" autoUpdateAnimBg="0"/>
      <p:bldP spid="67600" grpId="0" autoUpdateAnimBg="0"/>
      <p:bldP spid="67601" grpId="0" autoUpdateAnimBg="0"/>
      <p:bldP spid="67602" grpId="0" autoUpdateAnimBg="0"/>
      <p:bldP spid="67603" grpId="0" autoUpdateAnimBg="0"/>
      <p:bldP spid="67604" grpId="0" autoUpdateAnimBg="0"/>
      <p:bldP spid="67605" grpId="0" autoUpdateAnimBg="0"/>
      <p:bldP spid="67606" grpId="0" autoUpdateAnimBg="0"/>
      <p:bldP spid="67607" grpId="0" autoUpdateAnimBg="0"/>
      <p:bldP spid="67608" grpId="0" autoUpdateAnimBg="0"/>
      <p:bldP spid="6760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417234" y="346075"/>
            <a:ext cx="3748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u="sng">
                <a:solidFill>
                  <a:srgbClr val="FF0000"/>
                </a:solidFill>
              </a:rPr>
              <a:t>Bacağın Arka Tarafındaki Kaslar</a:t>
            </a:r>
            <a:endParaRPr lang="tr-TR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117600" y="979489"/>
            <a:ext cx="422743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triceps surae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gastrocnemius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soleus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flexor digitorium superficialis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popliteus</a:t>
            </a:r>
            <a:endParaRPr lang="tr-TR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010400" y="903288"/>
            <a:ext cx="40158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flexor digitorium profundus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flexor digitorium longus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tibialis caudalis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flexor digiti I longus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tr-TR" sz="2000" b="1">
                <a:solidFill>
                  <a:srgbClr val="008000"/>
                </a:solidFill>
              </a:rPr>
              <a:t>M. extensor digitorium brevis</a:t>
            </a:r>
            <a:endParaRPr lang="tr-TR"/>
          </a:p>
          <a:p>
            <a:pPr eaLnBrk="0" hangingPunct="0"/>
            <a:endParaRPr lang="tr-TR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08000" y="2895601"/>
            <a:ext cx="1168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tr-TR"/>
              <a:t>	</a:t>
            </a:r>
            <a:r>
              <a:rPr lang="tr-TR" b="1" u="sng">
                <a:solidFill>
                  <a:schemeClr val="accent2"/>
                </a:solidFill>
              </a:rPr>
              <a:t>Fascia iliaca:</a:t>
            </a:r>
            <a:r>
              <a:rPr lang="tr-TR"/>
              <a:t> </a:t>
            </a:r>
            <a:r>
              <a:rPr lang="tr-TR" sz="2000" b="1">
                <a:solidFill>
                  <a:srgbClr val="990000"/>
                </a:solidFill>
              </a:rPr>
              <a:t>Lumboiliak bölge kaslarının alt yüzlerini örterek bu kasları  peritondan ve karın organlarından ayıran</a:t>
            </a:r>
            <a:r>
              <a:rPr lang="tr-TR" b="1">
                <a:solidFill>
                  <a:srgbClr val="990000"/>
                </a:solidFill>
              </a:rPr>
              <a:t> </a:t>
            </a:r>
            <a:r>
              <a:rPr lang="tr-TR" sz="2000" b="1">
                <a:solidFill>
                  <a:srgbClr val="990000"/>
                </a:solidFill>
              </a:rPr>
              <a:t>bir çeşit kın teşkil eder. Büyük hayvanlarda m. psoas minor’un gerilmesini sağlar.</a:t>
            </a:r>
            <a:endParaRPr lang="tr-TR" b="1">
              <a:solidFill>
                <a:srgbClr val="FF00FF"/>
              </a:solidFill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88434" y="4200526"/>
            <a:ext cx="116035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tr-TR" b="1"/>
              <a:t>	</a:t>
            </a:r>
            <a:r>
              <a:rPr lang="tr-TR" b="1" u="sng">
                <a:solidFill>
                  <a:schemeClr val="accent2"/>
                </a:solidFill>
              </a:rPr>
              <a:t>Fascia lata:</a:t>
            </a:r>
            <a:r>
              <a:rPr lang="tr-TR" b="1"/>
              <a:t> </a:t>
            </a:r>
            <a:r>
              <a:rPr lang="tr-TR" sz="2000" b="1">
                <a:solidFill>
                  <a:srgbClr val="990000"/>
                </a:solidFill>
              </a:rPr>
              <a:t>Femur’un dış yan tarafındaki kasları örter. Fascia glutea’nın devamıdır. M. quadriceps femoris’i örten kesimi gevşektir.</a:t>
            </a:r>
            <a:endParaRPr lang="tr-TR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727201" y="5105400"/>
            <a:ext cx="76594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u="sng">
                <a:solidFill>
                  <a:schemeClr val="accent2"/>
                </a:solidFill>
              </a:rPr>
              <a:t>Fascia cruris:</a:t>
            </a:r>
            <a:r>
              <a:rPr lang="tr-TR"/>
              <a:t> </a:t>
            </a:r>
            <a:r>
              <a:rPr lang="tr-TR" sz="2000" b="1">
                <a:solidFill>
                  <a:srgbClr val="990000"/>
                </a:solidFill>
              </a:rPr>
              <a:t>Crus’u çepeçevre saran sert ve sağlam bir kastır</a:t>
            </a:r>
            <a:endParaRPr lang="tr-TR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1727200" y="5638800"/>
            <a:ext cx="1066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b="1" u="sng">
                <a:solidFill>
                  <a:schemeClr val="accent2"/>
                </a:solidFill>
              </a:rPr>
              <a:t>Fascia plantaris:</a:t>
            </a:r>
            <a:r>
              <a:rPr lang="tr-TR"/>
              <a:t> </a:t>
            </a:r>
            <a:r>
              <a:rPr lang="tr-TR" sz="2000" b="1">
                <a:solidFill>
                  <a:srgbClr val="990000"/>
                </a:solidFill>
              </a:rPr>
              <a:t>Regio calcanei’yi örter retinaculum flexorum’u oluşturur</a:t>
            </a:r>
            <a:endParaRPr lang="tr-TR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utoUpdateAnimBg="0"/>
      <p:bldP spid="68611" grpId="0" autoUpdateAnimBg="0"/>
      <p:bldP spid="68612" grpId="0" autoUpdateAnimBg="0"/>
      <p:bldP spid="68613" grpId="0" autoUpdateAnimBg="0"/>
      <p:bldP spid="68614" grpId="0" autoUpdateAnimBg="0"/>
      <p:bldP spid="68615" grpId="0" autoUpdateAnimBg="0"/>
      <p:bldP spid="68616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lum bright="26000"/>
          </a:blip>
          <a:srcRect/>
          <a:stretch>
            <a:fillRect/>
          </a:stretch>
        </p:blipFill>
        <p:spPr bwMode="auto">
          <a:xfrm>
            <a:off x="3759200" y="0"/>
            <a:ext cx="4159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Line 3"/>
          <p:cNvSpPr>
            <a:spLocks noChangeShapeType="1"/>
          </p:cNvSpPr>
          <p:nvPr/>
        </p:nvSpPr>
        <p:spPr bwMode="auto">
          <a:xfrm flipV="1">
            <a:off x="6502400" y="228600"/>
            <a:ext cx="1117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7112000" y="6096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7112000" y="8382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6705600" y="11430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7112000" y="16002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6502400" y="1981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010400" y="25908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6705600" y="30480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6502400" y="3276600"/>
            <a:ext cx="711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7010400" y="35814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7010400" y="3429000"/>
            <a:ext cx="2032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7416800" y="38862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7416800" y="4724400"/>
            <a:ext cx="508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>
            <a:off x="7213600" y="5029200"/>
            <a:ext cx="60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7010400" y="54102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>
            <a:off x="6908800" y="63246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 flipV="1">
            <a:off x="5384800" y="304800"/>
            <a:ext cx="203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 flipH="1" flipV="1">
            <a:off x="3860800" y="381000"/>
            <a:ext cx="5080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 flipV="1">
            <a:off x="3454400" y="609600"/>
            <a:ext cx="9144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H="1" flipV="1">
            <a:off x="3556000" y="990600"/>
            <a:ext cx="16256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H="1">
            <a:off x="3352800" y="12954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6" name="Line 24"/>
          <p:cNvSpPr>
            <a:spLocks noChangeShapeType="1"/>
          </p:cNvSpPr>
          <p:nvPr/>
        </p:nvSpPr>
        <p:spPr bwMode="auto">
          <a:xfrm flipH="1">
            <a:off x="3352800" y="16002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 flipH="1">
            <a:off x="3657600" y="20574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8" name="Line 26"/>
          <p:cNvSpPr>
            <a:spLocks noChangeShapeType="1"/>
          </p:cNvSpPr>
          <p:nvPr/>
        </p:nvSpPr>
        <p:spPr bwMode="auto">
          <a:xfrm flipH="1" flipV="1">
            <a:off x="3657600" y="1828800"/>
            <a:ext cx="2032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59" name="Line 27"/>
          <p:cNvSpPr>
            <a:spLocks noChangeShapeType="1"/>
          </p:cNvSpPr>
          <p:nvPr/>
        </p:nvSpPr>
        <p:spPr bwMode="auto">
          <a:xfrm flipH="1">
            <a:off x="4064000" y="2514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0" name="Line 28"/>
          <p:cNvSpPr>
            <a:spLocks noChangeShapeType="1"/>
          </p:cNvSpPr>
          <p:nvPr/>
        </p:nvSpPr>
        <p:spPr bwMode="auto">
          <a:xfrm flipH="1">
            <a:off x="4572000" y="35814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1" name="Line 29"/>
          <p:cNvSpPr>
            <a:spLocks noChangeShapeType="1"/>
          </p:cNvSpPr>
          <p:nvPr/>
        </p:nvSpPr>
        <p:spPr bwMode="auto">
          <a:xfrm flipH="1" flipV="1">
            <a:off x="4775200" y="3352800"/>
            <a:ext cx="17272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2" name="Line 30"/>
          <p:cNvSpPr>
            <a:spLocks noChangeShapeType="1"/>
          </p:cNvSpPr>
          <p:nvPr/>
        </p:nvSpPr>
        <p:spPr bwMode="auto">
          <a:xfrm flipH="1">
            <a:off x="5384800" y="37338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3" name="Line 31"/>
          <p:cNvSpPr>
            <a:spLocks noChangeShapeType="1"/>
          </p:cNvSpPr>
          <p:nvPr/>
        </p:nvSpPr>
        <p:spPr bwMode="auto">
          <a:xfrm>
            <a:off x="7010400" y="3886200"/>
            <a:ext cx="10160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4" name="Line 32"/>
          <p:cNvSpPr>
            <a:spLocks noChangeShapeType="1"/>
          </p:cNvSpPr>
          <p:nvPr/>
        </p:nvSpPr>
        <p:spPr bwMode="auto">
          <a:xfrm flipH="1">
            <a:off x="5080000" y="4038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 flipH="1">
            <a:off x="5588000" y="4800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6" name="Line 34"/>
          <p:cNvSpPr>
            <a:spLocks noChangeShapeType="1"/>
          </p:cNvSpPr>
          <p:nvPr/>
        </p:nvSpPr>
        <p:spPr bwMode="auto">
          <a:xfrm flipH="1">
            <a:off x="5486400" y="51816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7" name="Line 35"/>
          <p:cNvSpPr>
            <a:spLocks noChangeShapeType="1"/>
          </p:cNvSpPr>
          <p:nvPr/>
        </p:nvSpPr>
        <p:spPr bwMode="auto">
          <a:xfrm flipH="1">
            <a:off x="5283200" y="58674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68" name="Text Box 36"/>
          <p:cNvSpPr txBox="1">
            <a:spLocks noChangeArrowheads="1"/>
          </p:cNvSpPr>
          <p:nvPr/>
        </p:nvSpPr>
        <p:spPr bwMode="auto">
          <a:xfrm>
            <a:off x="7518401" y="23813"/>
            <a:ext cx="1792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gluteobiceps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69" name="Text Box 37"/>
          <p:cNvSpPr txBox="1">
            <a:spLocks noChangeArrowheads="1"/>
          </p:cNvSpPr>
          <p:nvPr/>
        </p:nvSpPr>
        <p:spPr bwMode="auto">
          <a:xfrm>
            <a:off x="7924801" y="419100"/>
            <a:ext cx="16097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coccygeus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0" name="Text Box 38"/>
          <p:cNvSpPr txBox="1">
            <a:spLocks noChangeArrowheads="1"/>
          </p:cNvSpPr>
          <p:nvPr/>
        </p:nvSpPr>
        <p:spPr bwMode="auto">
          <a:xfrm>
            <a:off x="7903634" y="647700"/>
            <a:ext cx="15424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levator ani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1" name="Text Box 39"/>
          <p:cNvSpPr txBox="1">
            <a:spLocks noChangeArrowheads="1"/>
          </p:cNvSpPr>
          <p:nvPr/>
        </p:nvSpPr>
        <p:spPr bwMode="auto">
          <a:xfrm>
            <a:off x="7802034" y="952500"/>
            <a:ext cx="408516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tr-TR" sz="1600" b="1">
                <a:solidFill>
                  <a:srgbClr val="FF0000"/>
                </a:solidFill>
              </a:rPr>
              <a:t>M. obturatorii externi’nin pars intrapelvinası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2" name="Text Box 40"/>
          <p:cNvSpPr txBox="1">
            <a:spLocks noChangeArrowheads="1"/>
          </p:cNvSpPr>
          <p:nvPr/>
        </p:nvSpPr>
        <p:spPr bwMode="auto">
          <a:xfrm>
            <a:off x="7903633" y="1433513"/>
            <a:ext cx="23599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semimembranosus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3" name="Text Box 41"/>
          <p:cNvSpPr txBox="1">
            <a:spLocks noChangeArrowheads="1"/>
          </p:cNvSpPr>
          <p:nvPr/>
        </p:nvSpPr>
        <p:spPr bwMode="auto">
          <a:xfrm>
            <a:off x="8005233" y="1790701"/>
            <a:ext cx="131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gracilis</a:t>
            </a:r>
          </a:p>
        </p:txBody>
      </p:sp>
      <p:sp>
        <p:nvSpPr>
          <p:cNvPr id="69674" name="Text Box 42"/>
          <p:cNvSpPr txBox="1">
            <a:spLocks noChangeArrowheads="1"/>
          </p:cNvSpPr>
          <p:nvPr/>
        </p:nvSpPr>
        <p:spPr bwMode="auto">
          <a:xfrm>
            <a:off x="7903633" y="24003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69675" name="Text Box 43"/>
          <p:cNvSpPr txBox="1">
            <a:spLocks noChangeArrowheads="1"/>
          </p:cNvSpPr>
          <p:nvPr/>
        </p:nvSpPr>
        <p:spPr bwMode="auto">
          <a:xfrm>
            <a:off x="7213600" y="2843213"/>
            <a:ext cx="38074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gastrocnemii’nin caput medialesi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6" name="Text Box 44"/>
          <p:cNvSpPr txBox="1">
            <a:spLocks noChangeArrowheads="1"/>
          </p:cNvSpPr>
          <p:nvPr/>
        </p:nvSpPr>
        <p:spPr bwMode="auto">
          <a:xfrm>
            <a:off x="7112001" y="3071813"/>
            <a:ext cx="3741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gastrocnemii’nin caput lateralesi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7" name="Text Box 45"/>
          <p:cNvSpPr txBox="1">
            <a:spLocks noChangeArrowheads="1"/>
          </p:cNvSpPr>
          <p:nvPr/>
        </p:nvSpPr>
        <p:spPr bwMode="auto">
          <a:xfrm>
            <a:off x="7730067" y="3390900"/>
            <a:ext cx="250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Tendo m. tricipitis surae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78" name="Text Box 46"/>
          <p:cNvSpPr txBox="1">
            <a:spLocks noChangeArrowheads="1"/>
          </p:cNvSpPr>
          <p:nvPr/>
        </p:nvSpPr>
        <p:spPr bwMode="auto">
          <a:xfrm>
            <a:off x="8208433" y="3695701"/>
            <a:ext cx="3151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calcanei communis</a:t>
            </a:r>
          </a:p>
        </p:txBody>
      </p:sp>
      <p:sp>
        <p:nvSpPr>
          <p:cNvPr id="69679" name="Text Box 47"/>
          <p:cNvSpPr txBox="1">
            <a:spLocks noChangeArrowheads="1"/>
          </p:cNvSpPr>
          <p:nvPr/>
        </p:nvSpPr>
        <p:spPr bwMode="auto">
          <a:xfrm>
            <a:off x="7730067" y="4557713"/>
            <a:ext cx="3307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flexor digitorium superficialis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0" name="Text Box 48"/>
          <p:cNvSpPr txBox="1">
            <a:spLocks noChangeArrowheads="1"/>
          </p:cNvSpPr>
          <p:nvPr/>
        </p:nvSpPr>
        <p:spPr bwMode="auto">
          <a:xfrm>
            <a:off x="7721600" y="4862513"/>
            <a:ext cx="31341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flexor digitorium profundus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1" name="Text Box 49"/>
          <p:cNvSpPr txBox="1">
            <a:spLocks noChangeArrowheads="1"/>
          </p:cNvSpPr>
          <p:nvPr/>
        </p:nvSpPr>
        <p:spPr bwMode="auto">
          <a:xfrm>
            <a:off x="7802034" y="5219701"/>
            <a:ext cx="17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interosseus</a:t>
            </a:r>
          </a:p>
        </p:txBody>
      </p:sp>
      <p:sp>
        <p:nvSpPr>
          <p:cNvPr id="69682" name="Text Box 50"/>
          <p:cNvSpPr txBox="1">
            <a:spLocks noChangeArrowheads="1"/>
          </p:cNvSpPr>
          <p:nvPr/>
        </p:nvSpPr>
        <p:spPr bwMode="auto">
          <a:xfrm>
            <a:off x="7700433" y="6110288"/>
            <a:ext cx="3523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flex. digit. prof. ‘un tendosu</a:t>
            </a:r>
          </a:p>
        </p:txBody>
      </p:sp>
      <p:sp>
        <p:nvSpPr>
          <p:cNvPr id="69683" name="Text Box 51"/>
          <p:cNvSpPr txBox="1">
            <a:spLocks noChangeArrowheads="1"/>
          </p:cNvSpPr>
          <p:nvPr/>
        </p:nvSpPr>
        <p:spPr bwMode="auto">
          <a:xfrm>
            <a:off x="4673600" y="61913"/>
            <a:ext cx="1980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gluteus medius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4" name="Text Box 52"/>
          <p:cNvSpPr txBox="1">
            <a:spLocks noChangeArrowheads="1"/>
          </p:cNvSpPr>
          <p:nvPr/>
        </p:nvSpPr>
        <p:spPr bwMode="auto">
          <a:xfrm>
            <a:off x="2321984" y="61913"/>
            <a:ext cx="16882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psoas minor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5" name="Text Box 53"/>
          <p:cNvSpPr txBox="1">
            <a:spLocks noChangeArrowheads="1"/>
          </p:cNvSpPr>
          <p:nvPr/>
        </p:nvSpPr>
        <p:spPr bwMode="auto">
          <a:xfrm>
            <a:off x="1524001" y="381000"/>
            <a:ext cx="1704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psoas major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6" name="Text Box 54"/>
          <p:cNvSpPr txBox="1">
            <a:spLocks noChangeArrowheads="1"/>
          </p:cNvSpPr>
          <p:nvPr/>
        </p:nvSpPr>
        <p:spPr bwMode="auto">
          <a:xfrm>
            <a:off x="2459568" y="762000"/>
            <a:ext cx="9509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iliaci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7" name="Text Box 55"/>
          <p:cNvSpPr txBox="1">
            <a:spLocks noChangeArrowheads="1"/>
          </p:cNvSpPr>
          <p:nvPr/>
        </p:nvSpPr>
        <p:spPr bwMode="auto">
          <a:xfrm>
            <a:off x="1610784" y="1066800"/>
            <a:ext cx="1499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Lig. inguinale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88" name="Text Box 56"/>
          <p:cNvSpPr txBox="1">
            <a:spLocks noChangeArrowheads="1"/>
          </p:cNvSpPr>
          <p:nvPr/>
        </p:nvSpPr>
        <p:spPr bwMode="auto">
          <a:xfrm>
            <a:off x="1198034" y="14097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69689" name="Line 57"/>
          <p:cNvSpPr>
            <a:spLocks noChangeShapeType="1"/>
          </p:cNvSpPr>
          <p:nvPr/>
        </p:nvSpPr>
        <p:spPr bwMode="auto">
          <a:xfrm flipH="1">
            <a:off x="3251200" y="22860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1219201" y="1371600"/>
            <a:ext cx="1863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rectus femoris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1" name="Text Box 59"/>
          <p:cNvSpPr txBox="1">
            <a:spLocks noChangeArrowheads="1"/>
          </p:cNvSpPr>
          <p:nvPr/>
        </p:nvSpPr>
        <p:spPr bwMode="auto">
          <a:xfrm>
            <a:off x="2032001" y="1644650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pectineus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2" name="Text Box 60"/>
          <p:cNvSpPr txBox="1">
            <a:spLocks noChangeArrowheads="1"/>
          </p:cNvSpPr>
          <p:nvPr/>
        </p:nvSpPr>
        <p:spPr bwMode="auto">
          <a:xfrm>
            <a:off x="1363133" y="1873250"/>
            <a:ext cx="19928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vastus medialis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3" name="Text Box 61"/>
          <p:cNvSpPr txBox="1">
            <a:spLocks noChangeArrowheads="1"/>
          </p:cNvSpPr>
          <p:nvPr/>
        </p:nvSpPr>
        <p:spPr bwMode="auto">
          <a:xfrm>
            <a:off x="711200" y="2101850"/>
            <a:ext cx="2318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tensor fasciae lata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4" name="Text Box 62"/>
          <p:cNvSpPr txBox="1">
            <a:spLocks noChangeArrowheads="1"/>
          </p:cNvSpPr>
          <p:nvPr/>
        </p:nvSpPr>
        <p:spPr bwMode="auto">
          <a:xfrm>
            <a:off x="2487085" y="23304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sartorius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5" name="Text Box 63"/>
          <p:cNvSpPr txBox="1">
            <a:spLocks noChangeArrowheads="1"/>
          </p:cNvSpPr>
          <p:nvPr/>
        </p:nvSpPr>
        <p:spPr bwMode="auto">
          <a:xfrm>
            <a:off x="406401" y="3124200"/>
            <a:ext cx="38555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gastrocnemius’un caput lateralesi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6" name="Text Box 64"/>
          <p:cNvSpPr txBox="1">
            <a:spLocks noChangeArrowheads="1"/>
          </p:cNvSpPr>
          <p:nvPr/>
        </p:nvSpPr>
        <p:spPr bwMode="auto">
          <a:xfrm>
            <a:off x="2184400" y="3352800"/>
            <a:ext cx="19960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tibialis cranialis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7" name="Text Box 65"/>
          <p:cNvSpPr txBox="1">
            <a:spLocks noChangeArrowheads="1"/>
          </p:cNvSpPr>
          <p:nvPr/>
        </p:nvSpPr>
        <p:spPr bwMode="auto">
          <a:xfrm>
            <a:off x="2032001" y="3549650"/>
            <a:ext cx="2800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flexor digitorium longus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8" name="Text Box 66"/>
          <p:cNvSpPr txBox="1">
            <a:spLocks noChangeArrowheads="1"/>
          </p:cNvSpPr>
          <p:nvPr/>
        </p:nvSpPr>
        <p:spPr bwMode="auto">
          <a:xfrm>
            <a:off x="7924801" y="4024313"/>
            <a:ext cx="2403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flexor digiti I longus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699" name="Text Box 67"/>
          <p:cNvSpPr txBox="1">
            <a:spLocks noChangeArrowheads="1"/>
          </p:cNvSpPr>
          <p:nvPr/>
        </p:nvSpPr>
        <p:spPr bwMode="auto">
          <a:xfrm>
            <a:off x="2620433" y="3871913"/>
            <a:ext cx="20569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peroneus tertius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700" name="Text Box 68"/>
          <p:cNvSpPr txBox="1">
            <a:spLocks noChangeArrowheads="1"/>
          </p:cNvSpPr>
          <p:nvPr/>
        </p:nvSpPr>
        <p:spPr bwMode="auto">
          <a:xfrm>
            <a:off x="2032000" y="4557713"/>
            <a:ext cx="30332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extensor digitorium brevis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701" name="Text Box 69"/>
          <p:cNvSpPr txBox="1">
            <a:spLocks noChangeArrowheads="1"/>
          </p:cNvSpPr>
          <p:nvPr/>
        </p:nvSpPr>
        <p:spPr bwMode="auto">
          <a:xfrm>
            <a:off x="2844800" y="4997450"/>
            <a:ext cx="2105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extensor digiti III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702" name="Text Box 70"/>
          <p:cNvSpPr txBox="1">
            <a:spLocks noChangeArrowheads="1"/>
          </p:cNvSpPr>
          <p:nvPr/>
        </p:nvSpPr>
        <p:spPr bwMode="auto">
          <a:xfrm>
            <a:off x="1625600" y="5700713"/>
            <a:ext cx="3098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extensor digitorium longus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69703" name="Text Box 71"/>
          <p:cNvSpPr txBox="1">
            <a:spLocks noChangeArrowheads="1"/>
          </p:cNvSpPr>
          <p:nvPr/>
        </p:nvSpPr>
        <p:spPr bwMode="auto">
          <a:xfrm>
            <a:off x="182033" y="6338889"/>
            <a:ext cx="3058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000" b="1" i="1" u="sng">
                <a:solidFill>
                  <a:srgbClr val="FF00FF"/>
                </a:solidFill>
              </a:rPr>
              <a:t>RUMİNANT, MEDİAL YÜZ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696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696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696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696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696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696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696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1" fill="hold"/>
                                        <p:tgtEl>
                                          <p:spTgt spid="696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7" dur="1" fill="hold"/>
                                        <p:tgtEl>
                                          <p:spTgt spid="696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1" dur="1" fill="hold"/>
                                        <p:tgtEl>
                                          <p:spTgt spid="69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5" dur="1" fill="hold"/>
                                        <p:tgtEl>
                                          <p:spTgt spid="696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696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3" dur="1" fill="hold"/>
                                        <p:tgtEl>
                                          <p:spTgt spid="696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7" dur="1" fill="hold"/>
                                        <p:tgtEl>
                                          <p:spTgt spid="69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1" dur="1" fill="hold"/>
                                        <p:tgtEl>
                                          <p:spTgt spid="69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5" dur="1" fill="hold"/>
                                        <p:tgtEl>
                                          <p:spTgt spid="69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9" dur="1" fill="hold"/>
                                        <p:tgtEl>
                                          <p:spTgt spid="696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3" dur="1" fill="hold"/>
                                        <p:tgtEl>
                                          <p:spTgt spid="696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7" dur="1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1" dur="1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5" dur="1" fill="hold"/>
                                        <p:tgtEl>
                                          <p:spTgt spid="696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9" dur="1" fill="hold"/>
                                        <p:tgtEl>
                                          <p:spTgt spid="69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3" dur="1" fill="hold"/>
                                        <p:tgtEl>
                                          <p:spTgt spid="69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7" dur="1" fill="hold"/>
                                        <p:tgtEl>
                                          <p:spTgt spid="696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1" dur="1" fill="hold"/>
                                        <p:tgtEl>
                                          <p:spTgt spid="696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5" dur="1" fill="hold"/>
                                        <p:tgtEl>
                                          <p:spTgt spid="696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9" dur="1" fill="hold"/>
                                        <p:tgtEl>
                                          <p:spTgt spid="696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3" dur="1" fill="hold"/>
                                        <p:tgtEl>
                                          <p:spTgt spid="696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7" dur="1" fill="hold"/>
                                        <p:tgtEl>
                                          <p:spTgt spid="696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1" dur="1" fill="hold"/>
                                        <p:tgtEl>
                                          <p:spTgt spid="696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5" dur="1" fill="hold"/>
                                        <p:tgtEl>
                                          <p:spTgt spid="696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9" dur="1" fill="hold"/>
                                        <p:tgtEl>
                                          <p:spTgt spid="696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3" dur="1" fill="hold"/>
                                        <p:tgtEl>
                                          <p:spTgt spid="696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7" dur="1" fill="hold"/>
                                        <p:tgtEl>
                                          <p:spTgt spid="696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1" dur="1" fill="hold"/>
                                        <p:tgtEl>
                                          <p:spTgt spid="696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5" dur="1" fill="hold"/>
                                        <p:tgtEl>
                                          <p:spTgt spid="696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9" dur="1" fill="hold"/>
                                        <p:tgtEl>
                                          <p:spTgt spid="696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3" dur="1" fill="hold"/>
                                        <p:tgtEl>
                                          <p:spTgt spid="6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7" dur="1" fill="hold"/>
                                        <p:tgtEl>
                                          <p:spTgt spid="6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1" dur="1" fill="hold"/>
                                        <p:tgtEl>
                                          <p:spTgt spid="697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5" dur="1" fill="hold"/>
                                        <p:tgtEl>
                                          <p:spTgt spid="697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9" dur="1" fill="hold"/>
                                        <p:tgtEl>
                                          <p:spTgt spid="697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6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  <p:bldP spid="69636" grpId="0" animBg="1"/>
      <p:bldP spid="69637" grpId="0" animBg="1"/>
      <p:bldP spid="69638" grpId="0" animBg="1"/>
      <p:bldP spid="69639" grpId="0" animBg="1"/>
      <p:bldP spid="69640" grpId="0" animBg="1"/>
      <p:bldP spid="69641" grpId="0" animBg="1"/>
      <p:bldP spid="69642" grpId="0" animBg="1"/>
      <p:bldP spid="69643" grpId="0" animBg="1"/>
      <p:bldP spid="69644" grpId="0" animBg="1"/>
      <p:bldP spid="69645" grpId="0" animBg="1"/>
      <p:bldP spid="69646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 animBg="1"/>
      <p:bldP spid="69655" grpId="0" animBg="1"/>
      <p:bldP spid="69656" grpId="0" animBg="1"/>
      <p:bldP spid="69657" grpId="0" animBg="1"/>
      <p:bldP spid="69658" grpId="0" animBg="1"/>
      <p:bldP spid="69659" grpId="0" animBg="1"/>
      <p:bldP spid="69660" grpId="0" animBg="1"/>
      <p:bldP spid="69661" grpId="0" animBg="1"/>
      <p:bldP spid="69662" grpId="0" animBg="1"/>
      <p:bldP spid="69663" grpId="0" animBg="1"/>
      <p:bldP spid="69664" grpId="0" animBg="1"/>
      <p:bldP spid="69665" grpId="0" animBg="1"/>
      <p:bldP spid="69666" grpId="0" animBg="1"/>
      <p:bldP spid="69667" grpId="0" animBg="1"/>
      <p:bldP spid="69668" grpId="0" autoUpdateAnimBg="0"/>
      <p:bldP spid="69669" grpId="0" autoUpdateAnimBg="0"/>
      <p:bldP spid="69670" grpId="0" autoUpdateAnimBg="0"/>
      <p:bldP spid="69671" grpId="0" autoUpdateAnimBg="0"/>
      <p:bldP spid="69672" grpId="0" autoUpdateAnimBg="0"/>
      <p:bldP spid="69673" grpId="0" autoUpdateAnimBg="0"/>
      <p:bldP spid="69674" grpId="0" autoUpdateAnimBg="0"/>
      <p:bldP spid="69675" grpId="0" autoUpdateAnimBg="0"/>
      <p:bldP spid="69676" grpId="0" autoUpdateAnimBg="0"/>
      <p:bldP spid="69677" grpId="0" autoUpdateAnimBg="0"/>
      <p:bldP spid="69678" grpId="0" autoUpdateAnimBg="0"/>
      <p:bldP spid="69679" grpId="0" autoUpdateAnimBg="0"/>
      <p:bldP spid="69680" grpId="0" autoUpdateAnimBg="0"/>
      <p:bldP spid="69681" grpId="0" autoUpdateAnimBg="0"/>
      <p:bldP spid="69682" grpId="0" autoUpdateAnimBg="0"/>
      <p:bldP spid="69683" grpId="0" autoUpdateAnimBg="0"/>
      <p:bldP spid="69684" grpId="0" autoUpdateAnimBg="0"/>
      <p:bldP spid="69685" grpId="0" autoUpdateAnimBg="0"/>
      <p:bldP spid="69686" grpId="0" autoUpdateAnimBg="0"/>
      <p:bldP spid="69687" grpId="0" autoUpdateAnimBg="0"/>
      <p:bldP spid="69688" grpId="0" autoUpdateAnimBg="0"/>
      <p:bldP spid="69689" grpId="0" animBg="1"/>
      <p:bldP spid="69690" grpId="0" autoUpdateAnimBg="0"/>
      <p:bldP spid="69691" grpId="0" autoUpdateAnimBg="0"/>
      <p:bldP spid="69692" grpId="0" autoUpdateAnimBg="0"/>
      <p:bldP spid="69693" grpId="0" autoUpdateAnimBg="0"/>
      <p:bldP spid="69694" grpId="0" autoUpdateAnimBg="0"/>
      <p:bldP spid="69695" grpId="0" autoUpdateAnimBg="0"/>
      <p:bldP spid="69696" grpId="0" autoUpdateAnimBg="0"/>
      <p:bldP spid="69697" grpId="0" autoUpdateAnimBg="0"/>
      <p:bldP spid="69698" grpId="0" autoUpdateAnimBg="0"/>
      <p:bldP spid="69699" grpId="0" autoUpdateAnimBg="0"/>
      <p:bldP spid="69700" grpId="0" autoUpdateAnimBg="0"/>
      <p:bldP spid="69701" grpId="0" autoUpdateAnimBg="0"/>
      <p:bldP spid="69702" grpId="0" autoUpdateAnimBg="0"/>
      <p:bldP spid="6970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451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8128000" y="2286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7112000" y="914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7213600" y="16002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8026400" y="609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8128000" y="25908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8432800" y="5181600"/>
            <a:ext cx="60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8128000" y="55626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2743200" y="4572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4978400" y="32004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5892800" y="53340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>
            <a:off x="5689600" y="41910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H="1">
            <a:off x="3149600" y="533400"/>
            <a:ext cx="19304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>
            <a:off x="4368800" y="2514600"/>
            <a:ext cx="1422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7721600" y="6019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9084733" y="14288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9245600" y="3810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8411633" y="723901"/>
            <a:ext cx="131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gracilis</a:t>
            </a: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8331200" y="1295400"/>
            <a:ext cx="216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caput mediale</a:t>
            </a:r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8737600" y="2362201"/>
            <a:ext cx="3151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calcanei communis</a:t>
            </a: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8940800" y="4991101"/>
            <a:ext cx="2869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flex.digit. supf.</a:t>
            </a: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8737600" y="5372101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flex.digit. prof.</a:t>
            </a:r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>
            <a:off x="9021234" y="5829301"/>
            <a:ext cx="17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interosseus</a:t>
            </a:r>
          </a:p>
        </p:txBody>
      </p:sp>
      <p:sp>
        <p:nvSpPr>
          <p:cNvPr id="70681" name="Text Box 25"/>
          <p:cNvSpPr txBox="1">
            <a:spLocks noChangeArrowheads="1"/>
          </p:cNvSpPr>
          <p:nvPr/>
        </p:nvSpPr>
        <p:spPr bwMode="auto">
          <a:xfrm>
            <a:off x="2946400" y="5143501"/>
            <a:ext cx="2337499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digiti III</a:t>
            </a:r>
          </a:p>
        </p:txBody>
      </p:sp>
      <p:sp>
        <p:nvSpPr>
          <p:cNvPr id="70682" name="Text Box 26"/>
          <p:cNvSpPr txBox="1">
            <a:spLocks noChangeArrowheads="1"/>
          </p:cNvSpPr>
          <p:nvPr/>
        </p:nvSpPr>
        <p:spPr bwMode="auto">
          <a:xfrm>
            <a:off x="1625600" y="3976688"/>
            <a:ext cx="3453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digitorium longus</a:t>
            </a: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336800" y="2971801"/>
            <a:ext cx="228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tertius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1727200" y="2324101"/>
            <a:ext cx="221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tibialis cranialis</a:t>
            </a:r>
          </a:p>
        </p:txBody>
      </p:sp>
      <p:sp>
        <p:nvSpPr>
          <p:cNvPr id="70685" name="Text Box 29"/>
          <p:cNvSpPr txBox="1">
            <a:spLocks noChangeArrowheads="1"/>
          </p:cNvSpPr>
          <p:nvPr/>
        </p:nvSpPr>
        <p:spPr bwMode="auto">
          <a:xfrm>
            <a:off x="283634" y="266700"/>
            <a:ext cx="2214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medialis</a:t>
            </a:r>
          </a:p>
        </p:txBody>
      </p:sp>
      <p:sp>
        <p:nvSpPr>
          <p:cNvPr id="70686" name="Text Box 30"/>
          <p:cNvSpPr txBox="1">
            <a:spLocks noChangeArrowheads="1"/>
          </p:cNvSpPr>
          <p:nvPr/>
        </p:nvSpPr>
        <p:spPr bwMode="auto">
          <a:xfrm>
            <a:off x="1397000" y="685801"/>
            <a:ext cx="143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sartorius</a:t>
            </a:r>
          </a:p>
        </p:txBody>
      </p:sp>
      <p:sp>
        <p:nvSpPr>
          <p:cNvPr id="70687" name="Text Box 31"/>
          <p:cNvSpPr txBox="1">
            <a:spLocks noChangeArrowheads="1"/>
          </p:cNvSpPr>
          <p:nvPr/>
        </p:nvSpPr>
        <p:spPr bwMode="auto">
          <a:xfrm>
            <a:off x="0" y="6172201"/>
            <a:ext cx="305885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2000" b="1" i="1" u="sng">
                <a:solidFill>
                  <a:srgbClr val="FF00FF"/>
                </a:solidFill>
              </a:rPr>
              <a:t>RUMİNANT, MEDİAL YÜZ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706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706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06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06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70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706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706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3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60" grpId="0" animBg="1"/>
      <p:bldP spid="70661" grpId="0" animBg="1"/>
      <p:bldP spid="70662" grpId="0" animBg="1"/>
      <p:bldP spid="70663" grpId="0" animBg="1"/>
      <p:bldP spid="70664" grpId="0" animBg="1"/>
      <p:bldP spid="70665" grpId="0" animBg="1"/>
      <p:bldP spid="70666" grpId="0" animBg="1"/>
      <p:bldP spid="70667" grpId="0" animBg="1"/>
      <p:bldP spid="70668" grpId="0" animBg="1"/>
      <p:bldP spid="70669" grpId="0" animBg="1"/>
      <p:bldP spid="70670" grpId="0" animBg="1"/>
      <p:bldP spid="70671" grpId="0" animBg="1"/>
      <p:bldP spid="70672" grpId="0" animBg="1"/>
      <p:bldP spid="70673" grpId="0" autoUpdateAnimBg="0"/>
      <p:bldP spid="70674" grpId="0" autoUpdateAnimBg="0"/>
      <p:bldP spid="70675" grpId="0" autoUpdateAnimBg="0"/>
      <p:bldP spid="70676" grpId="0" autoUpdateAnimBg="0"/>
      <p:bldP spid="70677" grpId="0" autoUpdateAnimBg="0"/>
      <p:bldP spid="70678" grpId="0" autoUpdateAnimBg="0"/>
      <p:bldP spid="70679" grpId="0" autoUpdateAnimBg="0"/>
      <p:bldP spid="70680" grpId="0" autoUpdateAnimBg="0"/>
      <p:bldP spid="70681" grpId="0" animBg="1" autoUpdateAnimBg="0"/>
      <p:bldP spid="70682" grpId="0" autoUpdateAnimBg="0"/>
      <p:bldP spid="70683" grpId="0" autoUpdateAnimBg="0"/>
      <p:bldP spid="70684" grpId="0" autoUpdateAnimBg="0"/>
      <p:bldP spid="70685" grpId="0" autoUpdateAnimBg="0"/>
      <p:bldP spid="70686" grpId="0" autoUpdateAnimBg="0"/>
      <p:bldP spid="70687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0"/>
            <a:ext cx="3693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6096000" y="762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6705600" y="3048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6299200" y="9144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6096000" y="13716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6299200" y="18288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6197600" y="2209800"/>
            <a:ext cx="162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7112000" y="42672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7010400" y="4495800"/>
            <a:ext cx="81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>
            <a:off x="3556000" y="228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>
            <a:off x="3352800" y="533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H="1">
            <a:off x="3454400" y="1371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 flipH="1">
            <a:off x="3962400" y="18288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flipH="1">
            <a:off x="4673600" y="29718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 flipH="1">
            <a:off x="4876800" y="3657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7" name="Line 17"/>
          <p:cNvSpPr>
            <a:spLocks noChangeShapeType="1"/>
          </p:cNvSpPr>
          <p:nvPr/>
        </p:nvSpPr>
        <p:spPr bwMode="auto">
          <a:xfrm flipH="1">
            <a:off x="5080000" y="4038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5080000" y="38100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5080000" y="4267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 flipH="1">
            <a:off x="4775200" y="4800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7598833" y="-114300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8208433" y="114301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7903633" y="692151"/>
            <a:ext cx="2161169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tr-TR" sz="1800" b="1">
                <a:solidFill>
                  <a:srgbClr val="FF0000"/>
                </a:solidFill>
              </a:rPr>
              <a:t>M. gastrocnemius</a:t>
            </a:r>
          </a:p>
          <a:p>
            <a:pPr eaLnBrk="0" hangingPunct="0">
              <a:lnSpc>
                <a:spcPct val="80000"/>
              </a:lnSpc>
            </a:pPr>
            <a:r>
              <a:rPr lang="tr-TR" sz="1800" b="1">
                <a:solidFill>
                  <a:srgbClr val="FF0000"/>
                </a:solidFill>
              </a:rPr>
              <a:t>caput laterale</a:t>
            </a:r>
          </a:p>
        </p:txBody>
      </p:sp>
      <p:sp>
        <p:nvSpPr>
          <p:cNvPr id="71704" name="Text Box 24"/>
          <p:cNvSpPr txBox="1">
            <a:spLocks noChangeArrowheads="1"/>
          </p:cNvSpPr>
          <p:nvPr/>
        </p:nvSpPr>
        <p:spPr bwMode="auto">
          <a:xfrm>
            <a:off x="7620000" y="1181101"/>
            <a:ext cx="121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soleus</a:t>
            </a: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7903634" y="1638301"/>
            <a:ext cx="267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digiti I longus</a:t>
            </a: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7721600" y="2019301"/>
            <a:ext cx="3318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lateralis</a:t>
            </a:r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7780867" y="4038601"/>
            <a:ext cx="3421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digitalis superficialis</a:t>
            </a: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7700433" y="4305301"/>
            <a:ext cx="3223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digitalis profundus</a:t>
            </a:r>
          </a:p>
        </p:txBody>
      </p:sp>
      <p:sp>
        <p:nvSpPr>
          <p:cNvPr id="71709" name="Text Box 29"/>
          <p:cNvSpPr txBox="1">
            <a:spLocks noChangeArrowheads="1"/>
          </p:cNvSpPr>
          <p:nvPr/>
        </p:nvSpPr>
        <p:spPr bwMode="auto">
          <a:xfrm>
            <a:off x="1117600" y="1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lateralis</a:t>
            </a:r>
          </a:p>
        </p:txBody>
      </p:sp>
      <p:sp>
        <p:nvSpPr>
          <p:cNvPr id="71710" name="Text Box 30"/>
          <p:cNvSpPr txBox="1">
            <a:spLocks noChangeArrowheads="1"/>
          </p:cNvSpPr>
          <p:nvPr/>
        </p:nvSpPr>
        <p:spPr bwMode="auto">
          <a:xfrm>
            <a:off x="897467" y="304801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71711" name="Text Box 31"/>
          <p:cNvSpPr txBox="1">
            <a:spLocks noChangeArrowheads="1"/>
          </p:cNvSpPr>
          <p:nvPr/>
        </p:nvSpPr>
        <p:spPr bwMode="auto">
          <a:xfrm>
            <a:off x="812800" y="1157288"/>
            <a:ext cx="221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tibialis cranialis</a:t>
            </a:r>
          </a:p>
        </p:txBody>
      </p: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304800" y="1600201"/>
            <a:ext cx="3187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longus</a:t>
            </a:r>
          </a:p>
        </p:txBody>
      </p:sp>
      <p:sp>
        <p:nvSpPr>
          <p:cNvPr id="71713" name="Text Box 33"/>
          <p:cNvSpPr txBox="1">
            <a:spLocks noChangeArrowheads="1"/>
          </p:cNvSpPr>
          <p:nvPr/>
        </p:nvSpPr>
        <p:spPr bwMode="auto">
          <a:xfrm>
            <a:off x="406400" y="2743201"/>
            <a:ext cx="363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Retinaculum extensorium prox.</a:t>
            </a:r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1200152" y="3390901"/>
            <a:ext cx="3280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Retinaculum extensorium med</a:t>
            </a:r>
            <a:r>
              <a:rPr lang="tr-TR" sz="18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1715" name="Text Box 35"/>
          <p:cNvSpPr txBox="1">
            <a:spLocks noChangeArrowheads="1"/>
          </p:cNvSpPr>
          <p:nvPr/>
        </p:nvSpPr>
        <p:spPr bwMode="auto">
          <a:xfrm>
            <a:off x="1384301" y="3871913"/>
            <a:ext cx="31502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Retinaculum extensorium dist.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1797051" y="3619500"/>
            <a:ext cx="2795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extensor digitalis brevis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568451" y="4076700"/>
            <a:ext cx="29770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600" b="1">
                <a:solidFill>
                  <a:srgbClr val="FF0000"/>
                </a:solidFill>
              </a:rPr>
              <a:t>M. extensor digitalis lateralis</a:t>
            </a:r>
            <a:endParaRPr lang="tr-TR" sz="1800" b="1">
              <a:solidFill>
                <a:srgbClr val="FF0000"/>
              </a:solidFill>
            </a:endParaRPr>
          </a:p>
        </p:txBody>
      </p:sp>
      <p:sp>
        <p:nvSpPr>
          <p:cNvPr id="71718" name="Text Box 38"/>
          <p:cNvSpPr txBox="1">
            <a:spLocks noChangeArrowheads="1"/>
          </p:cNvSpPr>
          <p:nvPr/>
        </p:nvSpPr>
        <p:spPr bwMode="auto">
          <a:xfrm>
            <a:off x="1117600" y="4586288"/>
            <a:ext cx="3187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longus</a:t>
            </a:r>
          </a:p>
        </p:txBody>
      </p:sp>
      <p:sp>
        <p:nvSpPr>
          <p:cNvPr id="71719" name="Line 39"/>
          <p:cNvSpPr>
            <a:spLocks noChangeShapeType="1"/>
          </p:cNvSpPr>
          <p:nvPr/>
        </p:nvSpPr>
        <p:spPr bwMode="auto">
          <a:xfrm>
            <a:off x="6705600" y="51816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720" name="Text Box 40"/>
          <p:cNvSpPr txBox="1">
            <a:spLocks noChangeArrowheads="1"/>
          </p:cNvSpPr>
          <p:nvPr/>
        </p:nvSpPr>
        <p:spPr bwMode="auto">
          <a:xfrm>
            <a:off x="7721600" y="4967288"/>
            <a:ext cx="17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interosseus</a:t>
            </a:r>
          </a:p>
        </p:txBody>
      </p:sp>
      <p:sp>
        <p:nvSpPr>
          <p:cNvPr id="71721" name="Text Box 41"/>
          <p:cNvSpPr txBox="1">
            <a:spLocks noChangeArrowheads="1"/>
          </p:cNvSpPr>
          <p:nvPr/>
        </p:nvSpPr>
        <p:spPr bwMode="auto">
          <a:xfrm>
            <a:off x="304800" y="5867400"/>
            <a:ext cx="248657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i="1" u="sng">
                <a:solidFill>
                  <a:srgbClr val="FF00FF"/>
                </a:solidFill>
              </a:rPr>
              <a:t>EQUİDE, LATERAL YÜZ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17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717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717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717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1" fill="hold"/>
                                        <p:tgtEl>
                                          <p:spTgt spid="717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7" dur="1" fill="hold"/>
                                        <p:tgtEl>
                                          <p:spTgt spid="717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1" dur="1" fill="hold"/>
                                        <p:tgtEl>
                                          <p:spTgt spid="717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5" dur="1" fill="hold"/>
                                        <p:tgtEl>
                                          <p:spTgt spid="717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717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/>
      <p:bldP spid="71685" grpId="0" animBg="1"/>
      <p:bldP spid="71686" grpId="0" animBg="1"/>
      <p:bldP spid="71687" grpId="0" animBg="1"/>
      <p:bldP spid="71688" grpId="0" animBg="1"/>
      <p:bldP spid="71689" grpId="0" animBg="1"/>
      <p:bldP spid="71690" grpId="0" animBg="1"/>
      <p:bldP spid="71691" grpId="0" animBg="1"/>
      <p:bldP spid="71692" grpId="0" animBg="1"/>
      <p:bldP spid="71693" grpId="0" animBg="1"/>
      <p:bldP spid="71694" grpId="0" animBg="1"/>
      <p:bldP spid="71695" grpId="0" animBg="1"/>
      <p:bldP spid="71696" grpId="0" animBg="1"/>
      <p:bldP spid="71697" grpId="0" animBg="1"/>
      <p:bldP spid="71698" grpId="0" animBg="1"/>
      <p:bldP spid="71699" grpId="0" animBg="1"/>
      <p:bldP spid="71700" grpId="0" animBg="1"/>
      <p:bldP spid="71701" grpId="0" autoUpdateAnimBg="0"/>
      <p:bldP spid="71702" grpId="0" autoUpdateAnimBg="0"/>
      <p:bldP spid="71703" grpId="0" autoUpdateAnimBg="0"/>
      <p:bldP spid="71704" grpId="0" autoUpdateAnimBg="0"/>
      <p:bldP spid="71705" grpId="0" autoUpdateAnimBg="0"/>
      <p:bldP spid="71706" grpId="0" autoUpdateAnimBg="0"/>
      <p:bldP spid="71707" grpId="0" autoUpdateAnimBg="0"/>
      <p:bldP spid="71708" grpId="0" autoUpdateAnimBg="0"/>
      <p:bldP spid="71709" grpId="0" autoUpdateAnimBg="0"/>
      <p:bldP spid="71710" grpId="0" autoUpdateAnimBg="0"/>
      <p:bldP spid="71711" grpId="0" autoUpdateAnimBg="0"/>
      <p:bldP spid="71712" grpId="0" autoUpdateAnimBg="0"/>
      <p:bldP spid="71713" grpId="0" autoUpdateAnimBg="0"/>
      <p:bldP spid="71714" grpId="0" autoUpdateAnimBg="0"/>
      <p:bldP spid="71715" grpId="0" autoUpdateAnimBg="0"/>
      <p:bldP spid="71716" grpId="0" autoUpdateAnimBg="0"/>
      <p:bldP spid="71717" grpId="0" autoUpdateAnimBg="0"/>
      <p:bldP spid="71718" grpId="0" autoUpdateAnimBg="0"/>
      <p:bldP spid="71719" grpId="0" animBg="1"/>
      <p:bldP spid="71720" grpId="0" autoUpdateAnimBg="0"/>
      <p:bldP spid="7172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550017" y="0"/>
            <a:ext cx="7044743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orbicularis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oculi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289722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Küçük bir parça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lacrimaleye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tutunur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Gözün etrafını çevirir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auriculopalpebralis</a:t>
                      </a:r>
                      <a:r>
                        <a:rPr lang="tr-T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facialis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Rima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palpebrarumun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daralması, kapanması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Orbicularis ocul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891" y="2601851"/>
            <a:ext cx="4962709" cy="413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346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0" y="0"/>
            <a:ext cx="4142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7112000" y="152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6705600" y="8382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6502400" y="1066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6502400" y="1447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6705600" y="19050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7416800" y="2438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6502400" y="2133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7213600" y="4876800"/>
            <a:ext cx="1219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 flipH="1">
            <a:off x="3759200" y="76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H="1">
            <a:off x="3556000" y="609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 flipH="1">
            <a:off x="3657600" y="304800"/>
            <a:ext cx="2133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 flipH="1">
            <a:off x="3759200" y="12954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4267200" y="19050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4368800" y="2362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 flipH="1">
            <a:off x="5181600" y="37338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H="1">
            <a:off x="5080000" y="46482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>
            <a:off x="5384800" y="52578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8411633" y="-38100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7924800" y="571501"/>
            <a:ext cx="3918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gastrocnemius/caput mediale</a:t>
            </a: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7721600" y="852488"/>
            <a:ext cx="3421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digitalis superficialis</a:t>
            </a: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7700434" y="1233488"/>
            <a:ext cx="121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soleus</a:t>
            </a: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8005234" y="1638301"/>
            <a:ext cx="267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digiti I longus</a:t>
            </a: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7721600" y="1919288"/>
            <a:ext cx="3318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lateralis</a:t>
            </a: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8534400" y="2209801"/>
            <a:ext cx="2844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tiricipitis surae</a:t>
            </a: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7924800" y="46863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1800" b="1">
                <a:solidFill>
                  <a:srgbClr val="FF0000"/>
                </a:solidFill>
              </a:rPr>
              <a:t>Tendo m. flexor digitalis profundus</a:t>
            </a:r>
          </a:p>
        </p:txBody>
      </p:sp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3352800" y="5029201"/>
            <a:ext cx="17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interosseus</a:t>
            </a:r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1422400" y="4457701"/>
            <a:ext cx="3187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longus</a:t>
            </a:r>
          </a:p>
        </p:txBody>
      </p:sp>
      <p:sp>
        <p:nvSpPr>
          <p:cNvPr id="72734" name="Text Box 30"/>
          <p:cNvSpPr txBox="1">
            <a:spLocks noChangeArrowheads="1"/>
          </p:cNvSpPr>
          <p:nvPr/>
        </p:nvSpPr>
        <p:spPr bwMode="auto">
          <a:xfrm>
            <a:off x="2540000" y="3519488"/>
            <a:ext cx="228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tertius</a:t>
            </a:r>
          </a:p>
        </p:txBody>
      </p:sp>
      <p:sp>
        <p:nvSpPr>
          <p:cNvPr id="72735" name="Text Box 31"/>
          <p:cNvSpPr txBox="1">
            <a:spLocks noChangeArrowheads="1"/>
          </p:cNvSpPr>
          <p:nvPr/>
        </p:nvSpPr>
        <p:spPr bwMode="auto">
          <a:xfrm>
            <a:off x="1706034" y="2133601"/>
            <a:ext cx="221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tibialis cranialis</a:t>
            </a: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1574800" y="1714501"/>
            <a:ext cx="228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tertius</a:t>
            </a:r>
          </a:p>
        </p:txBody>
      </p:sp>
      <p:sp>
        <p:nvSpPr>
          <p:cNvPr id="72737" name="Text Box 33"/>
          <p:cNvSpPr txBox="1">
            <a:spLocks noChangeArrowheads="1"/>
          </p:cNvSpPr>
          <p:nvPr/>
        </p:nvSpPr>
        <p:spPr bwMode="auto">
          <a:xfrm>
            <a:off x="101600" y="1066801"/>
            <a:ext cx="3187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extensor digitalis longus</a:t>
            </a:r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1100667" y="395288"/>
            <a:ext cx="2148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 femoris</a:t>
            </a: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0" y="114301"/>
            <a:ext cx="3331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gastrocnemius/caput lat.</a:t>
            </a:r>
          </a:p>
        </p:txBody>
      </p:sp>
      <p:sp>
        <p:nvSpPr>
          <p:cNvPr id="72740" name="Text Box 36"/>
          <p:cNvSpPr txBox="1">
            <a:spLocks noChangeArrowheads="1"/>
          </p:cNvSpPr>
          <p:nvPr/>
        </p:nvSpPr>
        <p:spPr bwMode="auto">
          <a:xfrm>
            <a:off x="1236133" y="-138113"/>
            <a:ext cx="2140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lateralis</a:t>
            </a:r>
          </a:p>
        </p:txBody>
      </p:sp>
      <p:sp>
        <p:nvSpPr>
          <p:cNvPr id="72741" name="Text Box 37"/>
          <p:cNvSpPr txBox="1">
            <a:spLocks noChangeArrowheads="1"/>
          </p:cNvSpPr>
          <p:nvPr/>
        </p:nvSpPr>
        <p:spPr bwMode="auto">
          <a:xfrm>
            <a:off x="91018" y="5653089"/>
            <a:ext cx="27398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sz="2000" b="1" i="1" u="sng">
                <a:solidFill>
                  <a:srgbClr val="FF00FF"/>
                </a:solidFill>
              </a:rPr>
              <a:t>EQUİDE, LATERAL YÜZ</a:t>
            </a:r>
          </a:p>
          <a:p>
            <a:pPr algn="ctr" eaLnBrk="0" hangingPunct="0"/>
            <a:r>
              <a:rPr lang="tr-TR" sz="2000" b="1" i="1" u="sng">
                <a:solidFill>
                  <a:srgbClr val="FF00FF"/>
                </a:solidFill>
              </a:rPr>
              <a:t>DERİN KASLAR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727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727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727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27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727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727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72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727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727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727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727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727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1" fill="hold"/>
                                        <p:tgtEl>
                                          <p:spTgt spid="727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  <p:bldP spid="72708" grpId="0" animBg="1"/>
      <p:bldP spid="72709" grpId="0" animBg="1"/>
      <p:bldP spid="72710" grpId="0" animBg="1"/>
      <p:bldP spid="72711" grpId="0" animBg="1"/>
      <p:bldP spid="72712" grpId="0" animBg="1"/>
      <p:bldP spid="72713" grpId="0" animBg="1"/>
      <p:bldP spid="72714" grpId="0" animBg="1"/>
      <p:bldP spid="72715" grpId="0" animBg="1"/>
      <p:bldP spid="72716" grpId="0" animBg="1"/>
      <p:bldP spid="72717" grpId="0" animBg="1"/>
      <p:bldP spid="72718" grpId="0" animBg="1"/>
      <p:bldP spid="72719" grpId="0" animBg="1"/>
      <p:bldP spid="72720" grpId="0" animBg="1"/>
      <p:bldP spid="72721" grpId="0" animBg="1"/>
      <p:bldP spid="72722" grpId="0" animBg="1"/>
      <p:bldP spid="72723" grpId="0" animBg="1"/>
      <p:bldP spid="72724" grpId="0" autoUpdateAnimBg="0"/>
      <p:bldP spid="72725" grpId="0" autoUpdateAnimBg="0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utoUpdateAnimBg="0"/>
      <p:bldP spid="72733" grpId="0" autoUpdateAnimBg="0"/>
      <p:bldP spid="72734" grpId="0" autoUpdateAnimBg="0"/>
      <p:bldP spid="72735" grpId="0" autoUpdateAnimBg="0"/>
      <p:bldP spid="72736" grpId="0" autoUpdateAnimBg="0"/>
      <p:bldP spid="72737" grpId="0" autoUpdateAnimBg="0"/>
      <p:bldP spid="72738" grpId="0" autoUpdateAnimBg="0"/>
      <p:bldP spid="72739" grpId="0" autoUpdateAnimBg="0"/>
      <p:bldP spid="72740" grpId="0" autoUpdateAnimBg="0"/>
      <p:bldP spid="72741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4267201" y="0"/>
            <a:ext cx="389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7010400" y="762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6400800" y="2286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6299200" y="5334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5994400" y="8382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6604000" y="13716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6604000" y="19812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7010400" y="2895600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7315200" y="22860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7620000" y="38100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>
            <a:off x="7721600" y="4114800"/>
            <a:ext cx="111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H="1">
            <a:off x="3251200" y="152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H="1">
            <a:off x="3759200" y="3810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H="1">
            <a:off x="4267200" y="533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H="1">
            <a:off x="4165600" y="20574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 flipH="1">
            <a:off x="4673600" y="23622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 flipH="1">
            <a:off x="5486400" y="31242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7" name="Line 19"/>
          <p:cNvSpPr>
            <a:spLocks noChangeShapeType="1"/>
          </p:cNvSpPr>
          <p:nvPr/>
        </p:nvSpPr>
        <p:spPr bwMode="auto">
          <a:xfrm flipH="1">
            <a:off x="5791200" y="44958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 flipH="1">
            <a:off x="6197600" y="5181600"/>
            <a:ext cx="132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8026400" y="-152400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semitendinosus</a:t>
            </a: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7497234" y="38101"/>
            <a:ext cx="2084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bicepsfemoris</a:t>
            </a:r>
          </a:p>
        </p:txBody>
      </p:sp>
      <p:sp>
        <p:nvSpPr>
          <p:cNvPr id="73751" name="Text Box 23"/>
          <p:cNvSpPr txBox="1">
            <a:spLocks noChangeArrowheads="1"/>
          </p:cNvSpPr>
          <p:nvPr/>
        </p:nvSpPr>
        <p:spPr bwMode="auto">
          <a:xfrm>
            <a:off x="7315200" y="304801"/>
            <a:ext cx="345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gastrocnemius / caput lat.</a:t>
            </a:r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7010400" y="647701"/>
            <a:ext cx="2626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semimembranosus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7700433" y="1181101"/>
            <a:ext cx="3914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gastrocmnemius / caput med.</a:t>
            </a:r>
          </a:p>
        </p:txBody>
      </p:sp>
      <p:sp>
        <p:nvSpPr>
          <p:cNvPr id="73754" name="Text Box 26"/>
          <p:cNvSpPr txBox="1">
            <a:spLocks noChangeArrowheads="1"/>
          </p:cNvSpPr>
          <p:nvPr/>
        </p:nvSpPr>
        <p:spPr bwMode="auto">
          <a:xfrm>
            <a:off x="7598834" y="1766888"/>
            <a:ext cx="267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digiti I longus</a:t>
            </a: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8229600" y="2071688"/>
            <a:ext cx="2933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 digit. supf.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8432800" y="2705101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flexor digitalis longus</a:t>
            </a:r>
          </a:p>
        </p:txBody>
      </p:sp>
      <p:sp>
        <p:nvSpPr>
          <p:cNvPr id="73757" name="Text Box 29"/>
          <p:cNvSpPr txBox="1">
            <a:spLocks noChangeArrowheads="1"/>
          </p:cNvSpPr>
          <p:nvPr/>
        </p:nvSpPr>
        <p:spPr bwMode="auto">
          <a:xfrm>
            <a:off x="8614833" y="3595688"/>
            <a:ext cx="291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 digit. prof.</a:t>
            </a:r>
          </a:p>
        </p:txBody>
      </p:sp>
      <p:sp>
        <p:nvSpPr>
          <p:cNvPr id="73758" name="Text Box 30"/>
          <p:cNvSpPr txBox="1">
            <a:spLocks noChangeArrowheads="1"/>
          </p:cNvSpPr>
          <p:nvPr/>
        </p:nvSpPr>
        <p:spPr bwMode="auto">
          <a:xfrm>
            <a:off x="8716433" y="3924301"/>
            <a:ext cx="2933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flex. digit. supf.</a:t>
            </a:r>
          </a:p>
        </p:txBody>
      </p:sp>
      <p:sp>
        <p:nvSpPr>
          <p:cNvPr id="73759" name="Text Box 31"/>
          <p:cNvSpPr txBox="1">
            <a:spLocks noChangeArrowheads="1"/>
          </p:cNvSpPr>
          <p:nvPr/>
        </p:nvSpPr>
        <p:spPr bwMode="auto">
          <a:xfrm>
            <a:off x="4174067" y="4953001"/>
            <a:ext cx="174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interosseus</a:t>
            </a:r>
          </a:p>
        </p:txBody>
      </p:sp>
      <p:sp>
        <p:nvSpPr>
          <p:cNvPr id="73760" name="Text Box 32"/>
          <p:cNvSpPr txBox="1">
            <a:spLocks noChangeArrowheads="1"/>
          </p:cNvSpPr>
          <p:nvPr/>
        </p:nvSpPr>
        <p:spPr bwMode="auto">
          <a:xfrm>
            <a:off x="2235200" y="4267201"/>
            <a:ext cx="3095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Tendo m. ext. digit. longus</a:t>
            </a:r>
          </a:p>
        </p:txBody>
      </p:sp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2844800" y="2933701"/>
            <a:ext cx="228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peroneus tertius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2032000" y="2133601"/>
            <a:ext cx="221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tibialis cranialis</a:t>
            </a:r>
          </a:p>
        </p:txBody>
      </p:sp>
      <p:sp>
        <p:nvSpPr>
          <p:cNvPr id="73763" name="Text Box 35"/>
          <p:cNvSpPr txBox="1">
            <a:spLocks noChangeArrowheads="1"/>
          </p:cNvSpPr>
          <p:nvPr/>
        </p:nvSpPr>
        <p:spPr bwMode="auto">
          <a:xfrm>
            <a:off x="1447800" y="1843088"/>
            <a:ext cx="2342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ext. digit. longus</a:t>
            </a:r>
          </a:p>
        </p:txBody>
      </p:sp>
      <p:sp>
        <p:nvSpPr>
          <p:cNvPr id="73764" name="Text Box 36"/>
          <p:cNvSpPr txBox="1">
            <a:spLocks noChangeArrowheads="1"/>
          </p:cNvSpPr>
          <p:nvPr/>
        </p:nvSpPr>
        <p:spPr bwMode="auto">
          <a:xfrm>
            <a:off x="694267" y="-38100"/>
            <a:ext cx="2214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vastus medialis</a:t>
            </a:r>
          </a:p>
        </p:txBody>
      </p:sp>
      <p:sp>
        <p:nvSpPr>
          <p:cNvPr id="73765" name="Text Box 37"/>
          <p:cNvSpPr txBox="1">
            <a:spLocks noChangeArrowheads="1"/>
          </p:cNvSpPr>
          <p:nvPr/>
        </p:nvSpPr>
        <p:spPr bwMode="auto">
          <a:xfrm>
            <a:off x="2006600" y="152401"/>
            <a:ext cx="143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sartorius</a:t>
            </a:r>
          </a:p>
        </p:txBody>
      </p:sp>
      <p:sp>
        <p:nvSpPr>
          <p:cNvPr id="73766" name="Text Box 38"/>
          <p:cNvSpPr txBox="1">
            <a:spLocks noChangeArrowheads="1"/>
          </p:cNvSpPr>
          <p:nvPr/>
        </p:nvSpPr>
        <p:spPr bwMode="auto">
          <a:xfrm>
            <a:off x="2497667" y="381001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800" b="1">
                <a:solidFill>
                  <a:srgbClr val="FF0000"/>
                </a:solidFill>
              </a:rPr>
              <a:t>M. adductor</a:t>
            </a:r>
          </a:p>
        </p:txBody>
      </p:sp>
      <p:sp>
        <p:nvSpPr>
          <p:cNvPr id="73767" name="Text Box 39"/>
          <p:cNvSpPr txBox="1">
            <a:spLocks noChangeArrowheads="1"/>
          </p:cNvSpPr>
          <p:nvPr/>
        </p:nvSpPr>
        <p:spPr bwMode="auto">
          <a:xfrm>
            <a:off x="1" y="5943600"/>
            <a:ext cx="241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b="1" i="1" u="sng">
                <a:solidFill>
                  <a:srgbClr val="FF00FF"/>
                </a:solidFill>
              </a:rPr>
              <a:t>EQUİDE, MEDİAL YÜZ</a:t>
            </a:r>
            <a:endParaRPr lang="tr-T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9" dur="1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1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7" dur="1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1" dur="1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nimBg="1"/>
      <p:bldP spid="73733" grpId="0" animBg="1"/>
      <p:bldP spid="73734" grpId="0" animBg="1"/>
      <p:bldP spid="73735" grpId="0" animBg="1"/>
      <p:bldP spid="73736" grpId="0" animBg="1"/>
      <p:bldP spid="73737" grpId="0" animBg="1"/>
      <p:bldP spid="73738" grpId="0" animBg="1"/>
      <p:bldP spid="73739" grpId="0" animBg="1"/>
      <p:bldP spid="73740" grpId="0" animBg="1"/>
      <p:bldP spid="73741" grpId="0" animBg="1"/>
      <p:bldP spid="73742" grpId="0" animBg="1"/>
      <p:bldP spid="73743" grpId="0" animBg="1"/>
      <p:bldP spid="73744" grpId="0" animBg="1"/>
      <p:bldP spid="73745" grpId="0" animBg="1"/>
      <p:bldP spid="73746" grpId="0" animBg="1"/>
      <p:bldP spid="73747" grpId="0" animBg="1"/>
      <p:bldP spid="73748" grpId="0" animBg="1"/>
      <p:bldP spid="73749" grpId="0" autoUpdateAnimBg="0"/>
      <p:bldP spid="73750" grpId="0" autoUpdateAnimBg="0"/>
      <p:bldP spid="73751" grpId="0" autoUpdateAnimBg="0"/>
      <p:bldP spid="73752" grpId="0" autoUpdateAnimBg="0"/>
      <p:bldP spid="73753" grpId="0" autoUpdateAnimBg="0"/>
      <p:bldP spid="73754" grpId="0" autoUpdateAnimBg="0"/>
      <p:bldP spid="73755" grpId="0" autoUpdateAnimBg="0"/>
      <p:bldP spid="73756" grpId="0" autoUpdateAnimBg="0"/>
      <p:bldP spid="73757" grpId="0" autoUpdateAnimBg="0"/>
      <p:bldP spid="73758" grpId="0" autoUpdateAnimBg="0"/>
      <p:bldP spid="73759" grpId="0" autoUpdateAnimBg="0"/>
      <p:bldP spid="73760" grpId="0" autoUpdateAnimBg="0"/>
      <p:bldP spid="73761" grpId="0" autoUpdateAnimBg="0"/>
      <p:bldP spid="73762" grpId="0" autoUpdateAnimBg="0"/>
      <p:bldP spid="73763" grpId="0" autoUpdateAnimBg="0"/>
      <p:bldP spid="73764" grpId="0" autoUpdateAnimBg="0"/>
      <p:bldP spid="73765" grpId="0" autoUpdateAnimBg="0"/>
      <p:bldP spid="73766" grpId="0" autoUpdateAnimBg="0"/>
      <p:bldP spid="73767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3" y="0"/>
            <a:ext cx="7972022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gluteus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superficialis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4215546"/>
              </p:ext>
            </p:extLst>
          </p:nvPr>
        </p:nvGraphicFramePr>
        <p:xfrm>
          <a:off x="347729" y="1502385"/>
          <a:ext cx="11462198" cy="970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70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 coxa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Trochanter tertius ve fascia lata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Nn. Glutealislerin cranial ve caudal dalları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bükücüsü, bacağın öne, geriye ve dışa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Gluteus superfici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615" y="2428674"/>
            <a:ext cx="4852774" cy="4429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68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528811" y="0"/>
            <a:ext cx="7083380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gluteus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medius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1291830"/>
              </p:ext>
            </p:extLst>
          </p:nvPr>
        </p:nvGraphicFramePr>
        <p:xfrm>
          <a:off x="347729" y="1502385"/>
          <a:ext cx="11462198" cy="996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96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Ala osis ili, sakrum ve m. Longussimus lumborumdan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Trochanter majora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gluteus cranialis ve N. Gluteus caudalis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abduktoru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Gluteus med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839" y="2486181"/>
            <a:ext cx="4842457" cy="4371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689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gluteus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accesorius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2419748"/>
              </p:ext>
            </p:extLst>
          </p:nvPr>
        </p:nvGraphicFramePr>
        <p:xfrm>
          <a:off x="347729" y="1502385"/>
          <a:ext cx="11462198" cy="815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15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İliumun facies glutea’sından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Trochanter majorun distaline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gluteus cranialis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gluteus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ile aynı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Gluteus accesor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278" y="2285181"/>
            <a:ext cx="4449897" cy="4572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184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8806" y="0"/>
            <a:ext cx="793338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fascia</a:t>
            </a:r>
            <a:r>
              <a:rPr lang="tr-TR" b="1" dirty="0">
                <a:solidFill>
                  <a:srgbClr val="FF0000"/>
                </a:solidFill>
              </a:rPr>
              <a:t> lata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1833051"/>
              </p:ext>
            </p:extLst>
          </p:nvPr>
        </p:nvGraphicFramePr>
        <p:xfrm>
          <a:off x="347729" y="1390336"/>
          <a:ext cx="11462198" cy="94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15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coxadan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lataya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glutealis cranialis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 öne ve yukarı çeker, diz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latayı gerer.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Tensor fascia la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842" y="2302880"/>
            <a:ext cx="4623516" cy="4555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605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quadriceps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femoris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2709028"/>
              </p:ext>
            </p:extLst>
          </p:nvPr>
        </p:nvGraphicFramePr>
        <p:xfrm>
          <a:off x="347730" y="772733"/>
          <a:ext cx="11436439" cy="695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95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7641370"/>
              </p:ext>
            </p:extLst>
          </p:nvPr>
        </p:nvGraphicFramePr>
        <p:xfrm>
          <a:off x="347728" y="1241524"/>
          <a:ext cx="11462198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474"/>
                <a:gridCol w="2816071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medialis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Femurun</a:t>
                      </a:r>
                      <a:r>
                        <a:rPr lang="tr-T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proksimomedialinden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intermedius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Femurun</a:t>
                      </a:r>
                      <a:r>
                        <a:rPr lang="tr-T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proksimodorsalinden</a:t>
                      </a:r>
                      <a:endParaRPr lang="tr-TR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Patellaya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sulcus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tuberositas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tibiae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crista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tibiaeye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femoralis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diz ekleminin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sabitlenmesi</a:t>
                      </a:r>
                    </a:p>
                  </a:txBody>
                  <a:tcPr marL="68580" marR="68580" marT="0" marB="0"/>
                </a:tc>
              </a:tr>
              <a:tr h="58813">
                <a:tc>
                  <a:txBody>
                    <a:bodyPr/>
                    <a:lstStyle/>
                    <a:p>
                      <a:endParaRPr lang="tr-TR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Resim 6" descr="C:\Users\TOSHIBA\Desktop\Quadriceps femo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39" y="1992002"/>
            <a:ext cx="4988292" cy="4755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34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quadriceps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femoris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4696289"/>
              </p:ext>
            </p:extLst>
          </p:nvPr>
        </p:nvGraphicFramePr>
        <p:xfrm>
          <a:off x="347729" y="1304201"/>
          <a:ext cx="11462198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888641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rectus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femoris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Acetabulumun</a:t>
                      </a:r>
                      <a:r>
                        <a:rPr lang="tr-T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craniali</a:t>
                      </a:r>
                      <a:r>
                        <a:rPr lang="tr-T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 </a:t>
                      </a:r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iliumdan</a:t>
                      </a:r>
                      <a:endParaRPr lang="tr-TR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Patellaya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sulcus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tuberositas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tibiae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crista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tibiaeye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femoralis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diz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Rectus femo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9137" y="2259142"/>
            <a:ext cx="4867736" cy="4598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545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150772" y="0"/>
            <a:ext cx="8461419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quadriceps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femoris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7800"/>
              </p:ext>
            </p:extLst>
          </p:nvPr>
        </p:nvGraphicFramePr>
        <p:xfrm>
          <a:off x="347729" y="1487940"/>
          <a:ext cx="11462198" cy="1021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021874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Femurun</a:t>
                      </a:r>
                      <a:r>
                        <a:rPr lang="tr-T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proksimolateralinden</a:t>
                      </a:r>
                      <a:endParaRPr lang="tr-TR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Patellaya, sulcus tuberositas tibiae ve crista tibiaeye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femoralis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diz ekleminin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sabitlenmesi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Vastus later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154" y="2090844"/>
            <a:ext cx="5051931" cy="4767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55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987899" y="0"/>
            <a:ext cx="7624292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gastrocnemius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1821735"/>
              </p:ext>
            </p:extLst>
          </p:nvPr>
        </p:nvGraphicFramePr>
        <p:xfrm>
          <a:off x="347729" y="1480488"/>
          <a:ext cx="11462198" cy="94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05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Femurun distal arka iki yanından başlar iki başlı olarak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 calcanei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tibialis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Pedisin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Art.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Femorotibialisin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flekdoru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Gastrocnemi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99" y="1953068"/>
            <a:ext cx="5022760" cy="4904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322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8806" y="0"/>
            <a:ext cx="7418231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levator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nasolabialis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547291"/>
              </p:ext>
            </p:extLst>
          </p:nvPr>
        </p:nvGraphicFramePr>
        <p:xfrm>
          <a:off x="360608" y="1502385"/>
          <a:ext cx="11449319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2896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frontale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Burun kanatları, üst dudağın yüzeysel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laterali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auriculopalpebralis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n.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facialis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Üst dudağın kaldırılması, burun deliğinin genişlemesi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4271" y="2620040"/>
            <a:ext cx="4464488" cy="42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Dikdörtgen"/>
          <p:cNvSpPr/>
          <p:nvPr/>
        </p:nvSpPr>
        <p:spPr>
          <a:xfrm>
            <a:off x="7739865" y="3254844"/>
            <a:ext cx="1951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M. </a:t>
            </a:r>
            <a:r>
              <a:rPr lang="tr-TR" b="1" dirty="0" err="1" smtClean="0">
                <a:solidFill>
                  <a:srgbClr val="FF0000"/>
                </a:solidFill>
              </a:rPr>
              <a:t>Zygomaticus</a:t>
            </a:r>
            <a:endParaRPr lang="tr-TR" dirty="0"/>
          </a:p>
        </p:txBody>
      </p:sp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6368527" y="3670197"/>
          <a:ext cx="5637007" cy="287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988"/>
                <a:gridCol w="1319477"/>
                <a:gridCol w="1372067"/>
                <a:gridCol w="1650475"/>
              </a:tblGrid>
              <a:tr h="28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ORİGO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İNSERTİO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İNNERVASYON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FONKSİYON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graphicFrame>
        <p:nvGraphicFramePr>
          <p:cNvPr id="10" name="9 Tablo"/>
          <p:cNvGraphicFramePr>
            <a:graphicFrameLocks noGrp="1"/>
          </p:cNvGraphicFramePr>
          <p:nvPr/>
        </p:nvGraphicFramePr>
        <p:xfrm>
          <a:off x="6379284" y="4011506"/>
          <a:ext cx="5669281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9052"/>
                <a:gridCol w="1333013"/>
                <a:gridCol w="1419178"/>
                <a:gridCol w="1648038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</a:t>
                      </a:r>
                      <a:r>
                        <a:rPr lang="tr-T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paratido</a:t>
                      </a:r>
                      <a:endParaRPr lang="tr-T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masseterica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Musculus</a:t>
                      </a:r>
                      <a:r>
                        <a:rPr lang="tr-T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orbicularis</a:t>
                      </a:r>
                      <a:r>
                        <a:rPr lang="tr-T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auriculopalpebralis</a:t>
                      </a:r>
                      <a:r>
                        <a:rPr lang="tr-T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facialis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Ağzın açısının geriye çekilmesi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09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910625" y="0"/>
            <a:ext cx="7701566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biceps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femoris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6892470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3656"/>
                <a:gridCol w="2640169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5312194"/>
              </p:ext>
            </p:extLst>
          </p:nvPr>
        </p:nvGraphicFramePr>
        <p:xfrm>
          <a:off x="347729" y="1502385"/>
          <a:ext cx="1146219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0778"/>
                <a:gridCol w="2820473"/>
                <a:gridCol w="2312674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vertebralesi: son 3 sacral vertebraların proc. transversusları ve proc. spinosuslarından,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pelvina: tuber ischiadicumdan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İki yaprak patella ve patellanın iç- dış kesimlerine, arka yaprak ise tendo calcaneus communise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gluteus caudalis, N. ischiadicus ve N. tibialis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Diz ekleminin ön kısmının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arka kısmının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abduktoru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Biceps femo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677" y="2342447"/>
            <a:ext cx="5101622" cy="4515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513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910625" y="0"/>
            <a:ext cx="7701566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semitendinosus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8850086"/>
              </p:ext>
            </p:extLst>
          </p:nvPr>
        </p:nvGraphicFramePr>
        <p:xfrm>
          <a:off x="347729" y="1337611"/>
          <a:ext cx="11462198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4564"/>
                <a:gridCol w="2931981"/>
                <a:gridCol w="2497380"/>
                <a:gridCol w="3328273"/>
              </a:tblGrid>
              <a:tr h="1047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vertebrale: son sacral ve ilk 2 caudal vertebradan, kuyruk fasciası ve lig. Sacroiliacadan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pelvina: tuber ischiadicumun ventral açısından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Fascia lataya karışır, Tendo calcaneus communiste sonlanır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gluteus caudalis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Diz ekleminin </a:t>
                      </a:r>
                      <a:r>
                        <a:rPr lang="tr-T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fleksoru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bacağın geriye ve yukarı çekilmesi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emitendinos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247" y="1937550"/>
            <a:ext cx="5150142" cy="492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503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910625" y="0"/>
            <a:ext cx="7701566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semimembranosus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8509173"/>
              </p:ext>
            </p:extLst>
          </p:nvPr>
        </p:nvGraphicFramePr>
        <p:xfrm>
          <a:off x="347729" y="1502385"/>
          <a:ext cx="11462198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840"/>
                <a:gridCol w="2429705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vertebrale: ilk caudal vertebra, lig. sacroiliacadan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Caput pelvina: tuber ischiadicumun ventromedial açısından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Femur ve tibianın condylus medialisine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gluteus caudalis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tibialis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Diz eklemi ve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femurun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Semimembranos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496" y="2128626"/>
            <a:ext cx="4882681" cy="4729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12890" y="0"/>
            <a:ext cx="8899301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extensor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digitorum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longus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9064988"/>
              </p:ext>
            </p:extLst>
          </p:nvPr>
        </p:nvGraphicFramePr>
        <p:xfrm>
          <a:off x="347729" y="1248668"/>
          <a:ext cx="11462198" cy="94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786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Femurun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condylus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lateralisinden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Phalanx distalisin proc. ekstensoriusuna, medial ve proksimal phalanxlara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peroneus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profundus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Parmağın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ekstensorudur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nsor digitalis long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154" y="2150773"/>
            <a:ext cx="4425928" cy="4707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297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83346" y="0"/>
            <a:ext cx="9208395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extensor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digitorum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lateralis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2975296"/>
              </p:ext>
            </p:extLst>
          </p:nvPr>
        </p:nvGraphicFramePr>
        <p:xfrm>
          <a:off x="373486" y="1386475"/>
          <a:ext cx="11462198" cy="918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918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Diz ekleminde lig. collateralenin lateralinden ve fibulanın üst ucundan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extensor digitorum longusun kirişiyle karışarak sonlanır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peroneus profundus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Parmağın </a:t>
                      </a:r>
                      <a:r>
                        <a:rPr lang="tr-TR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ekstensorudur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Extensor digitalis lateral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0344" y="2009998"/>
            <a:ext cx="5289407" cy="484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269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12890" y="0"/>
            <a:ext cx="9530366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flexor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digitorum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profundus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369780"/>
            <a:ext cx="171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Abdominis</a:t>
            </a:r>
            <a:r>
              <a:rPr lang="tr-TR" sz="1200" b="1" dirty="0">
                <a:solidFill>
                  <a:schemeClr val="bg1"/>
                </a:solidFill>
              </a:rPr>
              <a:t>, </a:t>
            </a:r>
            <a:r>
              <a:rPr lang="tr-TR" sz="1200" b="1" dirty="0" err="1">
                <a:solidFill>
                  <a:schemeClr val="bg1"/>
                </a:solidFill>
              </a:rPr>
              <a:t>Musculi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Membri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err="1">
                <a:solidFill>
                  <a:schemeClr val="bg1"/>
                </a:solidFill>
              </a:rPr>
              <a:t>Pelvini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8654219"/>
              </p:ext>
            </p:extLst>
          </p:nvPr>
        </p:nvGraphicFramePr>
        <p:xfrm>
          <a:off x="373487" y="1250539"/>
          <a:ext cx="11462198" cy="2219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2219609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flexor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digitorum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tibialis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caudalis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ile birlikte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tibianın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caudalinden</a:t>
                      </a:r>
                      <a:endParaRPr lang="tr-TR" sz="1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tibialis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caudalis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Tibianın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caudalinden</a:t>
                      </a:r>
                      <a:endParaRPr lang="tr-TR" sz="1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---M.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flexor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digitorum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medialis</a:t>
                      </a:r>
                      <a:endParaRPr lang="tr-TR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Tibianın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condylus</a:t>
                      </a:r>
                      <a:r>
                        <a:rPr lang="tr-TR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lateralisinden</a:t>
                      </a:r>
                      <a:endParaRPr lang="tr-T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Phalanx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distalisin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facies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flexoriasına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tibialis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Parmağın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flexorudur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Flexor digitalis profund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639" y="1955047"/>
            <a:ext cx="4962020" cy="4829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30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user\Desktop\Screenshot_2014-12-01-13-10-39.png"/>
          <p:cNvPicPr>
            <a:picLocks noChangeAspect="1" noChangeArrowheads="1"/>
          </p:cNvPicPr>
          <p:nvPr/>
        </p:nvPicPr>
        <p:blipFill>
          <a:blip r:embed="rId2">
            <a:lum bright="21000" contrast="37000"/>
          </a:blip>
          <a:srcRect/>
          <a:stretch>
            <a:fillRect/>
          </a:stretch>
        </p:blipFill>
        <p:spPr bwMode="auto">
          <a:xfrm>
            <a:off x="1896302" y="105100"/>
            <a:ext cx="9160581" cy="6645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1" name="Picture 3" descr="C:\Users\user\Desktop\Screenshot_2014-12-01-13-10-20.png"/>
          <p:cNvPicPr>
            <a:picLocks noChangeAspect="1" noChangeArrowheads="1"/>
          </p:cNvPicPr>
          <p:nvPr/>
        </p:nvPicPr>
        <p:blipFill>
          <a:blip r:embed="rId2">
            <a:lum bright="18000" contrast="35000"/>
          </a:blip>
          <a:srcRect/>
          <a:stretch>
            <a:fillRect/>
          </a:stretch>
        </p:blipFill>
        <p:spPr bwMode="auto">
          <a:xfrm>
            <a:off x="1728566" y="63060"/>
            <a:ext cx="9541357" cy="6663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331076" y="0"/>
            <a:ext cx="7984901" cy="84932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M. </a:t>
            </a:r>
            <a:r>
              <a:rPr lang="tr-TR" b="1" dirty="0" err="1">
                <a:solidFill>
                  <a:srgbClr val="FF0000"/>
                </a:solidFill>
              </a:rPr>
              <a:t>levator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labii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superior</a:t>
            </a: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1919663"/>
              </p:ext>
            </p:extLst>
          </p:nvPr>
        </p:nvGraphicFramePr>
        <p:xfrm>
          <a:off x="347730" y="849324"/>
          <a:ext cx="11436439" cy="618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290"/>
                <a:gridCol w="3026535"/>
                <a:gridCol w="2434107"/>
                <a:gridCol w="3348507"/>
              </a:tblGrid>
              <a:tr h="6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ORİGO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İNSERTİO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İNNERVASYON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effectLst/>
                        </a:rPr>
                        <a:t>FONKSİYON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68" marR="58568" marT="0" marB="0" anchor="ctr"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0" y="4498568"/>
            <a:ext cx="162897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Musculi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4276339"/>
              </p:ext>
            </p:extLst>
          </p:nvPr>
        </p:nvGraphicFramePr>
        <p:xfrm>
          <a:off x="347729" y="1502385"/>
          <a:ext cx="11462198" cy="111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775"/>
                <a:gridCol w="3060770"/>
                <a:gridCol w="2497380"/>
                <a:gridCol w="3328273"/>
              </a:tblGrid>
              <a:tr h="111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 lacrimale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tarafın aynı kasıyla birleşip burun deliği ve üst dudakta biter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facialisin Rr. Buccolabiales dorsalis ve ventralisi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Üst dudağı yukarı çeker, </a:t>
                      </a:r>
                      <a:r>
                        <a:rPr lang="tr-T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flehmen</a:t>
                      </a: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hareketi.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Resim 6" descr="C:\Users\TOSHIBA\Desktop\Levator labii superior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075" y="2635089"/>
            <a:ext cx="4267250" cy="4222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888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375</TotalTime>
  <Words>3523</Words>
  <Application>Microsoft Office PowerPoint</Application>
  <PresentationFormat>Özel</PresentationFormat>
  <Paragraphs>998</Paragraphs>
  <Slides>87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87</vt:i4>
      </vt:variant>
    </vt:vector>
  </HeadingPairs>
  <TitlesOfParts>
    <vt:vector size="88" baseType="lpstr">
      <vt:lpstr>Duman</vt:lpstr>
      <vt:lpstr>MYOLOGİA            Özel</vt:lpstr>
      <vt:lpstr>Mm. cutanei (deri kasları) 1- M. cutaneus trunci 2- M. cutaneus omobrachialis 3- M. cutaneus colli 4- M. cutaneus faciei </vt:lpstr>
      <vt:lpstr>Slayt 3</vt:lpstr>
      <vt:lpstr>Slayt 4</vt:lpstr>
      <vt:lpstr>Slayt 5</vt:lpstr>
      <vt:lpstr>M. orbicularis oris</vt:lpstr>
      <vt:lpstr>M. orbicularis oculi</vt:lpstr>
      <vt:lpstr>M. levator nasolabialis</vt:lpstr>
      <vt:lpstr>M. levator labii superior</vt:lpstr>
      <vt:lpstr>M. caninus</vt:lpstr>
      <vt:lpstr>M. depressor labii maxillaris (superioris)</vt:lpstr>
      <vt:lpstr>M. depressor labii inferior</vt:lpstr>
      <vt:lpstr>M. temporalis</vt:lpstr>
      <vt:lpstr>M. levator palpebra inferior</vt:lpstr>
      <vt:lpstr>M. buccinator</vt:lpstr>
      <vt:lpstr>M. masseter</vt:lpstr>
      <vt:lpstr>Slayt 17</vt:lpstr>
      <vt:lpstr>M. parotidoauricularis</vt:lpstr>
      <vt:lpstr>Slayt 19</vt:lpstr>
      <vt:lpstr>Slayt 20</vt:lpstr>
      <vt:lpstr>M. brachiocephalicus</vt:lpstr>
      <vt:lpstr>M. sternomandibularis (sternocephalicus)</vt:lpstr>
      <vt:lpstr>M. splenius</vt:lpstr>
      <vt:lpstr>Slayt 24</vt:lpstr>
      <vt:lpstr>M. omotransversarius</vt:lpstr>
      <vt:lpstr>M. trapezius</vt:lpstr>
      <vt:lpstr>M. serratus ventralis cervicis </vt:lpstr>
      <vt:lpstr>M. serratus ventralis thoracis </vt:lpstr>
      <vt:lpstr>M. serratus dorsalis caudalis</vt:lpstr>
      <vt:lpstr>M. latissimus dorsi</vt:lpstr>
      <vt:lpstr>M. Longissimus dorsi</vt:lpstr>
      <vt:lpstr>Slayt 32</vt:lpstr>
      <vt:lpstr>M. obliquus externus abdominis</vt:lpstr>
      <vt:lpstr>M. obliquus internus abdominis</vt:lpstr>
      <vt:lpstr>M. transversus abdominis</vt:lpstr>
      <vt:lpstr>M. rectus abdominis</vt:lpstr>
      <vt:lpstr>Slayt 37</vt:lpstr>
      <vt:lpstr>Slayt 38</vt:lpstr>
      <vt:lpstr>M. pectoralis descendens</vt:lpstr>
      <vt:lpstr>M. pectoralis transversus</vt:lpstr>
      <vt:lpstr>M. intercostalis externi</vt:lpstr>
      <vt:lpstr>Slayt 42</vt:lpstr>
      <vt:lpstr>M. deltoideus</vt:lpstr>
      <vt:lpstr>M. supraspinatus </vt:lpstr>
      <vt:lpstr>M. infraspinatus</vt:lpstr>
      <vt:lpstr>M. teres minör</vt:lpstr>
      <vt:lpstr>M. triceps brachii</vt:lpstr>
      <vt:lpstr>M. triceps brachii</vt:lpstr>
      <vt:lpstr>M. extensor carpi radialis </vt:lpstr>
      <vt:lpstr>M. biceps brachii </vt:lpstr>
      <vt:lpstr>M. brachialis </vt:lpstr>
      <vt:lpstr>M. ekstensor digitorum communis </vt:lpstr>
      <vt:lpstr>M. extensor carpi obliquus</vt:lpstr>
      <vt:lpstr>M. ulnaris lateralis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M. gluteus superficialis</vt:lpstr>
      <vt:lpstr>M. gluteus medius</vt:lpstr>
      <vt:lpstr>M. gluteus accesorius</vt:lpstr>
      <vt:lpstr>M. tensor fascia lata</vt:lpstr>
      <vt:lpstr>M. quadriceps femoris</vt:lpstr>
      <vt:lpstr>M. quadriceps femoris</vt:lpstr>
      <vt:lpstr>M. quadriceps femoris</vt:lpstr>
      <vt:lpstr>M. gastrocnemius</vt:lpstr>
      <vt:lpstr>M. biceps femoris</vt:lpstr>
      <vt:lpstr>M. semitendinosus</vt:lpstr>
      <vt:lpstr>M. semimembranosus</vt:lpstr>
      <vt:lpstr>M. extensor digitorum longus</vt:lpstr>
      <vt:lpstr>M. extensor digitorum lateralis</vt:lpstr>
      <vt:lpstr>M. flexor digitorum profundus</vt:lpstr>
      <vt:lpstr>Slayt 86</vt:lpstr>
      <vt:lpstr>Slayt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temporalis</dc:title>
  <dc:creator>TOSHIBA</dc:creator>
  <cp:lastModifiedBy>user</cp:lastModifiedBy>
  <cp:revision>51</cp:revision>
  <dcterms:created xsi:type="dcterms:W3CDTF">2014-11-16T14:02:36Z</dcterms:created>
  <dcterms:modified xsi:type="dcterms:W3CDTF">2016-11-29T07:12:32Z</dcterms:modified>
</cp:coreProperties>
</file>