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3"/>
  </p:notesMasterIdLst>
  <p:sldIdLst>
    <p:sldId id="256" r:id="rId2"/>
    <p:sldId id="257" r:id="rId3"/>
    <p:sldId id="258" r:id="rId4"/>
    <p:sldId id="259" r:id="rId5"/>
    <p:sldId id="260" r:id="rId6"/>
    <p:sldId id="261" r:id="rId7"/>
    <p:sldId id="263" r:id="rId8"/>
    <p:sldId id="264" r:id="rId9"/>
    <p:sldId id="265" r:id="rId10"/>
    <p:sldId id="266" r:id="rId11"/>
    <p:sldId id="267" r:id="rId12"/>
    <p:sldId id="270" r:id="rId13"/>
    <p:sldId id="287" r:id="rId14"/>
    <p:sldId id="285" r:id="rId15"/>
    <p:sldId id="271" r:id="rId16"/>
    <p:sldId id="272" r:id="rId17"/>
    <p:sldId id="268" r:id="rId18"/>
    <p:sldId id="273" r:id="rId19"/>
    <p:sldId id="274" r:id="rId20"/>
    <p:sldId id="275" r:id="rId21"/>
    <p:sldId id="278" r:id="rId22"/>
    <p:sldId id="277" r:id="rId23"/>
    <p:sldId id="279" r:id="rId24"/>
    <p:sldId id="282" r:id="rId25"/>
    <p:sldId id="280" r:id="rId26"/>
    <p:sldId id="283" r:id="rId27"/>
    <p:sldId id="281" r:id="rId28"/>
    <p:sldId id="284" r:id="rId29"/>
    <p:sldId id="288" r:id="rId30"/>
    <p:sldId id="289" r:id="rId31"/>
    <p:sldId id="269"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E6798-560F-463C-9EB3-AA31BCC10F9B}" type="datetimeFigureOut">
              <a:rPr lang="tr-TR" smtClean="0"/>
              <a:pPr/>
              <a:t>28.09.2017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D8472-72AF-4438-9C66-1AB194253D4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B4D8472-72AF-4438-9C66-1AB194253D48}" type="slidenum">
              <a:rPr lang="tr-TR" smtClean="0"/>
              <a:pPr/>
              <a:t>18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p:spPr>
      </p:sp>
      <p:sp>
        <p:nvSpPr>
          <p:cNvPr id="17410"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F1DDD-3C73-4FC3-B60E-2BD20F924698}" type="slidenum">
              <a:rPr lang="tr-TR">
                <a:cs typeface="Arial" charset="0"/>
              </a:rPr>
              <a:pPr fontAlgn="base">
                <a:spcBef>
                  <a:spcPct val="0"/>
                </a:spcBef>
                <a:spcAft>
                  <a:spcPct val="0"/>
                </a:spcAft>
                <a:defRPr/>
              </a:pPr>
              <a:t>27</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28.09.2017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pPr/>
              <a:t>28.09.2017</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pPr/>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oodlemaths.com/2017/03/10/mathematicians-that-changed-the-world-rene-descartes-1596-165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tr/url?sa=i&amp;rct=j&amp;q=&amp;esrc=s&amp;source=images&amp;cd=&amp;cad=rja&amp;uact=8&amp;ved=0ahUKEwj296SLvcfWAhXCrxoKHaY1BWAQjRwIBw&amp;url=https://www.pinterest.com/pin/562598178429589415/&amp;psig=AFQjCNF6fMY-l5fyZ2ofjaDNJF4kPN09Gg&amp;ust=150667409153416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source=images&amp;cd=&amp;cad=rja&amp;uact=8&amp;ved=0ahUKEwifg6Sl6MPWAhXBExoKHaffC2QQjRwIBw&amp;url=http://www.greatthoughtstreasury.com/author/claude-bernard&amp;psig=AFQjCNFhDr2T6o2o2CxrcbgbphgWrrlZBg&amp;ust=1506548385976808"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tr/url?sa=i&amp;rct=j&amp;q=&amp;esrc=s&amp;source=images&amp;cd=&amp;cad=rja&amp;uact=8&amp;ved=0ahUKEwjv367qwMfWAhXEVRoKHaS7CGUQjRwIBw&amp;url=https://speakingofresearch.com/facts/statistics/&amp;psig=AFQjCNFhBPrWP8b371VfjoxDPN1xkvVz_g&amp;ust=150667524546721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ogle.com.tr/search?safe=active&amp;dcr=0&amp;biw=1440&amp;bih=760&amp;tbm=isch&amp;q=antiviviseksiyonist&amp;spell=1&amp;sa=X&amp;ved=0ahUKEwjtx-Clw8fWAhXoYJoKHXJODiQQBQghKA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tr/url?sa=i&amp;rct=j&amp;q=&amp;esrc=s&amp;source=images&amp;cd=&amp;cad=rja&amp;uact=8&amp;ved=0ahUKEwiU_pmF2MfWAhVBCBoKHTWMB2MQjRwIBw&amp;url=https%3A%2F%2Fonedio.com%2Fhaber%2Fkoca-yureklerinizle-sadece-insanlari-degil-hayvanlari-da-doyurabileceginiz-barinaklar-747799&amp;psig=AFQjCNG0qtXY5hDdEiZYrs174oX6ruGtAQ&amp;ust=1506681448332579"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google.com.tr/url?sa=i&amp;rct=j&amp;q=&amp;esrc=s&amp;source=images&amp;cd=&amp;cad=rja&amp;uact=8&amp;ved=0ahUKEwiW1va12cfWAhUD6xoKHeU7DGAQjRwIBw&amp;url=https%3A%2F%2Fen.wikipedia.org%2Fwiki%2FWorld_Animal_Protection&amp;psig=AFQjCNF8zhEwOHln7dbA3iMNR3P3UQQ8zA&amp;ust=15066816383971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tr/url?sa=i&amp;rct=j&amp;q=&amp;esrc=s&amp;source=images&amp;cd=&amp;ved=0ahUKEwjbtZHZ3sPWAhVNLVAKHUG9CA8QjRwIBw&amp;url=https://www.emaze.com/@AWOLWFIT/Antik-Yunan-Bilim-Adamlar%C4%B1&amp;psig=AFQjCNHxFOv9wNNFDKhxfiGQrsSebjYG3Q&amp;ust=150654563190947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com.tr/url?sa=i&amp;rct=j&amp;q=&amp;esrc=s&amp;source=images&amp;cd=&amp;cad=rja&amp;uact=8&amp;ved=0ahUKEwiAkpGu5MPWAhVFCBoKHS07DWQQjRwIBw&amp;url=http://www.pictaram.org/hashtag/eczacilar&amp;psig=AFQjCNHx-b1u9JZqh2eZmQ4rUnfsjCsJhQ&amp;ust=150654728260816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916832"/>
            <a:ext cx="7406640" cy="1472184"/>
          </a:xfrm>
        </p:spPr>
        <p:txBody>
          <a:bodyPr>
            <a:normAutofit fontScale="90000"/>
          </a:bodyPr>
          <a:lstStyle/>
          <a:p>
            <a:pPr algn="ctr"/>
            <a:r>
              <a:rPr lang="tr-TR" dirty="0"/>
              <a:t>Tarihsel Süreç İçinde Deney Hayvanı Kullanımına İlişkin Yasal Düzenlemeler </a:t>
            </a:r>
          </a:p>
        </p:txBody>
      </p:sp>
      <p:sp>
        <p:nvSpPr>
          <p:cNvPr id="3" name="Alt Başlık 2"/>
          <p:cNvSpPr>
            <a:spLocks noGrp="1"/>
          </p:cNvSpPr>
          <p:nvPr>
            <p:ph type="subTitle" idx="1"/>
          </p:nvPr>
        </p:nvSpPr>
        <p:spPr>
          <a:xfrm>
            <a:off x="1403648" y="4293096"/>
            <a:ext cx="7406640" cy="1752600"/>
          </a:xfrm>
        </p:spPr>
        <p:txBody>
          <a:bodyPr/>
          <a:lstStyle/>
          <a:p>
            <a:pPr algn="ctr"/>
            <a:r>
              <a:rPr lang="tr-TR" dirty="0" smtClean="0"/>
              <a:t>Hazırlayan: </a:t>
            </a:r>
          </a:p>
          <a:p>
            <a:pPr algn="ctr"/>
            <a:r>
              <a:rPr lang="tr-TR" dirty="0" err="1" smtClean="0"/>
              <a:t>Araş</a:t>
            </a:r>
            <a:r>
              <a:rPr lang="tr-TR" dirty="0" smtClean="0"/>
              <a:t>. Gör. Dr. Gonca KAMACI</a:t>
            </a:r>
            <a:endParaRPr lang="tr-TR" dirty="0"/>
          </a:p>
        </p:txBody>
      </p:sp>
    </p:spTree>
    <p:extLst>
      <p:ext uri="{BB962C8B-B14F-4D97-AF65-F5344CB8AC3E}">
        <p14:creationId xmlns="" xmlns:p14="http://schemas.microsoft.com/office/powerpoint/2010/main" val="362140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Ortaçağ</a:t>
            </a:r>
          </a:p>
        </p:txBody>
      </p:sp>
      <p:sp>
        <p:nvSpPr>
          <p:cNvPr id="3" name="İçerik Yer Tutucusu 2"/>
          <p:cNvSpPr>
            <a:spLocks noGrp="1"/>
          </p:cNvSpPr>
          <p:nvPr>
            <p:ph idx="1"/>
          </p:nvPr>
        </p:nvSpPr>
        <p:spPr/>
        <p:txBody>
          <a:bodyPr/>
          <a:lstStyle/>
          <a:p>
            <a:r>
              <a:rPr lang="tr-TR" dirty="0"/>
              <a:t>Pozitif </a:t>
            </a:r>
            <a:r>
              <a:rPr lang="tr-TR" dirty="0" smtClean="0"/>
              <a:t>bilimler, </a:t>
            </a:r>
            <a:r>
              <a:rPr lang="tr-TR" dirty="0" err="1" smtClean="0"/>
              <a:t>hristiyan</a:t>
            </a:r>
            <a:r>
              <a:rPr lang="tr-TR" dirty="0" smtClean="0"/>
              <a:t> dininin </a:t>
            </a:r>
            <a:r>
              <a:rPr lang="tr-TR" dirty="0"/>
              <a:t>etkisi altına girmiş ve </a:t>
            </a:r>
            <a:r>
              <a:rPr lang="tr-TR" dirty="0" smtClean="0"/>
              <a:t>Rönesans </a:t>
            </a:r>
            <a:r>
              <a:rPr lang="tr-TR" dirty="0"/>
              <a:t>döneminin başlangıcına kadar tıbbın gelişmesi tamamen durmuş ve hayvan deneyleri yapılamamıştır.</a:t>
            </a:r>
          </a:p>
          <a:p>
            <a:r>
              <a:rPr lang="tr-TR" dirty="0"/>
              <a:t>Rönesans dönemi ile birlikte hayvan deneylerinde hızlı bir artış ve ilerleme olmuştur.</a:t>
            </a:r>
          </a:p>
        </p:txBody>
      </p:sp>
    </p:spTree>
    <p:extLst>
      <p:ext uri="{BB962C8B-B14F-4D97-AF65-F5344CB8AC3E}">
        <p14:creationId xmlns="" xmlns:p14="http://schemas.microsoft.com/office/powerpoint/2010/main" val="1879632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5446" y="980728"/>
            <a:ext cx="6140930" cy="48112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4618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7984" y="1268760"/>
            <a:ext cx="4932040" cy="1143000"/>
          </a:xfrm>
        </p:spPr>
        <p:txBody>
          <a:bodyPr>
            <a:normAutofit fontScale="90000"/>
          </a:bodyPr>
          <a:lstStyle/>
          <a:p>
            <a:r>
              <a:rPr lang="tr-TR" smtClean="0"/>
              <a:t>Decartes( 1596-1650)</a:t>
            </a:r>
            <a:br>
              <a:rPr lang="tr-TR" smtClean="0"/>
            </a:br>
            <a:r>
              <a:rPr lang="tr-TR" smtClean="0"/>
              <a:t>(Kartezyen Görüş)</a:t>
            </a:r>
            <a:endParaRPr lang="tr-TR"/>
          </a:p>
        </p:txBody>
      </p:sp>
      <p:sp>
        <p:nvSpPr>
          <p:cNvPr id="3" name="2 İçerik Yer Tutucusu"/>
          <p:cNvSpPr>
            <a:spLocks noGrp="1"/>
          </p:cNvSpPr>
          <p:nvPr>
            <p:ph idx="1"/>
          </p:nvPr>
        </p:nvSpPr>
        <p:spPr>
          <a:xfrm>
            <a:off x="1115616" y="3645024"/>
            <a:ext cx="7818072" cy="1800200"/>
          </a:xfrm>
        </p:spPr>
        <p:txBody>
          <a:bodyPr/>
          <a:lstStyle/>
          <a:p>
            <a:r>
              <a:rPr lang="tr-TR" smtClean="0"/>
              <a:t>Yazdığı eserlere göre; hayvanları insanlardan ayıran temel özellik, </a:t>
            </a:r>
            <a:r>
              <a:rPr lang="tr-TR" smtClean="0">
                <a:solidFill>
                  <a:srgbClr val="FF0000"/>
                </a:solidFill>
              </a:rPr>
              <a:t>duygusuz</a:t>
            </a:r>
            <a:r>
              <a:rPr lang="tr-TR" smtClean="0"/>
              <a:t> ve </a:t>
            </a:r>
            <a:r>
              <a:rPr lang="tr-TR" smtClean="0">
                <a:solidFill>
                  <a:srgbClr val="FF0000"/>
                </a:solidFill>
              </a:rPr>
              <a:t>düşüncesiz</a:t>
            </a:r>
            <a:r>
              <a:rPr lang="tr-TR" smtClean="0"/>
              <a:t> olmalarıydı.</a:t>
            </a:r>
          </a:p>
          <a:p>
            <a:endParaRPr lang="tr-TR"/>
          </a:p>
        </p:txBody>
      </p:sp>
      <p:sp>
        <p:nvSpPr>
          <p:cNvPr id="1026" name="AutoShape 2" descr="Descarte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escarte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escarte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escarte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Descarte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6" name="Picture 12" descr="Descartes ile ilgili görsel sonucu">
            <a:hlinkClick r:id="rId2"/>
          </p:cNvPr>
          <p:cNvPicPr>
            <a:picLocks noChangeAspect="1" noChangeArrowheads="1"/>
          </p:cNvPicPr>
          <p:nvPr/>
        </p:nvPicPr>
        <p:blipFill>
          <a:blip r:embed="rId3" cstate="print"/>
          <a:srcRect/>
          <a:stretch>
            <a:fillRect/>
          </a:stretch>
        </p:blipFill>
        <p:spPr bwMode="auto">
          <a:xfrm>
            <a:off x="971600" y="188640"/>
            <a:ext cx="3666042" cy="32849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764704"/>
            <a:ext cx="8316416" cy="1143000"/>
          </a:xfrm>
        </p:spPr>
        <p:txBody>
          <a:bodyPr>
            <a:normAutofit fontScale="90000"/>
          </a:bodyPr>
          <a:lstStyle/>
          <a:p>
            <a:r>
              <a:rPr lang="tr-TR" smtClean="0"/>
              <a:t>1502-Sultan II. Bayezıd İstanbul </a:t>
            </a:r>
            <a:br>
              <a:rPr lang="tr-TR" smtClean="0"/>
            </a:br>
            <a:r>
              <a:rPr lang="tr-TR" sz="2700" smtClean="0"/>
              <a:t>Belediye Kanunnamesindeki hükümde hayvanlarla ilgili şunlar yazılıdır:</a:t>
            </a:r>
            <a:endParaRPr lang="tr-TR" sz="2700"/>
          </a:p>
        </p:txBody>
      </p:sp>
      <p:sp>
        <p:nvSpPr>
          <p:cNvPr id="3" name="2 İçerik Yer Tutucusu"/>
          <p:cNvSpPr>
            <a:spLocks noGrp="1"/>
          </p:cNvSpPr>
          <p:nvPr>
            <p:ph idx="1"/>
          </p:nvPr>
        </p:nvSpPr>
        <p:spPr>
          <a:xfrm>
            <a:off x="971600" y="2276872"/>
            <a:ext cx="8172400" cy="3971528"/>
          </a:xfrm>
        </p:spPr>
        <p:txBody>
          <a:bodyPr/>
          <a:lstStyle/>
          <a:p>
            <a:r>
              <a:rPr lang="tr-TR" b="1" i="1" smtClean="0"/>
              <a:t>" Ve ayağı yaramaz bargiri işletmeyeler. Ve at ve katır ve eşek ayağını gözedeler ve semerin göreler. Ve ağır yük urmayalar; zira dilsüz canavardır. Her kangısında eksük bulunursa, sahibine tamam etdüre. Etmeyeni ve eslemeyeni gereği gibi hakkından gele.</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1152128"/>
          </a:xfrm>
        </p:spPr>
        <p:txBody>
          <a:bodyPr>
            <a:normAutofit fontScale="90000"/>
          </a:bodyPr>
          <a:lstStyle/>
          <a:p>
            <a:pPr algn="ctr"/>
            <a:r>
              <a:rPr lang="tr-TR" smtClean="0"/>
              <a:t>1587 tarihinde padişah III. Murat;</a:t>
            </a:r>
            <a:br>
              <a:rPr lang="tr-TR" smtClean="0"/>
            </a:br>
            <a:r>
              <a:rPr lang="tr-TR" sz="2700" smtClean="0">
                <a:solidFill>
                  <a:schemeClr val="accent3"/>
                </a:solidFill>
              </a:rPr>
              <a:t>yük hayvanlarına taşıyabileceklerinden fazla yük yüklenilmemesi hususunda ferman yayınlamıştır. Bu fermanda şöyle demektedir:</a:t>
            </a:r>
            <a:br>
              <a:rPr lang="tr-TR" sz="2700" smtClean="0">
                <a:solidFill>
                  <a:schemeClr val="accent3"/>
                </a:solidFill>
              </a:rPr>
            </a:br>
            <a:endParaRPr lang="tr-TR" sz="2700">
              <a:solidFill>
                <a:schemeClr val="accent3"/>
              </a:solidFill>
            </a:endParaRPr>
          </a:p>
        </p:txBody>
      </p:sp>
      <p:sp>
        <p:nvSpPr>
          <p:cNvPr id="3" name="2 İçerik Yer Tutucusu"/>
          <p:cNvSpPr>
            <a:spLocks noGrp="1"/>
          </p:cNvSpPr>
          <p:nvPr>
            <p:ph idx="1"/>
          </p:nvPr>
        </p:nvSpPr>
        <p:spPr>
          <a:xfrm>
            <a:off x="0" y="1196752"/>
            <a:ext cx="9144000" cy="5517232"/>
          </a:xfrm>
        </p:spPr>
        <p:txBody>
          <a:bodyPr>
            <a:noAutofit/>
          </a:bodyPr>
          <a:lstStyle/>
          <a:p>
            <a:pPr>
              <a:lnSpc>
                <a:spcPct val="170000"/>
              </a:lnSpc>
            </a:pPr>
            <a:r>
              <a:rPr lang="tr-TR" sz="2000" i="1" smtClean="0"/>
              <a:t>İstanbul kadısına hüküm ki, şu anda İstanbul Muhtesibi olan Mehmet çavuş mektup gönderip şehir içinde at hamallarının; zayıf, kemikleri çıkmış, sakat ve nalsız, semerleri harap, beygir ve katırlarına takatlerinden fazla yük vurduklarını, hayvancıkların yıkılıp helak olduğunu haber vermiştir. Adı geçen hamallar taifesini hayvanlarını besleyip, sakat ve zayıf hayvanlara tahammülünden fazla yük vurmayıp, hayvanlarını katar halinde yularlarından çekerek yola çıkmaları için hamallara ve kethudalarına tembih olunması hakkında emri şerifimi istemektedir. Bu hususta buyurdum ki: emrim sana ulaşınca adı geçen hamal taifesini kethudalarıyla birlikte toplayıp cümlesine tembih ve te'kit eyleyesin ki, bunan sonra hayvanlarını besleyip, sakat ve zayıf hayvanlara taşıyabileceğinden fazla yük vurmayıp ve yük ile yolda giderken hayvanlar birden çok ise birbirine katarlayıp kendileri sürüp arkalarından yürümeyeler" Rebiülahir 995 "Mart 1587" (9)</a:t>
            </a:r>
            <a:endParaRPr lang="tr-T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498080" cy="1143000"/>
          </a:xfrm>
        </p:spPr>
        <p:txBody>
          <a:bodyPr/>
          <a:lstStyle/>
          <a:p>
            <a:pPr algn="ctr"/>
            <a:r>
              <a:rPr lang="tr-TR" smtClean="0"/>
              <a:t>Jeremy Bentham (1748-1832)</a:t>
            </a:r>
            <a:endParaRPr lang="tr-TR"/>
          </a:p>
        </p:txBody>
      </p:sp>
      <p:sp>
        <p:nvSpPr>
          <p:cNvPr id="3" name="2 İçerik Yer Tutucusu"/>
          <p:cNvSpPr>
            <a:spLocks noGrp="1"/>
          </p:cNvSpPr>
          <p:nvPr>
            <p:ph idx="1"/>
          </p:nvPr>
        </p:nvSpPr>
        <p:spPr>
          <a:xfrm>
            <a:off x="1435608" y="4581128"/>
            <a:ext cx="7498080" cy="1667272"/>
          </a:xfrm>
        </p:spPr>
        <p:txBody>
          <a:bodyPr/>
          <a:lstStyle/>
          <a:p>
            <a:r>
              <a:rPr lang="tr-TR" smtClean="0"/>
              <a:t>Decartes’ın aksine hayvanların </a:t>
            </a:r>
            <a:r>
              <a:rPr lang="tr-TR" smtClean="0">
                <a:solidFill>
                  <a:srgbClr val="FF0000"/>
                </a:solidFill>
              </a:rPr>
              <a:t>duyusuz  olmadığı</a:t>
            </a:r>
            <a:r>
              <a:rPr lang="tr-TR" smtClean="0"/>
              <a:t> fikrini savunmuştur.</a:t>
            </a:r>
          </a:p>
          <a:p>
            <a:endParaRPr lang="tr-TR"/>
          </a:p>
        </p:txBody>
      </p:sp>
      <p:sp>
        <p:nvSpPr>
          <p:cNvPr id="27650" name="AutoShape 2" descr="jeremy bentham animal right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2" name="AutoShape 4" descr="jeremy bentham animal rights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7654" name="Picture 6" descr="jeremy bentham animal rights ile ilgili görsel sonucu">
            <a:hlinkClick r:id="rId2"/>
          </p:cNvPr>
          <p:cNvPicPr>
            <a:picLocks noChangeAspect="1" noChangeArrowheads="1"/>
          </p:cNvPicPr>
          <p:nvPr/>
        </p:nvPicPr>
        <p:blipFill>
          <a:blip r:embed="rId3" cstate="print"/>
          <a:srcRect/>
          <a:stretch>
            <a:fillRect/>
          </a:stretch>
        </p:blipFill>
        <p:spPr bwMode="auto">
          <a:xfrm>
            <a:off x="3131840" y="1268760"/>
            <a:ext cx="3456384" cy="31522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0"/>
            <a:ext cx="7498080" cy="836712"/>
          </a:xfrm>
        </p:spPr>
        <p:txBody>
          <a:bodyPr/>
          <a:lstStyle/>
          <a:p>
            <a:pPr algn="ctr"/>
            <a:r>
              <a:rPr lang="tr-TR" smtClean="0"/>
              <a:t>18.Yüzyıl</a:t>
            </a:r>
            <a:endParaRPr lang="tr-TR"/>
          </a:p>
        </p:txBody>
      </p:sp>
      <p:sp>
        <p:nvSpPr>
          <p:cNvPr id="3" name="2 İçerik Yer Tutucusu"/>
          <p:cNvSpPr>
            <a:spLocks noGrp="1"/>
          </p:cNvSpPr>
          <p:nvPr>
            <p:ph idx="1"/>
          </p:nvPr>
        </p:nvSpPr>
        <p:spPr>
          <a:xfrm>
            <a:off x="1115616" y="980728"/>
            <a:ext cx="8028384" cy="5688632"/>
          </a:xfrm>
        </p:spPr>
        <p:txBody>
          <a:bodyPr>
            <a:noAutofit/>
          </a:bodyPr>
          <a:lstStyle/>
          <a:p>
            <a:pPr>
              <a:lnSpc>
                <a:spcPct val="150000"/>
              </a:lnSpc>
            </a:pPr>
            <a:r>
              <a:rPr lang="tr-TR" sz="2400" smtClean="0"/>
              <a:t>Hayvanların da </a:t>
            </a:r>
            <a:r>
              <a:rPr lang="tr-TR" sz="2400" smtClean="0">
                <a:solidFill>
                  <a:srgbClr val="FF0000"/>
                </a:solidFill>
              </a:rPr>
              <a:t>insanlar gibi hissedebilen </a:t>
            </a:r>
            <a:r>
              <a:rPr lang="tr-TR" sz="2400" smtClean="0"/>
              <a:t>canlılar olduğu kabul edilmiştir.</a:t>
            </a:r>
          </a:p>
          <a:p>
            <a:pPr>
              <a:lnSpc>
                <a:spcPct val="150000"/>
              </a:lnSpc>
            </a:pPr>
            <a:r>
              <a:rPr lang="tr-TR" sz="2400" smtClean="0"/>
              <a:t>Bilim adamları ve hayvan hakları savunucuları ilk defa karşı karşıya gelmişlerdir.</a:t>
            </a:r>
          </a:p>
          <a:p>
            <a:pPr>
              <a:lnSpc>
                <a:spcPct val="150000"/>
              </a:lnSpc>
            </a:pPr>
            <a:r>
              <a:rPr lang="tr-TR" sz="2400" smtClean="0"/>
              <a:t>Bilim adamları, bilimde </a:t>
            </a:r>
            <a:r>
              <a:rPr lang="tr-TR" sz="2400" smtClean="0">
                <a:solidFill>
                  <a:srgbClr val="FF0000"/>
                </a:solidFill>
              </a:rPr>
              <a:t>hayvan kullanımının bir hak </a:t>
            </a:r>
            <a:r>
              <a:rPr lang="tr-TR" sz="2400" smtClean="0"/>
              <a:t>olduğunu iddia etmişlerdir ve </a:t>
            </a:r>
            <a:r>
              <a:rPr lang="tr-TR" sz="2400" smtClean="0">
                <a:solidFill>
                  <a:srgbClr val="FF0000"/>
                </a:solidFill>
              </a:rPr>
              <a:t>deneysel özgürlüğün kısıtlanmamasını </a:t>
            </a:r>
            <a:r>
              <a:rPr lang="tr-TR" sz="2400" smtClean="0"/>
              <a:t>istemişlerdir.</a:t>
            </a:r>
          </a:p>
          <a:p>
            <a:pPr>
              <a:lnSpc>
                <a:spcPct val="150000"/>
              </a:lnSpc>
            </a:pPr>
            <a:r>
              <a:rPr lang="tr-TR" sz="2400" smtClean="0"/>
              <a:t>Buna karşılık hayvan hakları savunucuları da, gerekçeler haklı bile olsa </a:t>
            </a:r>
            <a:r>
              <a:rPr lang="tr-TR" sz="2400" smtClean="0">
                <a:solidFill>
                  <a:srgbClr val="FF0000"/>
                </a:solidFill>
              </a:rPr>
              <a:t>bir canlının yaşamına son vermeye kimsenin hakkı yoktur</a:t>
            </a:r>
            <a:r>
              <a:rPr lang="tr-TR" sz="2400" smtClean="0"/>
              <a:t> iddiasını ortaya atmışlardır.</a:t>
            </a:r>
          </a:p>
          <a:p>
            <a:endParaRPr lang="tr-T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404664"/>
            <a:ext cx="3960440" cy="1143000"/>
          </a:xfrm>
        </p:spPr>
        <p:txBody>
          <a:bodyPr>
            <a:normAutofit/>
          </a:bodyPr>
          <a:lstStyle/>
          <a:p>
            <a:pPr algn="ctr"/>
            <a:r>
              <a:rPr lang="tr-TR" sz="3200" dirty="0" err="1"/>
              <a:t>Claude</a:t>
            </a:r>
            <a:r>
              <a:rPr lang="tr-TR" sz="3200" dirty="0"/>
              <a:t> </a:t>
            </a:r>
            <a:r>
              <a:rPr lang="tr-TR" sz="3200" dirty="0" smtClean="0"/>
              <a:t>Bernard</a:t>
            </a:r>
            <a:br>
              <a:rPr lang="tr-TR" sz="3200" dirty="0" smtClean="0"/>
            </a:br>
            <a:r>
              <a:rPr lang="tr-TR" sz="3200" dirty="0" smtClean="0"/>
              <a:t>(1813-1878)</a:t>
            </a:r>
            <a:endParaRPr lang="tr-TR" sz="3200" dirty="0"/>
          </a:p>
        </p:txBody>
      </p:sp>
      <p:sp>
        <p:nvSpPr>
          <p:cNvPr id="3" name="İçerik Yer Tutucusu 2"/>
          <p:cNvSpPr>
            <a:spLocks noGrp="1"/>
          </p:cNvSpPr>
          <p:nvPr>
            <p:ph idx="1"/>
          </p:nvPr>
        </p:nvSpPr>
        <p:spPr>
          <a:xfrm>
            <a:off x="899592" y="2204864"/>
            <a:ext cx="8388424" cy="1944216"/>
          </a:xfrm>
        </p:spPr>
        <p:txBody>
          <a:bodyPr>
            <a:normAutofit fontScale="92500" lnSpcReduction="20000"/>
          </a:bodyPr>
          <a:lstStyle/>
          <a:p>
            <a:pPr marL="82296" indent="0">
              <a:lnSpc>
                <a:spcPct val="150000"/>
              </a:lnSpc>
            </a:pPr>
            <a:r>
              <a:rPr lang="tr-TR" sz="2400" dirty="0"/>
              <a:t>19. yüzyılda </a:t>
            </a:r>
            <a:r>
              <a:rPr lang="tr-TR" sz="2400" dirty="0" smtClean="0"/>
              <a:t>fizyolojik </a:t>
            </a:r>
            <a:r>
              <a:rPr lang="tr-TR" sz="2400" dirty="0"/>
              <a:t>deneyler </a:t>
            </a:r>
            <a:r>
              <a:rPr lang="tr-TR" sz="2400" dirty="0" smtClean="0"/>
              <a:t>için hayvan </a:t>
            </a:r>
            <a:r>
              <a:rPr lang="tr-TR" sz="2400" dirty="0"/>
              <a:t>kullanımının gerektiğini kesin bir </a:t>
            </a:r>
            <a:r>
              <a:rPr lang="tr-TR" sz="2400"/>
              <a:t>dille </a:t>
            </a:r>
            <a:r>
              <a:rPr lang="tr-TR" sz="2400" smtClean="0"/>
              <a:t>anlatmıştır (1865).</a:t>
            </a:r>
          </a:p>
          <a:p>
            <a:pPr marL="82296" indent="0">
              <a:lnSpc>
                <a:spcPct val="150000"/>
              </a:lnSpc>
            </a:pPr>
            <a:r>
              <a:rPr lang="tr-TR" sz="2400" smtClean="0"/>
              <a:t>Bu dönemde deneysel çalışmalar bir taraftan artarken, canlı hayvan kullanılmasına karşı olan kişiler ve kuruluşlar ilk kez ortaya çıkmıştır.</a:t>
            </a:r>
          </a:p>
          <a:p>
            <a:pPr marL="82296" indent="0"/>
            <a:endParaRPr lang="tr-TR" sz="2400" smtClean="0"/>
          </a:p>
          <a:p>
            <a:pPr marL="82296" indent="0"/>
            <a:endParaRPr lang="tr-TR" sz="2400" dirty="0"/>
          </a:p>
        </p:txBody>
      </p:sp>
      <p:pic>
        <p:nvPicPr>
          <p:cNvPr id="4098" name="Picture 2" descr="Claude Bernard ile ilgili görsel sonucu">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0"/>
            <a:ext cx="2859329" cy="219048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7584" y="4539707"/>
            <a:ext cx="3528392" cy="23182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Metin kutusu 3"/>
          <p:cNvSpPr txBox="1"/>
          <p:nvPr/>
        </p:nvSpPr>
        <p:spPr>
          <a:xfrm>
            <a:off x="1547664" y="1484784"/>
            <a:ext cx="3923928" cy="461665"/>
          </a:xfrm>
          <a:prstGeom prst="rect">
            <a:avLst/>
          </a:prstGeom>
          <a:noFill/>
        </p:spPr>
        <p:txBody>
          <a:bodyPr wrap="square" rtlCol="0">
            <a:spAutoFit/>
          </a:bodyPr>
          <a:lstStyle/>
          <a:p>
            <a:pPr algn="ctr"/>
            <a:r>
              <a:rPr lang="tr-TR" sz="2400" b="1" dirty="0" smtClean="0">
                <a:solidFill>
                  <a:srgbClr val="FF0000"/>
                </a:solidFill>
              </a:rPr>
              <a:t>FİZYOLOJİ BİLGİNİ</a:t>
            </a:r>
            <a:endParaRPr lang="tr-TR" sz="2400" b="1" dirty="0">
              <a:solidFill>
                <a:srgbClr val="FF0000"/>
              </a:solidFill>
            </a:endParaRPr>
          </a:p>
        </p:txBody>
      </p:sp>
      <p:sp>
        <p:nvSpPr>
          <p:cNvPr id="7" name="6 Metin kutusu"/>
          <p:cNvSpPr txBox="1"/>
          <p:nvPr/>
        </p:nvSpPr>
        <p:spPr>
          <a:xfrm>
            <a:off x="4283968" y="4734342"/>
            <a:ext cx="5040560" cy="1615827"/>
          </a:xfrm>
          <a:prstGeom prst="rect">
            <a:avLst/>
          </a:prstGeom>
          <a:noFill/>
        </p:spPr>
        <p:txBody>
          <a:bodyPr wrap="square" rtlCol="0">
            <a:spAutoFit/>
          </a:bodyPr>
          <a:lstStyle/>
          <a:p>
            <a:pPr marL="82296" indent="0">
              <a:lnSpc>
                <a:spcPct val="150000"/>
              </a:lnSpc>
              <a:buFont typeface="Arial" pitchFamily="34" charset="0"/>
              <a:buChar char="•"/>
            </a:pPr>
            <a:r>
              <a:rPr lang="tr-TR" sz="2200" smtClean="0"/>
              <a:t>Fransız Araştırma Okulu’nu açmış ve canlı sistemlerin çalışmasını öğrenmek için canlı hayvan materyalleri kullanmıştır.</a:t>
            </a:r>
          </a:p>
        </p:txBody>
      </p:sp>
    </p:spTree>
    <p:extLst>
      <p:ext uri="{BB962C8B-B14F-4D97-AF65-F5344CB8AC3E}">
        <p14:creationId xmlns="" xmlns:p14="http://schemas.microsoft.com/office/powerpoint/2010/main" val="221382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a:xfrm>
            <a:off x="0" y="6021288"/>
            <a:ext cx="9144000" cy="836712"/>
          </a:xfrm>
        </p:spPr>
        <p:txBody>
          <a:bodyPr>
            <a:normAutofit fontScale="55000" lnSpcReduction="20000"/>
          </a:bodyPr>
          <a:lstStyle/>
          <a:p>
            <a:pPr>
              <a:buNone/>
            </a:pPr>
            <a:r>
              <a:rPr lang="tr-TR" b="1" smtClean="0">
                <a:latin typeface="Times New Roman" pitchFamily="18" charset="0"/>
              </a:rPr>
              <a:t>Kaynak: V Baumans . </a:t>
            </a:r>
            <a:r>
              <a:rPr lang="en-US" b="1" smtClean="0">
                <a:latin typeface="Times New Roman" pitchFamily="18" charset="0"/>
              </a:rPr>
              <a:t>Use of animals in experimental research:</a:t>
            </a:r>
            <a:r>
              <a:rPr lang="tr-TR" b="1" smtClean="0">
                <a:latin typeface="Times New Roman" pitchFamily="18" charset="0"/>
              </a:rPr>
              <a:t> an ethical dilemma?</a:t>
            </a:r>
          </a:p>
          <a:p>
            <a:pPr>
              <a:buNone/>
            </a:pPr>
            <a:r>
              <a:rPr lang="en-US" b="1" smtClean="0">
                <a:latin typeface="Times New Roman" pitchFamily="18" charset="0"/>
              </a:rPr>
              <a:t>Gene Therapy 2004</a:t>
            </a:r>
            <a:r>
              <a:rPr lang="tr-TR" b="1" smtClean="0">
                <a:latin typeface="Times New Roman" pitchFamily="18" charset="0"/>
              </a:rPr>
              <a:t>;</a:t>
            </a:r>
            <a:r>
              <a:rPr lang="en-US" b="1" smtClean="0">
                <a:latin typeface="Times New Roman" pitchFamily="18" charset="0"/>
              </a:rPr>
              <a:t> 11</a:t>
            </a:r>
            <a:r>
              <a:rPr lang="tr-TR" b="1" smtClean="0">
                <a:latin typeface="Times New Roman" pitchFamily="18" charset="0"/>
              </a:rPr>
              <a:t>:</a:t>
            </a:r>
            <a:r>
              <a:rPr lang="en-US" b="1" smtClean="0">
                <a:latin typeface="Times New Roman" pitchFamily="18" charset="0"/>
              </a:rPr>
              <a:t> S64–S66</a:t>
            </a:r>
            <a:endParaRPr lang="tr-TR" b="1" smtClean="0">
              <a:latin typeface="Times New Roman" pitchFamily="18" charset="0"/>
            </a:endParaRPr>
          </a:p>
          <a:p>
            <a:endParaRPr lang="tr-TR"/>
          </a:p>
        </p:txBody>
      </p:sp>
      <p:pic>
        <p:nvPicPr>
          <p:cNvPr id="6" name="Picture 2"/>
          <p:cNvPicPr>
            <a:picLocks noChangeAspect="1" noChangeArrowheads="1"/>
          </p:cNvPicPr>
          <p:nvPr/>
        </p:nvPicPr>
        <p:blipFill>
          <a:blip r:embed="rId3" cstate="print"/>
          <a:srcRect/>
          <a:stretch>
            <a:fillRect/>
          </a:stretch>
        </p:blipFill>
        <p:spPr bwMode="auto">
          <a:xfrm>
            <a:off x="0" y="0"/>
            <a:ext cx="9144000" cy="594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6093296"/>
            <a:ext cx="9144000" cy="764704"/>
          </a:xfrm>
        </p:spPr>
        <p:txBody>
          <a:bodyPr>
            <a:normAutofit fontScale="62500" lnSpcReduction="20000"/>
          </a:bodyPr>
          <a:lstStyle/>
          <a:p>
            <a:r>
              <a:rPr lang="tr-TR" b="1" smtClean="0">
                <a:latin typeface="Times New Roman" pitchFamily="18" charset="0"/>
              </a:rPr>
              <a:t>V Baumans . </a:t>
            </a:r>
            <a:r>
              <a:rPr lang="en-US" b="1" smtClean="0">
                <a:latin typeface="Times New Roman" pitchFamily="18" charset="0"/>
              </a:rPr>
              <a:t>Use of animals in experimental research:</a:t>
            </a:r>
            <a:r>
              <a:rPr lang="tr-TR" b="1" smtClean="0">
                <a:latin typeface="Times New Roman" pitchFamily="18" charset="0"/>
              </a:rPr>
              <a:t> an ethical dilemma?</a:t>
            </a:r>
          </a:p>
          <a:p>
            <a:pPr>
              <a:buNone/>
            </a:pPr>
            <a:r>
              <a:rPr lang="en-US" b="1" smtClean="0">
                <a:latin typeface="Times New Roman" pitchFamily="18" charset="0"/>
              </a:rPr>
              <a:t>Gene Therapy 2004</a:t>
            </a:r>
            <a:r>
              <a:rPr lang="tr-TR" b="1" smtClean="0">
                <a:latin typeface="Times New Roman" pitchFamily="18" charset="0"/>
              </a:rPr>
              <a:t>;</a:t>
            </a:r>
            <a:r>
              <a:rPr lang="en-US" b="1" smtClean="0">
                <a:latin typeface="Times New Roman" pitchFamily="18" charset="0"/>
              </a:rPr>
              <a:t> 11</a:t>
            </a:r>
            <a:r>
              <a:rPr lang="tr-TR" b="1" smtClean="0">
                <a:latin typeface="Times New Roman" pitchFamily="18" charset="0"/>
              </a:rPr>
              <a:t>:</a:t>
            </a:r>
            <a:r>
              <a:rPr lang="en-US" b="1" smtClean="0">
                <a:latin typeface="Times New Roman" pitchFamily="18" charset="0"/>
              </a:rPr>
              <a:t> S64–S66</a:t>
            </a:r>
            <a:endParaRPr lang="tr-TR" b="1" smtClean="0">
              <a:latin typeface="Times New Roman" pitchFamily="18" charset="0"/>
            </a:endParaRPr>
          </a:p>
          <a:p>
            <a:endParaRPr lang="tr-TR"/>
          </a:p>
        </p:txBody>
      </p:sp>
      <p:pic>
        <p:nvPicPr>
          <p:cNvPr id="4" name="Picture 2"/>
          <p:cNvPicPr>
            <a:picLocks noChangeAspect="1" noChangeArrowheads="1"/>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96752"/>
            <a:ext cx="7498080" cy="1143000"/>
          </a:xfrm>
        </p:spPr>
        <p:txBody>
          <a:bodyPr/>
          <a:lstStyle/>
          <a:p>
            <a:r>
              <a:rPr lang="tr-TR" b="1" dirty="0" smtClean="0"/>
              <a:t>SUNUM PLANI</a:t>
            </a:r>
            <a:endParaRPr lang="tr-TR" b="1" dirty="0"/>
          </a:p>
        </p:txBody>
      </p:sp>
      <p:sp>
        <p:nvSpPr>
          <p:cNvPr id="3" name="İçerik Yer Tutucusu 2"/>
          <p:cNvSpPr>
            <a:spLocks noGrp="1"/>
          </p:cNvSpPr>
          <p:nvPr>
            <p:ph idx="1"/>
          </p:nvPr>
        </p:nvSpPr>
        <p:spPr>
          <a:xfrm>
            <a:off x="1371600" y="2438400"/>
            <a:ext cx="6872808" cy="3294856"/>
          </a:xfrm>
        </p:spPr>
        <p:txBody>
          <a:bodyPr>
            <a:normAutofit/>
          </a:bodyPr>
          <a:lstStyle/>
          <a:p>
            <a:r>
              <a:rPr lang="tr-TR" sz="2200" dirty="0"/>
              <a:t>Hayvan Deneylerinde Tarihsel Gelişim</a:t>
            </a:r>
          </a:p>
          <a:p>
            <a:r>
              <a:rPr lang="tr-TR" sz="2200" dirty="0"/>
              <a:t>Tarihsel Süreçte  Yasal Düzenlemeler</a:t>
            </a:r>
          </a:p>
          <a:p>
            <a:r>
              <a:rPr lang="tr-TR" sz="2200" dirty="0"/>
              <a:t>Etik </a:t>
            </a:r>
            <a:r>
              <a:rPr lang="tr-TR" sz="2200" dirty="0" smtClean="0"/>
              <a:t>Kavramlar</a:t>
            </a:r>
            <a:endParaRPr lang="tr-TR" sz="2200" dirty="0"/>
          </a:p>
          <a:p>
            <a:r>
              <a:rPr lang="tr-TR" sz="2200" dirty="0"/>
              <a:t>Deneysel Çalışmalarda Etik</a:t>
            </a:r>
          </a:p>
          <a:p>
            <a:r>
              <a:rPr lang="tr-TR" sz="2200" dirty="0"/>
              <a:t>Ülkemizdeki Yasal Düzenlemeler</a:t>
            </a:r>
          </a:p>
          <a:p>
            <a:endParaRPr lang="tr-TR" sz="2200" dirty="0"/>
          </a:p>
        </p:txBody>
      </p:sp>
    </p:spTree>
    <p:extLst>
      <p:ext uri="{BB962C8B-B14F-4D97-AF65-F5344CB8AC3E}">
        <p14:creationId xmlns="" xmlns:p14="http://schemas.microsoft.com/office/powerpoint/2010/main" val="130738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5733256"/>
            <a:ext cx="9144000" cy="1124744"/>
          </a:xfrm>
        </p:spPr>
        <p:txBody>
          <a:bodyPr>
            <a:normAutofit/>
          </a:bodyPr>
          <a:lstStyle/>
          <a:p>
            <a:pPr>
              <a:buNone/>
            </a:pPr>
            <a:endParaRPr lang="tr-TR"/>
          </a:p>
        </p:txBody>
      </p:sp>
      <p:pic>
        <p:nvPicPr>
          <p:cNvPr id="28674" name="Picture 2" descr="experimental animal using rate ile ilgili görsel sonucu">
            <a:hlinkClick r:id="rId2"/>
          </p:cNvPr>
          <p:cNvPicPr>
            <a:picLocks noChangeAspect="1" noChangeArrowheads="1"/>
          </p:cNvPicPr>
          <p:nvPr/>
        </p:nvPicPr>
        <p:blipFill>
          <a:blip r:embed="rId3" cstate="print"/>
          <a:srcRect/>
          <a:stretch>
            <a:fillRect/>
          </a:stretch>
        </p:blipFill>
        <p:spPr bwMode="auto">
          <a:xfrm>
            <a:off x="0" y="548680"/>
            <a:ext cx="9144000" cy="599893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5" descr="claw1uses"/>
          <p:cNvPicPr>
            <a:picLocks noChangeAspect="1" noChangeArrowheads="1"/>
          </p:cNvPicPr>
          <p:nvPr/>
        </p:nvPicPr>
        <p:blipFill>
          <a:blip r:embed="rId2" cstate="print"/>
          <a:srcRect/>
          <a:stretch>
            <a:fillRect/>
          </a:stretch>
        </p:blipFill>
        <p:spPr bwMode="auto">
          <a:xfrm>
            <a:off x="1106422" y="620689"/>
            <a:ext cx="8037577" cy="56886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638"/>
            <a:ext cx="7746064" cy="1143000"/>
          </a:xfrm>
        </p:spPr>
        <p:txBody>
          <a:bodyPr/>
          <a:lstStyle/>
          <a:p>
            <a:r>
              <a:rPr lang="tr-TR" smtClean="0"/>
              <a:t>19. YY</a:t>
            </a:r>
            <a:endParaRPr lang="tr-TR"/>
          </a:p>
        </p:txBody>
      </p:sp>
      <p:sp>
        <p:nvSpPr>
          <p:cNvPr id="3" name="2 İçerik Yer Tutucusu"/>
          <p:cNvSpPr>
            <a:spLocks noGrp="1"/>
          </p:cNvSpPr>
          <p:nvPr>
            <p:ph idx="1"/>
          </p:nvPr>
        </p:nvSpPr>
        <p:spPr>
          <a:xfrm>
            <a:off x="1187624" y="1447800"/>
            <a:ext cx="7746064" cy="4800600"/>
          </a:xfrm>
        </p:spPr>
        <p:txBody>
          <a:bodyPr/>
          <a:lstStyle/>
          <a:p>
            <a:r>
              <a:rPr lang="tr-TR" smtClean="0">
                <a:latin typeface="Times New Roman" pitchFamily="18" charset="0"/>
              </a:rPr>
              <a:t>19. yüzyılda deneysel hayvan çalışmaları artarken, hayvan hakları savunucuları deneylerin hayvanlar üzerinde yapılmasının yasaklanmasını istemişlerdir. </a:t>
            </a:r>
          </a:p>
          <a:p>
            <a:r>
              <a:rPr lang="tr-TR" smtClean="0">
                <a:latin typeface="Times New Roman" pitchFamily="18" charset="0"/>
              </a:rPr>
              <a:t>Daha sonra ise deneyler yapılmalı fakat belirli sınırlamaları getiren </a:t>
            </a:r>
            <a:r>
              <a:rPr lang="tr-TR" smtClean="0">
                <a:solidFill>
                  <a:srgbClr val="FF0000"/>
                </a:solidFill>
                <a:latin typeface="Times New Roman" pitchFamily="18" charset="0"/>
              </a:rPr>
              <a:t>etik kurallar </a:t>
            </a:r>
            <a:r>
              <a:rPr lang="tr-TR" smtClean="0">
                <a:latin typeface="Times New Roman" pitchFamily="18" charset="0"/>
              </a:rPr>
              <a:t>getirilmesi gerektiğini kabul etmişlerdir.</a:t>
            </a:r>
          </a:p>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Bu alanda çıkan yasalar</a:t>
            </a:r>
            <a:endParaRPr lang="tr-TR"/>
          </a:p>
        </p:txBody>
      </p:sp>
      <p:sp>
        <p:nvSpPr>
          <p:cNvPr id="3" name="2 İçerik Yer Tutucusu"/>
          <p:cNvSpPr>
            <a:spLocks noGrp="1"/>
          </p:cNvSpPr>
          <p:nvPr>
            <p:ph idx="1"/>
          </p:nvPr>
        </p:nvSpPr>
        <p:spPr/>
        <p:txBody>
          <a:bodyPr>
            <a:normAutofit fontScale="85000" lnSpcReduction="10000"/>
          </a:bodyPr>
          <a:lstStyle/>
          <a:p>
            <a:pPr>
              <a:lnSpc>
                <a:spcPct val="90000"/>
              </a:lnSpc>
            </a:pPr>
            <a:r>
              <a:rPr lang="tr-TR" smtClean="0"/>
              <a:t>1876 İngiterde ilk etik yasa “ </a:t>
            </a:r>
            <a:r>
              <a:rPr lang="tr-TR" smtClean="0">
                <a:solidFill>
                  <a:srgbClr val="FF0000"/>
                </a:solidFill>
              </a:rPr>
              <a:t>Hayvanlara iyi davranma yasası- Cruelty to Animal Act</a:t>
            </a:r>
            <a:r>
              <a:rPr lang="tr-TR" smtClean="0"/>
              <a:t>” çıkmıştır.</a:t>
            </a:r>
          </a:p>
          <a:p>
            <a:pPr>
              <a:lnSpc>
                <a:spcPct val="90000"/>
              </a:lnSpc>
            </a:pPr>
            <a:r>
              <a:rPr lang="tr-TR" smtClean="0"/>
              <a:t>1959- </a:t>
            </a:r>
            <a:r>
              <a:rPr lang="tr-TR" smtClean="0">
                <a:solidFill>
                  <a:srgbClr val="FF0000"/>
                </a:solidFill>
              </a:rPr>
              <a:t>3 R kuralı </a:t>
            </a:r>
            <a:r>
              <a:rPr lang="tr-TR" smtClean="0"/>
              <a:t>çıkmış,</a:t>
            </a:r>
          </a:p>
          <a:p>
            <a:pPr>
              <a:lnSpc>
                <a:spcPct val="90000"/>
              </a:lnSpc>
            </a:pPr>
            <a:r>
              <a:rPr lang="tr-TR" smtClean="0"/>
              <a:t>1966- ABD de </a:t>
            </a:r>
            <a:r>
              <a:rPr lang="tr-TR" smtClean="0">
                <a:solidFill>
                  <a:srgbClr val="FF0000"/>
                </a:solidFill>
              </a:rPr>
              <a:t>Hayvan Refahı yasası- </a:t>
            </a:r>
            <a:r>
              <a:rPr lang="tr-TR" smtClean="0"/>
              <a:t>The Laboratory  Animal Welfare Act</a:t>
            </a:r>
          </a:p>
          <a:p>
            <a:pPr>
              <a:lnSpc>
                <a:spcPct val="90000"/>
              </a:lnSpc>
            </a:pPr>
            <a:r>
              <a:rPr lang="tr-TR" smtClean="0"/>
              <a:t>1972-74-75-76-81 Yıllarında Avrupa ülkelerinde </a:t>
            </a:r>
            <a:r>
              <a:rPr lang="tr-TR" smtClean="0">
                <a:solidFill>
                  <a:srgbClr val="FF0000"/>
                </a:solidFill>
              </a:rPr>
              <a:t>Hayvanları koruma yasası </a:t>
            </a:r>
            <a:r>
              <a:rPr lang="tr-TR" smtClean="0"/>
              <a:t>çıkmıştır.</a:t>
            </a:r>
          </a:p>
          <a:p>
            <a:pPr>
              <a:lnSpc>
                <a:spcPct val="90000"/>
              </a:lnSpc>
            </a:pPr>
            <a:r>
              <a:rPr lang="tr-TR" smtClean="0"/>
              <a:t>1986-Avrupa Konseyinde </a:t>
            </a:r>
            <a:r>
              <a:rPr lang="tr-TR" smtClean="0">
                <a:solidFill>
                  <a:srgbClr val="FF0000"/>
                </a:solidFill>
              </a:rPr>
              <a:t>Hayvan hakları yasası</a:t>
            </a:r>
            <a:r>
              <a:rPr lang="tr-TR" smtClean="0"/>
              <a:t>, </a:t>
            </a:r>
          </a:p>
          <a:p>
            <a:pPr>
              <a:lnSpc>
                <a:spcPct val="90000"/>
              </a:lnSpc>
            </a:pPr>
            <a:r>
              <a:rPr lang="tr-TR" smtClean="0"/>
              <a:t>1987- Avrupa Konseyinde </a:t>
            </a:r>
            <a:r>
              <a:rPr lang="tr-TR" smtClean="0">
                <a:solidFill>
                  <a:srgbClr val="FF0000"/>
                </a:solidFill>
              </a:rPr>
              <a:t>Hayvan Kullanılan denemelerdeki düzenlemelerin yasası </a:t>
            </a:r>
            <a:r>
              <a:rPr lang="tr-TR" smtClean="0"/>
              <a:t>yürürlüğe girdi.</a:t>
            </a:r>
          </a:p>
          <a:p>
            <a:pPr>
              <a:lnSpc>
                <a:spcPct val="90000"/>
              </a:lnSpc>
            </a:pPr>
            <a:endParaRPr lang="tr-TR" smtClean="0"/>
          </a:p>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498080" cy="1143000"/>
          </a:xfrm>
        </p:spPr>
        <p:txBody>
          <a:bodyPr/>
          <a:lstStyle/>
          <a:p>
            <a:r>
              <a:rPr lang="tr-TR" smtClean="0"/>
              <a:t>1876 yılı Londra’da </a:t>
            </a:r>
            <a:endParaRPr lang="tr-TR"/>
          </a:p>
        </p:txBody>
      </p:sp>
      <p:sp>
        <p:nvSpPr>
          <p:cNvPr id="3" name="2 İçerik Yer Tutucusu"/>
          <p:cNvSpPr>
            <a:spLocks noGrp="1"/>
          </p:cNvSpPr>
          <p:nvPr>
            <p:ph idx="1"/>
          </p:nvPr>
        </p:nvSpPr>
        <p:spPr>
          <a:xfrm>
            <a:off x="1043608" y="1340768"/>
            <a:ext cx="7890080" cy="5877272"/>
          </a:xfrm>
        </p:spPr>
        <p:txBody>
          <a:bodyPr>
            <a:normAutofit fontScale="92500"/>
          </a:bodyPr>
          <a:lstStyle/>
          <a:p>
            <a:pPr>
              <a:lnSpc>
                <a:spcPct val="150000"/>
              </a:lnSpc>
            </a:pPr>
            <a:r>
              <a:rPr lang="tr-TR" sz="2400" smtClean="0"/>
              <a:t>İngiltere - 1875 The Victoria Street Society adında </a:t>
            </a:r>
            <a:r>
              <a:rPr lang="tr-TR" sz="2400" b="1" i="1" smtClean="0">
                <a:solidFill>
                  <a:srgbClr val="FF0000"/>
                </a:solidFill>
                <a:hlinkClick r:id="rId2"/>
              </a:rPr>
              <a:t>antiviviseksiyonist</a:t>
            </a:r>
            <a:r>
              <a:rPr lang="tr-TR" sz="2400" smtClean="0">
                <a:solidFill>
                  <a:srgbClr val="FF0000"/>
                </a:solidFill>
              </a:rPr>
              <a:t> </a:t>
            </a:r>
            <a:r>
              <a:rPr lang="tr-TR" sz="2400" smtClean="0"/>
              <a:t>kuruluş kurulmuştur.</a:t>
            </a:r>
          </a:p>
          <a:p>
            <a:pPr>
              <a:lnSpc>
                <a:spcPct val="150000"/>
              </a:lnSpc>
            </a:pPr>
            <a:r>
              <a:rPr lang="tr-TR" sz="2400" smtClean="0"/>
              <a:t>1876 İngilterede Royal Commission kurulmuş ve</a:t>
            </a:r>
            <a:r>
              <a:rPr lang="tr-TR" sz="2400" smtClean="0">
                <a:solidFill>
                  <a:srgbClr val="FF0000"/>
                </a:solidFill>
              </a:rPr>
              <a:t> ‘’ Hayvanlara İnsancıl Davranma Yasası ‘’</a:t>
            </a:r>
            <a:r>
              <a:rPr lang="tr-TR" sz="2400" smtClean="0"/>
              <a:t> ( Cruelty to Animal Act) çıkmıştır</a:t>
            </a:r>
            <a:r>
              <a:rPr lang="tr-TR" sz="2400" smtClean="0"/>
              <a:t>. 1933’e kadar tek yasa olarak kalmıştır.</a:t>
            </a:r>
          </a:p>
          <a:p>
            <a:pPr>
              <a:lnSpc>
                <a:spcPct val="150000"/>
              </a:lnSpc>
            </a:pPr>
            <a:r>
              <a:rPr lang="tr-TR" sz="2400" smtClean="0"/>
              <a:t>Anestezisiz deney yasaklanmış ve sadece bilimsel amaçlı hayvan kullanımına izin verilen denetimli bir sistem oluşturulmuştur.</a:t>
            </a:r>
            <a:endParaRPr lang="tr-TR" sz="2400" smtClean="0"/>
          </a:p>
          <a:p>
            <a:pPr>
              <a:lnSpc>
                <a:spcPct val="150000"/>
              </a:lnSpc>
              <a:buFont typeface="Wingdings" pitchFamily="2" charset="2"/>
              <a:buNone/>
            </a:pPr>
            <a:r>
              <a:rPr lang="tr-TR" sz="2400" smtClean="0"/>
              <a:t>*Bu tarihten sonra Avrupada ve Amerikada pekçok </a:t>
            </a:r>
            <a:r>
              <a:rPr lang="tr-TR" sz="2400" smtClean="0"/>
              <a:t>hayvan haklarına ilişkin </a:t>
            </a:r>
            <a:r>
              <a:rPr lang="tr-TR" sz="2400" smtClean="0"/>
              <a:t>yasal </a:t>
            </a:r>
            <a:r>
              <a:rPr lang="tr-TR" sz="2400" smtClean="0"/>
              <a:t>düzenlemeler </a:t>
            </a:r>
            <a:r>
              <a:rPr lang="tr-TR" sz="2400" smtClean="0"/>
              <a:t>ve </a:t>
            </a:r>
            <a:r>
              <a:rPr lang="tr-TR" sz="2400" smtClean="0"/>
              <a:t>kuruluşlar </a:t>
            </a:r>
            <a:r>
              <a:rPr lang="tr-TR" sz="2400" smtClean="0"/>
              <a:t>ortaya çıkmıştır.</a:t>
            </a:r>
          </a:p>
          <a:p>
            <a:pPr>
              <a:lnSpc>
                <a:spcPct val="150000"/>
              </a:lnSpc>
            </a:pPr>
            <a:endParaRPr lang="tr-T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548438" y="0"/>
            <a:ext cx="2595562" cy="2914650"/>
          </a:xfrm>
          <a:prstGeom prst="rect">
            <a:avLst/>
          </a:prstGeom>
          <a:noFill/>
          <a:ln w="9525">
            <a:noFill/>
            <a:miter lim="800000"/>
            <a:headEnd/>
            <a:tailEnd/>
          </a:ln>
        </p:spPr>
      </p:pic>
      <p:sp>
        <p:nvSpPr>
          <p:cNvPr id="15362" name="Dikdörtgen 1"/>
          <p:cNvSpPr>
            <a:spLocks noChangeArrowheads="1"/>
          </p:cNvSpPr>
          <p:nvPr/>
        </p:nvSpPr>
        <p:spPr bwMode="auto">
          <a:xfrm>
            <a:off x="1115616" y="764704"/>
            <a:ext cx="5400427" cy="1569660"/>
          </a:xfrm>
          <a:prstGeom prst="rect">
            <a:avLst/>
          </a:prstGeom>
          <a:noFill/>
          <a:ln w="9525">
            <a:noFill/>
            <a:miter lim="800000"/>
            <a:headEnd/>
            <a:tailEnd/>
          </a:ln>
        </p:spPr>
        <p:txBody>
          <a:bodyPr wrap="square">
            <a:spAutoFit/>
          </a:bodyPr>
          <a:lstStyle/>
          <a:p>
            <a:pPr marL="285750" indent="-285750">
              <a:buFont typeface="Arial" charset="0"/>
              <a:buChar char="•"/>
            </a:pPr>
            <a:r>
              <a:rPr lang="tr-TR" sz="2400">
                <a:latin typeface="Calibri" pitchFamily="34" charset="0"/>
              </a:rPr>
              <a:t>1959 yılında Russell ve Burch deneylerde kullanılan hayvanlara ilişkin 3R kuralını getirmiş ve bu kurallar bilim insanlarınca kabul edilmiştir. </a:t>
            </a:r>
          </a:p>
        </p:txBody>
      </p:sp>
      <p:sp>
        <p:nvSpPr>
          <p:cNvPr id="15363" name="Dikdörtgen 2"/>
          <p:cNvSpPr>
            <a:spLocks noChangeArrowheads="1"/>
          </p:cNvSpPr>
          <p:nvPr/>
        </p:nvSpPr>
        <p:spPr bwMode="auto">
          <a:xfrm>
            <a:off x="1043608" y="2636912"/>
            <a:ext cx="8100392" cy="3416320"/>
          </a:xfrm>
          <a:prstGeom prst="rect">
            <a:avLst/>
          </a:prstGeom>
          <a:noFill/>
          <a:ln w="9525">
            <a:noFill/>
            <a:miter lim="800000"/>
            <a:headEnd/>
            <a:tailEnd/>
          </a:ln>
        </p:spPr>
        <p:txBody>
          <a:bodyPr wrap="square">
            <a:spAutoFit/>
          </a:bodyPr>
          <a:lstStyle/>
          <a:p>
            <a:r>
              <a:rPr lang="tr-TR" sz="2400">
                <a:latin typeface="Calibri" pitchFamily="34" charset="0"/>
              </a:rPr>
              <a:t>3R;</a:t>
            </a:r>
          </a:p>
          <a:p>
            <a:r>
              <a:rPr lang="tr-TR" sz="2400">
                <a:latin typeface="Calibri" pitchFamily="34" charset="0"/>
              </a:rPr>
              <a:t>•</a:t>
            </a:r>
            <a:r>
              <a:rPr lang="tr-TR" sz="2400" smtClean="0">
                <a:latin typeface="Calibri" pitchFamily="34" charset="0"/>
              </a:rPr>
              <a:t>Replacement: Hayvan kullanımı yerine </a:t>
            </a:r>
            <a:r>
              <a:rPr lang="tr-TR" sz="2400" smtClean="0"/>
              <a:t>farklı yöntemler kullanmak</a:t>
            </a:r>
            <a:endParaRPr lang="tr-TR" sz="2400">
              <a:latin typeface="Calibri" pitchFamily="34" charset="0"/>
            </a:endParaRPr>
          </a:p>
          <a:p>
            <a:r>
              <a:rPr lang="tr-TR" sz="2400">
                <a:latin typeface="Calibri" pitchFamily="34" charset="0"/>
              </a:rPr>
              <a:t>•</a:t>
            </a:r>
            <a:r>
              <a:rPr lang="tr-TR" sz="2400" smtClean="0">
                <a:latin typeface="Calibri" pitchFamily="34" charset="0"/>
              </a:rPr>
              <a:t>Reduction: </a:t>
            </a:r>
            <a:r>
              <a:rPr lang="tr-TR" sz="2400" smtClean="0"/>
              <a:t>Kullanılacak hayvan sayısını azaltmak</a:t>
            </a:r>
            <a:endParaRPr lang="tr-TR" sz="2400">
              <a:latin typeface="Calibri" pitchFamily="34" charset="0"/>
            </a:endParaRPr>
          </a:p>
          <a:p>
            <a:r>
              <a:rPr lang="tr-TR" sz="2400">
                <a:latin typeface="Calibri" pitchFamily="34" charset="0"/>
              </a:rPr>
              <a:t>•</a:t>
            </a:r>
            <a:r>
              <a:rPr lang="tr-TR" sz="2400" smtClean="0">
                <a:latin typeface="Calibri" pitchFamily="34" charset="0"/>
              </a:rPr>
              <a:t>Refinement: Çalışmaların </a:t>
            </a:r>
            <a:r>
              <a:rPr lang="tr-TR" sz="2400" smtClean="0"/>
              <a:t>hayvana mümkün olduğunca ağrı ve acı verilmeden yapmak</a:t>
            </a:r>
            <a:endParaRPr lang="tr-TR" sz="2400">
              <a:latin typeface="Calibri" pitchFamily="34" charset="0"/>
            </a:endParaRPr>
          </a:p>
          <a:p>
            <a:endParaRPr lang="tr-TR" sz="2400">
              <a:latin typeface="Calibri" pitchFamily="34" charset="0"/>
            </a:endParaRPr>
          </a:p>
          <a:p>
            <a:r>
              <a:rPr lang="tr-TR" sz="2400">
                <a:latin typeface="Calibri" pitchFamily="34" charset="0"/>
              </a:rPr>
              <a:t>Bu kurallara ek olarak </a:t>
            </a:r>
          </a:p>
          <a:p>
            <a:r>
              <a:rPr lang="tr-TR" sz="2400">
                <a:latin typeface="Calibri" pitchFamily="34" charset="0"/>
              </a:rPr>
              <a:t>•Responsibility </a:t>
            </a:r>
            <a:r>
              <a:rPr lang="tr-TR" sz="2400" smtClean="0">
                <a:latin typeface="Calibri" pitchFamily="34" charset="0"/>
              </a:rPr>
              <a:t>(4. R): Araştırıcının ‘3R’ ye ilişkin sorumluluğu</a:t>
            </a:r>
            <a:endParaRPr lang="tr-TR" sz="24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8100392" cy="1143000"/>
          </a:xfrm>
        </p:spPr>
        <p:txBody>
          <a:bodyPr>
            <a:noAutofit/>
          </a:bodyPr>
          <a:lstStyle/>
          <a:p>
            <a:r>
              <a:rPr lang="tr-TR" sz="3600" smtClean="0"/>
              <a:t>1987 Law Relating to Animal Experimentation in Laboratory Animals yasası çıkmıştır.</a:t>
            </a:r>
            <a:endParaRPr lang="tr-TR" sz="3600"/>
          </a:p>
        </p:txBody>
      </p:sp>
      <p:sp>
        <p:nvSpPr>
          <p:cNvPr id="3" name="2 İçerik Yer Tutucusu"/>
          <p:cNvSpPr>
            <a:spLocks noGrp="1"/>
          </p:cNvSpPr>
          <p:nvPr>
            <p:ph idx="1"/>
          </p:nvPr>
        </p:nvSpPr>
        <p:spPr>
          <a:xfrm>
            <a:off x="971600" y="1772816"/>
            <a:ext cx="7962088" cy="5085184"/>
          </a:xfrm>
        </p:spPr>
        <p:txBody>
          <a:bodyPr>
            <a:normAutofit fontScale="85000" lnSpcReduction="20000"/>
          </a:bodyPr>
          <a:lstStyle/>
          <a:p>
            <a:pPr>
              <a:lnSpc>
                <a:spcPct val="150000"/>
              </a:lnSpc>
              <a:buNone/>
            </a:pPr>
            <a:r>
              <a:rPr lang="tr-TR" sz="2600" smtClean="0"/>
              <a:t>Bu yasaya göre;</a:t>
            </a:r>
          </a:p>
          <a:p>
            <a:pPr>
              <a:lnSpc>
                <a:spcPct val="150000"/>
              </a:lnSpc>
            </a:pPr>
            <a:r>
              <a:rPr lang="tr-TR" sz="2600" smtClean="0"/>
              <a:t>Tüm deneyler Uzman Veteriner Hekimler tarafından denetlenir.</a:t>
            </a:r>
          </a:p>
          <a:p>
            <a:pPr>
              <a:lnSpc>
                <a:spcPct val="150000"/>
              </a:lnSpc>
            </a:pPr>
            <a:r>
              <a:rPr lang="tr-TR" sz="2600" smtClean="0"/>
              <a:t>Deneyler, konusunda uzman kişilerce yapılır.</a:t>
            </a:r>
          </a:p>
          <a:p>
            <a:pPr>
              <a:lnSpc>
                <a:spcPct val="150000"/>
              </a:lnSpc>
            </a:pPr>
            <a:r>
              <a:rPr lang="tr-TR" sz="2600" smtClean="0"/>
              <a:t>Hayvanlara ne şekilde olursa olsun acı ve ağrı verilemez.</a:t>
            </a:r>
          </a:p>
          <a:p>
            <a:pPr>
              <a:lnSpc>
                <a:spcPct val="150000"/>
              </a:lnSpc>
            </a:pPr>
            <a:r>
              <a:rPr lang="tr-TR" sz="2600" smtClean="0"/>
              <a:t>Omurgasız hayvanlarda kısıtlama yoktur.</a:t>
            </a:r>
          </a:p>
          <a:p>
            <a:pPr>
              <a:lnSpc>
                <a:spcPct val="150000"/>
              </a:lnSpc>
            </a:pPr>
            <a:r>
              <a:rPr lang="tr-TR" sz="2600" smtClean="0"/>
              <a:t>Deneylerde kullanılan hayvanların  kayıtları 2 yıl boyunca tutulur ve kontrol edilir</a:t>
            </a:r>
          </a:p>
          <a:p>
            <a:pPr>
              <a:lnSpc>
                <a:spcPct val="150000"/>
              </a:lnSpc>
            </a:pPr>
            <a:r>
              <a:rPr lang="tr-TR" sz="2600" smtClean="0"/>
              <a:t>Eğer varsa alternatif yöntemler kullanılır.</a:t>
            </a:r>
          </a:p>
          <a:p>
            <a:pPr>
              <a:lnSpc>
                <a:spcPct val="150000"/>
              </a:lnSpc>
            </a:pPr>
            <a:r>
              <a:rPr lang="tr-TR" sz="2600" smtClean="0"/>
              <a:t>Öğrenci eğitiminde canlı materyalden çok alternatif yöntemler kullanılır.</a:t>
            </a:r>
          </a:p>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1475656" y="764704"/>
            <a:ext cx="7129462" cy="3752850"/>
          </a:xfrm>
          <a:prstGeom prst="rect">
            <a:avLst/>
          </a:prstGeom>
          <a:noFill/>
          <a:ln w="9525">
            <a:noFill/>
            <a:miter lim="800000"/>
            <a:headEnd/>
            <a:tailEnd/>
          </a:ln>
        </p:spPr>
      </p:pic>
      <p:sp>
        <p:nvSpPr>
          <p:cNvPr id="16386" name="Dikdörtgen 2"/>
          <p:cNvSpPr>
            <a:spLocks noChangeArrowheads="1"/>
          </p:cNvSpPr>
          <p:nvPr/>
        </p:nvSpPr>
        <p:spPr bwMode="auto">
          <a:xfrm>
            <a:off x="1043608" y="4797425"/>
            <a:ext cx="8136905" cy="2308324"/>
          </a:xfrm>
          <a:prstGeom prst="rect">
            <a:avLst/>
          </a:prstGeom>
          <a:noFill/>
          <a:ln w="9525">
            <a:noFill/>
            <a:miter lim="800000"/>
            <a:headEnd/>
            <a:tailEnd/>
          </a:ln>
        </p:spPr>
        <p:txBody>
          <a:bodyPr wrap="square">
            <a:spAutoFit/>
          </a:bodyPr>
          <a:lstStyle/>
          <a:p>
            <a:r>
              <a:rPr lang="tr-TR" sz="2400" b="1">
                <a:latin typeface="Calibri" pitchFamily="34" charset="0"/>
              </a:rPr>
              <a:t>Gıda, Tarım ve Hayvancılık Bakanlığı </a:t>
            </a:r>
          </a:p>
          <a:p>
            <a:r>
              <a:rPr lang="tr-TR" sz="2400" b="1">
                <a:latin typeface="Calibri" pitchFamily="34" charset="0"/>
              </a:rPr>
              <a:t>13 Aralık 2011 </a:t>
            </a:r>
          </a:p>
          <a:p>
            <a:r>
              <a:rPr lang="tr-TR" sz="2400" b="1">
                <a:solidFill>
                  <a:schemeClr val="folHlink"/>
                </a:solidFill>
                <a:latin typeface="Calibri" pitchFamily="34" charset="0"/>
              </a:rPr>
              <a:t>‘Deneysel ve Diğer Bilimsel Amaçlar İçin Kullanılan Hayvanların Refah ve Korunmasına Dair Yönetmelik</a:t>
            </a:r>
            <a:r>
              <a:rPr lang="tr-TR" sz="2400" b="1" smtClean="0">
                <a:solidFill>
                  <a:schemeClr val="folHlink"/>
                </a:solidFill>
                <a:latin typeface="Calibri" pitchFamily="34" charset="0"/>
              </a:rPr>
              <a:t>’</a:t>
            </a:r>
          </a:p>
          <a:p>
            <a:endParaRPr lang="tr-TR" sz="2400" b="1" smtClean="0">
              <a:solidFill>
                <a:schemeClr val="folHlink"/>
              </a:solidFill>
              <a:latin typeface="Calibri" pitchFamily="34" charset="0"/>
            </a:endParaRPr>
          </a:p>
          <a:p>
            <a:endParaRPr lang="tr-TR" sz="2400" b="1">
              <a:solidFill>
                <a:schemeClr val="folHlink"/>
              </a:solidFill>
              <a:latin typeface="Calibri" pitchFamily="34" charset="0"/>
            </a:endParaRPr>
          </a:p>
        </p:txBody>
      </p:sp>
      <p:sp>
        <p:nvSpPr>
          <p:cNvPr id="4" name="3 Dikdörtgen"/>
          <p:cNvSpPr/>
          <p:nvPr/>
        </p:nvSpPr>
        <p:spPr>
          <a:xfrm>
            <a:off x="1043608" y="6309320"/>
            <a:ext cx="7344816" cy="369332"/>
          </a:xfrm>
          <a:prstGeom prst="rect">
            <a:avLst/>
          </a:prstGeom>
        </p:spPr>
        <p:txBody>
          <a:bodyPr wrap="square">
            <a:spAutoFit/>
          </a:bodyPr>
          <a:lstStyle/>
          <a:p>
            <a:pPr algn="ctr"/>
            <a:r>
              <a:rPr lang="tr-TR" smtClean="0">
                <a:solidFill>
                  <a:srgbClr val="0070C0"/>
                </a:solidFill>
              </a:rPr>
              <a:t>http://www.resmigazete.gov.tr/eskiler/2011/12/20111213-4.htm </a:t>
            </a:r>
            <a:endParaRPr lang="tr-TR">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8172400" cy="1143000"/>
          </a:xfrm>
        </p:spPr>
        <p:txBody>
          <a:bodyPr>
            <a:normAutofit/>
          </a:bodyPr>
          <a:lstStyle/>
          <a:p>
            <a:r>
              <a:rPr lang="tr-TR" sz="3600" smtClean="0"/>
              <a:t>Hayvanları Koruma Alanında Dernekleşme</a:t>
            </a:r>
            <a:endParaRPr lang="tr-TR" sz="3600"/>
          </a:p>
        </p:txBody>
      </p:sp>
      <p:sp>
        <p:nvSpPr>
          <p:cNvPr id="3" name="2 İçerik Yer Tutucusu"/>
          <p:cNvSpPr>
            <a:spLocks noGrp="1"/>
          </p:cNvSpPr>
          <p:nvPr>
            <p:ph idx="1"/>
          </p:nvPr>
        </p:nvSpPr>
        <p:spPr>
          <a:xfrm>
            <a:off x="1043608" y="1052736"/>
            <a:ext cx="7818072" cy="5410200"/>
          </a:xfrm>
        </p:spPr>
        <p:txBody>
          <a:bodyPr>
            <a:normAutofit/>
          </a:bodyPr>
          <a:lstStyle/>
          <a:p>
            <a:pPr algn="ctr">
              <a:buNone/>
            </a:pPr>
            <a:r>
              <a:rPr lang="tr-TR" sz="2800" smtClean="0">
                <a:solidFill>
                  <a:srgbClr val="FF0000"/>
                </a:solidFill>
              </a:rPr>
              <a:t>Hayvanları </a:t>
            </a:r>
            <a:r>
              <a:rPr lang="tr-TR" sz="2800" smtClean="0">
                <a:solidFill>
                  <a:srgbClr val="FF0000"/>
                </a:solidFill>
              </a:rPr>
              <a:t>Koruma </a:t>
            </a:r>
            <a:r>
              <a:rPr lang="tr-TR" sz="2800" smtClean="0">
                <a:solidFill>
                  <a:srgbClr val="FF0000"/>
                </a:solidFill>
              </a:rPr>
              <a:t>Derneği</a:t>
            </a:r>
          </a:p>
          <a:p>
            <a:pPr algn="ctr">
              <a:buNone/>
            </a:pPr>
            <a:r>
              <a:rPr lang="tr-TR" sz="2800" smtClean="0"/>
              <a:t>Fransa-1845 </a:t>
            </a:r>
            <a:endParaRPr lang="tr-TR" sz="2800" smtClean="0">
              <a:solidFill>
                <a:srgbClr val="FF0000"/>
              </a:solidFill>
            </a:endParaRPr>
          </a:p>
          <a:p>
            <a:endParaRPr lang="tr-TR" sz="2800" smtClean="0"/>
          </a:p>
          <a:p>
            <a:pPr algn="ctr">
              <a:buNone/>
            </a:pPr>
            <a:r>
              <a:rPr lang="tr-TR" sz="2800" smtClean="0">
                <a:solidFill>
                  <a:srgbClr val="FF0000"/>
                </a:solidFill>
              </a:rPr>
              <a:t>The </a:t>
            </a:r>
            <a:r>
              <a:rPr lang="tr-TR" sz="2800" smtClean="0">
                <a:solidFill>
                  <a:srgbClr val="FF0000"/>
                </a:solidFill>
              </a:rPr>
              <a:t>Victoria </a:t>
            </a:r>
            <a:r>
              <a:rPr lang="tr-TR" sz="2800" smtClean="0">
                <a:solidFill>
                  <a:srgbClr val="FF0000"/>
                </a:solidFill>
              </a:rPr>
              <a:t>Street </a:t>
            </a:r>
            <a:r>
              <a:rPr lang="tr-TR" sz="2800" smtClean="0">
                <a:solidFill>
                  <a:srgbClr val="FF0000"/>
                </a:solidFill>
              </a:rPr>
              <a:t>Society</a:t>
            </a:r>
          </a:p>
          <a:p>
            <a:pPr algn="ctr">
              <a:buNone/>
            </a:pPr>
            <a:r>
              <a:rPr lang="tr-TR" sz="2800" smtClean="0"/>
              <a:t>İngiltere-1875</a:t>
            </a:r>
          </a:p>
          <a:p>
            <a:pPr algn="ctr">
              <a:buNone/>
            </a:pPr>
            <a:r>
              <a:rPr lang="tr-TR" sz="2800" smtClean="0"/>
              <a:t>(İlk antiviviseksiyonist hareket)</a:t>
            </a:r>
          </a:p>
          <a:p>
            <a:pPr algn="ctr">
              <a:buNone/>
            </a:pPr>
            <a:endParaRPr lang="tr-TR" sz="2800" smtClean="0"/>
          </a:p>
          <a:p>
            <a:pPr algn="ctr">
              <a:buNone/>
            </a:pPr>
            <a:r>
              <a:rPr lang="tr-TR" sz="2800" smtClean="0">
                <a:solidFill>
                  <a:srgbClr val="FF0000"/>
                </a:solidFill>
              </a:rPr>
              <a:t>Himaye-i Hayvanat Cemiyeti</a:t>
            </a:r>
            <a:endParaRPr lang="tr-TR" sz="2800" smtClean="0">
              <a:solidFill>
                <a:srgbClr val="FF0000"/>
              </a:solidFill>
            </a:endParaRPr>
          </a:p>
          <a:p>
            <a:pPr algn="ctr">
              <a:buNone/>
            </a:pPr>
            <a:r>
              <a:rPr lang="tr-TR" sz="2800" smtClean="0"/>
              <a:t>İstanbul-1912</a:t>
            </a:r>
          </a:p>
          <a:p>
            <a:pPr algn="ctr">
              <a:buNone/>
            </a:pPr>
            <a:endParaRPr lang="tr-TR" smtClean="0"/>
          </a:p>
        </p:txBody>
      </p:sp>
      <p:sp>
        <p:nvSpPr>
          <p:cNvPr id="1026" name="AutoShape 2" descr="türkiye hayvanları koruma derneği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türkiye hayvanları koruma derneği ile ilgili görsel sonucu"/>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0" name="Picture 6" descr="türkiye hayvanları koruma derneği ile ilgili görsel sonucu">
            <a:hlinkClick r:id="rId2"/>
          </p:cNvPr>
          <p:cNvPicPr>
            <a:picLocks noChangeAspect="1" noChangeArrowheads="1"/>
          </p:cNvPicPr>
          <p:nvPr/>
        </p:nvPicPr>
        <p:blipFill>
          <a:blip r:embed="rId3" cstate="print"/>
          <a:srcRect/>
          <a:stretch>
            <a:fillRect/>
          </a:stretch>
        </p:blipFill>
        <p:spPr bwMode="auto">
          <a:xfrm>
            <a:off x="2483768" y="5733256"/>
            <a:ext cx="5328592" cy="912609"/>
          </a:xfrm>
          <a:prstGeom prst="rect">
            <a:avLst/>
          </a:prstGeom>
          <a:noFill/>
        </p:spPr>
      </p:pic>
      <p:pic>
        <p:nvPicPr>
          <p:cNvPr id="1036" name="Picture 12" descr="animal protection association france ile ilgili görsel sonucu">
            <a:hlinkClick r:id="rId4"/>
          </p:cNvPr>
          <p:cNvPicPr>
            <a:picLocks noChangeAspect="1" noChangeArrowheads="1"/>
          </p:cNvPicPr>
          <p:nvPr/>
        </p:nvPicPr>
        <p:blipFill>
          <a:blip r:embed="rId5" cstate="print"/>
          <a:srcRect/>
          <a:stretch>
            <a:fillRect/>
          </a:stretch>
        </p:blipFill>
        <p:spPr bwMode="auto">
          <a:xfrm>
            <a:off x="179512" y="1844824"/>
            <a:ext cx="2339752" cy="23494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8100392" cy="1143000"/>
          </a:xfrm>
        </p:spPr>
        <p:txBody>
          <a:bodyPr>
            <a:normAutofit fontScale="90000"/>
          </a:bodyPr>
          <a:lstStyle/>
          <a:p>
            <a:r>
              <a:rPr lang="tr-TR" sz="4400" smtClean="0"/>
              <a:t>Laboratuvar Hayvanları </a:t>
            </a:r>
            <a:r>
              <a:rPr lang="tr-TR" sz="4400" smtClean="0"/>
              <a:t>Bilimi </a:t>
            </a:r>
            <a:r>
              <a:rPr lang="tr-TR" sz="4400" smtClean="0"/>
              <a:t>Alanında Faaliyet Gösteren Başlıca Dernekler</a:t>
            </a:r>
            <a:endParaRPr lang="tr-TR"/>
          </a:p>
        </p:txBody>
      </p:sp>
      <p:sp>
        <p:nvSpPr>
          <p:cNvPr id="3" name="2 İçerik Yer Tutucusu"/>
          <p:cNvSpPr>
            <a:spLocks noGrp="1"/>
          </p:cNvSpPr>
          <p:nvPr>
            <p:ph idx="1"/>
          </p:nvPr>
        </p:nvSpPr>
        <p:spPr>
          <a:xfrm>
            <a:off x="971600" y="1447800"/>
            <a:ext cx="8172400" cy="5410200"/>
          </a:xfrm>
        </p:spPr>
        <p:txBody>
          <a:bodyPr>
            <a:normAutofit fontScale="85000" lnSpcReduction="20000"/>
          </a:bodyPr>
          <a:lstStyle/>
          <a:p>
            <a:pPr>
              <a:lnSpc>
                <a:spcPct val="150000"/>
              </a:lnSpc>
            </a:pPr>
            <a:r>
              <a:rPr lang="tr-TR" smtClean="0"/>
              <a:t>ABD’de </a:t>
            </a:r>
            <a:r>
              <a:rPr lang="tr-TR" smtClean="0"/>
              <a:t>– </a:t>
            </a:r>
            <a:r>
              <a:rPr lang="tr-TR" smtClean="0">
                <a:solidFill>
                  <a:srgbClr val="FF0000"/>
                </a:solidFill>
              </a:rPr>
              <a:t>AALAS</a:t>
            </a:r>
            <a:r>
              <a:rPr lang="tr-TR" smtClean="0"/>
              <a:t> ( American Association for </a:t>
            </a:r>
            <a:r>
              <a:rPr lang="tr-TR" smtClean="0"/>
              <a:t>Laboratory </a:t>
            </a:r>
            <a:r>
              <a:rPr lang="tr-TR" smtClean="0"/>
              <a:t>Animal </a:t>
            </a:r>
            <a:r>
              <a:rPr lang="tr-TR" smtClean="0"/>
              <a:t>Science- </a:t>
            </a:r>
            <a:r>
              <a:rPr lang="tr-TR" smtClean="0"/>
              <a:t>Amerikan Laboratuvar Hayvanları </a:t>
            </a:r>
            <a:r>
              <a:rPr lang="tr-TR" smtClean="0"/>
              <a:t>Bilimi </a:t>
            </a:r>
            <a:r>
              <a:rPr lang="tr-TR" smtClean="0"/>
              <a:t>Derneği</a:t>
            </a:r>
            <a:r>
              <a:rPr lang="tr-TR" smtClean="0"/>
              <a:t>) </a:t>
            </a:r>
            <a:r>
              <a:rPr lang="tr-TR" smtClean="0">
                <a:solidFill>
                  <a:srgbClr val="0070C0"/>
                </a:solidFill>
              </a:rPr>
              <a:t>https://</a:t>
            </a:r>
            <a:r>
              <a:rPr lang="tr-TR" smtClean="0">
                <a:solidFill>
                  <a:srgbClr val="0070C0"/>
                </a:solidFill>
              </a:rPr>
              <a:t>www.aalas.org</a:t>
            </a:r>
            <a:r>
              <a:rPr lang="tr-TR" smtClean="0">
                <a:solidFill>
                  <a:srgbClr val="0070C0"/>
                </a:solidFill>
              </a:rPr>
              <a:t>/</a:t>
            </a:r>
            <a:endParaRPr lang="tr-TR" smtClean="0">
              <a:solidFill>
                <a:srgbClr val="0070C0"/>
              </a:solidFill>
            </a:endParaRPr>
          </a:p>
          <a:p>
            <a:pPr>
              <a:lnSpc>
                <a:spcPct val="150000"/>
              </a:lnSpc>
            </a:pPr>
            <a:r>
              <a:rPr lang="tr-TR" smtClean="0"/>
              <a:t>Avrupa’da </a:t>
            </a:r>
            <a:r>
              <a:rPr lang="tr-TR" smtClean="0">
                <a:solidFill>
                  <a:srgbClr val="FF0000"/>
                </a:solidFill>
              </a:rPr>
              <a:t>FELASA</a:t>
            </a:r>
            <a:r>
              <a:rPr lang="tr-TR" smtClean="0"/>
              <a:t> (</a:t>
            </a:r>
            <a:r>
              <a:rPr lang="en-US" smtClean="0"/>
              <a:t>Federation for Laboratory Animal Science Associations</a:t>
            </a:r>
            <a:r>
              <a:rPr lang="tr-TR" smtClean="0"/>
              <a:t>– </a:t>
            </a:r>
            <a:r>
              <a:rPr lang="tr-TR" smtClean="0"/>
              <a:t>LaboratuVar </a:t>
            </a:r>
            <a:r>
              <a:rPr lang="tr-TR" smtClean="0"/>
              <a:t>Hayvanları Dernekleri </a:t>
            </a:r>
            <a:r>
              <a:rPr lang="tr-TR" smtClean="0"/>
              <a:t>Federasyonu</a:t>
            </a:r>
            <a:r>
              <a:rPr lang="tr-TR" smtClean="0"/>
              <a:t>) </a:t>
            </a:r>
            <a:r>
              <a:rPr lang="tr-TR" smtClean="0">
                <a:solidFill>
                  <a:srgbClr val="0070C0"/>
                </a:solidFill>
              </a:rPr>
              <a:t>http://</a:t>
            </a:r>
            <a:r>
              <a:rPr lang="tr-TR" smtClean="0">
                <a:solidFill>
                  <a:srgbClr val="0070C0"/>
                </a:solidFill>
              </a:rPr>
              <a:t>www.felasa.eu</a:t>
            </a:r>
            <a:r>
              <a:rPr lang="tr-TR" smtClean="0">
                <a:solidFill>
                  <a:srgbClr val="0070C0"/>
                </a:solidFill>
              </a:rPr>
              <a:t>/</a:t>
            </a:r>
            <a:endParaRPr lang="tr-TR" smtClean="0">
              <a:solidFill>
                <a:srgbClr val="0070C0"/>
              </a:solidFill>
            </a:endParaRPr>
          </a:p>
          <a:p>
            <a:pPr>
              <a:lnSpc>
                <a:spcPct val="150000"/>
              </a:lnSpc>
            </a:pPr>
            <a:r>
              <a:rPr lang="tr-TR" smtClean="0"/>
              <a:t>Dünyada </a:t>
            </a:r>
            <a:r>
              <a:rPr lang="tr-TR" smtClean="0">
                <a:solidFill>
                  <a:srgbClr val="FF0000"/>
                </a:solidFill>
              </a:rPr>
              <a:t>ICLAS</a:t>
            </a:r>
            <a:r>
              <a:rPr lang="tr-TR" smtClean="0"/>
              <a:t> </a:t>
            </a:r>
            <a:r>
              <a:rPr lang="tr-TR" smtClean="0"/>
              <a:t>(Internatinal </a:t>
            </a:r>
            <a:r>
              <a:rPr lang="tr-TR" smtClean="0"/>
              <a:t>Council for Laboratory </a:t>
            </a:r>
            <a:r>
              <a:rPr lang="tr-TR" smtClean="0"/>
              <a:t>Animal Science-Uluslararası </a:t>
            </a:r>
            <a:r>
              <a:rPr lang="tr-TR" smtClean="0"/>
              <a:t>Laboratuvar Hayvanları </a:t>
            </a:r>
            <a:r>
              <a:rPr lang="tr-TR" smtClean="0"/>
              <a:t>Bilimi </a:t>
            </a:r>
            <a:r>
              <a:rPr lang="tr-TR" smtClean="0"/>
              <a:t>Konseyi) </a:t>
            </a:r>
            <a:r>
              <a:rPr lang="tr-TR" smtClean="0">
                <a:solidFill>
                  <a:srgbClr val="0070C0"/>
                </a:solidFill>
              </a:rPr>
              <a:t>http://</a:t>
            </a:r>
            <a:r>
              <a:rPr lang="tr-TR" smtClean="0">
                <a:solidFill>
                  <a:srgbClr val="0070C0"/>
                </a:solidFill>
              </a:rPr>
              <a:t>iclas.org</a:t>
            </a:r>
            <a:r>
              <a:rPr lang="tr-TR" smtClean="0">
                <a:solidFill>
                  <a:srgbClr val="0070C0"/>
                </a:solidFill>
              </a:rPr>
              <a:t>/ </a:t>
            </a:r>
            <a:endParaRPr lang="tr-TR" smtClean="0">
              <a:solidFill>
                <a:srgbClr val="0070C0"/>
              </a:solidFill>
            </a:endParaRPr>
          </a:p>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412776"/>
            <a:ext cx="8172400" cy="685800"/>
          </a:xfrm>
        </p:spPr>
        <p:txBody>
          <a:bodyPr>
            <a:normAutofit fontScale="90000"/>
          </a:bodyPr>
          <a:lstStyle/>
          <a:p>
            <a:r>
              <a:rPr lang="tr-TR" dirty="0"/>
              <a:t>Deneysel Hayvan Kullanımının </a:t>
            </a:r>
            <a:r>
              <a:rPr lang="tr-TR" dirty="0" err="1" smtClean="0"/>
              <a:t>TarİhçeSİ</a:t>
            </a:r>
            <a:endParaRPr lang="tr-TR" dirty="0"/>
          </a:p>
        </p:txBody>
      </p:sp>
      <p:sp>
        <p:nvSpPr>
          <p:cNvPr id="3" name="İçerik Yer Tutucusu 2"/>
          <p:cNvSpPr>
            <a:spLocks noGrp="1"/>
          </p:cNvSpPr>
          <p:nvPr>
            <p:ph idx="1"/>
          </p:nvPr>
        </p:nvSpPr>
        <p:spPr>
          <a:xfrm>
            <a:off x="971600" y="2438400"/>
            <a:ext cx="7272808" cy="3366864"/>
          </a:xfrm>
        </p:spPr>
        <p:txBody>
          <a:bodyPr/>
          <a:lstStyle/>
          <a:p>
            <a:r>
              <a:rPr lang="tr-TR" sz="2200" dirty="0"/>
              <a:t>Deneysel hayvan kullanımının tarihi MÖ. 400 </a:t>
            </a:r>
            <a:r>
              <a:rPr lang="tr-TR" sz="2200" dirty="0" smtClean="0"/>
              <a:t>yıllarına </a:t>
            </a:r>
            <a:r>
              <a:rPr lang="tr-TR" sz="2200" dirty="0"/>
              <a:t>kadar dayanır ve ilk tıp el kitabı </a:t>
            </a:r>
            <a:r>
              <a:rPr lang="tr-TR" sz="2200" dirty="0" err="1"/>
              <a:t>Corpus</a:t>
            </a:r>
            <a:r>
              <a:rPr lang="tr-TR" sz="2200" dirty="0"/>
              <a:t> </a:t>
            </a:r>
            <a:r>
              <a:rPr lang="tr-TR" sz="2200" dirty="0" err="1"/>
              <a:t>hippocraticum’da</a:t>
            </a:r>
            <a:r>
              <a:rPr lang="tr-TR" sz="2200" dirty="0"/>
              <a:t>  hayvanların deneysel amaçlı kullanıldığı </a:t>
            </a:r>
            <a:r>
              <a:rPr lang="tr-TR" sz="2200" dirty="0" smtClean="0"/>
              <a:t>belirtilmektedir.</a:t>
            </a:r>
            <a:endParaRPr lang="tr-TR" sz="2200" dirty="0"/>
          </a:p>
          <a:p>
            <a:r>
              <a:rPr lang="tr-TR" sz="2200" dirty="0"/>
              <a:t>O dönemde hayvanlar üzerinde yapılan incelemeler anatomik yapıyı aydınlatmaya yönelik çalışmalardı.</a:t>
            </a:r>
          </a:p>
          <a:p>
            <a:endParaRPr lang="tr-TR" dirty="0"/>
          </a:p>
        </p:txBody>
      </p:sp>
    </p:spTree>
    <p:extLst>
      <p:ext uri="{BB962C8B-B14F-4D97-AF65-F5344CB8AC3E}">
        <p14:creationId xmlns="" xmlns:p14="http://schemas.microsoft.com/office/powerpoint/2010/main" val="3577303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smtClean="0">
                <a:solidFill>
                  <a:srgbClr val="FF0000"/>
                </a:solidFill>
                <a:latin typeface="Georgia" pitchFamily="18" charset="0"/>
              </a:rPr>
              <a:t>Etik</a:t>
            </a:r>
            <a:endParaRPr lang="tr-TR" sz="5400">
              <a:solidFill>
                <a:srgbClr val="FF0000"/>
              </a:solidFill>
            </a:endParaRPr>
          </a:p>
        </p:txBody>
      </p:sp>
      <p:sp>
        <p:nvSpPr>
          <p:cNvPr id="3" name="2 İçerik Yer Tutucusu"/>
          <p:cNvSpPr>
            <a:spLocks noGrp="1"/>
          </p:cNvSpPr>
          <p:nvPr>
            <p:ph idx="1"/>
          </p:nvPr>
        </p:nvSpPr>
        <p:spPr>
          <a:xfrm>
            <a:off x="971600" y="1447800"/>
            <a:ext cx="8172400" cy="4800600"/>
          </a:xfrm>
        </p:spPr>
        <p:txBody>
          <a:bodyPr>
            <a:normAutofit fontScale="92500" lnSpcReduction="10000"/>
          </a:bodyPr>
          <a:lstStyle/>
          <a:p>
            <a:pPr>
              <a:lnSpc>
                <a:spcPct val="150000"/>
              </a:lnSpc>
              <a:buClr>
                <a:srgbClr val="FFFF00"/>
              </a:buClr>
            </a:pPr>
            <a:r>
              <a:rPr lang="tr-TR" smtClean="0">
                <a:latin typeface="Georgia" pitchFamily="18" charset="0"/>
              </a:rPr>
              <a:t>Yunanca “ethos”  </a:t>
            </a:r>
          </a:p>
          <a:p>
            <a:pPr>
              <a:lnSpc>
                <a:spcPct val="150000"/>
              </a:lnSpc>
              <a:buClr>
                <a:srgbClr val="FFFF00"/>
              </a:buClr>
            </a:pPr>
            <a:r>
              <a:rPr lang="tr-TR" smtClean="0">
                <a:latin typeface="Georgia" pitchFamily="18" charset="0"/>
              </a:rPr>
              <a:t>Felsefenin </a:t>
            </a:r>
            <a:r>
              <a:rPr lang="tr-TR" smtClean="0">
                <a:latin typeface="Georgia" pitchFamily="18" charset="0"/>
              </a:rPr>
              <a:t>bir disiplini olan etik “ahlaki eylemin bilimi” olarak tanımlanabilir</a:t>
            </a:r>
          </a:p>
          <a:p>
            <a:pPr>
              <a:lnSpc>
                <a:spcPct val="150000"/>
              </a:lnSpc>
              <a:buClr>
                <a:srgbClr val="FFFF00"/>
              </a:buClr>
            </a:pPr>
            <a:r>
              <a:rPr lang="tr-TR" smtClean="0">
                <a:latin typeface="Georgia" pitchFamily="18" charset="0"/>
              </a:rPr>
              <a:t>Her </a:t>
            </a:r>
            <a:r>
              <a:rPr lang="tr-TR" smtClean="0">
                <a:latin typeface="Georgia" pitchFamily="18" charset="0"/>
              </a:rPr>
              <a:t>meslek kendi meslek </a:t>
            </a:r>
            <a:r>
              <a:rPr lang="tr-TR" smtClean="0">
                <a:latin typeface="Georgia" pitchFamily="18" charset="0"/>
              </a:rPr>
              <a:t>ahlakını </a:t>
            </a:r>
            <a:r>
              <a:rPr lang="tr-TR" smtClean="0">
                <a:latin typeface="Georgia" pitchFamily="18" charset="0"/>
              </a:rPr>
              <a:t>üretir ve </a:t>
            </a:r>
            <a:r>
              <a:rPr lang="tr-TR" smtClean="0">
                <a:latin typeface="Georgia" pitchFamily="18" charset="0"/>
              </a:rPr>
              <a:t>normları bu mesleği seçenleri bağlar</a:t>
            </a:r>
          </a:p>
          <a:p>
            <a:pPr>
              <a:lnSpc>
                <a:spcPct val="150000"/>
              </a:lnSpc>
              <a:buClr>
                <a:srgbClr val="FFFF00"/>
              </a:buClr>
            </a:pPr>
            <a:r>
              <a:rPr lang="it-IT" smtClean="0">
                <a:latin typeface="Georgia" pitchFamily="18" charset="0"/>
              </a:rPr>
              <a:t> Ancak etik kuralların yasalarla da</a:t>
            </a:r>
            <a:r>
              <a:rPr lang="tr-TR" smtClean="0">
                <a:latin typeface="Georgia" pitchFamily="18" charset="0"/>
              </a:rPr>
              <a:t> desteklenmeleri gerekir</a:t>
            </a:r>
          </a:p>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060848"/>
            <a:ext cx="6948772" cy="43307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Oval Belirtme Çizgisi 4"/>
          <p:cNvSpPr/>
          <p:nvPr/>
        </p:nvSpPr>
        <p:spPr>
          <a:xfrm>
            <a:off x="5796136" y="116632"/>
            <a:ext cx="3096344" cy="2268832"/>
          </a:xfrm>
          <a:prstGeom prst="wedgeEllipseCallou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Metin kutusu 5"/>
          <p:cNvSpPr txBox="1"/>
          <p:nvPr/>
        </p:nvSpPr>
        <p:spPr>
          <a:xfrm>
            <a:off x="5830447" y="918166"/>
            <a:ext cx="3062033" cy="523220"/>
          </a:xfrm>
          <a:prstGeom prst="rect">
            <a:avLst/>
          </a:prstGeom>
          <a:noFill/>
        </p:spPr>
        <p:txBody>
          <a:bodyPr wrap="square" rtlCol="0">
            <a:spAutoFit/>
          </a:bodyPr>
          <a:lstStyle/>
          <a:p>
            <a:r>
              <a:rPr lang="tr-TR" sz="2800" b="1" smtClean="0">
                <a:effectLst>
                  <a:outerShdw blurRad="38100" dist="38100" dir="2700000" algn="tl">
                    <a:srgbClr val="000000">
                      <a:alpha val="43137"/>
                    </a:srgbClr>
                  </a:outerShdw>
                </a:effectLst>
              </a:rPr>
              <a:t>ÖRNEK OLUN</a:t>
            </a:r>
            <a:r>
              <a:rPr lang="tr-TR" sz="2800" b="1" smtClean="0">
                <a:effectLst>
                  <a:outerShdw blurRad="38100" dist="38100" dir="2700000" algn="tl">
                    <a:srgbClr val="000000">
                      <a:alpha val="43137"/>
                    </a:srgbClr>
                  </a:outerShdw>
                </a:effectLst>
              </a:rPr>
              <a:t>...</a:t>
            </a:r>
            <a:endParaRPr lang="tr-TR"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2216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449105" y="480491"/>
            <a:ext cx="7498080" cy="1143000"/>
          </a:xfrm>
        </p:spPr>
        <p:txBody>
          <a:bodyPr/>
          <a:lstStyle/>
          <a:p>
            <a:r>
              <a:rPr lang="tr-TR" dirty="0" err="1"/>
              <a:t>Hippocrates</a:t>
            </a:r>
            <a:r>
              <a:rPr lang="tr-TR" dirty="0"/>
              <a:t> </a:t>
            </a:r>
            <a:r>
              <a:rPr lang="tr-TR" dirty="0" smtClean="0"/>
              <a:t>(MÖ 460-375)</a:t>
            </a:r>
            <a:endParaRPr lang="tr-TR" dirty="0"/>
          </a:p>
        </p:txBody>
      </p:sp>
      <p:pic>
        <p:nvPicPr>
          <p:cNvPr id="1029" name="Picture 5" descr="hipokrates ile ilgili görsel sonuc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165" r="20720" b="16577"/>
          <a:stretch/>
        </p:blipFill>
        <p:spPr bwMode="auto">
          <a:xfrm>
            <a:off x="7667988" y="185873"/>
            <a:ext cx="1454727" cy="1732237"/>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ipokrates ile ilgili görsel sonucu">
            <a:hlinkClick r:id="rId3"/>
          </p:cNvPr>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55776" y="1933421"/>
            <a:ext cx="4248472" cy="24009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Metin kutusu 6"/>
          <p:cNvSpPr txBox="1"/>
          <p:nvPr/>
        </p:nvSpPr>
        <p:spPr>
          <a:xfrm>
            <a:off x="1331640" y="4725144"/>
            <a:ext cx="7632848" cy="769441"/>
          </a:xfrm>
          <a:prstGeom prst="rect">
            <a:avLst/>
          </a:prstGeom>
          <a:noFill/>
        </p:spPr>
        <p:txBody>
          <a:bodyPr wrap="square" rtlCol="0">
            <a:spAutoFit/>
          </a:bodyPr>
          <a:lstStyle/>
          <a:p>
            <a:pPr marL="285750" indent="-285750">
              <a:buFont typeface="Arial" panose="020B0604020202020204" pitchFamily="34" charset="0"/>
              <a:buChar char="•"/>
            </a:pPr>
            <a:r>
              <a:rPr lang="tr-TR" sz="2200" dirty="0" smtClean="0"/>
              <a:t>Anatomi-Fizyoloji alanında çalışmıştır. </a:t>
            </a:r>
          </a:p>
          <a:p>
            <a:pPr marL="285750" indent="-285750">
              <a:buFont typeface="Arial" panose="020B0604020202020204" pitchFamily="34" charset="0"/>
              <a:buChar char="•"/>
            </a:pPr>
            <a:r>
              <a:rPr lang="tr-TR" sz="2200" dirty="0" smtClean="0"/>
              <a:t>Kafa kemiklerini tanımlamıştır.</a:t>
            </a:r>
          </a:p>
        </p:txBody>
      </p:sp>
    </p:spTree>
    <p:extLst>
      <p:ext uri="{BB962C8B-B14F-4D97-AF65-F5344CB8AC3E}">
        <p14:creationId xmlns="" xmlns:p14="http://schemas.microsoft.com/office/powerpoint/2010/main" val="3420800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994122"/>
          </a:xfrm>
        </p:spPr>
        <p:txBody>
          <a:bodyPr/>
          <a:lstStyle/>
          <a:p>
            <a:r>
              <a:rPr lang="tr-TR" dirty="0" err="1" smtClean="0"/>
              <a:t>Aristotales</a:t>
            </a:r>
            <a:r>
              <a:rPr lang="tr-TR" dirty="0" smtClean="0"/>
              <a:t> (MÖ 384-322)</a:t>
            </a:r>
            <a:endParaRPr lang="tr-TR" dirty="0"/>
          </a:p>
        </p:txBody>
      </p:sp>
      <p:sp>
        <p:nvSpPr>
          <p:cNvPr id="3" name="İçerik Yer Tutucusu 2"/>
          <p:cNvSpPr>
            <a:spLocks noGrp="1"/>
          </p:cNvSpPr>
          <p:nvPr>
            <p:ph idx="1"/>
          </p:nvPr>
        </p:nvSpPr>
        <p:spPr>
          <a:xfrm>
            <a:off x="4427984" y="2492896"/>
            <a:ext cx="4716016" cy="3107432"/>
          </a:xfrm>
        </p:spPr>
        <p:txBody>
          <a:bodyPr>
            <a:normAutofit fontScale="77500" lnSpcReduction="20000"/>
          </a:bodyPr>
          <a:lstStyle/>
          <a:p>
            <a:r>
              <a:rPr lang="tr-TR" dirty="0"/>
              <a:t>Hayvanlar üzerinde yaptığı çalışmalar sonucunda karşılaştırmalı ve gelişim anatomisine katkıları olmuştur.</a:t>
            </a:r>
          </a:p>
          <a:p>
            <a:r>
              <a:rPr lang="tr-TR" dirty="0" smtClean="0"/>
              <a:t>Vücut sistemleri hakkında bilgiler ortaya koymuştur.</a:t>
            </a:r>
          </a:p>
          <a:p>
            <a:r>
              <a:rPr lang="tr-TR" dirty="0" err="1" smtClean="0"/>
              <a:t>History</a:t>
            </a:r>
            <a:r>
              <a:rPr lang="tr-TR" dirty="0" smtClean="0"/>
              <a:t> of Animals kitabının yazarı.</a:t>
            </a:r>
            <a:endParaRPr lang="tr-TR" dirty="0"/>
          </a:p>
        </p:txBody>
      </p:sp>
      <p:pic>
        <p:nvPicPr>
          <p:cNvPr id="2050" name="Picture 2" descr="aristoteles anatomi ile ilgili gö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430" y="1651782"/>
            <a:ext cx="4165554" cy="42974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50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87824" y="700871"/>
            <a:ext cx="4032448" cy="1143000"/>
          </a:xfrm>
        </p:spPr>
        <p:txBody>
          <a:bodyPr>
            <a:normAutofit fontScale="90000"/>
          </a:bodyPr>
          <a:lstStyle/>
          <a:p>
            <a:pPr algn="ctr"/>
            <a:r>
              <a:rPr lang="tr-TR" altLang="tr-TR" sz="4200" kern="0" dirty="0">
                <a:solidFill>
                  <a:schemeClr val="tx1"/>
                </a:solidFill>
                <a:effectLst>
                  <a:outerShdw blurRad="38100" dist="38100" dir="2700000" algn="tl">
                    <a:srgbClr val="000000"/>
                  </a:outerShdw>
                </a:effectLst>
                <a:latin typeface="Tahoma"/>
                <a:cs typeface="Arial"/>
              </a:rPr>
              <a:t>Galen </a:t>
            </a:r>
            <a:r>
              <a:rPr lang="tr-TR" altLang="tr-TR" sz="4200" kern="0" dirty="0" smtClean="0">
                <a:solidFill>
                  <a:schemeClr val="tx1"/>
                </a:solidFill>
                <a:effectLst>
                  <a:outerShdw blurRad="38100" dist="38100" dir="2700000" algn="tl">
                    <a:srgbClr val="000000"/>
                  </a:outerShdw>
                </a:effectLst>
                <a:latin typeface="Tahoma"/>
                <a:cs typeface="Arial"/>
              </a:rPr>
              <a:t/>
            </a:r>
            <a:br>
              <a:rPr lang="tr-TR" altLang="tr-TR" sz="4200" kern="0" dirty="0" smtClean="0">
                <a:solidFill>
                  <a:schemeClr val="tx1"/>
                </a:solidFill>
                <a:effectLst>
                  <a:outerShdw blurRad="38100" dist="38100" dir="2700000" algn="tl">
                    <a:srgbClr val="000000"/>
                  </a:outerShdw>
                </a:effectLst>
                <a:latin typeface="Tahoma"/>
                <a:cs typeface="Arial"/>
              </a:rPr>
            </a:br>
            <a:r>
              <a:rPr lang="tr-TR" altLang="tr-TR" sz="4200" kern="0" dirty="0" smtClean="0">
                <a:solidFill>
                  <a:schemeClr val="tx1"/>
                </a:solidFill>
                <a:effectLst>
                  <a:outerShdw blurRad="38100" dist="38100" dir="2700000" algn="tl">
                    <a:srgbClr val="000000"/>
                  </a:outerShdw>
                </a:effectLst>
                <a:latin typeface="Tahoma"/>
                <a:cs typeface="Arial"/>
              </a:rPr>
              <a:t>(MÖ 129-201</a:t>
            </a:r>
            <a:r>
              <a:rPr lang="tr-TR" altLang="tr-TR" sz="4200" kern="0" dirty="0">
                <a:solidFill>
                  <a:schemeClr val="tx1"/>
                </a:solidFill>
                <a:effectLst>
                  <a:outerShdw blurRad="38100" dist="38100" dir="2700000" algn="tl">
                    <a:srgbClr val="000000"/>
                  </a:outerShdw>
                </a:effectLst>
                <a:latin typeface="Tahoma"/>
                <a:cs typeface="Arial"/>
              </a:rPr>
              <a:t>)</a:t>
            </a:r>
            <a:endParaRPr lang="tr-TR" dirty="0">
              <a:solidFill>
                <a:schemeClr val="tx1"/>
              </a:solidFill>
            </a:endParaRPr>
          </a:p>
        </p:txBody>
      </p:sp>
      <p:pic>
        <p:nvPicPr>
          <p:cNvPr id="3074" name="Picture 2" descr="galen ile ilgili görsel sonucu"/>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240" y="548680"/>
            <a:ext cx="2016224" cy="292677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galen ile ilgili gö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692696"/>
            <a:ext cx="2694091" cy="28803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Metin kutusu 3"/>
          <p:cNvSpPr txBox="1"/>
          <p:nvPr/>
        </p:nvSpPr>
        <p:spPr>
          <a:xfrm>
            <a:off x="3707904" y="2003356"/>
            <a:ext cx="2592288" cy="1569660"/>
          </a:xfrm>
          <a:prstGeom prst="rect">
            <a:avLst/>
          </a:prstGeom>
          <a:noFill/>
        </p:spPr>
        <p:txBody>
          <a:bodyPr wrap="square" rtlCol="0">
            <a:spAutoFit/>
          </a:bodyPr>
          <a:lstStyle/>
          <a:p>
            <a:pPr algn="ctr"/>
            <a:r>
              <a:rPr lang="tr-TR" sz="3200" b="1" dirty="0" smtClean="0">
                <a:solidFill>
                  <a:schemeClr val="accent3">
                    <a:lumMod val="75000"/>
                  </a:schemeClr>
                </a:solidFill>
              </a:rPr>
              <a:t>Hayvanlarda İlk Fizyolojik Çalışmalar</a:t>
            </a:r>
            <a:endParaRPr lang="tr-TR" sz="3200" b="1" dirty="0">
              <a:solidFill>
                <a:schemeClr val="accent3">
                  <a:lumMod val="75000"/>
                </a:schemeClr>
              </a:solidFill>
            </a:endParaRPr>
          </a:p>
        </p:txBody>
      </p:sp>
      <p:sp>
        <p:nvSpPr>
          <p:cNvPr id="5" name="Metin kutusu 4"/>
          <p:cNvSpPr txBox="1"/>
          <p:nvPr/>
        </p:nvSpPr>
        <p:spPr>
          <a:xfrm>
            <a:off x="971600" y="3573016"/>
            <a:ext cx="6408712" cy="1723549"/>
          </a:xfrm>
          <a:prstGeom prst="rect">
            <a:avLst/>
          </a:prstGeom>
          <a:noFill/>
        </p:spPr>
        <p:txBody>
          <a:bodyPr wrap="square" rtlCol="0">
            <a:spAutoFit/>
          </a:bodyPr>
          <a:lstStyle/>
          <a:p>
            <a:pPr marL="285750" indent="-285750">
              <a:buFont typeface="Arial" panose="020B0604020202020204" pitchFamily="34" charset="0"/>
              <a:buChar char="•"/>
            </a:pPr>
            <a:r>
              <a:rPr lang="tr-TR" sz="2200" dirty="0"/>
              <a:t>Domuz, maymun ve köpeklerde deneyler </a:t>
            </a:r>
            <a:r>
              <a:rPr lang="tr-TR" sz="2200" dirty="0" smtClean="0"/>
              <a:t>yapmıştır.</a:t>
            </a:r>
          </a:p>
          <a:p>
            <a:pPr marL="285750" indent="-285750">
              <a:buFont typeface="Arial" panose="020B0604020202020204" pitchFamily="34" charset="0"/>
              <a:buChar char="•"/>
            </a:pPr>
            <a:r>
              <a:rPr lang="tr-TR" sz="2200" dirty="0" smtClean="0"/>
              <a:t>Deney sonuçlarından elde ettiği verilerle;</a:t>
            </a:r>
          </a:p>
          <a:p>
            <a:r>
              <a:rPr lang="tr-TR" sz="2200" dirty="0" smtClean="0"/>
              <a:t>KALBİN YAPISI-SİNİRLER-KASLAR-EKLEMLER hakkında bilgiler elde etmiştir.</a:t>
            </a:r>
          </a:p>
          <a:p>
            <a:pPr marL="285750" indent="-285750">
              <a:buFont typeface="Arial" panose="020B0604020202020204" pitchFamily="34" charset="0"/>
              <a:buChar char="•"/>
            </a:pPr>
            <a:endParaRPr lang="tr-TR" dirty="0" smtClean="0"/>
          </a:p>
        </p:txBody>
      </p:sp>
      <p:pic>
        <p:nvPicPr>
          <p:cNvPr id="3078" name="Picture 6" descr="eczacılık logo karikatür ile ilgili görsel sonucu">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44208" y="4209192"/>
            <a:ext cx="2676128" cy="2676129"/>
          </a:xfrm>
          <a:prstGeom prst="rect">
            <a:avLst/>
          </a:prstGeom>
          <a:noFill/>
          <a:extLst>
            <a:ext uri="{909E8E84-426E-40DD-AFC4-6F175D3DCCD1}">
              <a14:hiddenFill xmlns=""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1600" y="4994236"/>
            <a:ext cx="1891085" cy="18910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Metin kutusu 8"/>
          <p:cNvSpPr txBox="1"/>
          <p:nvPr/>
        </p:nvSpPr>
        <p:spPr>
          <a:xfrm>
            <a:off x="2862685" y="5661248"/>
            <a:ext cx="3437507" cy="400110"/>
          </a:xfrm>
          <a:prstGeom prst="rect">
            <a:avLst/>
          </a:prstGeom>
          <a:noFill/>
        </p:spPr>
        <p:txBody>
          <a:bodyPr wrap="square" rtlCol="0">
            <a:spAutoFit/>
          </a:bodyPr>
          <a:lstStyle/>
          <a:p>
            <a:pPr algn="ctr"/>
            <a:r>
              <a:rPr lang="tr-TR" sz="2000" b="1" dirty="0" smtClean="0">
                <a:solidFill>
                  <a:srgbClr val="FF0000"/>
                </a:solidFill>
              </a:rPr>
              <a:t>ECZACILIĞIN BABASI</a:t>
            </a:r>
            <a:endParaRPr lang="tr-TR" sz="2000" b="1" dirty="0">
              <a:solidFill>
                <a:srgbClr val="FF0000"/>
              </a:solidFill>
            </a:endParaRPr>
          </a:p>
        </p:txBody>
      </p:sp>
    </p:spTree>
    <p:extLst>
      <p:ext uri="{BB962C8B-B14F-4D97-AF65-F5344CB8AC3E}">
        <p14:creationId xmlns="" xmlns:p14="http://schemas.microsoft.com/office/powerpoint/2010/main" val="97585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47864" y="481117"/>
            <a:ext cx="5441808" cy="1143000"/>
          </a:xfrm>
        </p:spPr>
        <p:txBody>
          <a:bodyPr>
            <a:normAutofit fontScale="90000"/>
          </a:bodyPr>
          <a:lstStyle/>
          <a:p>
            <a:r>
              <a:rPr lang="tr-TR" dirty="0" smtClean="0"/>
              <a:t>Ebu </a:t>
            </a:r>
            <a:r>
              <a:rPr lang="tr-TR" dirty="0" err="1" smtClean="0"/>
              <a:t>Bekr</a:t>
            </a:r>
            <a:r>
              <a:rPr lang="tr-TR" dirty="0" smtClean="0"/>
              <a:t> Razi (864-933)</a:t>
            </a:r>
            <a:endParaRPr lang="tr-TR" dirty="0"/>
          </a:p>
        </p:txBody>
      </p:sp>
      <p:sp>
        <p:nvSpPr>
          <p:cNvPr id="3" name="İçerik Yer Tutucusu 2"/>
          <p:cNvSpPr>
            <a:spLocks noGrp="1"/>
          </p:cNvSpPr>
          <p:nvPr>
            <p:ph idx="1"/>
          </p:nvPr>
        </p:nvSpPr>
        <p:spPr>
          <a:xfrm>
            <a:off x="827584" y="2564904"/>
            <a:ext cx="8748463" cy="2459360"/>
          </a:xfrm>
        </p:spPr>
        <p:txBody>
          <a:bodyPr>
            <a:normAutofit/>
          </a:bodyPr>
          <a:lstStyle/>
          <a:p>
            <a:r>
              <a:rPr lang="tr-TR" sz="2800" dirty="0" smtClean="0"/>
              <a:t>Tıp ve kimya alanındaki buluşlarıyla öne çıkmaktadır.</a:t>
            </a:r>
          </a:p>
          <a:p>
            <a:r>
              <a:rPr lang="tr-TR" dirty="0" smtClean="0"/>
              <a:t>Maymunlar üstünde çalıştı.</a:t>
            </a:r>
          </a:p>
          <a:p>
            <a:r>
              <a:rPr lang="tr-TR" sz="2800" dirty="0" smtClean="0"/>
              <a:t>Suçiçeği, kızamık ve astım tedavisi.</a:t>
            </a:r>
          </a:p>
          <a:p>
            <a:r>
              <a:rPr lang="tr-TR" sz="2800" dirty="0" smtClean="0"/>
              <a:t>Katarakt ameliyatı</a:t>
            </a:r>
          </a:p>
          <a:p>
            <a:pPr marL="82296" indent="0">
              <a:buNone/>
            </a:pPr>
            <a:endParaRPr lang="tr-TR"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48536" y="4221088"/>
            <a:ext cx="3595464" cy="27668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5314" y="14536"/>
            <a:ext cx="2160240" cy="24247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Metin kutusu 3"/>
          <p:cNvSpPr txBox="1"/>
          <p:nvPr/>
        </p:nvSpPr>
        <p:spPr>
          <a:xfrm>
            <a:off x="4357055" y="1473260"/>
            <a:ext cx="2382962" cy="523220"/>
          </a:xfrm>
          <a:prstGeom prst="rect">
            <a:avLst/>
          </a:prstGeom>
          <a:noFill/>
        </p:spPr>
        <p:txBody>
          <a:bodyPr wrap="square" rtlCol="0">
            <a:spAutoFit/>
          </a:bodyPr>
          <a:lstStyle/>
          <a:p>
            <a:r>
              <a:rPr lang="tr-TR" sz="2800" b="1" dirty="0" smtClean="0">
                <a:solidFill>
                  <a:schemeClr val="tx2">
                    <a:lumMod val="60000"/>
                    <a:lumOff val="40000"/>
                  </a:schemeClr>
                </a:solidFill>
              </a:rPr>
              <a:t>Türk Filozof</a:t>
            </a:r>
            <a:endParaRPr lang="tr-TR" sz="2800" b="1" dirty="0">
              <a:solidFill>
                <a:schemeClr val="tx2">
                  <a:lumMod val="60000"/>
                  <a:lumOff val="40000"/>
                </a:schemeClr>
              </a:solidFill>
            </a:endParaRPr>
          </a:p>
        </p:txBody>
      </p:sp>
    </p:spTree>
    <p:extLst>
      <p:ext uri="{BB962C8B-B14F-4D97-AF65-F5344CB8AC3E}">
        <p14:creationId xmlns="" xmlns:p14="http://schemas.microsoft.com/office/powerpoint/2010/main" val="207411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3816424" cy="1143000"/>
          </a:xfrm>
        </p:spPr>
        <p:txBody>
          <a:bodyPr>
            <a:normAutofit fontScale="90000"/>
          </a:bodyPr>
          <a:lstStyle/>
          <a:p>
            <a:pPr algn="ctr"/>
            <a:r>
              <a:rPr lang="tr-TR" dirty="0" err="1"/>
              <a:t>İbni</a:t>
            </a:r>
            <a:r>
              <a:rPr lang="tr-TR" dirty="0"/>
              <a:t> Sina, </a:t>
            </a:r>
            <a:r>
              <a:rPr lang="tr-TR" dirty="0" err="1"/>
              <a:t>Avicenna</a:t>
            </a:r>
            <a:r>
              <a:rPr lang="tr-TR" dirty="0"/>
              <a:t> </a:t>
            </a:r>
            <a:r>
              <a:rPr lang="tr-TR" dirty="0" smtClean="0"/>
              <a:t/>
            </a:r>
            <a:br>
              <a:rPr lang="tr-TR" dirty="0" smtClean="0"/>
            </a:br>
            <a:r>
              <a:rPr lang="tr-TR" dirty="0" smtClean="0"/>
              <a:t>(</a:t>
            </a:r>
            <a:r>
              <a:rPr lang="tr-TR" dirty="0"/>
              <a:t>980-1037)</a:t>
            </a:r>
          </a:p>
        </p:txBody>
      </p:sp>
      <p:sp>
        <p:nvSpPr>
          <p:cNvPr id="3" name="İçerik Yer Tutucusu 2"/>
          <p:cNvSpPr>
            <a:spLocks noGrp="1"/>
          </p:cNvSpPr>
          <p:nvPr>
            <p:ph idx="1"/>
          </p:nvPr>
        </p:nvSpPr>
        <p:spPr>
          <a:xfrm>
            <a:off x="827584" y="1642492"/>
            <a:ext cx="5832648" cy="5211138"/>
          </a:xfrm>
        </p:spPr>
        <p:txBody>
          <a:bodyPr>
            <a:normAutofit lnSpcReduction="10000"/>
          </a:bodyPr>
          <a:lstStyle/>
          <a:p>
            <a:r>
              <a:rPr lang="tr-TR" sz="2800" dirty="0"/>
              <a:t>Orta Çağ Modern Biliminin kurucusu ve hekimlerin önderi olarak bilinir ve "Büyük </a:t>
            </a:r>
            <a:r>
              <a:rPr lang="tr-TR" sz="2800" dirty="0" err="1"/>
              <a:t>Üstad</a:t>
            </a:r>
            <a:r>
              <a:rPr lang="tr-TR" sz="2800" dirty="0"/>
              <a:t>" ismi ile tanınır. </a:t>
            </a:r>
            <a:endParaRPr lang="tr-TR" sz="2800" dirty="0" smtClean="0"/>
          </a:p>
          <a:p>
            <a:endParaRPr lang="tr-TR" sz="2800" dirty="0"/>
          </a:p>
          <a:p>
            <a:pPr marL="82296" indent="0">
              <a:buNone/>
            </a:pPr>
            <a:endParaRPr lang="tr-TR" sz="2800" dirty="0" smtClean="0"/>
          </a:p>
          <a:p>
            <a:r>
              <a:rPr lang="tr-TR" sz="2800" dirty="0"/>
              <a:t>El-Kanun </a:t>
            </a:r>
            <a:r>
              <a:rPr lang="tr-TR" sz="2800" dirty="0" err="1"/>
              <a:t>fi't-Tıb</a:t>
            </a:r>
            <a:r>
              <a:rPr lang="tr-TR" sz="2800" dirty="0"/>
              <a:t> </a:t>
            </a:r>
            <a:endParaRPr lang="tr-TR" sz="2800" dirty="0" smtClean="0"/>
          </a:p>
          <a:p>
            <a:pPr marL="82296" indent="0">
              <a:buNone/>
            </a:pPr>
            <a:r>
              <a:rPr lang="tr-TR" sz="2800" dirty="0" smtClean="0"/>
              <a:t> (</a:t>
            </a:r>
            <a:r>
              <a:rPr lang="tr-TR" sz="2800" dirty="0"/>
              <a:t>Tıbbın Kanunu), 7 yy </a:t>
            </a:r>
            <a:endParaRPr lang="tr-TR" sz="2800" dirty="0" smtClean="0"/>
          </a:p>
          <a:p>
            <a:pPr marL="82296" indent="0">
              <a:buNone/>
            </a:pPr>
            <a:r>
              <a:rPr lang="tr-TR" sz="2800" dirty="0" smtClean="0"/>
              <a:t> boyunca </a:t>
            </a:r>
            <a:r>
              <a:rPr lang="tr-TR" sz="2800" dirty="0"/>
              <a:t>tıp alanında </a:t>
            </a:r>
            <a:endParaRPr lang="tr-TR" sz="2800" dirty="0" smtClean="0"/>
          </a:p>
          <a:p>
            <a:pPr marL="82296" indent="0">
              <a:buNone/>
            </a:pPr>
            <a:r>
              <a:rPr lang="tr-TR" sz="2800" dirty="0" smtClean="0"/>
              <a:t> temel </a:t>
            </a:r>
            <a:r>
              <a:rPr lang="tr-TR" sz="2800" dirty="0"/>
              <a:t>kaynak olarak </a:t>
            </a:r>
            <a:endParaRPr lang="tr-TR" sz="2800" dirty="0" smtClean="0"/>
          </a:p>
          <a:p>
            <a:pPr marL="82296" indent="0">
              <a:buNone/>
            </a:pPr>
            <a:r>
              <a:rPr lang="tr-TR" sz="2800" dirty="0" smtClean="0"/>
              <a:t> kullanıldı</a:t>
            </a:r>
            <a:r>
              <a:rPr lang="tr-TR" sz="2800" dirty="0"/>
              <a:t>.</a:t>
            </a:r>
          </a:p>
          <a:p>
            <a:endParaRPr lang="tr-TR" sz="2800" dirty="0" smtClean="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3586648"/>
            <a:ext cx="4355976" cy="3266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0"/>
            <a:ext cx="2483768" cy="32849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1468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 xmlns:a14="http://schemas.microsoft.com/office/drawing/2010/main">
                  <a14:imgLayer r:embed="rId3">
                    <a14:imgEffect>
                      <a14:sharpenSoften amount="-26000"/>
                    </a14:imgEffect>
                    <a14:imgEffect>
                      <a14:brightnessContrast bright="-11000" contrast="5000"/>
                    </a14:imgEffect>
                  </a14:imgLayer>
                </a14:imgProps>
              </a:ext>
              <a:ext uri="{28A0092B-C50C-407E-A947-70E740481C1C}">
                <a14:useLocalDpi xmlns="" xmlns:a14="http://schemas.microsoft.com/office/drawing/2010/main" val="0"/>
              </a:ext>
            </a:extLst>
          </a:blip>
          <a:srcRect/>
          <a:stretch>
            <a:fillRect/>
          </a:stretch>
        </p:blipFill>
        <p:spPr bwMode="auto">
          <a:xfrm>
            <a:off x="3491880" y="-171400"/>
            <a:ext cx="5801125" cy="71508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normAutofit/>
          </a:bodyPr>
          <a:lstStyle/>
          <a:p>
            <a:r>
              <a:rPr lang="tr-TR" dirty="0"/>
              <a:t>Dinlerin hayvanlara bakışı </a:t>
            </a:r>
            <a:r>
              <a:rPr lang="tr-TR" dirty="0" smtClean="0"/>
              <a:t>;</a:t>
            </a:r>
            <a:endParaRPr lang="tr-TR" dirty="0"/>
          </a:p>
        </p:txBody>
      </p:sp>
      <p:sp>
        <p:nvSpPr>
          <p:cNvPr id="3" name="İçerik Yer Tutucusu 2"/>
          <p:cNvSpPr>
            <a:spLocks noGrp="1"/>
          </p:cNvSpPr>
          <p:nvPr>
            <p:ph idx="1"/>
          </p:nvPr>
        </p:nvSpPr>
        <p:spPr>
          <a:xfrm>
            <a:off x="1043608" y="1447800"/>
            <a:ext cx="7890080" cy="4800600"/>
          </a:xfrm>
        </p:spPr>
        <p:txBody>
          <a:bodyPr>
            <a:normAutofit/>
          </a:bodyPr>
          <a:lstStyle/>
          <a:p>
            <a:r>
              <a:rPr lang="tr-TR" dirty="0"/>
              <a:t>Bilimsel çalışmalar uzun yıllar dinin etkisinde kalmıştır.</a:t>
            </a:r>
          </a:p>
          <a:p>
            <a:r>
              <a:rPr lang="tr-TR" dirty="0"/>
              <a:t>İncil’e göre ‘’ Tanrı </a:t>
            </a:r>
            <a:r>
              <a:rPr lang="tr-TR" dirty="0" smtClean="0"/>
              <a:t>insanlara </a:t>
            </a:r>
            <a:r>
              <a:rPr lang="tr-TR" dirty="0"/>
              <a:t>karada</a:t>
            </a:r>
            <a:r>
              <a:rPr lang="tr-TR" dirty="0" smtClean="0"/>
              <a:t>, havada </a:t>
            </a:r>
            <a:r>
              <a:rPr lang="tr-TR" dirty="0"/>
              <a:t>ve suda yaşayan tüm canlıların üzerinde egemenlik kurun’’ </a:t>
            </a:r>
            <a:r>
              <a:rPr lang="tr-TR" dirty="0" smtClean="0"/>
              <a:t>demiştir.</a:t>
            </a:r>
            <a:endParaRPr lang="tr-TR" dirty="0"/>
          </a:p>
          <a:p>
            <a:r>
              <a:rPr lang="tr-TR" dirty="0"/>
              <a:t>Kuran’a </a:t>
            </a:r>
            <a:r>
              <a:rPr lang="tr-TR" dirty="0" smtClean="0"/>
              <a:t>göre </a:t>
            </a:r>
            <a:r>
              <a:rPr lang="tr-TR" dirty="0"/>
              <a:t>‘’ Tanrı hayvanları insanların gereksinimlerini karşılasın diye yaratmış ve insanları tüm hayvanlara hakim </a:t>
            </a:r>
            <a:r>
              <a:rPr lang="tr-TR" dirty="0" smtClean="0"/>
              <a:t>kılmıştır’’.</a:t>
            </a:r>
            <a:endParaRPr lang="tr-TR" dirty="0"/>
          </a:p>
          <a:p>
            <a:endParaRPr lang="tr-TR" dirty="0"/>
          </a:p>
        </p:txBody>
      </p:sp>
    </p:spTree>
    <p:extLst>
      <p:ext uri="{BB962C8B-B14F-4D97-AF65-F5344CB8AC3E}">
        <p14:creationId xmlns="" xmlns:p14="http://schemas.microsoft.com/office/powerpoint/2010/main" val="483453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242</TotalTime>
  <Words>1168</Words>
  <Application>Microsoft Office PowerPoint</Application>
  <PresentationFormat>Ekran Gösterisi (4:3)</PresentationFormat>
  <Paragraphs>127</Paragraphs>
  <Slides>31</Slides>
  <Notes>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Gündönümü</vt:lpstr>
      <vt:lpstr>Tarihsel Süreç İçinde Deney Hayvanı Kullanımına İlişkin Yasal Düzenlemeler </vt:lpstr>
      <vt:lpstr>SUNUM PLANI</vt:lpstr>
      <vt:lpstr>Deneysel Hayvan Kullanımının TarİhçeSİ</vt:lpstr>
      <vt:lpstr>Hippocrates (MÖ 460-375)</vt:lpstr>
      <vt:lpstr>Aristotales (MÖ 384-322)</vt:lpstr>
      <vt:lpstr>Galen  (MÖ 129-201)</vt:lpstr>
      <vt:lpstr>Ebu Bekr Razi (864-933)</vt:lpstr>
      <vt:lpstr>İbni Sina, Avicenna  (980-1037)</vt:lpstr>
      <vt:lpstr>Dinlerin hayvanlara bakışı ;</vt:lpstr>
      <vt:lpstr>Ortaçağ</vt:lpstr>
      <vt:lpstr>Slayt 11</vt:lpstr>
      <vt:lpstr>Decartes( 1596-1650) (Kartezyen Görüş)</vt:lpstr>
      <vt:lpstr>1502-Sultan II. Bayezıd İstanbul  Belediye Kanunnamesindeki hükümde hayvanlarla ilgili şunlar yazılıdır:</vt:lpstr>
      <vt:lpstr>1587 tarihinde padişah III. Murat; yük hayvanlarına taşıyabileceklerinden fazla yük yüklenilmemesi hususunda ferman yayınlamıştır. Bu fermanda şöyle demektedir: </vt:lpstr>
      <vt:lpstr>Jeremy Bentham (1748-1832)</vt:lpstr>
      <vt:lpstr>18.Yüzyıl</vt:lpstr>
      <vt:lpstr>Claude Bernard (1813-1878)</vt:lpstr>
      <vt:lpstr>Slayt 18</vt:lpstr>
      <vt:lpstr>Slayt 19</vt:lpstr>
      <vt:lpstr>Slayt 20</vt:lpstr>
      <vt:lpstr>Slayt 21</vt:lpstr>
      <vt:lpstr>19. YY</vt:lpstr>
      <vt:lpstr>Bu alanda çıkan yasalar</vt:lpstr>
      <vt:lpstr>1876 yılı Londra’da </vt:lpstr>
      <vt:lpstr>Slayt 25</vt:lpstr>
      <vt:lpstr>1987 Law Relating to Animal Experimentation in Laboratory Animals yasası çıkmıştır.</vt:lpstr>
      <vt:lpstr>Slayt 27</vt:lpstr>
      <vt:lpstr>Hayvanları Koruma Alanında Dernekleşme</vt:lpstr>
      <vt:lpstr>Laboratuvar Hayvanları Bilimi Alanında Faaliyet Gösteren Başlıca Dernekler</vt:lpstr>
      <vt:lpstr>Etik</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Tarihsel Süreç İçinde Deney Hayvanı Kullanımına İlişkin Yasal Düzenlemeler </dc:title>
  <dc:creator>Asus</dc:creator>
  <cp:lastModifiedBy>GONCA</cp:lastModifiedBy>
  <cp:revision>48</cp:revision>
  <dcterms:created xsi:type="dcterms:W3CDTF">2017-09-26T20:33:18Z</dcterms:created>
  <dcterms:modified xsi:type="dcterms:W3CDTF">2017-09-28T11:53:51Z</dcterms:modified>
</cp:coreProperties>
</file>