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6" r:id="rId2"/>
    <p:sldId id="257" r:id="rId3"/>
    <p:sldId id="269" r:id="rId4"/>
    <p:sldId id="270" r:id="rId5"/>
    <p:sldId id="271" r:id="rId6"/>
    <p:sldId id="262" r:id="rId7"/>
    <p:sldId id="260" r:id="rId8"/>
    <p:sldId id="261" r:id="rId9"/>
    <p:sldId id="263" r:id="rId10"/>
    <p:sldId id="272" r:id="rId11"/>
    <p:sldId id="264" r:id="rId12"/>
    <p:sldId id="265" r:id="rId13"/>
    <p:sldId id="268" r:id="rId14"/>
    <p:sldId id="267" r:id="rId15"/>
    <p:sldId id="266" r:id="rId16"/>
    <p:sldId id="273" r:id="rId17"/>
    <p:sldId id="274" r:id="rId18"/>
    <p:sldId id="275" r:id="rId19"/>
    <p:sldId id="346" r:id="rId20"/>
    <p:sldId id="276" r:id="rId21"/>
    <p:sldId id="277" r:id="rId22"/>
    <p:sldId id="278" r:id="rId23"/>
    <p:sldId id="289" r:id="rId24"/>
    <p:sldId id="290" r:id="rId25"/>
    <p:sldId id="291" r:id="rId26"/>
    <p:sldId id="292" r:id="rId27"/>
    <p:sldId id="338" r:id="rId28"/>
    <p:sldId id="347" r:id="rId29"/>
    <p:sldId id="293" r:id="rId30"/>
    <p:sldId id="279" r:id="rId31"/>
    <p:sldId id="294" r:id="rId32"/>
    <p:sldId id="295" r:id="rId33"/>
    <p:sldId id="296" r:id="rId34"/>
    <p:sldId id="297" r:id="rId35"/>
    <p:sldId id="343" r:id="rId36"/>
    <p:sldId id="324" r:id="rId37"/>
    <p:sldId id="348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49" r:id="rId49"/>
    <p:sldId id="335" r:id="rId50"/>
    <p:sldId id="336" r:id="rId51"/>
    <p:sldId id="307" r:id="rId52"/>
    <p:sldId id="362" r:id="rId53"/>
    <p:sldId id="280" r:id="rId54"/>
    <p:sldId id="308" r:id="rId55"/>
    <p:sldId id="363" r:id="rId56"/>
    <p:sldId id="281" r:id="rId57"/>
    <p:sldId id="309" r:id="rId58"/>
    <p:sldId id="282" r:id="rId59"/>
    <p:sldId id="283" r:id="rId60"/>
    <p:sldId id="310" r:id="rId61"/>
    <p:sldId id="364" r:id="rId62"/>
    <p:sldId id="287" r:id="rId63"/>
    <p:sldId id="284" r:id="rId64"/>
    <p:sldId id="288" r:id="rId65"/>
    <p:sldId id="311" r:id="rId66"/>
    <p:sldId id="313" r:id="rId67"/>
    <p:sldId id="285" r:id="rId68"/>
    <p:sldId id="312" r:id="rId69"/>
    <p:sldId id="314" r:id="rId70"/>
    <p:sldId id="286" r:id="rId7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B86B8-F6C9-47F1-B665-6371E862D507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26DEC-0E17-453D-A5D3-A53B0D4FCAB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781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702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972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022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789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9086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24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26DEC-0E17-453D-A5D3-A53B0D4FCABD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58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Başlık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16 Alt Başlık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29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19" name="18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2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5BFB9DD9-1E47-4FF6-A72D-0EF93D9672FC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8D45A9D4-76CF-4163-BF1B-82895E745CA7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Başlık, İçerik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6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7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66EEB58D-3729-4171-8E51-4F7F86645233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11293DFD-EA20-428D-9255-6DD547D2AAC8}" type="slidenum">
              <a:rPr lang="tr-TR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ek Köşesi Kesik ve Yuvarlatılmış Dikdörtgen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 Üçgen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9 Serbest Form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Serbest Form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Serbest Form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Serbest Form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Başlık Yer Tutucusu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29 Metin Yer Tutucusu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9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19.04.2022</a:t>
            </a:fld>
            <a:endParaRPr lang="tr-TR"/>
          </a:p>
        </p:txBody>
      </p:sp>
      <p:sp>
        <p:nvSpPr>
          <p:cNvPr id="22" name="21 Altbilgi Yer Tutucusu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1 Grup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Serbest Form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Serbest Form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OSTEOLOJİ</a:t>
            </a:r>
            <a:br>
              <a:rPr lang="tr-TR" dirty="0" smtClean="0"/>
            </a:br>
            <a:r>
              <a:rPr lang="tr-TR" dirty="0" smtClean="0"/>
              <a:t>“Kemik Bilimi”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428728" y="4500570"/>
            <a:ext cx="6400800" cy="685808"/>
          </a:xfrm>
        </p:spPr>
        <p:txBody>
          <a:bodyPr/>
          <a:lstStyle/>
          <a:p>
            <a:r>
              <a:rPr lang="tr-TR" dirty="0" smtClean="0"/>
              <a:t>Prof. Dr. Ayhan DÜZLER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 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Anatomi I </a:t>
            </a:r>
            <a:br>
              <a:rPr lang="tr-TR" b="1" dirty="0" smtClean="0">
                <a:latin typeface="Arial" pitchFamily="34" charset="0"/>
                <a:cs typeface="Arial" pitchFamily="34" charset="0"/>
              </a:rPr>
            </a:br>
            <a:r>
              <a:rPr lang="tr-TR" b="1" dirty="0" smtClean="0">
                <a:latin typeface="Arial" pitchFamily="34" charset="0"/>
                <a:cs typeface="Arial" pitchFamily="34" charset="0"/>
              </a:rPr>
              <a:t>dersinde görülecek konular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Lokomotor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sistem (hareket sistemi)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	Pasif: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Osteologia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(kemik bilimi)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Arthrologia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(eklem bilimi)   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Aktif: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Myologia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(kas bilimi)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Splanchnologia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(iç organlar bilgisi)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	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digestorium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(sindirim sistemi)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respiratorium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(solunum sistemi)</a:t>
            </a: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www.observerbd.com/2014/11/11/1415708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500826" y="2714620"/>
            <a:ext cx="3969352" cy="3810579"/>
          </a:xfrm>
          <a:prstGeom prst="rect">
            <a:avLst/>
          </a:prstGeom>
          <a:noFill/>
        </p:spPr>
      </p:pic>
      <p:pic>
        <p:nvPicPr>
          <p:cNvPr id="21508" name="Picture 4" descr="http://th03.deviantart.net/fs44/PRE/i/2009/109/8/e/Chicken_bones_1_by_tpentt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071546"/>
            <a:ext cx="2357422" cy="1571614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LOKOMOTOR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SiSTEM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14422"/>
            <a:ext cx="6043626" cy="5072098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tr-TR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OSTEOLOG</a:t>
            </a:r>
            <a:r>
              <a:rPr lang="tr-TR" sz="29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bilimi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)</a:t>
            </a:r>
            <a:endParaRPr lang="tr-TR" sz="29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tr-TR" sz="2900" b="1" dirty="0" smtClean="0">
                <a:latin typeface="Arial" pitchFamily="34" charset="0"/>
                <a:cs typeface="Arial" pitchFamily="34" charset="0"/>
              </a:rPr>
              <a:t>A.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 smtClean="0">
                <a:latin typeface="Arial" pitchFamily="34" charset="0"/>
                <a:cs typeface="Arial" pitchFamily="34" charset="0"/>
              </a:rPr>
              <a:t>Genel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err="1" smtClean="0">
                <a:latin typeface="Arial" pitchFamily="34" charset="0"/>
                <a:cs typeface="Arial" pitchFamily="34" charset="0"/>
              </a:rPr>
              <a:t>osteologia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genel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bilim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)	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		</a:t>
            </a:r>
            <a:endParaRPr lang="tr-TR" sz="29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err="1" smtClean="0">
                <a:latin typeface="Arial" pitchFamily="34" charset="0"/>
                <a:cs typeface="Arial" pitchFamily="34" charset="0"/>
              </a:rPr>
              <a:t>Kemikler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kasların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bağlanmasına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zemin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oluştururlar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Beyin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omurilik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gibi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önemli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oluşumları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korurlar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Mineral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madde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bakımından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zengindirler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Ayrıca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iliğinden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kanın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şekilli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elemanları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yapılır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dokusunun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60-70’ı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anorganik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maddelerden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kalsiyum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fosfat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kalsiyum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karbonat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,…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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30-40’ı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esneklik veren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organik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maddelerden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ossein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fibrilla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oluşur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İleri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yaşlarda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organik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madde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miktarı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azalır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anorganik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madde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miktarı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artar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Bu durum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yaşlılarda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kırıkların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daha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şekillenmesine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sebep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olur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 </a:t>
            </a:r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tr-TR" dirty="0" smtClean="0">
                <a:latin typeface="Arial" pitchFamily="34" charset="0"/>
                <a:cs typeface="Arial" pitchFamily="34" charset="0"/>
              </a:rPr>
              <a:t>Dişlerden sonra vücudun en sert yapısı olan kemikler, erişkin bir insan vücudunun ağırlığının yaklaşık %15’i kadar olup, toplam ağırlıkları yaklaşık 5-6 kg. civarındadır. Canlı kemik dokusu beyaz renkte görülür. </a:t>
            </a:r>
          </a:p>
          <a:p>
            <a:pPr algn="just"/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857224" y="642918"/>
            <a:ext cx="745492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n-US" sz="2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Uzun</a:t>
            </a:r>
            <a:r>
              <a:rPr lang="en-US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kemiğin</a:t>
            </a:r>
            <a:r>
              <a:rPr lang="en-US" sz="2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kesiti</a:t>
            </a:r>
            <a:endParaRPr lang="tr-TR" sz="2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83" y="1500174"/>
            <a:ext cx="450054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1571612"/>
            <a:ext cx="4786346" cy="5286388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 err="1" smtClean="0">
                <a:latin typeface="Arial" pitchFamily="34" charset="0"/>
                <a:cs typeface="Arial" pitchFamily="34" charset="0"/>
              </a:rPr>
              <a:t>Periosteum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zarı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Kemiğin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beslenmesi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gelişmesi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kırıkların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onarımında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önemli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rol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oynar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Eklem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yüzleri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hariç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kemiğin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tarafını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sarar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 err="1" smtClean="0">
                <a:latin typeface="Arial" pitchFamily="34" charset="0"/>
                <a:cs typeface="Arial" pitchFamily="34" charset="0"/>
              </a:rPr>
              <a:t>Substantia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compacta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tıkız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Yapısında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Havers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kanallarının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bulunmasıyla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karakterizedir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Piramit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kemiğinin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pars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petrosa’sında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phalanx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distalis’te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kompakt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fazladır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 err="1" smtClean="0">
                <a:latin typeface="Arial" pitchFamily="34" charset="0"/>
                <a:cs typeface="Arial" pitchFamily="34" charset="0"/>
              </a:rPr>
              <a:t>Substantia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spongiosa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süngerimsi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kemiklerin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özellikle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uçlarında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bulunur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Cellulae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medullares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medullare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medulla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ossium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iliği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boşluğu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iliği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):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None/>
            </a:pPr>
            <a:r>
              <a:rPr lang="tr-TR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medulla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ossium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rubra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kırmızı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medulla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ossium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flava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sarı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 descr="http://images.slideplayer.biz.tr/10/2766331/slides/slide_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501122" cy="5625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43050"/>
            <a:ext cx="6156176" cy="5000660"/>
          </a:xfrm>
        </p:spPr>
        <p:txBody>
          <a:bodyPr>
            <a:normAutofit fontScale="85000" lnSpcReduction="20000"/>
          </a:bodyPr>
          <a:lstStyle/>
          <a:p>
            <a:pPr lvl="0">
              <a:buNone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1-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intramembranöz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bağ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kemik doku)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None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-Clavicula </a:t>
            </a:r>
          </a:p>
          <a:p>
            <a:pPr lvl="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-Yassı </a:t>
            </a:r>
            <a:r>
              <a:rPr lang="tr-TR" sz="1400" dirty="0" err="1" smtClean="0">
                <a:latin typeface="Arial" pitchFamily="34" charset="0"/>
                <a:cs typeface="Arial" pitchFamily="34" charset="0"/>
              </a:rPr>
              <a:t>cranial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 kemikler </a:t>
            </a:r>
          </a:p>
          <a:p>
            <a:pPr lvl="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-</a:t>
            </a:r>
            <a:r>
              <a:rPr lang="tr-TR" sz="1400" dirty="0" err="1" smtClean="0">
                <a:latin typeface="Arial" pitchFamily="34" charset="0"/>
                <a:cs typeface="Arial" pitchFamily="34" charset="0"/>
              </a:rPr>
              <a:t>Desmocranium</a:t>
            </a:r>
            <a:endParaRPr lang="tr-TR" sz="1400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endParaRPr lang="tr-TR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endParaRPr lang="tr-TR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endParaRPr lang="tr-TR" sz="2800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tr-TR" sz="2800" dirty="0" smtClean="0">
                <a:latin typeface="Arial" pitchFamily="34" charset="0"/>
                <a:cs typeface="Arial" pitchFamily="34" charset="0"/>
              </a:rPr>
              <a:t>2-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intrakartilaginöz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bağ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kıkırdak</a:t>
            </a:r>
            <a:r>
              <a:rPr lang="tr-TR" sz="28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kemik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doku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tr-TR" sz="2800" dirty="0" smtClean="0">
              <a:latin typeface="Arial" pitchFamily="34" charset="0"/>
              <a:cs typeface="Arial" pitchFamily="34" charset="0"/>
            </a:endParaRPr>
          </a:p>
          <a:p>
            <a:pPr marL="273050" indent="-6350">
              <a:buNone/>
            </a:pPr>
            <a:r>
              <a:rPr lang="tr-TR" sz="11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Chondrocranium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tr-TR" sz="1400" b="1" dirty="0" smtClean="0">
                <a:latin typeface="Arial" pitchFamily="34" charset="0"/>
                <a:cs typeface="Arial" pitchFamily="34" charset="0"/>
              </a:rPr>
              <a:t>Enkondral kemikleşme: 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Özellikle kısa kemiklerde görülen bu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kemikleşmede, kemikleşme kemik taslağının iç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kısmından  başlayarak dışa kısımlara doğru 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yayılır.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- </a:t>
            </a:r>
            <a:r>
              <a:rPr lang="tr-TR" sz="1400" b="1" dirty="0" smtClean="0">
                <a:latin typeface="Arial" pitchFamily="34" charset="0"/>
                <a:cs typeface="Arial" pitchFamily="34" charset="0"/>
              </a:rPr>
              <a:t>Perikondral kemikleşme: </a:t>
            </a:r>
            <a:r>
              <a:rPr lang="tr-TR" sz="1400" dirty="0" smtClean="0">
                <a:latin typeface="Arial" pitchFamily="34" charset="0"/>
                <a:cs typeface="Arial" pitchFamily="34" charset="0"/>
              </a:rPr>
              <a:t>Özellikle uzun kemiklerde görülen bu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 kemikleşmede, kemikleşme kemik taslağının       </a:t>
            </a:r>
          </a:p>
          <a:p>
            <a:pPr marL="273050" indent="-6350">
              <a:buNone/>
            </a:pPr>
            <a:r>
              <a:rPr lang="tr-TR" sz="1400" dirty="0" smtClean="0">
                <a:latin typeface="Arial" pitchFamily="34" charset="0"/>
                <a:cs typeface="Arial" pitchFamily="34" charset="0"/>
              </a:rPr>
              <a:t>                                                 dış kısmından başlar. </a:t>
            </a:r>
            <a:endParaRPr lang="tr-TR" sz="11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s://embryology.med.unsw.edu.au/embryology/images/thumb/6/63/Mouse_limb_cartilage_and_bone_E14.5L.jpg/600px-Mouse_limb_cartilage_and_bone_E14.5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761" y="4913784"/>
            <a:ext cx="2953239" cy="1944216"/>
          </a:xfrm>
          <a:prstGeom prst="rect">
            <a:avLst/>
          </a:prstGeom>
          <a:noFill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/>
              <a:t>Kemikleşme</a:t>
            </a:r>
            <a:r>
              <a:rPr lang="en-US" b="1" dirty="0" smtClean="0"/>
              <a:t> </a:t>
            </a:r>
            <a:r>
              <a:rPr lang="en-US" b="1" dirty="0" err="1" smtClean="0"/>
              <a:t>türleri</a:t>
            </a:r>
            <a:endParaRPr lang="tr-TR" dirty="0"/>
          </a:p>
        </p:txBody>
      </p:sp>
      <p:pic>
        <p:nvPicPr>
          <p:cNvPr id="2054" name="Picture 6" descr="http://images.fineartamerica.com/images-medium-large/bone-growth-science-sour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288410"/>
            <a:ext cx="2071702" cy="1652758"/>
          </a:xfrm>
          <a:prstGeom prst="rect">
            <a:avLst/>
          </a:prstGeom>
          <a:noFill/>
        </p:spPr>
      </p:pic>
      <p:pic>
        <p:nvPicPr>
          <p:cNvPr id="132098" name="Picture 2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988840"/>
            <a:ext cx="2261884" cy="2142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57158" y="1000108"/>
            <a:ext cx="85725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b="1" dirty="0" smtClean="0">
                <a:latin typeface="Arial" pitchFamily="34" charset="0"/>
                <a:cs typeface="Arial" pitchFamily="34" charset="0"/>
              </a:rPr>
              <a:t>Kemikler şekillerine göre altı gruba ayrılırlar: 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1.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longum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(uzun kemikler)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Extremitelerde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Humerus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femur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...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breve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(kısa kemikler)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Carpal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tarsal.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medullare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yoktur.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3.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planum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(yassı kemikler)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ilium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nasale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…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                  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medullare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yoktur.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irregulare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(düzensiz kemikler)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zygomaticum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costae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hyoid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5.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pneumaticum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(hava boşluğu olan kemikler) –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frontale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avian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>
              <a:lnSpc>
                <a:spcPct val="200000"/>
              </a:lnSpc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6.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sesamoideum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(susam kemikleri) 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00166" y="704088"/>
            <a:ext cx="7186634" cy="510334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Özel </a:t>
            </a:r>
            <a:r>
              <a:rPr lang="de-DE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osteologia</a:t>
            </a:r>
            <a:r>
              <a:rPr lang="de-DE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özel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kemik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bilim</a:t>
            </a:r>
            <a:r>
              <a:rPr lang="de-DE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tr-TR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285860"/>
            <a:ext cx="5543560" cy="5429288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Birkaç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organ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kemiği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dışında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kemiklerin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tümü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belirli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d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üzen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içinde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hareketli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da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hareketsiz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olarak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birbirlerine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bağlanarak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kemiksel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çatı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oluştururlar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Buna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skeleton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iskelet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denir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Organ kemikleri: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penis (köpek penis’inde)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glandis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(kedi penis’inde)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cordis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(sığır kalbinde)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Clavicula’nın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kalıntısı (kedi-köpek)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İskeletin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oluşturduğu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boşluklar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cranii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kafatası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boşluğu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thoracis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göğüs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boşluğu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Cavum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pelvis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leğen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boşluğu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smtClean="0">
                <a:latin typeface="Arial" pitchFamily="34" charset="0"/>
                <a:cs typeface="Arial" pitchFamily="34" charset="0"/>
              </a:rPr>
              <a:t>İskeletin bölümleri: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Skeleton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appendiculare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Skeleton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axiale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b="1" dirty="0" err="1" smtClean="0">
                <a:latin typeface="Arial" pitchFamily="34" charset="0"/>
                <a:cs typeface="Arial" pitchFamily="34" charset="0"/>
              </a:rPr>
              <a:t>Skeleton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appendiculare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: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thoracici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(ön bacak kemikleri)</a:t>
            </a:r>
          </a:p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pelvini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(arka bacak kemikleri)</a:t>
            </a:r>
          </a:p>
          <a:p>
            <a:pPr lvl="0"/>
            <a:r>
              <a:rPr lang="en-US" dirty="0" smtClean="0">
                <a:latin typeface="Arial" pitchFamily="34" charset="0"/>
                <a:cs typeface="Arial" pitchFamily="34" charset="0"/>
              </a:rPr>
              <a:t>Skeleton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inferioris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liberi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bacak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iskeleti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dirty="0" smtClean="0">
                <a:latin typeface="Arial" pitchFamily="34" charset="0"/>
                <a:cs typeface="Arial" pitchFamily="34" charset="0"/>
              </a:rPr>
              <a:t>Skeleton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superioris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liberi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kol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iskeleti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 descr="C:\Users\user\Desktop\ANATOMİ I\Osteology\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2428868"/>
            <a:ext cx="526171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285728"/>
            <a:ext cx="5786478" cy="6038872"/>
          </a:xfrm>
        </p:spPr>
        <p:txBody>
          <a:bodyPr>
            <a:normAutofit lnSpcReduction="10000"/>
          </a:bodyPr>
          <a:lstStyle/>
          <a:p>
            <a:endParaRPr lang="tr-T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Ossa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thoracici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ön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bacak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kemikleri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algn="just"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Scapula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humerus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radius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ulna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carpi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metacarpalia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digitorum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manus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phalanx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proximalis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media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distalis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None/>
            </a:pP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thoracici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               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             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Scapula,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clavicula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coracoides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Synsarcosis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scapula’nın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gövdeye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kaslarla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bağlanışı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ön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bacak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gövdeye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kaslarla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bağlanır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endParaRPr lang="tr-T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Scapula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(kürek kemiği)</a:t>
            </a:r>
          </a:p>
          <a:p>
            <a:pPr>
              <a:buNone/>
            </a:pP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Humerus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(kol veya </a:t>
            </a:r>
            <a:r>
              <a:rPr lang="tr-TR" sz="1500" dirty="0" err="1" smtClean="0">
                <a:latin typeface="Arial" pitchFamily="34" charset="0"/>
                <a:cs typeface="Arial" pitchFamily="34" charset="0"/>
              </a:rPr>
              <a:t>pazu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 kemiği).................... 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Stylopodium</a:t>
            </a:r>
            <a:endParaRPr lang="tr-TR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antebrachii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(ön kol kemikleri)................. 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Zeugopodium</a:t>
            </a:r>
            <a:endParaRPr lang="tr-TR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v-SE" sz="1500" b="1" dirty="0" smtClean="0">
                <a:latin typeface="Arial" pitchFamily="34" charset="0"/>
                <a:cs typeface="Arial" pitchFamily="34" charset="0"/>
              </a:rPr>
              <a:t>Ossa carpi </a:t>
            </a:r>
            <a:r>
              <a:rPr lang="sv-SE" sz="1500" dirty="0" smtClean="0">
                <a:latin typeface="Arial" pitchFamily="34" charset="0"/>
                <a:cs typeface="Arial" pitchFamily="34" charset="0"/>
              </a:rPr>
              <a:t>(ön ayak bilek kemikleri).................. 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sv-SE" sz="1500" b="1" dirty="0" smtClean="0">
                <a:latin typeface="Arial" pitchFamily="34" charset="0"/>
                <a:cs typeface="Arial" pitchFamily="34" charset="0"/>
              </a:rPr>
              <a:t> Basipodium</a:t>
            </a:r>
            <a:endParaRPr lang="tr-TR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metacarpalia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(ön ayak tarak kemikleri)...... 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Metapodium</a:t>
            </a:r>
            <a:endParaRPr lang="tr-TR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Ossa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digitorum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manus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(ön ayak parmak kem.)…. 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Acropodium</a:t>
            </a:r>
            <a:endParaRPr lang="tr-TR" sz="15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500" dirty="0" smtClean="0">
                <a:latin typeface="Arial" pitchFamily="34" charset="0"/>
                <a:cs typeface="Arial" pitchFamily="34" charset="0"/>
              </a:rPr>
              <a:t>                     Son üç oluşum = </a:t>
            </a:r>
            <a:r>
              <a:rPr lang="tr-TR" sz="1500" b="1" dirty="0" err="1" smtClean="0">
                <a:latin typeface="Arial" pitchFamily="34" charset="0"/>
                <a:cs typeface="Arial" pitchFamily="34" charset="0"/>
              </a:rPr>
              <a:t>Autopodium</a:t>
            </a:r>
            <a:r>
              <a:rPr lang="tr-TR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500" dirty="0" smtClean="0">
                <a:latin typeface="Arial" pitchFamily="34" charset="0"/>
                <a:cs typeface="Arial" pitchFamily="34" charset="0"/>
              </a:rPr>
              <a:t>olarak bilinir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tr-TR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672" y="857232"/>
            <a:ext cx="309892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857232"/>
            <a:ext cx="6143668" cy="5357850"/>
          </a:xfrm>
        </p:spPr>
        <p:txBody>
          <a:bodyPr>
            <a:normAutofit fontScale="70000" lnSpcReduction="20000"/>
          </a:bodyPr>
          <a:lstStyle/>
          <a:p>
            <a:r>
              <a:rPr lang="tr-TR" dirty="0" smtClean="0">
                <a:latin typeface="Arial" pitchFamily="34" charset="0"/>
                <a:cs typeface="Arial" pitchFamily="34" charset="0"/>
              </a:rPr>
              <a:t>Ön bacak gövdeye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cingulum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membri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thoracici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denilen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omuz kemeri tarafından bağlanmıştır.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Scapula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coracoideus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ve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clavicula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’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olmak üzere üç kemikten oluşan bu kemer kuşlarda (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aves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sürüngenlerde(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reptilla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ve ilkel memelilerde 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monotremate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tam değildir.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• İnsanda bu kemiklerden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os coracoideus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kaybolmuş, evcil memelilerde buna ilave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olarak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clavicula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da kaybolmuş ve sadece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scapula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kalmıştır.</a:t>
            </a:r>
          </a:p>
          <a:p>
            <a:pPr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tr-TR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Scapula’nın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da 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gövde iskeleti ile bağlantısı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yoktur. Bu nedenle ön bacak gövdeye kaslar aracılığı ile bağlanmıştır.</a:t>
            </a:r>
          </a:p>
          <a:p>
            <a:pPr>
              <a:buNone/>
            </a:pPr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• Evcil memelilerde os coracoides scapula’nın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alt ucunda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proc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coracoideus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clavicula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ise bazı büyük köpek ırklarında m.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brachiocephalicus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içinde iz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intersectiones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b="1" dirty="0" err="1" smtClean="0">
                <a:latin typeface="Arial" pitchFamily="34" charset="0"/>
                <a:cs typeface="Arial" pitchFamily="34" charset="0"/>
              </a:rPr>
              <a:t>clavicularis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olarak kalmıştır.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785926"/>
            <a:ext cx="24574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5716" name="Picture 4" descr="scapula anima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27584" y="548680"/>
            <a:ext cx="7128792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Arial" pitchFamily="34" charset="0"/>
                <a:cs typeface="Arial" pitchFamily="34" charset="0"/>
              </a:rPr>
              <a:t>Anatominin Tanımı 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www.easphotography.com/Horses/Max%20(Deep%20Muscles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785926"/>
            <a:ext cx="2797361" cy="214314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71942"/>
            <a:ext cx="3332164" cy="247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00034" y="1857364"/>
            <a:ext cx="50006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fontAlgn="base">
              <a:spcBef>
                <a:spcPct val="0"/>
              </a:spcBef>
              <a:spcAft>
                <a:spcPct val="0"/>
              </a:spcAft>
            </a:pPr>
            <a:r>
              <a:rPr kumimoji="0" lang="tr-T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Anatemnein</a:t>
            </a: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Kesip biçmek, parçalamak, boylu boyunca kesmek.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Anatomi: 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Hayvan organizmasını meydana getiren organları,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makroskobik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olarak normal şekil, yapı, büyüklük ve ağırlık, organizmadaki </a:t>
            </a:r>
            <a:r>
              <a:rPr kumimoji="0" lang="tr-T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doğl</a:t>
            </a:r>
            <a:r>
              <a:rPr kumimoji="0" lang="tr-T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duruş ve komşuluk ilişkilerini inceleyen bilim dalıdır. </a:t>
            </a:r>
            <a:endParaRPr kumimoji="0" lang="tr-T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357166"/>
            <a:ext cx="8543956" cy="6500834"/>
          </a:xfrm>
        </p:spPr>
        <p:txBody>
          <a:bodyPr>
            <a:normAutofit fontScale="85000" lnSpcReduction="10000"/>
          </a:bodyPr>
          <a:lstStyle/>
          <a:p>
            <a:r>
              <a:rPr lang="tr-TR" sz="2000" b="1" dirty="0" err="1" smtClean="0">
                <a:latin typeface="Arial" pitchFamily="34" charset="0"/>
                <a:cs typeface="Arial" pitchFamily="34" charset="0"/>
              </a:rPr>
              <a:t>Scapula</a:t>
            </a:r>
            <a:r>
              <a:rPr lang="tr-TR" sz="2000" b="1" dirty="0" smtClean="0">
                <a:latin typeface="Arial" pitchFamily="34" charset="0"/>
                <a:cs typeface="Arial" pitchFamily="34" charset="0"/>
              </a:rPr>
              <a:t> (kürek kemiği)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Omuz kemerine ait  üçgen şeklinde yassı bir kemiktir. Kaslarla göğüsün ön yanına,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costa’lara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bağlanır.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Evcil memelilerde ön bacağın ilk kemiğidir.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Vucudun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dik eksenine 40º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lik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bir açıyla durmaktadır.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Facies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costalis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medialis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):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Facies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serrata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                 Fossa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subscapularis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Facies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lateralis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Tuber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eq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Acromion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rum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 car.)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Proc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hamatus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(car.)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Fossa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supraspinata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Fossa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infraspinata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Margo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dorsalis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margo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cranialis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(keskin),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margo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caudalis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(küt)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Angulus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cranialis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angulus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caudalis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angulus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ventralis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İncisura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Margo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cranialis’in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alt bölümündeki </a:t>
            </a:r>
          </a:p>
          <a:p>
            <a:r>
              <a:rPr lang="tr-TR" sz="2000" dirty="0" smtClean="0">
                <a:latin typeface="Arial" pitchFamily="34" charset="0"/>
                <a:cs typeface="Arial" pitchFamily="34" charset="0"/>
              </a:rPr>
              <a:t>                              çentik. 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Collum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Cavitas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glenoidalis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İncisura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glenoidalis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eq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. de belirgin)</a:t>
            </a: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Tuberculum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supraglenoidale</a:t>
            </a:r>
            <a:endParaRPr lang="tr-TR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Processus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coracoideus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os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2000" dirty="0" err="1" smtClean="0">
                <a:latin typeface="Arial" pitchFamily="34" charset="0"/>
                <a:cs typeface="Arial" pitchFamily="34" charset="0"/>
              </a:rPr>
              <a:t>coracoideus’un</a:t>
            </a:r>
            <a:r>
              <a:rPr lang="tr-TR" sz="2000" dirty="0" smtClean="0">
                <a:latin typeface="Arial" pitchFamily="34" charset="0"/>
                <a:cs typeface="Arial" pitchFamily="34" charset="0"/>
              </a:rPr>
              <a:t> kalıntısı)</a:t>
            </a:r>
          </a:p>
          <a:p>
            <a:endParaRPr lang="tr-TR" sz="2000" i="1" u="sng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tr-TR" sz="2000" b="1" dirty="0" smtClean="0">
              <a:latin typeface="Arial" pitchFamily="34" charset="0"/>
              <a:cs typeface="Arial" pitchFamily="34" charset="0"/>
            </a:endParaRPr>
          </a:p>
          <a:p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00174"/>
            <a:ext cx="2261592" cy="232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0357" y="3038475"/>
            <a:ext cx="27336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009661"/>
            <a:ext cx="6929486" cy="406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27146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r-TR" sz="1100" b="1" dirty="0" err="1" smtClean="0">
                <a:latin typeface="Arial" pitchFamily="34" charset="0"/>
                <a:cs typeface="Arial" pitchFamily="34" charset="0"/>
              </a:rPr>
              <a:t>Equide</a:t>
            </a:r>
            <a:r>
              <a:rPr lang="tr-TR" sz="11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s-ES" sz="1100" dirty="0" smtClean="0">
                <a:latin typeface="Arial" pitchFamily="34" charset="0"/>
                <a:cs typeface="Arial" pitchFamily="34" charset="0"/>
              </a:rPr>
              <a:t>Spina scapula alçak başlar, yükselir, tekrar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alçalarak alt uçta sonlanır.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Spina’nın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üzerinde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tuber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vardır ve geriye doğru biraz taşmıştır. Kemiğin dış yüzü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tarafından 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1/3'ü fossa supraspinata, 2/3'ü fossa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infraspinata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olacak şekilde bölünmüştür. </a:t>
            </a:r>
            <a:r>
              <a:rPr lang="es-ES" sz="1100" dirty="0" smtClean="0">
                <a:latin typeface="Arial" pitchFamily="34" charset="0"/>
                <a:cs typeface="Arial" pitchFamily="34" charset="0"/>
              </a:rPr>
              <a:t>Cartilago scapulae yassı ve geniştir.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Incisura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glenoidalis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isimli bir eklem yarığı bulunur.</a:t>
            </a:r>
          </a:p>
          <a:p>
            <a:pPr>
              <a:buNone/>
            </a:pPr>
            <a:endParaRPr lang="tr-TR" sz="11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100" b="1" dirty="0" err="1" smtClean="0">
                <a:latin typeface="Arial" pitchFamily="34" charset="0"/>
                <a:cs typeface="Arial" pitchFamily="34" charset="0"/>
              </a:rPr>
              <a:t>Ruminant</a:t>
            </a:r>
            <a:r>
              <a:rPr lang="tr-TR" sz="1100" b="1" dirty="0" smtClean="0">
                <a:latin typeface="Arial" pitchFamily="34" charset="0"/>
                <a:cs typeface="Arial" pitchFamily="34" charset="0"/>
              </a:rPr>
              <a:t> :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alçak başlar, yükselir ve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acromion'la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son bulur. Kemiğin dış yüzü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tarafından 1/4'ü fossa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supraspinata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, 3/4'ü fossa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infraspinata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olacak şekilde ikiye bölünmüştür.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Cartilago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geniştir.</a:t>
            </a:r>
          </a:p>
          <a:p>
            <a:pPr>
              <a:buNone/>
            </a:pPr>
            <a:endParaRPr lang="tr-TR" sz="11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100" b="1" dirty="0" err="1" smtClean="0">
                <a:latin typeface="Arial" pitchFamily="34" charset="0"/>
                <a:cs typeface="Arial" pitchFamily="34" charset="0"/>
              </a:rPr>
              <a:t>Carnivor</a:t>
            </a:r>
            <a:r>
              <a:rPr lang="tr-TR" sz="1100" b="1" dirty="0" smtClean="0">
                <a:latin typeface="Arial" pitchFamily="34" charset="0"/>
                <a:cs typeface="Arial" pitchFamily="34" charset="0"/>
              </a:rPr>
              <a:t> :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Canis’te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alçak başlar, yükselir ve alt uçta aşağı doğru uzayan,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processus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hamatus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isimli bir çıkıntıyla biter.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Felis'te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burada geriye yönelik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processus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suprahamatus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isimli ikinci bir çıkıntı görülür. 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Margo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cranialis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ve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dorsalis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dış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bükeydir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dış yüzü eşit olarak ikiye böler.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Cartilago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ip gibi incedir.</a:t>
            </a:r>
          </a:p>
          <a:p>
            <a:pPr>
              <a:buNone/>
            </a:pPr>
            <a:endParaRPr lang="tr-TR" sz="1100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1100" b="1" dirty="0" smtClean="0">
                <a:latin typeface="Arial" pitchFamily="34" charset="0"/>
                <a:cs typeface="Arial" pitchFamily="34" charset="0"/>
              </a:rPr>
              <a:t>Sus :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alçak başlar, yükselir ve geriye dönük, büyük bir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tuber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spinae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yaptıktan sonra tekrar alçalarak biter.</a:t>
            </a:r>
          </a:p>
          <a:p>
            <a:pPr>
              <a:buNone/>
            </a:pPr>
            <a:r>
              <a:rPr lang="tr-TR" sz="11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Margo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cranialis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dış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100" dirty="0" err="1" smtClean="0">
                <a:latin typeface="Arial" pitchFamily="34" charset="0"/>
                <a:cs typeface="Arial" pitchFamily="34" charset="0"/>
              </a:rPr>
              <a:t>bükeydir</a:t>
            </a:r>
            <a:r>
              <a:rPr lang="fr-FR" sz="11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it-IT" sz="1100" dirty="0" smtClean="0">
                <a:latin typeface="Arial" pitchFamily="34" charset="0"/>
                <a:cs typeface="Arial" pitchFamily="34" charset="0"/>
              </a:rPr>
              <a:t>Fossa infraspinata fossa supraspinata'dan daha enlidir.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Cartilago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1100" dirty="0" err="1" smtClean="0">
                <a:latin typeface="Arial" pitchFamily="34" charset="0"/>
                <a:cs typeface="Arial" pitchFamily="34" charset="0"/>
              </a:rPr>
              <a:t>scapulae</a:t>
            </a:r>
            <a:r>
              <a:rPr lang="tr-TR" sz="1100" dirty="0" smtClean="0">
                <a:latin typeface="Arial" pitchFamily="34" charset="0"/>
                <a:cs typeface="Arial" pitchFamily="34" charset="0"/>
              </a:rPr>
              <a:t> geniştir.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000" dirty="0" smtClean="0">
                <a:latin typeface="Arial" pitchFamily="34" charset="0"/>
                <a:cs typeface="Arial" pitchFamily="34" charset="0"/>
              </a:rPr>
              <a:t>Soru: Bu kemiğin adı nedir? Hangi hayvana aittir? Nereden anladınız? Hangi bacağa aittir? Sağ mı? sol mu? İskelette yerleştiriniz.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09" y="1928802"/>
            <a:ext cx="4722825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2"/>
            <a:ext cx="4142804" cy="412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9" name="Picture 9" descr="cü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44133"/>
          <a:stretch>
            <a:fillRect/>
          </a:stretch>
        </p:blipFill>
        <p:spPr>
          <a:xfrm>
            <a:off x="2278063" y="134938"/>
            <a:ext cx="4727575" cy="6556375"/>
          </a:xfrm>
          <a:noFill/>
          <a:ln/>
        </p:spPr>
      </p:pic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3252788" y="136525"/>
            <a:ext cx="160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margo dorsalis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 rot="16010449">
            <a:off x="2855913" y="3692525"/>
            <a:ext cx="113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spina scapulae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2051050" y="1574800"/>
            <a:ext cx="2328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2400">
              <a:latin typeface="Tahoma" pitchFamily="34" charset="0"/>
            </a:endParaRP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 rot="-27131331">
            <a:off x="1952625" y="933450"/>
            <a:ext cx="166528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supraspinata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endParaRPr lang="tr-TR" sz="16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3403600" y="1417638"/>
            <a:ext cx="1876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 infraspinata</a:t>
            </a:r>
            <a:r>
              <a:rPr lang="tr-TR" sz="1400" b="1"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tr-TR" sz="1400">
              <a:latin typeface="Tahoma" pitchFamily="34" charset="0"/>
            </a:endParaRP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 rot="16200000">
            <a:off x="3012281" y="2285207"/>
            <a:ext cx="128587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 spina</a:t>
            </a:r>
          </a:p>
          <a:p>
            <a:pPr algn="just">
              <a:lnSpc>
                <a:spcPct val="5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scapulae</a:t>
            </a:r>
            <a:r>
              <a:rPr lang="tr-TR" sz="2400" b="1">
                <a:solidFill>
                  <a:srgbClr val="FFFF66"/>
                </a:solidFill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tr-TR" sz="240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2427288" y="534035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acromion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 rot="79580493">
            <a:off x="1206500" y="1597026"/>
            <a:ext cx="2732087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margo cranialis</a:t>
            </a:r>
            <a:r>
              <a:rPr lang="tr-TR" sz="2400" b="1">
                <a:solidFill>
                  <a:srgbClr val="05050B"/>
                </a:solidFill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tr-TR" sz="2400">
              <a:latin typeface="Tahoma" pitchFamily="34" charset="0"/>
            </a:endParaRPr>
          </a:p>
        </p:txBody>
      </p:sp>
      <p:sp>
        <p:nvSpPr>
          <p:cNvPr id="117783" name="Text Box 23"/>
          <p:cNvSpPr txBox="1">
            <a:spLocks noChangeArrowheads="1"/>
          </p:cNvSpPr>
          <p:nvPr/>
        </p:nvSpPr>
        <p:spPr bwMode="auto">
          <a:xfrm rot="17405918">
            <a:off x="4597400" y="2009776"/>
            <a:ext cx="2270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margo caudalis</a:t>
            </a:r>
          </a:p>
        </p:txBody>
      </p:sp>
      <p:sp>
        <p:nvSpPr>
          <p:cNvPr id="117784" name="Text Box 24"/>
          <p:cNvSpPr txBox="1">
            <a:spLocks noChangeArrowheads="1"/>
          </p:cNvSpPr>
          <p:nvPr/>
        </p:nvSpPr>
        <p:spPr bwMode="auto">
          <a:xfrm rot="3633327">
            <a:off x="5430838" y="750888"/>
            <a:ext cx="1739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angulus caudalis</a:t>
            </a:r>
          </a:p>
        </p:txBody>
      </p:sp>
      <p:sp>
        <p:nvSpPr>
          <p:cNvPr id="117785" name="Text Box 25"/>
          <p:cNvSpPr txBox="1">
            <a:spLocks noChangeArrowheads="1"/>
          </p:cNvSpPr>
          <p:nvPr/>
        </p:nvSpPr>
        <p:spPr bwMode="auto">
          <a:xfrm>
            <a:off x="2255838" y="377825"/>
            <a:ext cx="219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tr-TR" sz="2400">
              <a:latin typeface="Tahoma" pitchFamily="34" charset="0"/>
            </a:endParaRPr>
          </a:p>
        </p:txBody>
      </p:sp>
      <p:sp>
        <p:nvSpPr>
          <p:cNvPr id="117786" name="Text Box 26"/>
          <p:cNvSpPr txBox="1">
            <a:spLocks noChangeArrowheads="1"/>
          </p:cNvSpPr>
          <p:nvPr/>
        </p:nvSpPr>
        <p:spPr bwMode="auto">
          <a:xfrm rot="-3500281">
            <a:off x="1486693" y="548482"/>
            <a:ext cx="1744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angulus cranialis</a:t>
            </a:r>
          </a:p>
        </p:txBody>
      </p:sp>
      <p:sp>
        <p:nvSpPr>
          <p:cNvPr id="117788" name="Text Box 28"/>
          <p:cNvSpPr txBox="1">
            <a:spLocks noChangeArrowheads="1"/>
          </p:cNvSpPr>
          <p:nvPr/>
        </p:nvSpPr>
        <p:spPr bwMode="auto">
          <a:xfrm>
            <a:off x="5280025" y="5516563"/>
            <a:ext cx="2027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angulus ventralis</a:t>
            </a:r>
          </a:p>
        </p:txBody>
      </p:sp>
      <p:sp>
        <p:nvSpPr>
          <p:cNvPr id="117790" name="Line 30"/>
          <p:cNvSpPr>
            <a:spLocks noChangeShapeType="1"/>
          </p:cNvSpPr>
          <p:nvPr/>
        </p:nvSpPr>
        <p:spPr bwMode="auto">
          <a:xfrm>
            <a:off x="4229100" y="5584825"/>
            <a:ext cx="1050925" cy="0"/>
          </a:xfrm>
          <a:prstGeom prst="line">
            <a:avLst/>
          </a:prstGeom>
          <a:noFill/>
          <a:ln w="41275">
            <a:noFill/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17791" name="Text Box 31"/>
          <p:cNvSpPr txBox="1">
            <a:spLocks noChangeArrowheads="1"/>
          </p:cNvSpPr>
          <p:nvPr/>
        </p:nvSpPr>
        <p:spPr bwMode="auto">
          <a:xfrm>
            <a:off x="2201863" y="5737225"/>
            <a:ext cx="1514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tuberculum </a:t>
            </a:r>
          </a:p>
          <a:p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supraarticularis</a:t>
            </a:r>
          </a:p>
        </p:txBody>
      </p:sp>
      <p:sp>
        <p:nvSpPr>
          <p:cNvPr id="117795" name="Line 35"/>
          <p:cNvSpPr>
            <a:spLocks noChangeShapeType="1"/>
          </p:cNvSpPr>
          <p:nvPr/>
        </p:nvSpPr>
        <p:spPr bwMode="auto">
          <a:xfrm>
            <a:off x="4714875" y="5689600"/>
            <a:ext cx="503238" cy="0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4" name="Picture 10" descr="d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1125538"/>
            <a:ext cx="4249737" cy="4175125"/>
          </a:xfrm>
          <a:noFill/>
          <a:ln/>
        </p:spPr>
      </p:pic>
      <p:pic>
        <p:nvPicPr>
          <p:cNvPr id="118791" name="Picture 7" descr="142-4281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43124" r="5833"/>
          <a:stretch>
            <a:fillRect/>
          </a:stretch>
        </p:blipFill>
        <p:spPr>
          <a:xfrm>
            <a:off x="179388" y="188913"/>
            <a:ext cx="4105275" cy="6408737"/>
          </a:xfrm>
          <a:noFill/>
          <a:ln/>
        </p:spPr>
      </p:pic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1331913" y="387350"/>
            <a:ext cx="2252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margo dorsalis</a:t>
            </a: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 rot="5234940">
            <a:off x="2583656" y="2016919"/>
            <a:ext cx="1944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margo cranialis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 rot="4498550">
            <a:off x="-346869" y="2155032"/>
            <a:ext cx="2087563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margo caudalis</a:t>
            </a:r>
          </a:p>
          <a:p>
            <a:pPr>
              <a:spcBef>
                <a:spcPct val="50000"/>
              </a:spcBef>
            </a:pPr>
            <a:endParaRPr lang="tr-TR" sz="1400" b="1">
              <a:solidFill>
                <a:srgbClr val="FFFF66"/>
              </a:solidFill>
              <a:latin typeface="Comic Sans MS" pitchFamily="66" charset="0"/>
            </a:endParaRP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971550" y="1341438"/>
            <a:ext cx="1368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00"/>
                </a:solidFill>
                <a:latin typeface="Comic Sans MS" pitchFamily="66" charset="0"/>
              </a:rPr>
              <a:t>facies serrata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2411413" y="1327150"/>
            <a:ext cx="1368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00"/>
                </a:solidFill>
                <a:latin typeface="Comic Sans MS" pitchFamily="66" charset="0"/>
              </a:rPr>
              <a:t>facies serrata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 rot="2737611">
            <a:off x="2743994" y="648494"/>
            <a:ext cx="1368425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angulus cranialis</a:t>
            </a:r>
          </a:p>
          <a:p>
            <a:pPr>
              <a:spcBef>
                <a:spcPct val="50000"/>
              </a:spcBef>
            </a:pPr>
            <a:endParaRPr lang="tr-TR" sz="240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468313" y="83661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tr-TR" sz="2400">
              <a:latin typeface="Tahoma" pitchFamily="34" charset="0"/>
            </a:endParaRPr>
          </a:p>
        </p:txBody>
      </p:sp>
      <p:sp>
        <p:nvSpPr>
          <p:cNvPr id="118804" name="Text Box 20"/>
          <p:cNvSpPr txBox="1">
            <a:spLocks noChangeArrowheads="1"/>
          </p:cNvSpPr>
          <p:nvPr/>
        </p:nvSpPr>
        <p:spPr bwMode="auto">
          <a:xfrm rot="-3208993">
            <a:off x="223838" y="288925"/>
            <a:ext cx="1512888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angulus caudalis</a:t>
            </a:r>
          </a:p>
          <a:p>
            <a:pPr>
              <a:spcBef>
                <a:spcPct val="50000"/>
              </a:spcBef>
            </a:pPr>
            <a:endParaRPr lang="tr-TR" sz="240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 rot="5400000">
            <a:off x="1520825" y="4826000"/>
            <a:ext cx="2374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incisura scapulae</a:t>
            </a: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4714875" y="1484313"/>
            <a:ext cx="15859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tuberculum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supraarticularis</a:t>
            </a:r>
          </a:p>
        </p:txBody>
      </p:sp>
      <p:sp>
        <p:nvSpPr>
          <p:cNvPr id="118808" name="Line 24"/>
          <p:cNvSpPr>
            <a:spLocks noChangeShapeType="1"/>
          </p:cNvSpPr>
          <p:nvPr/>
        </p:nvSpPr>
        <p:spPr bwMode="auto">
          <a:xfrm>
            <a:off x="2555875" y="5876925"/>
            <a:ext cx="1295400" cy="14446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 type="arrow" w="med" len="med"/>
            <a:tailEnd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 flipH="1">
            <a:off x="4500563" y="3429000"/>
            <a:ext cx="863600" cy="2447925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 type="arrow" w="med" len="med"/>
            <a:tailEnd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18811" name="Text Box 27"/>
          <p:cNvSpPr txBox="1">
            <a:spLocks noChangeArrowheads="1"/>
          </p:cNvSpPr>
          <p:nvPr/>
        </p:nvSpPr>
        <p:spPr bwMode="auto">
          <a:xfrm>
            <a:off x="3924300" y="5861050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processus coracoides</a:t>
            </a:r>
          </a:p>
        </p:txBody>
      </p:sp>
      <p:sp>
        <p:nvSpPr>
          <p:cNvPr id="118812" name="Text Box 28"/>
          <p:cNvSpPr txBox="1">
            <a:spLocks noChangeArrowheads="1"/>
          </p:cNvSpPr>
          <p:nvPr/>
        </p:nvSpPr>
        <p:spPr bwMode="auto">
          <a:xfrm>
            <a:off x="7308850" y="1125538"/>
            <a:ext cx="13668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incisura fossa articularis (Equidae)</a:t>
            </a: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 flipV="1">
            <a:off x="6443663" y="1844675"/>
            <a:ext cx="1223962" cy="1439863"/>
          </a:xfrm>
          <a:prstGeom prst="line">
            <a:avLst/>
          </a:prstGeom>
          <a:noFill/>
          <a:ln w="38100">
            <a:solidFill>
              <a:srgbClr val="000000"/>
            </a:solidFill>
            <a:miter lim="800000"/>
            <a:headEnd type="arrow" w="med" len="med"/>
            <a:tailEnd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18815" name="Text Box 31"/>
          <p:cNvSpPr txBox="1">
            <a:spLocks noChangeArrowheads="1"/>
          </p:cNvSpPr>
          <p:nvPr/>
        </p:nvSpPr>
        <p:spPr bwMode="auto">
          <a:xfrm>
            <a:off x="6732588" y="3429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 articularis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684213" y="3429000"/>
            <a:ext cx="7705725" cy="4114800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endParaRPr lang="tr-TR" sz="1600" b="1" u="sng">
              <a:solidFill>
                <a:srgbClr val="FFFF66"/>
              </a:solidFill>
              <a:latin typeface="Comic Sans MS" pitchFamily="66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tr-TR" sz="1800" b="1">
                <a:solidFill>
                  <a:srgbClr val="FFFF66"/>
                </a:solidFill>
                <a:effectLst/>
                <a:cs typeface="Times New Roman" pitchFamily="18" charset="0"/>
              </a:rPr>
              <a:t>			    </a:t>
            </a:r>
            <a:r>
              <a:rPr lang="tr-TR" sz="1800" b="1" u="sng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EQU</a:t>
            </a:r>
            <a:r>
              <a:rPr lang="tr-TR" sz="1800" b="1" u="sng">
                <a:solidFill>
                  <a:srgbClr val="FFFF66"/>
                </a:solidFill>
                <a:effectLst/>
                <a:cs typeface="Times New Roman" pitchFamily="18" charset="0"/>
              </a:rPr>
              <a:t>İ</a:t>
            </a:r>
            <a:r>
              <a:rPr lang="tr-TR" sz="1800" b="1" u="sng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DAE – BÜYÜK RUMİNANT</a:t>
            </a:r>
          </a:p>
          <a:p>
            <a:pPr algn="just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endParaRPr lang="tr-TR" sz="1800" b="1" u="sng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Blip>
                <a:blip r:embed="rId2"/>
              </a:buBlip>
            </a:pPr>
            <a:r>
              <a:rPr lang="tr-TR" sz="18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Acromion</a:t>
            </a: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None/>
            </a:pPr>
            <a:endParaRPr lang="tr-TR" sz="1800" b="1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Blip>
                <a:blip r:embed="rId2"/>
              </a:buBlip>
            </a:pPr>
            <a:r>
              <a:rPr lang="tr-TR" sz="18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Ruminant'ta facies lateralis'in 1/4'ü fossa supraspinata, 3/4'üfossa infraspinata'dır. Aynı oran equidae'de sırasıyla 1/3 ve 2/3'tür.</a:t>
            </a: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None/>
            </a:pPr>
            <a:endParaRPr lang="tr-TR" sz="1800" b="1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Blip>
                <a:blip r:embed="rId2"/>
              </a:buBlip>
            </a:pPr>
            <a:r>
              <a:rPr lang="tr-TR" sz="1800" b="1">
                <a:solidFill>
                  <a:srgbClr val="FFFF66"/>
                </a:solidFill>
                <a:effectLst/>
                <a:cs typeface="Times New Roman" pitchFamily="18" charset="0"/>
              </a:rPr>
              <a:t>İ</a:t>
            </a:r>
            <a:r>
              <a:rPr lang="tr-TR" sz="18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ncisura fossa articularis</a:t>
            </a: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Blip>
                <a:blip r:embed="rId2"/>
              </a:buBlip>
            </a:pPr>
            <a:endParaRPr lang="tr-TR" sz="1800" b="1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spcBef>
                <a:spcPct val="30000"/>
              </a:spcBef>
              <a:buFontTx/>
              <a:buBlip>
                <a:blip r:embed="rId2"/>
              </a:buBlip>
            </a:pPr>
            <a:r>
              <a:rPr lang="tr-TR" sz="18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Tuberositas spina scapulae</a:t>
            </a:r>
            <a:endParaRPr lang="tr-TR" sz="1800" b="1">
              <a:solidFill>
                <a:srgbClr val="FFFF66"/>
              </a:solidFill>
              <a:effectLst/>
              <a:latin typeface="Comic Sans MS" pitchFamily="66" charset="0"/>
            </a:endParaRPr>
          </a:p>
        </p:txBody>
      </p:sp>
      <p:pic>
        <p:nvPicPr>
          <p:cNvPr id="120838" name="Picture 6" descr="cü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8" y="188913"/>
            <a:ext cx="4356100" cy="3455987"/>
          </a:xfrm>
          <a:noFill/>
          <a:ln/>
        </p:spPr>
      </p:pic>
      <p:pic>
        <p:nvPicPr>
          <p:cNvPr id="120841" name="Picture 9" descr="142-4282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9125" y="188913"/>
            <a:ext cx="4606925" cy="34559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08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08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208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208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208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116013" y="3141663"/>
            <a:ext cx="7212012" cy="5705475"/>
          </a:xfrm>
        </p:spPr>
        <p:txBody>
          <a:bodyPr/>
          <a:lstStyle/>
          <a:p>
            <a:pPr algn="just">
              <a:buFont typeface="Wingdings" pitchFamily="2" charset="2"/>
              <a:buNone/>
            </a:pPr>
            <a:r>
              <a:rPr lang="tr-TR" sz="4400" b="1">
                <a:latin typeface="Comic Sans MS" pitchFamily="66" charset="0"/>
              </a:rPr>
              <a:t>	</a:t>
            </a:r>
            <a:r>
              <a:rPr lang="tr-TR" sz="4400" b="1"/>
              <a:t>        </a:t>
            </a:r>
            <a:r>
              <a:rPr lang="tr-TR" sz="1800" b="1" u="sng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CARNİVOR-KÜÇÜK RUMİNANT  </a:t>
            </a:r>
            <a:endParaRPr lang="tr-TR" sz="1800" b="1" u="sng">
              <a:solidFill>
                <a:srgbClr val="FFFF66"/>
              </a:solidFill>
              <a:effectLst/>
              <a:latin typeface="Comic Sans MS" pitchFamily="66" charset="0"/>
            </a:endParaRPr>
          </a:p>
          <a:p>
            <a:pPr algn="just">
              <a:buClr>
                <a:schemeClr val="tx2"/>
              </a:buClr>
              <a:buFont typeface="Wingdings" pitchFamily="2" charset="2"/>
              <a:buChar char="ü"/>
            </a:pPr>
            <a:r>
              <a:rPr lang="tr-TR" sz="16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Carnivor'da fossa supraspinata ile fossa infraspinata'nın oranı birbirine eşittir. Ruminant'ta bu oran sırasıyla 1/4 ve 3/4'tür.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ü"/>
            </a:pPr>
            <a:r>
              <a:rPr lang="tr-TR" sz="16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Her iki hayvan türünde de acromion bulunur. Ancak carnivor'da acromion'un ucunda processus hamatus adı verilen bir çıkıntı yer alır.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ü"/>
            </a:pPr>
            <a:r>
              <a:rPr lang="tr-TR" sz="16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Carnivor'da tuberculum infraarticulare bulunur. Bu oluşum ruminant'ta yoktur.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ü"/>
            </a:pPr>
            <a:r>
              <a:rPr lang="tr-TR" sz="16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Carnivor'da margo cranialis belirgin bir şekilde dışbükeydir. Ruminant'ta ise bu kenar düzdür.</a:t>
            </a:r>
          </a:p>
          <a:p>
            <a:pPr algn="just">
              <a:buClr>
                <a:schemeClr val="tx2"/>
              </a:buClr>
              <a:buFont typeface="Wingdings" pitchFamily="2" charset="2"/>
              <a:buChar char="ü"/>
            </a:pPr>
            <a:r>
              <a:rPr lang="tr-TR" sz="1600" b="1">
                <a:solidFill>
                  <a:srgbClr val="FFFF66"/>
                </a:solidFill>
                <a:effectLst/>
                <a:latin typeface="Comic Sans MS" pitchFamily="66" charset="0"/>
                <a:cs typeface="Times New Roman" pitchFamily="18" charset="0"/>
              </a:rPr>
              <a:t>Carnivor'da cartilago scapulae çok dar, ruminant'ta ise geniştir.</a:t>
            </a:r>
          </a:p>
          <a:p>
            <a:pPr algn="just">
              <a:buFont typeface="Wingdings" pitchFamily="2" charset="2"/>
              <a:buNone/>
            </a:pPr>
            <a:endParaRPr lang="tr-TR" sz="1600" b="1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None/>
            </a:pPr>
            <a:endParaRPr lang="tr-TR" sz="1600" b="1">
              <a:solidFill>
                <a:srgbClr val="FFFF66"/>
              </a:solidFill>
              <a:effectLst/>
              <a:latin typeface="Comic Sans MS" pitchFamily="66" charset="0"/>
              <a:cs typeface="Times New Roman" pitchFamily="18" charset="0"/>
            </a:endParaRPr>
          </a:p>
          <a:p>
            <a:endParaRPr lang="tr-TR" sz="1600">
              <a:solidFill>
                <a:srgbClr val="05050B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21864" name="Picture 8" descr="142-4284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" y="44450"/>
            <a:ext cx="4514850" cy="3282950"/>
          </a:xfrm>
          <a:noFill/>
          <a:ln/>
        </p:spPr>
      </p:pic>
      <p:pic>
        <p:nvPicPr>
          <p:cNvPr id="121867" name="Picture 11" descr="142-4287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44450"/>
            <a:ext cx="4535488" cy="32829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7522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67938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6738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548680"/>
            <a:ext cx="7200800" cy="6046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6" descr="142-4289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l="50874" b="7365"/>
          <a:stretch>
            <a:fillRect/>
          </a:stretch>
        </p:blipFill>
        <p:spPr>
          <a:xfrm>
            <a:off x="1038225" y="0"/>
            <a:ext cx="2901950" cy="6858000"/>
          </a:xfrm>
          <a:noFill/>
          <a:ln/>
        </p:spPr>
      </p:pic>
      <p:pic>
        <p:nvPicPr>
          <p:cNvPr id="144393" name="Picture 9" descr="142-4290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48257" t="22386" b="2502"/>
          <a:stretch>
            <a:fillRect/>
          </a:stretch>
        </p:blipFill>
        <p:spPr>
          <a:xfrm>
            <a:off x="5508625" y="404813"/>
            <a:ext cx="2263775" cy="3097212"/>
          </a:xfrm>
          <a:noFill/>
          <a:ln/>
        </p:spPr>
      </p:pic>
      <p:sp>
        <p:nvSpPr>
          <p:cNvPr id="144400" name="Text Box 16"/>
          <p:cNvSpPr txBox="1">
            <a:spLocks noChangeArrowheads="1"/>
          </p:cNvSpPr>
          <p:nvPr/>
        </p:nvSpPr>
        <p:spPr bwMode="auto">
          <a:xfrm>
            <a:off x="2332038" y="2335213"/>
            <a:ext cx="20161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Tuberositas deltoidea</a:t>
            </a:r>
          </a:p>
        </p:txBody>
      </p:sp>
      <p:sp>
        <p:nvSpPr>
          <p:cNvPr id="144401" name="Text Box 17"/>
          <p:cNvSpPr txBox="1">
            <a:spLocks noChangeArrowheads="1"/>
          </p:cNvSpPr>
          <p:nvPr/>
        </p:nvSpPr>
        <p:spPr bwMode="auto">
          <a:xfrm>
            <a:off x="2763838" y="1755775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Crista anconea</a:t>
            </a:r>
          </a:p>
        </p:txBody>
      </p:sp>
      <p:sp>
        <p:nvSpPr>
          <p:cNvPr id="144402" name="Text Box 18"/>
          <p:cNvSpPr txBox="1">
            <a:spLocks noChangeArrowheads="1"/>
          </p:cNvSpPr>
          <p:nvPr/>
        </p:nvSpPr>
        <p:spPr bwMode="auto">
          <a:xfrm>
            <a:off x="466725" y="3124200"/>
            <a:ext cx="17287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Crista humeri</a:t>
            </a:r>
          </a:p>
        </p:txBody>
      </p:sp>
      <p:sp>
        <p:nvSpPr>
          <p:cNvPr id="144405" name="Line 21"/>
          <p:cNvSpPr>
            <a:spLocks noChangeShapeType="1"/>
          </p:cNvSpPr>
          <p:nvPr/>
        </p:nvSpPr>
        <p:spPr bwMode="auto">
          <a:xfrm>
            <a:off x="1828800" y="1844675"/>
            <a:ext cx="935038" cy="71438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06" name="Line 22"/>
          <p:cNvSpPr>
            <a:spLocks noChangeShapeType="1"/>
          </p:cNvSpPr>
          <p:nvPr/>
        </p:nvSpPr>
        <p:spPr bwMode="auto">
          <a:xfrm>
            <a:off x="1971675" y="1555750"/>
            <a:ext cx="1008063" cy="1588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07" name="Line 23"/>
          <p:cNvSpPr>
            <a:spLocks noChangeShapeType="1"/>
          </p:cNvSpPr>
          <p:nvPr/>
        </p:nvSpPr>
        <p:spPr bwMode="auto">
          <a:xfrm>
            <a:off x="1763713" y="2565400"/>
            <a:ext cx="649287" cy="0"/>
          </a:xfrm>
          <a:prstGeom prst="line">
            <a:avLst/>
          </a:prstGeom>
          <a:noFill/>
          <a:ln w="22225">
            <a:solidFill>
              <a:srgbClr val="000000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08" name="Text Box 24"/>
          <p:cNvSpPr txBox="1">
            <a:spLocks noChangeArrowheads="1"/>
          </p:cNvSpPr>
          <p:nvPr/>
        </p:nvSpPr>
        <p:spPr bwMode="auto">
          <a:xfrm>
            <a:off x="2981325" y="1255713"/>
            <a:ext cx="14398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Tuberositas teres minor</a:t>
            </a:r>
          </a:p>
        </p:txBody>
      </p:sp>
      <p:sp>
        <p:nvSpPr>
          <p:cNvPr id="144409" name="Line 25"/>
          <p:cNvSpPr>
            <a:spLocks noChangeShapeType="1"/>
          </p:cNvSpPr>
          <p:nvPr/>
        </p:nvSpPr>
        <p:spPr bwMode="auto">
          <a:xfrm flipH="1" flipV="1">
            <a:off x="1778000" y="3284538"/>
            <a:ext cx="433388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10" name="Line 26"/>
          <p:cNvSpPr>
            <a:spLocks noChangeShapeType="1"/>
          </p:cNvSpPr>
          <p:nvPr/>
        </p:nvSpPr>
        <p:spPr bwMode="auto">
          <a:xfrm>
            <a:off x="2763838" y="5661025"/>
            <a:ext cx="863600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11" name="Text Box 27"/>
          <p:cNvSpPr txBox="1">
            <a:spLocks noChangeArrowheads="1"/>
          </p:cNvSpPr>
          <p:nvPr/>
        </p:nvSpPr>
        <p:spPr bwMode="auto">
          <a:xfrm>
            <a:off x="3700463" y="5500688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Condylus medialis</a:t>
            </a:r>
          </a:p>
        </p:txBody>
      </p:sp>
      <p:sp>
        <p:nvSpPr>
          <p:cNvPr id="144412" name="Line 28"/>
          <p:cNvSpPr>
            <a:spLocks noChangeShapeType="1"/>
          </p:cNvSpPr>
          <p:nvPr/>
        </p:nvSpPr>
        <p:spPr bwMode="auto">
          <a:xfrm>
            <a:off x="971550" y="5373688"/>
            <a:ext cx="854075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14" name="Text Box 30"/>
          <p:cNvSpPr txBox="1">
            <a:spLocks noChangeArrowheads="1"/>
          </p:cNvSpPr>
          <p:nvPr/>
        </p:nvSpPr>
        <p:spPr bwMode="auto">
          <a:xfrm>
            <a:off x="107950" y="5084763"/>
            <a:ext cx="2089150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Condylus</a:t>
            </a:r>
          </a:p>
          <a:p>
            <a:pPr>
              <a:spcBef>
                <a:spcPct val="5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 lateralis</a:t>
            </a:r>
          </a:p>
        </p:txBody>
      </p:sp>
      <p:sp>
        <p:nvSpPr>
          <p:cNvPr id="144415" name="Line 31"/>
          <p:cNvSpPr>
            <a:spLocks noChangeShapeType="1"/>
          </p:cNvSpPr>
          <p:nvPr/>
        </p:nvSpPr>
        <p:spPr bwMode="auto">
          <a:xfrm flipV="1">
            <a:off x="2339975" y="4724400"/>
            <a:ext cx="1511300" cy="720725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16" name="Text Box 32"/>
          <p:cNvSpPr txBox="1">
            <a:spLocks noChangeArrowheads="1"/>
          </p:cNvSpPr>
          <p:nvPr/>
        </p:nvSpPr>
        <p:spPr bwMode="auto">
          <a:xfrm>
            <a:off x="3779838" y="4508500"/>
            <a:ext cx="1441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 olecrani</a:t>
            </a:r>
          </a:p>
        </p:txBody>
      </p:sp>
      <p:sp>
        <p:nvSpPr>
          <p:cNvPr id="144417" name="Line 33"/>
          <p:cNvSpPr>
            <a:spLocks noChangeShapeType="1"/>
          </p:cNvSpPr>
          <p:nvPr/>
        </p:nvSpPr>
        <p:spPr bwMode="auto">
          <a:xfrm flipV="1">
            <a:off x="2470150" y="3644900"/>
            <a:ext cx="373063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18" name="Text Box 34"/>
          <p:cNvSpPr txBox="1">
            <a:spLocks noChangeArrowheads="1"/>
          </p:cNvSpPr>
          <p:nvPr/>
        </p:nvSpPr>
        <p:spPr bwMode="auto">
          <a:xfrm>
            <a:off x="2771775" y="3484563"/>
            <a:ext cx="1728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crista epicondylus lateralis</a:t>
            </a:r>
          </a:p>
        </p:txBody>
      </p:sp>
      <p:sp>
        <p:nvSpPr>
          <p:cNvPr id="144419" name="Line 35"/>
          <p:cNvSpPr>
            <a:spLocks noChangeShapeType="1"/>
          </p:cNvSpPr>
          <p:nvPr/>
        </p:nvSpPr>
        <p:spPr bwMode="auto">
          <a:xfrm flipH="1">
            <a:off x="1792288" y="3514725"/>
            <a:ext cx="576262" cy="360363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20" name="Text Box 36"/>
          <p:cNvSpPr txBox="1">
            <a:spLocks noChangeArrowheads="1"/>
          </p:cNvSpPr>
          <p:nvPr/>
        </p:nvSpPr>
        <p:spPr bwMode="auto">
          <a:xfrm>
            <a:off x="1044575" y="3716338"/>
            <a:ext cx="1655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Sulcus m.brachialis</a:t>
            </a:r>
          </a:p>
        </p:txBody>
      </p:sp>
      <p:sp>
        <p:nvSpPr>
          <p:cNvPr id="144421" name="Line 37"/>
          <p:cNvSpPr>
            <a:spLocks noChangeShapeType="1"/>
          </p:cNvSpPr>
          <p:nvPr/>
        </p:nvSpPr>
        <p:spPr bwMode="auto">
          <a:xfrm>
            <a:off x="7164388" y="1700213"/>
            <a:ext cx="503237" cy="0"/>
          </a:xfrm>
          <a:prstGeom prst="line">
            <a:avLst/>
          </a:prstGeom>
          <a:noFill/>
          <a:ln w="9525">
            <a:noFill/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22" name="Line 38"/>
          <p:cNvSpPr>
            <a:spLocks noChangeShapeType="1"/>
          </p:cNvSpPr>
          <p:nvPr/>
        </p:nvSpPr>
        <p:spPr bwMode="auto">
          <a:xfrm>
            <a:off x="7092950" y="1773238"/>
            <a:ext cx="720725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23" name="Text Box 39"/>
          <p:cNvSpPr txBox="1">
            <a:spLocks noChangeArrowheads="1"/>
          </p:cNvSpPr>
          <p:nvPr/>
        </p:nvSpPr>
        <p:spPr bwMode="auto">
          <a:xfrm>
            <a:off x="7812088" y="1611313"/>
            <a:ext cx="1619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Caput humeri</a:t>
            </a:r>
          </a:p>
        </p:txBody>
      </p:sp>
      <p:sp>
        <p:nvSpPr>
          <p:cNvPr id="144425" name="Line 41"/>
          <p:cNvSpPr>
            <a:spLocks noChangeShapeType="1"/>
          </p:cNvSpPr>
          <p:nvPr/>
        </p:nvSpPr>
        <p:spPr bwMode="auto">
          <a:xfrm>
            <a:off x="7019925" y="836613"/>
            <a:ext cx="720725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26" name="Line 42"/>
          <p:cNvSpPr>
            <a:spLocks noChangeShapeType="1"/>
          </p:cNvSpPr>
          <p:nvPr/>
        </p:nvSpPr>
        <p:spPr bwMode="auto">
          <a:xfrm flipH="1">
            <a:off x="5508625" y="981075"/>
            <a:ext cx="647700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27" name="Text Box 43"/>
          <p:cNvSpPr txBox="1">
            <a:spLocks noChangeArrowheads="1"/>
          </p:cNvSpPr>
          <p:nvPr/>
        </p:nvSpPr>
        <p:spPr bwMode="auto">
          <a:xfrm>
            <a:off x="7669213" y="603250"/>
            <a:ext cx="1727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Tuberculum</a:t>
            </a:r>
          </a:p>
          <a:p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 minus</a:t>
            </a:r>
          </a:p>
        </p:txBody>
      </p:sp>
      <p:sp>
        <p:nvSpPr>
          <p:cNvPr id="144428" name="Text Box 44"/>
          <p:cNvSpPr txBox="1">
            <a:spLocks noChangeArrowheads="1"/>
          </p:cNvSpPr>
          <p:nvPr/>
        </p:nvSpPr>
        <p:spPr bwMode="auto">
          <a:xfrm>
            <a:off x="4500563" y="765175"/>
            <a:ext cx="12239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Tuberculum majus</a:t>
            </a:r>
          </a:p>
        </p:txBody>
      </p:sp>
      <p:sp>
        <p:nvSpPr>
          <p:cNvPr id="144429" name="Line 45"/>
          <p:cNvSpPr>
            <a:spLocks noChangeShapeType="1"/>
          </p:cNvSpPr>
          <p:nvPr/>
        </p:nvSpPr>
        <p:spPr bwMode="auto">
          <a:xfrm flipH="1">
            <a:off x="5508625" y="908050"/>
            <a:ext cx="1008063" cy="576263"/>
          </a:xfrm>
          <a:prstGeom prst="line">
            <a:avLst/>
          </a:prstGeom>
          <a:noFill/>
          <a:ln w="9525">
            <a:noFill/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30" name="Line 46"/>
          <p:cNvSpPr>
            <a:spLocks noChangeShapeType="1"/>
          </p:cNvSpPr>
          <p:nvPr/>
        </p:nvSpPr>
        <p:spPr bwMode="auto">
          <a:xfrm flipH="1">
            <a:off x="5292725" y="908050"/>
            <a:ext cx="1150938" cy="865188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31" name="Line 47"/>
          <p:cNvSpPr>
            <a:spLocks noChangeShapeType="1"/>
          </p:cNvSpPr>
          <p:nvPr/>
        </p:nvSpPr>
        <p:spPr bwMode="auto">
          <a:xfrm flipH="1">
            <a:off x="6083300" y="836613"/>
            <a:ext cx="793750" cy="360362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32" name="Text Box 48"/>
          <p:cNvSpPr txBox="1">
            <a:spLocks noChangeArrowheads="1"/>
          </p:cNvSpPr>
          <p:nvPr/>
        </p:nvSpPr>
        <p:spPr bwMode="auto">
          <a:xfrm>
            <a:off x="4572000" y="1628775"/>
            <a:ext cx="1871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Sulcus intertubercularis</a:t>
            </a:r>
          </a:p>
        </p:txBody>
      </p:sp>
      <p:sp>
        <p:nvSpPr>
          <p:cNvPr id="144433" name="Line 49"/>
          <p:cNvSpPr>
            <a:spLocks noChangeShapeType="1"/>
          </p:cNvSpPr>
          <p:nvPr/>
        </p:nvSpPr>
        <p:spPr bwMode="auto">
          <a:xfrm flipV="1">
            <a:off x="6659563" y="476250"/>
            <a:ext cx="0" cy="288925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34" name="Text Box 50"/>
          <p:cNvSpPr txBox="1">
            <a:spLocks noChangeArrowheads="1"/>
          </p:cNvSpPr>
          <p:nvPr/>
        </p:nvSpPr>
        <p:spPr bwMode="auto">
          <a:xfrm>
            <a:off x="6084888" y="-26988"/>
            <a:ext cx="1582737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Tuberculum intermedium</a:t>
            </a:r>
          </a:p>
        </p:txBody>
      </p:sp>
      <p:pic>
        <p:nvPicPr>
          <p:cNvPr id="144436" name="Picture 52" descr="142-4292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l="59186" t="62158" r="3851" b="11446"/>
          <a:stretch>
            <a:fillRect/>
          </a:stretch>
        </p:blipFill>
        <p:spPr>
          <a:xfrm>
            <a:off x="5561013" y="3716338"/>
            <a:ext cx="2251075" cy="2819400"/>
          </a:xfrm>
          <a:noFill/>
          <a:ln/>
        </p:spPr>
      </p:pic>
      <p:sp>
        <p:nvSpPr>
          <p:cNvPr id="144439" name="Line 55"/>
          <p:cNvSpPr>
            <a:spLocks noChangeShapeType="1"/>
          </p:cNvSpPr>
          <p:nvPr/>
        </p:nvSpPr>
        <p:spPr bwMode="auto">
          <a:xfrm>
            <a:off x="6804025" y="5805488"/>
            <a:ext cx="1152525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40" name="Text Box 56"/>
          <p:cNvSpPr txBox="1">
            <a:spLocks noChangeArrowheads="1"/>
          </p:cNvSpPr>
          <p:nvPr/>
        </p:nvSpPr>
        <p:spPr bwMode="auto">
          <a:xfrm>
            <a:off x="7956550" y="5445125"/>
            <a:ext cx="11874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 nudata synovialis</a:t>
            </a:r>
          </a:p>
        </p:txBody>
      </p:sp>
      <p:sp>
        <p:nvSpPr>
          <p:cNvPr id="144441" name="Line 57"/>
          <p:cNvSpPr>
            <a:spLocks noChangeShapeType="1"/>
          </p:cNvSpPr>
          <p:nvPr/>
        </p:nvSpPr>
        <p:spPr bwMode="auto">
          <a:xfrm>
            <a:off x="6588125" y="4868863"/>
            <a:ext cx="1296988" cy="0"/>
          </a:xfrm>
          <a:prstGeom prst="line">
            <a:avLst/>
          </a:prstGeom>
          <a:noFill/>
          <a:ln w="22225">
            <a:solidFill>
              <a:srgbClr val="05050B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tr-TR"/>
          </a:p>
        </p:txBody>
      </p:sp>
      <p:sp>
        <p:nvSpPr>
          <p:cNvPr id="144442" name="Text Box 58"/>
          <p:cNvSpPr txBox="1">
            <a:spLocks noChangeArrowheads="1"/>
          </p:cNvSpPr>
          <p:nvPr/>
        </p:nvSpPr>
        <p:spPr bwMode="auto">
          <a:xfrm>
            <a:off x="7956550" y="4581525"/>
            <a:ext cx="1187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1400" b="1">
                <a:solidFill>
                  <a:srgbClr val="FFFF66"/>
                </a:solidFill>
                <a:latin typeface="Comic Sans MS" pitchFamily="66" charset="0"/>
              </a:rPr>
              <a:t>Fossa radialis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Biyoloji</a:t>
            </a:r>
          </a:p>
          <a:p>
            <a:pPr lvl="0">
              <a:buNone/>
            </a:pP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Fizyoloji        Morfoloji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Histoloji           Anatomi          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Anthropotomia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Phytotomia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Zootomia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                                                 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  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Anatomia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Veterinaria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Comperativa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)          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Hayvan türlerine </a:t>
            </a:r>
            <a:r>
              <a:rPr lang="tr-TR" smtClean="0">
                <a:latin typeface="Arial" pitchFamily="34" charset="0"/>
                <a:cs typeface="Arial" pitchFamily="34" charset="0"/>
              </a:rPr>
              <a:t>göre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Ögretim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metoduna göre </a:t>
            </a:r>
          </a:p>
          <a:p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dirty="0" err="1" smtClean="0">
                <a:latin typeface="Arial" pitchFamily="34" charset="0"/>
                <a:cs typeface="Arial" pitchFamily="34" charset="0"/>
              </a:rPr>
              <a:t>Hippotomia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          Rum.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anat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   Sistematik                Cerrahi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buNone/>
            </a:pP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Kynotomia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                                 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Topografik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8 Düz Ok Bağlayıcısı"/>
          <p:cNvCxnSpPr/>
          <p:nvPr/>
        </p:nvCxnSpPr>
        <p:spPr>
          <a:xfrm rot="5400000">
            <a:off x="1142976" y="1142984"/>
            <a:ext cx="357190" cy="7143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Ok Bağlayıcısı"/>
          <p:cNvCxnSpPr/>
          <p:nvPr/>
        </p:nvCxnSpPr>
        <p:spPr>
          <a:xfrm>
            <a:off x="1643042" y="1000108"/>
            <a:ext cx="642942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Düz Ok Bağlayıcısı"/>
          <p:cNvCxnSpPr/>
          <p:nvPr/>
        </p:nvCxnSpPr>
        <p:spPr>
          <a:xfrm rot="10800000" flipV="1">
            <a:off x="2214546" y="1714488"/>
            <a:ext cx="571504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Düz Ok Bağlayıcısı"/>
          <p:cNvCxnSpPr/>
          <p:nvPr/>
        </p:nvCxnSpPr>
        <p:spPr>
          <a:xfrm>
            <a:off x="2928926" y="1714488"/>
            <a:ext cx="500066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Düz Ok Bağlayıcısı"/>
          <p:cNvCxnSpPr/>
          <p:nvPr/>
        </p:nvCxnSpPr>
        <p:spPr>
          <a:xfrm rot="10800000" flipV="1">
            <a:off x="3143240" y="2428868"/>
            <a:ext cx="571504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Düz Ok Bağlayıcısı"/>
          <p:cNvCxnSpPr/>
          <p:nvPr/>
        </p:nvCxnSpPr>
        <p:spPr>
          <a:xfrm>
            <a:off x="3929058" y="2428868"/>
            <a:ext cx="642942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Düz Ok Bağlayıcısı"/>
          <p:cNvCxnSpPr/>
          <p:nvPr/>
        </p:nvCxnSpPr>
        <p:spPr>
          <a:xfrm flipV="1">
            <a:off x="5143504" y="2285992"/>
            <a:ext cx="928694" cy="642942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Düz Ok Bağlayıcısı"/>
          <p:cNvCxnSpPr/>
          <p:nvPr/>
        </p:nvCxnSpPr>
        <p:spPr>
          <a:xfrm rot="5400000">
            <a:off x="4714876" y="3286124"/>
            <a:ext cx="357190" cy="214314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Düz Ok Bağlayıcısı"/>
          <p:cNvCxnSpPr/>
          <p:nvPr/>
        </p:nvCxnSpPr>
        <p:spPr>
          <a:xfrm rot="5400000">
            <a:off x="3821901" y="4036223"/>
            <a:ext cx="428628" cy="357190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Düz Ok Bağlayıcısı"/>
          <p:cNvCxnSpPr/>
          <p:nvPr/>
        </p:nvCxnSpPr>
        <p:spPr>
          <a:xfrm>
            <a:off x="4214810" y="4000504"/>
            <a:ext cx="642942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Düz Ok Bağlayıcısı"/>
          <p:cNvCxnSpPr/>
          <p:nvPr/>
        </p:nvCxnSpPr>
        <p:spPr>
          <a:xfrm rot="10800000" flipV="1">
            <a:off x="1500166" y="4643446"/>
            <a:ext cx="571504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Düz Ok Bağlayıcısı"/>
          <p:cNvCxnSpPr/>
          <p:nvPr/>
        </p:nvCxnSpPr>
        <p:spPr>
          <a:xfrm>
            <a:off x="2928926" y="4643446"/>
            <a:ext cx="500066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Düz Ok Bağlayıcısı"/>
          <p:cNvCxnSpPr/>
          <p:nvPr/>
        </p:nvCxnSpPr>
        <p:spPr>
          <a:xfrm rot="10800000" flipV="1">
            <a:off x="5643570" y="4643446"/>
            <a:ext cx="571504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Düz Ok Bağlayıcısı"/>
          <p:cNvCxnSpPr/>
          <p:nvPr/>
        </p:nvCxnSpPr>
        <p:spPr>
          <a:xfrm>
            <a:off x="7143768" y="4643446"/>
            <a:ext cx="714380" cy="42862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Düz Ok Bağlayıcısı"/>
          <p:cNvCxnSpPr/>
          <p:nvPr/>
        </p:nvCxnSpPr>
        <p:spPr>
          <a:xfrm rot="5400000">
            <a:off x="1964513" y="5179231"/>
            <a:ext cx="1143008" cy="7143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Düz Ok Bağlayıcısı"/>
          <p:cNvCxnSpPr/>
          <p:nvPr/>
        </p:nvCxnSpPr>
        <p:spPr>
          <a:xfrm rot="5400000">
            <a:off x="6107917" y="5179231"/>
            <a:ext cx="1143008" cy="7143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332656"/>
            <a:ext cx="8712968" cy="6336704"/>
          </a:xfrm>
        </p:spPr>
        <p:txBody>
          <a:bodyPr>
            <a:normAutofit fontScale="62500" lnSpcReduction="20000"/>
          </a:bodyPr>
          <a:lstStyle/>
          <a:p>
            <a:r>
              <a:rPr lang="tr-TR" sz="3300" b="1" dirty="0" err="1" smtClean="0">
                <a:latin typeface="Arial" pitchFamily="34" charset="0"/>
                <a:cs typeface="Arial" pitchFamily="34" charset="0"/>
              </a:rPr>
              <a:t>Humerus</a:t>
            </a:r>
            <a:r>
              <a:rPr lang="tr-TR" sz="33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33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tr-TR" sz="3300" dirty="0" err="1" smtClean="0">
                <a:latin typeface="Arial" pitchFamily="34" charset="0"/>
                <a:cs typeface="Arial" pitchFamily="34" charset="0"/>
              </a:rPr>
              <a:t>Skeleton</a:t>
            </a:r>
            <a:r>
              <a:rPr lang="tr-TR" sz="3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3300" dirty="0" err="1" smtClean="0">
                <a:latin typeface="Arial" pitchFamily="34" charset="0"/>
                <a:cs typeface="Arial" pitchFamily="34" charset="0"/>
              </a:rPr>
              <a:t>brachii</a:t>
            </a:r>
            <a:r>
              <a:rPr lang="tr-TR" sz="3300" dirty="0" smtClean="0">
                <a:latin typeface="Arial" pitchFamily="34" charset="0"/>
                <a:cs typeface="Arial" pitchFamily="34" charset="0"/>
              </a:rPr>
              <a:t>- kol ya da </a:t>
            </a:r>
            <a:r>
              <a:rPr lang="tr-TR" sz="3300" dirty="0" err="1" smtClean="0">
                <a:latin typeface="Arial" pitchFamily="34" charset="0"/>
                <a:cs typeface="Arial" pitchFamily="34" charset="0"/>
              </a:rPr>
              <a:t>pazu</a:t>
            </a:r>
            <a:r>
              <a:rPr lang="tr-TR" sz="3300" dirty="0" smtClean="0">
                <a:latin typeface="Arial" pitchFamily="34" charset="0"/>
                <a:cs typeface="Arial" pitchFamily="34" charset="0"/>
              </a:rPr>
              <a:t> kemiği)</a:t>
            </a:r>
          </a:p>
          <a:p>
            <a:pPr>
              <a:buNone/>
            </a:pPr>
            <a:r>
              <a:rPr lang="tr-TR" dirty="0" smtClean="0"/>
              <a:t>	</a:t>
            </a:r>
            <a:r>
              <a:rPr lang="tr-TR" sz="2900" dirty="0" smtClean="0"/>
              <a:t>. Scapula ile eklemleşen geriye yönelik yuvarlak ucuna </a:t>
            </a:r>
            <a:r>
              <a:rPr lang="tr-TR" sz="2900" b="1" dirty="0" smtClean="0"/>
              <a:t>caput humeri(1) denir.</a:t>
            </a:r>
          </a:p>
          <a:p>
            <a:endParaRPr lang="tr-TR" sz="2900" dirty="0" smtClean="0"/>
          </a:p>
          <a:p>
            <a:r>
              <a:rPr lang="tr-TR" sz="2900" dirty="0" smtClean="0"/>
              <a:t>• Caputun arka ve alt tarafındaki daralmış bölüm </a:t>
            </a:r>
            <a:r>
              <a:rPr lang="tr-TR" sz="2900" b="1" dirty="0" smtClean="0"/>
              <a:t>collum humeri (6) </a:t>
            </a:r>
            <a:r>
              <a:rPr lang="tr-TR" sz="2900" dirty="0" smtClean="0"/>
              <a:t>dir.</a:t>
            </a:r>
          </a:p>
          <a:p>
            <a:endParaRPr lang="tr-TR" sz="2900" dirty="0" smtClean="0"/>
          </a:p>
          <a:p>
            <a:r>
              <a:rPr lang="tr-TR" sz="2900" dirty="0" smtClean="0"/>
              <a:t>• Caput’un ön ve dış tarafındaki büyük çıkıntı </a:t>
            </a:r>
            <a:r>
              <a:rPr lang="tr-TR" sz="2900" b="1" dirty="0" smtClean="0"/>
              <a:t>tuberculum majus </a:t>
            </a:r>
            <a:r>
              <a:rPr lang="tr-TR" sz="2900" dirty="0" smtClean="0"/>
              <a:t>(2,2’)</a:t>
            </a:r>
            <a:r>
              <a:rPr lang="tr-TR" sz="2900" b="1" dirty="0" smtClean="0"/>
              <a:t>,</a:t>
            </a:r>
          </a:p>
          <a:p>
            <a:r>
              <a:rPr lang="tr-TR" sz="2900" dirty="0" smtClean="0"/>
              <a:t>• ön ve iç tarafındaki daha küçük çıkıntı </a:t>
            </a:r>
            <a:r>
              <a:rPr lang="tr-TR" sz="2900" b="1" dirty="0" smtClean="0"/>
              <a:t>tuberculum minus (5) adını </a:t>
            </a:r>
            <a:r>
              <a:rPr lang="tr-TR" sz="2900" dirty="0" smtClean="0"/>
              <a:t>alır.</a:t>
            </a:r>
          </a:p>
          <a:p>
            <a:endParaRPr lang="tr-TR" sz="2900" dirty="0" smtClean="0"/>
          </a:p>
          <a:p>
            <a:r>
              <a:rPr lang="tr-TR" sz="2900" dirty="0" smtClean="0"/>
              <a:t>• Bu iki çıkıntı arasında bulunan oluk </a:t>
            </a:r>
            <a:r>
              <a:rPr lang="tr-TR" sz="2900" b="1" dirty="0" smtClean="0"/>
              <a:t>sulcus intertubercularis (4) adını</a:t>
            </a:r>
          </a:p>
          <a:p>
            <a:r>
              <a:rPr lang="tr-TR" sz="2900" dirty="0" smtClean="0"/>
              <a:t>alır.</a:t>
            </a:r>
          </a:p>
          <a:p>
            <a:endParaRPr lang="tr-TR" sz="2900" dirty="0" smtClean="0"/>
          </a:p>
          <a:p>
            <a:r>
              <a:rPr lang="tr-TR" sz="2900" dirty="0" smtClean="0"/>
              <a:t>• Sulcu içinde özellikle equide’de belirgin olan yumrulanmaya </a:t>
            </a:r>
            <a:r>
              <a:rPr lang="tr-TR" sz="2900" b="1" dirty="0" smtClean="0"/>
              <a:t>tuberculum intermedium </a:t>
            </a:r>
            <a:r>
              <a:rPr lang="tr-TR" sz="2900" dirty="0" smtClean="0"/>
              <a:t>(3) adı verilir.</a:t>
            </a:r>
          </a:p>
          <a:p>
            <a:endParaRPr lang="tr-TR" sz="2900" dirty="0" smtClean="0"/>
          </a:p>
          <a:p>
            <a:r>
              <a:rPr lang="tr-TR" sz="2900" dirty="0" smtClean="0"/>
              <a:t>• Felis dışındaki türlerde </a:t>
            </a:r>
            <a:r>
              <a:rPr lang="tr-TR" sz="2900" b="1" dirty="0" smtClean="0"/>
              <a:t>tuberculum majus bir çentikle pars cranialis (2) ve caudalis </a:t>
            </a:r>
            <a:r>
              <a:rPr lang="tr-TR" sz="2900" dirty="0" smtClean="0"/>
              <a:t>(2’) diye ikiye ayrılmıştır.</a:t>
            </a:r>
          </a:p>
          <a:p>
            <a:endParaRPr lang="tr-TR" sz="2900" dirty="0" smtClean="0"/>
          </a:p>
          <a:p>
            <a:r>
              <a:rPr lang="tr-TR" sz="2900" dirty="0" smtClean="0"/>
              <a:t>• Equus ve ruminant’larda aynı bölünme </a:t>
            </a:r>
            <a:r>
              <a:rPr lang="tr-TR" sz="2900" b="1" dirty="0" smtClean="0"/>
              <a:t>tuberculum minus içinde geçerlidir.</a:t>
            </a:r>
          </a:p>
          <a:p>
            <a:endParaRPr lang="tr-TR" sz="2900" dirty="0" smtClean="0"/>
          </a:p>
          <a:p>
            <a:r>
              <a:rPr lang="tr-TR" sz="2900" dirty="0" smtClean="0"/>
              <a:t>• </a:t>
            </a:r>
            <a:r>
              <a:rPr lang="tr-TR" sz="2900" b="1" dirty="0" smtClean="0"/>
              <a:t>Tuberculum majus’un dış tarafında facies musculi infra spinati (7) isimli bir kas </a:t>
            </a:r>
            <a:r>
              <a:rPr lang="tr-TR" sz="2900" dirty="0" smtClean="0"/>
              <a:t>yapışma yüzeyi yer almıştır.</a:t>
            </a:r>
            <a:endParaRPr lang="tr-TR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4274" name="Picture 2" descr="humerus anima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9048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4" name="Picture 6" descr="142-4296_IMG"/>
          <p:cNvPicPr>
            <a:picLocks noChangeAspect="1" noChangeArrowheads="1"/>
          </p:cNvPicPr>
          <p:nvPr/>
        </p:nvPicPr>
        <p:blipFill>
          <a:blip r:embed="rId2" cstate="print"/>
          <a:srcRect l="4248" t="19801" r="4715"/>
          <a:stretch>
            <a:fillRect/>
          </a:stretch>
        </p:blipFill>
        <p:spPr bwMode="auto">
          <a:xfrm>
            <a:off x="107950" y="4365625"/>
            <a:ext cx="3886200" cy="2346325"/>
          </a:xfrm>
          <a:prstGeom prst="rect">
            <a:avLst/>
          </a:prstGeom>
          <a:noFill/>
        </p:spPr>
      </p:pic>
      <p:pic>
        <p:nvPicPr>
          <p:cNvPr id="140299" name="Picture 11" descr="142-4294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4375" y="188913"/>
            <a:ext cx="2647950" cy="3886200"/>
          </a:xfrm>
          <a:prstGeom prst="rect">
            <a:avLst/>
          </a:prstGeom>
          <a:noFill/>
        </p:spPr>
      </p:pic>
      <p:pic>
        <p:nvPicPr>
          <p:cNvPr id="140300" name="Picture 12" descr="142-4295_IMG"/>
          <p:cNvPicPr>
            <a:picLocks noChangeAspect="1" noChangeArrowheads="1"/>
          </p:cNvPicPr>
          <p:nvPr/>
        </p:nvPicPr>
        <p:blipFill>
          <a:blip r:embed="rId4" cstate="print"/>
          <a:srcRect b="3748"/>
          <a:stretch>
            <a:fillRect/>
          </a:stretch>
        </p:blipFill>
        <p:spPr bwMode="auto">
          <a:xfrm>
            <a:off x="107950" y="188913"/>
            <a:ext cx="2867025" cy="3887787"/>
          </a:xfrm>
          <a:prstGeom prst="rect">
            <a:avLst/>
          </a:prstGeom>
          <a:noFill/>
        </p:spPr>
      </p:pic>
      <p:pic>
        <p:nvPicPr>
          <p:cNvPr id="140301" name="Picture 13" descr="142-4298_IM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88913"/>
            <a:ext cx="2689225" cy="3887787"/>
          </a:xfrm>
          <a:prstGeom prst="rect">
            <a:avLst/>
          </a:prstGeom>
          <a:noFill/>
        </p:spPr>
      </p:pic>
      <p:pic>
        <p:nvPicPr>
          <p:cNvPr id="140302" name="Picture 14" descr="142-4297_IMG"/>
          <p:cNvPicPr>
            <a:picLocks noChangeAspect="1" noChangeArrowheads="1"/>
          </p:cNvPicPr>
          <p:nvPr/>
        </p:nvPicPr>
        <p:blipFill>
          <a:blip r:embed="rId6" cstate="print"/>
          <a:srcRect r="4205" b="21613"/>
          <a:stretch>
            <a:fillRect/>
          </a:stretch>
        </p:blipFill>
        <p:spPr bwMode="auto">
          <a:xfrm>
            <a:off x="5311775" y="4365625"/>
            <a:ext cx="3581400" cy="2303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2" name="Picture 8" descr="142-4293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395" t="3601" r="8868" b="10590"/>
          <a:stretch>
            <a:fillRect/>
          </a:stretch>
        </p:blipFill>
        <p:spPr>
          <a:xfrm>
            <a:off x="684213" y="34925"/>
            <a:ext cx="3086100" cy="4041775"/>
          </a:xfrm>
          <a:noFill/>
          <a:ln/>
        </p:spPr>
      </p:pic>
      <p:pic>
        <p:nvPicPr>
          <p:cNvPr id="123914" name="Picture 10" descr="142-4292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166" t="5333" r="6111" b="11501"/>
          <a:stretch>
            <a:fillRect/>
          </a:stretch>
        </p:blipFill>
        <p:spPr>
          <a:xfrm>
            <a:off x="4716463" y="42863"/>
            <a:ext cx="3168650" cy="4033837"/>
          </a:xfrm>
          <a:noFill/>
          <a:ln/>
        </p:spPr>
      </p:pic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1042988" y="4062413"/>
            <a:ext cx="7850187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      		</a:t>
            </a:r>
            <a:r>
              <a:rPr lang="tr-TR" sz="1600" b="1" u="sng">
                <a:solidFill>
                  <a:srgbClr val="FFFF66"/>
                </a:solidFill>
                <a:latin typeface="Comic Sans MS" pitchFamily="66" charset="0"/>
              </a:rPr>
              <a:t>EQUİDAE-BÜYÜK RUMİNANT</a:t>
            </a:r>
          </a:p>
          <a:p>
            <a:pPr>
              <a:lnSpc>
                <a:spcPct val="75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  <a:buFontTx/>
              <a:buBlip>
                <a:blip r:embed="rId4"/>
              </a:buBlip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Ruminant'ta tuberculum majus yüksek ve sulcus intertubercularis'e</a:t>
            </a:r>
          </a:p>
          <a:p>
            <a:pPr>
              <a:lnSpc>
                <a:spcPct val="75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doğru bükülmüştür. Equidae'de aynı oluşum, daha kısa ve böyle bir </a:t>
            </a:r>
          </a:p>
          <a:p>
            <a:pPr>
              <a:lnSpc>
                <a:spcPct val="75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bükülme yapmaz</a:t>
            </a:r>
          </a:p>
          <a:p>
            <a:pPr>
              <a:lnSpc>
                <a:spcPct val="75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  <a:buFontTx/>
              <a:buBlip>
                <a:blip r:embed="rId4"/>
              </a:buBlip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Tuberculum intermedium, equidae'de bulunur, ruminant'ta</a:t>
            </a:r>
          </a:p>
          <a:p>
            <a:pPr>
              <a:lnSpc>
                <a:spcPct val="75000"/>
              </a:lnSpc>
              <a:buFontTx/>
              <a:buBlip>
                <a:blip r:embed="rId4"/>
              </a:buBlip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belirsizdir.</a:t>
            </a:r>
          </a:p>
          <a:p>
            <a:pPr>
              <a:lnSpc>
                <a:spcPct val="75000"/>
              </a:lnSpc>
              <a:buFontTx/>
              <a:buBlip>
                <a:blip r:embed="rId4"/>
              </a:buBlip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  <a:buFontTx/>
              <a:buBlip>
                <a:blip r:embed="rId4"/>
              </a:buBlip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Sulcus intertubercularis, equidae'de iki, ruminant'ta ise bir oluk </a:t>
            </a:r>
          </a:p>
          <a:p>
            <a:pPr>
              <a:lnSpc>
                <a:spcPct val="75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75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şeklindedir.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301625" y="1676400"/>
            <a:ext cx="4186238" cy="4422775"/>
          </a:xfrm>
        </p:spPr>
        <p:txBody>
          <a:bodyPr/>
          <a:lstStyle/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tr-TR" sz="2000" b="1"/>
              <a:t>	</a:t>
            </a:r>
            <a:endParaRPr lang="tr-TR" sz="2000"/>
          </a:p>
        </p:txBody>
      </p:sp>
      <p:pic>
        <p:nvPicPr>
          <p:cNvPr id="125961" name="Picture 9" descr="142-4294_IM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52800" y="188913"/>
            <a:ext cx="2514600" cy="3600450"/>
          </a:xfrm>
          <a:noFill/>
          <a:ln/>
        </p:spPr>
      </p:pic>
      <p:pic>
        <p:nvPicPr>
          <p:cNvPr id="125964" name="Picture 12" descr="142-4295_IM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27763" y="188913"/>
            <a:ext cx="2555875" cy="3600450"/>
          </a:xfrm>
          <a:noFill/>
          <a:ln/>
        </p:spPr>
      </p:pic>
      <p:pic>
        <p:nvPicPr>
          <p:cNvPr id="125967" name="Picture 15" descr="142-4298_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88913"/>
            <a:ext cx="2701925" cy="3600450"/>
          </a:xfrm>
          <a:prstGeom prst="rect">
            <a:avLst/>
          </a:prstGeom>
          <a:noFill/>
        </p:spPr>
      </p:pic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1116013" y="3860800"/>
            <a:ext cx="705643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		</a:t>
            </a:r>
            <a:r>
              <a:rPr lang="tr-TR" sz="1600" b="1" u="sng">
                <a:solidFill>
                  <a:srgbClr val="FFFF66"/>
                </a:solidFill>
                <a:latin typeface="Comic Sans MS" pitchFamily="66" charset="0"/>
              </a:rPr>
              <a:t>CARNİVOR-KÜÇÜK RUMİNANT</a:t>
            </a: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90000"/>
              </a:lnSpc>
              <a:buFontTx/>
              <a:buBlip>
                <a:blip r:embed="rId5"/>
              </a:buBlip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Ruminant'ta, tuberculum majus yüksek ve sulcus </a:t>
            </a:r>
          </a:p>
          <a:p>
            <a:pPr>
              <a:lnSpc>
                <a:spcPct val="90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intertubercularis'e doğru bükülmüştür. Carnivor'da aynı çıkıntı, </a:t>
            </a:r>
          </a:p>
          <a:p>
            <a:pPr>
              <a:lnSpc>
                <a:spcPct val="90000"/>
              </a:lnSpc>
              <a:buFontTx/>
              <a:buBlip>
                <a:blip r:embed="rId5"/>
              </a:buBlip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ancak caput humeri seviyesindedir.</a:t>
            </a:r>
          </a:p>
          <a:p>
            <a:pPr>
              <a:lnSpc>
                <a:spcPct val="90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Blip>
                <a:blip r:embed="rId5"/>
              </a:buBlip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 Ruminant'ta, humerus'un distal ucunda fossa radialis ve fossa </a:t>
            </a:r>
          </a:p>
          <a:p>
            <a:pPr>
              <a:lnSpc>
                <a:spcPct val="90000"/>
              </a:lnSpc>
              <a:buFontTx/>
              <a:buBlip>
                <a:blip r:embed="rId5"/>
              </a:buBlip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olecrani bulunur. Canis'te ise foramen supratrochleare, felis'te de </a:t>
            </a:r>
          </a:p>
          <a:p>
            <a:pPr>
              <a:lnSpc>
                <a:spcPct val="90000"/>
              </a:lnSpc>
            </a:pPr>
            <a:endParaRPr lang="tr-TR" sz="1600" b="1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</a:pPr>
            <a:r>
              <a:rPr lang="tr-TR" sz="1600" b="1">
                <a:solidFill>
                  <a:srgbClr val="FFFF66"/>
                </a:solidFill>
                <a:latin typeface="Comic Sans MS" pitchFamily="66" charset="0"/>
              </a:rPr>
              <a:t>foramen supracondylare vardır.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1618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550710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037" y="274082"/>
            <a:ext cx="8488427" cy="589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7762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31640" y="476672"/>
            <a:ext cx="6336704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48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radius animal 3D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401615"/>
            <a:ext cx="4608512" cy="3195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47029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326" y="1916832"/>
            <a:ext cx="439315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142976" y="428604"/>
            <a:ext cx="7543824" cy="6215106"/>
          </a:xfrm>
        </p:spPr>
        <p:txBody>
          <a:bodyPr>
            <a:normAutofit/>
          </a:bodyPr>
          <a:lstStyle/>
          <a:p>
            <a:r>
              <a:rPr lang="tr-TR" sz="1800" b="1" dirty="0" err="1" smtClean="0">
                <a:latin typeface="Arial" pitchFamily="34" charset="0"/>
                <a:cs typeface="Arial" pitchFamily="34" charset="0"/>
              </a:rPr>
              <a:t>Gross</a:t>
            </a:r>
            <a:r>
              <a:rPr lang="tr-TR" sz="1800" b="1" dirty="0" smtClean="0">
                <a:latin typeface="Arial" pitchFamily="34" charset="0"/>
                <a:cs typeface="Arial" pitchFamily="34" charset="0"/>
              </a:rPr>
              <a:t> anatomi: </a:t>
            </a:r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makroskopik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anatomi</a:t>
            </a: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1800" b="1" dirty="0" smtClean="0">
                <a:latin typeface="Arial" pitchFamily="34" charset="0"/>
                <a:cs typeface="Arial" pitchFamily="34" charset="0"/>
              </a:rPr>
              <a:t>Histoloji: </a:t>
            </a:r>
            <a:r>
              <a:rPr lang="tr-TR" sz="1800" dirty="0" err="1" smtClean="0">
                <a:latin typeface="Arial" pitchFamily="34" charset="0"/>
                <a:cs typeface="Arial" pitchFamily="34" charset="0"/>
              </a:rPr>
              <a:t>mikroskopik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anatomi</a:t>
            </a: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1800" b="1" dirty="0" err="1" smtClean="0">
                <a:latin typeface="Arial" pitchFamily="34" charset="0"/>
                <a:cs typeface="Arial" pitchFamily="34" charset="0"/>
              </a:rPr>
              <a:t>Artistic</a:t>
            </a:r>
            <a:r>
              <a:rPr lang="tr-TR" sz="1800" b="1" dirty="0" smtClean="0">
                <a:latin typeface="Arial" pitchFamily="34" charset="0"/>
                <a:cs typeface="Arial" pitchFamily="34" charset="0"/>
              </a:rPr>
              <a:t> anatomi: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estetik-plastik anatomi</a:t>
            </a: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endParaRPr lang="tr-TR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1800" b="1" dirty="0" smtClean="0">
                <a:latin typeface="Arial" pitchFamily="34" charset="0"/>
                <a:cs typeface="Arial" pitchFamily="34" charset="0"/>
              </a:rPr>
              <a:t>Radyolojik anatomi: 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tomografik anatomi: kesitsel anatomi </a:t>
            </a:r>
          </a:p>
          <a:p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tr-TR" sz="1800" b="1" dirty="0" smtClean="0">
                <a:latin typeface="Arial" pitchFamily="34" charset="0"/>
                <a:cs typeface="Arial" pitchFamily="34" charset="0"/>
              </a:rPr>
              <a:t>Embriyoloji:</a:t>
            </a:r>
            <a:r>
              <a:rPr lang="tr-TR" sz="1800" dirty="0" smtClean="0">
                <a:latin typeface="Arial" pitchFamily="34" charset="0"/>
                <a:cs typeface="Arial" pitchFamily="34" charset="0"/>
              </a:rPr>
              <a:t> gelişimsel anatomi</a:t>
            </a:r>
          </a:p>
          <a:p>
            <a:endParaRPr lang="tr-TR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http://nadidem.net/k/histljm/images/histoloji1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135446" y="1579407"/>
            <a:ext cx="785818" cy="1198856"/>
          </a:xfrm>
          <a:prstGeom prst="rect">
            <a:avLst/>
          </a:prstGeom>
          <a:noFill/>
        </p:spPr>
      </p:pic>
      <p:pic>
        <p:nvPicPr>
          <p:cNvPr id="34820" name="Picture 4" descr="http://www.nkfu.com/wp-content/uploads/2012/02/Histoloj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785926"/>
            <a:ext cx="1238226" cy="785818"/>
          </a:xfrm>
          <a:prstGeom prst="rect">
            <a:avLst/>
          </a:prstGeom>
          <a:noFill/>
        </p:spPr>
      </p:pic>
      <p:pic>
        <p:nvPicPr>
          <p:cNvPr id="34822" name="Picture 6" descr="http://pic.azimage.com/photos/premium/thumbs/159/mitosis-in-onion-cells-of-the-root-meristem-in-the-center-a-typical-metaphase-can-be-seen-with-chromosomes-in-the-metaphase_1598104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785926"/>
            <a:ext cx="1017983" cy="785818"/>
          </a:xfrm>
          <a:prstGeom prst="rect">
            <a:avLst/>
          </a:prstGeom>
          <a:noFill/>
        </p:spPr>
      </p:pic>
      <p:pic>
        <p:nvPicPr>
          <p:cNvPr id="34826" name="Picture 10" descr="http://vanat.cvm.umn.edu/vanatCourses/CoursesImg/TransAb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429132"/>
            <a:ext cx="1071570" cy="980059"/>
          </a:xfrm>
          <a:prstGeom prst="rect">
            <a:avLst/>
          </a:prstGeom>
          <a:noFill/>
        </p:spPr>
      </p:pic>
      <p:pic>
        <p:nvPicPr>
          <p:cNvPr id="34828" name="Picture 12" descr="http://vanat.cvm.umn.edu/planar/Images/HSa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4429132"/>
            <a:ext cx="1500198" cy="1000133"/>
          </a:xfrm>
          <a:prstGeom prst="rect">
            <a:avLst/>
          </a:prstGeom>
          <a:noFill/>
        </p:spPr>
      </p:pic>
      <p:pic>
        <p:nvPicPr>
          <p:cNvPr id="34830" name="Picture 14" descr="https://s-media-cache-ak0.pinimg.com/236x/17/d6/80/17d68015dbf724218b9794bdb17f1d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714356"/>
            <a:ext cx="1214446" cy="864521"/>
          </a:xfrm>
          <a:prstGeom prst="rect">
            <a:avLst/>
          </a:prstGeom>
          <a:noFill/>
        </p:spPr>
      </p:pic>
      <p:pic>
        <p:nvPicPr>
          <p:cNvPr id="34832" name="Picture 16" descr="http://fce-study.netdna-ssl.com/images/upload-flashcards/back/7/3/32737049_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714356"/>
            <a:ext cx="1214446" cy="981678"/>
          </a:xfrm>
          <a:prstGeom prst="rect">
            <a:avLst/>
          </a:prstGeom>
          <a:noFill/>
        </p:spPr>
      </p:pic>
      <p:pic>
        <p:nvPicPr>
          <p:cNvPr id="34834" name="Picture 18" descr="http://www.mdpi.com/toxins/toxins-04-01440/article_deploy/html/images/toxins-04-01440-g001-102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714356"/>
            <a:ext cx="1231907" cy="919118"/>
          </a:xfrm>
          <a:prstGeom prst="rect">
            <a:avLst/>
          </a:prstGeom>
          <a:noFill/>
        </p:spPr>
      </p:pic>
      <p:pic>
        <p:nvPicPr>
          <p:cNvPr id="34836" name="Picture 20" descr="https://s-media-cache-ak0.pinimg.com/236x/bc/69/42/bc69421b3b0fc575d2bb4fd563e91a0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00826" y="2285992"/>
            <a:ext cx="1285021" cy="1775071"/>
          </a:xfrm>
          <a:prstGeom prst="rect">
            <a:avLst/>
          </a:prstGeom>
          <a:noFill/>
        </p:spPr>
      </p:pic>
      <p:pic>
        <p:nvPicPr>
          <p:cNvPr id="34838" name="Picture 22" descr="http://assets.decodedscience.com/wp-content/uploads/2012/12/Leonardo-Da-Vinci-Study-of-a-Horse-149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6710" y="2500306"/>
            <a:ext cx="1142976" cy="1531639"/>
          </a:xfrm>
          <a:prstGeom prst="rect">
            <a:avLst/>
          </a:prstGeom>
          <a:noFill/>
        </p:spPr>
      </p:pic>
      <p:pic>
        <p:nvPicPr>
          <p:cNvPr id="34840" name="Picture 24" descr="https://rehabilitacionymedicinafisica.files.wordpress.com/2009/06/anatomy283329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00855" y="2643182"/>
            <a:ext cx="799971" cy="1274136"/>
          </a:xfrm>
          <a:prstGeom prst="rect">
            <a:avLst/>
          </a:prstGeom>
          <a:noFill/>
        </p:spPr>
      </p:pic>
      <p:sp>
        <p:nvSpPr>
          <p:cNvPr id="34842" name="AutoShape 26" descr="radiologic veterinary anatomy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4844" name="Picture 28" descr="http://www.hickoryvet.com/assets/images/Radiology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3042" y="4429132"/>
            <a:ext cx="1785950" cy="1000132"/>
          </a:xfrm>
          <a:prstGeom prst="rect">
            <a:avLst/>
          </a:prstGeom>
          <a:noFill/>
        </p:spPr>
      </p:pic>
      <p:sp>
        <p:nvSpPr>
          <p:cNvPr id="34846" name="AutoShape 30" descr="radiologic veterinary anatomy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4850" name="Picture 34" descr="https://encrypted-tbn3.gstatic.com/images?q=tbn:ANd9GcTgAv89qUU21u9WbPt_7ezku3MvBJ_qoHnC6wyEMh6gJxs0YEU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86314" y="4924424"/>
            <a:ext cx="2362200" cy="193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598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198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8537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6380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4464496" cy="379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924944"/>
            <a:ext cx="5089762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5988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3205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7787"/>
            <a:ext cx="8136904" cy="655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39053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Picture 4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3421040" cy="6220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260648"/>
            <a:ext cx="825484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Sistematik anatomi, fonksiyonel olarak farklı sistemlere ayrılır;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Locomotor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sistem (hareket sistemi)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digestorium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(sindirim sistemi)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respiratorium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(solunum sistemi)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Urogenital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sistem (boşaltım ve üreme sistemleri)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Endocrin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sistem (iç salgı sistemi)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vasorum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angiologia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- dolaşım sistemi)</a:t>
            </a:r>
          </a:p>
          <a:p>
            <a:pPr lvl="0"/>
            <a:r>
              <a:rPr lang="tr-TR" dirty="0" err="1" smtClean="0">
                <a:latin typeface="Arial" pitchFamily="34" charset="0"/>
                <a:cs typeface="Arial" pitchFamily="34" charset="0"/>
              </a:rPr>
              <a:t>Systema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nervosum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neurologia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- sinir sistemi)</a:t>
            </a:r>
          </a:p>
          <a:p>
            <a:pPr lvl="0"/>
            <a:r>
              <a:rPr lang="tr-TR" dirty="0" smtClean="0">
                <a:latin typeface="Arial" pitchFamily="34" charset="0"/>
                <a:cs typeface="Arial" pitchFamily="34" charset="0"/>
              </a:rPr>
              <a:t>Organa 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sensuum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tr-TR" dirty="0" err="1" smtClean="0">
                <a:latin typeface="Arial" pitchFamily="34" charset="0"/>
                <a:cs typeface="Arial" pitchFamily="34" charset="0"/>
              </a:rPr>
              <a:t>aesthesiologia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- duyu bilimi)</a:t>
            </a:r>
          </a:p>
          <a:p>
            <a:pPr lvl="0"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3903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ön bacak kemikleri ile ilgili g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636912"/>
            <a:ext cx="5572894" cy="4184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27476"/>
            <a:ext cx="8388424" cy="591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30050" name="Picture 2" descr="İlgili re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387424"/>
            <a:ext cx="5112568" cy="3403053"/>
          </a:xfrm>
          <a:prstGeom prst="rect">
            <a:avLst/>
          </a:prstGeom>
          <a:noFill/>
        </p:spPr>
      </p:pic>
      <p:pic>
        <p:nvPicPr>
          <p:cNvPr id="130052" name="Picture 4" descr="İlgili resi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73016"/>
            <a:ext cx="2332410" cy="3068960"/>
          </a:xfrm>
          <a:prstGeom prst="rect">
            <a:avLst/>
          </a:prstGeom>
          <a:noFill/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0135" y="0"/>
            <a:ext cx="336386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5" name="Picture 7" descr="İlgili resi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057524"/>
            <a:ext cx="4076700" cy="3800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20713"/>
            <a:ext cx="6400800" cy="1752600"/>
          </a:xfrm>
        </p:spPr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Ossa Carpi</a:t>
            </a:r>
          </a:p>
        </p:txBody>
      </p:sp>
      <p:pic>
        <p:nvPicPr>
          <p:cNvPr id="24580" name="Picture 4" descr="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16113"/>
            <a:ext cx="8281987" cy="4249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704856" cy="585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22" name="Picture 2" descr="horse metacarpal bones anima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04122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88913"/>
            <a:ext cx="7772400" cy="1470025"/>
          </a:xfrm>
        </p:spPr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Ossa Metacarpalia </a:t>
            </a:r>
            <a:br>
              <a:rPr lang="tr-TR">
                <a:solidFill>
                  <a:srgbClr val="FFFF00"/>
                </a:solidFill>
              </a:rPr>
            </a:br>
            <a:r>
              <a:rPr lang="tr-TR" sz="2800" b="1">
                <a:solidFill>
                  <a:srgbClr val="FFFF00"/>
                </a:solidFill>
              </a:rPr>
              <a:t>(Metacarpus)</a:t>
            </a:r>
          </a:p>
        </p:txBody>
      </p:sp>
      <p:pic>
        <p:nvPicPr>
          <p:cNvPr id="2052" name="Picture 4" descr="144-4497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1700213"/>
            <a:ext cx="3598863" cy="4797425"/>
          </a:xfrm>
          <a:prstGeom prst="rect">
            <a:avLst/>
          </a:prstGeom>
          <a:noFill/>
          <a:ln w="412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250825" y="1773238"/>
            <a:ext cx="2089150" cy="503237"/>
          </a:xfrm>
          <a:prstGeom prst="wedgeRectCallout">
            <a:avLst>
              <a:gd name="adj1" fmla="val 124088"/>
              <a:gd name="adj2" fmla="val 238014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Ruminant</a:t>
            </a: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7019925" y="2133600"/>
            <a:ext cx="1873250" cy="503238"/>
          </a:xfrm>
          <a:prstGeom prst="wedgeRectCallout">
            <a:avLst>
              <a:gd name="adj1" fmla="val -131273"/>
              <a:gd name="adj2" fmla="val 122556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Equidae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2224534" cy="272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304" y="3140968"/>
            <a:ext cx="236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848872" cy="594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Equidae</a:t>
            </a:r>
          </a:p>
        </p:txBody>
      </p:sp>
      <p:pic>
        <p:nvPicPr>
          <p:cNvPr id="4100" name="Picture 4" descr="144-4496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  <a:ln w="41275">
            <a:solidFill>
              <a:srgbClr val="FFFF00"/>
            </a:solidFill>
          </a:ln>
        </p:spPr>
      </p:pic>
      <p:pic>
        <p:nvPicPr>
          <p:cNvPr id="4103" name="Picture 7" descr="144-4495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62463" y="1557338"/>
            <a:ext cx="3455987" cy="4608512"/>
          </a:xfr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Ruminant</a:t>
            </a:r>
          </a:p>
        </p:txBody>
      </p:sp>
      <p:pic>
        <p:nvPicPr>
          <p:cNvPr id="7172" name="Picture 4" descr="Kopyası 144-4497_IM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1831" b="5696"/>
          <a:stretch>
            <a:fillRect/>
          </a:stretch>
        </p:blipFill>
        <p:spPr>
          <a:xfrm>
            <a:off x="250825" y="2565400"/>
            <a:ext cx="8642350" cy="27527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715304" cy="598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272808" cy="54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4146" name="Picture 2" descr="horse metacarpal bones animal ile ilgili g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7584843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404813"/>
            <a:ext cx="6337300" cy="60642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Ossa Digitorum Manus</a:t>
            </a:r>
          </a:p>
        </p:txBody>
      </p:sp>
      <p:pic>
        <p:nvPicPr>
          <p:cNvPr id="9220" name="Picture 4" descr="145-4501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  <a:ln w="34925">
            <a:solidFill>
              <a:srgbClr val="FFFF00"/>
            </a:solidFill>
          </a:ln>
        </p:spPr>
      </p:pic>
      <p:pic>
        <p:nvPicPr>
          <p:cNvPr id="9222" name="Picture 6" descr="144-4498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1628775"/>
            <a:ext cx="3352800" cy="4470400"/>
          </a:xfrm>
          <a:noFill/>
          <a:ln w="34925">
            <a:solidFill>
              <a:srgbClr val="FFFF00"/>
            </a:solidFill>
          </a:ln>
        </p:spPr>
      </p:pic>
      <p:sp>
        <p:nvSpPr>
          <p:cNvPr id="9224" name="AutoShape 8"/>
          <p:cNvSpPr>
            <a:spLocks noChangeArrowheads="1"/>
          </p:cNvSpPr>
          <p:nvPr/>
        </p:nvSpPr>
        <p:spPr bwMode="auto">
          <a:xfrm>
            <a:off x="4140200" y="4724400"/>
            <a:ext cx="792163" cy="503238"/>
          </a:xfrm>
          <a:prstGeom prst="wedgeRectCallout">
            <a:avLst>
              <a:gd name="adj1" fmla="val -216134"/>
              <a:gd name="adj2" fmla="val 962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P3</a:t>
            </a:r>
          </a:p>
        </p:txBody>
      </p:sp>
      <p:sp>
        <p:nvSpPr>
          <p:cNvPr id="9225" name="AutoShape 9"/>
          <p:cNvSpPr>
            <a:spLocks noChangeArrowheads="1"/>
          </p:cNvSpPr>
          <p:nvPr/>
        </p:nvSpPr>
        <p:spPr bwMode="auto">
          <a:xfrm>
            <a:off x="4140200" y="2636838"/>
            <a:ext cx="792163" cy="503237"/>
          </a:xfrm>
          <a:prstGeom prst="wedgeRectCallout">
            <a:avLst>
              <a:gd name="adj1" fmla="val -230162"/>
              <a:gd name="adj2" fmla="val 198898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P2</a:t>
            </a:r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4211638" y="1341438"/>
            <a:ext cx="792162" cy="503237"/>
          </a:xfrm>
          <a:prstGeom prst="wedgeRectCallout">
            <a:avLst>
              <a:gd name="adj1" fmla="val -253407"/>
              <a:gd name="adj2" fmla="val 135806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Ruminant</a:t>
            </a:r>
          </a:p>
        </p:txBody>
      </p:sp>
      <p:pic>
        <p:nvPicPr>
          <p:cNvPr id="17412" name="Picture 4" descr="144-4498_IM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412875"/>
            <a:ext cx="6840537" cy="5130800"/>
          </a:xfrm>
          <a:noFill/>
          <a:ln w="38100">
            <a:solidFill>
              <a:srgbClr val="FFFF00"/>
            </a:solidFill>
          </a:ln>
        </p:spPr>
      </p:pic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755650" y="1773238"/>
            <a:ext cx="792163" cy="503237"/>
          </a:xfrm>
          <a:prstGeom prst="wedgeRectCallout">
            <a:avLst>
              <a:gd name="adj1" fmla="val 233569"/>
              <a:gd name="adj2" fmla="val 21372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P1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4716463" y="1557338"/>
            <a:ext cx="792162" cy="503237"/>
          </a:xfrm>
          <a:prstGeom prst="wedgeRectCallout">
            <a:avLst>
              <a:gd name="adj1" fmla="val 7116"/>
              <a:gd name="adj2" fmla="val 21813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P2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>
            <a:off x="7812088" y="1700213"/>
            <a:ext cx="792162" cy="503237"/>
          </a:xfrm>
          <a:prstGeom prst="wedgeRectCallout">
            <a:avLst>
              <a:gd name="adj1" fmla="val -194088"/>
              <a:gd name="adj2" fmla="val 197949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776864" cy="595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064896" cy="589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Equidae</a:t>
            </a:r>
          </a:p>
        </p:txBody>
      </p:sp>
      <p:pic>
        <p:nvPicPr>
          <p:cNvPr id="12295" name="Picture 7" descr="144-4499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557338"/>
            <a:ext cx="3394075" cy="4525962"/>
          </a:xfrm>
          <a:noFill/>
          <a:ln w="34925">
            <a:solidFill>
              <a:srgbClr val="FFFF00"/>
            </a:solidFill>
          </a:ln>
        </p:spPr>
      </p:pic>
      <p:pic>
        <p:nvPicPr>
          <p:cNvPr id="12296" name="Picture 8" descr="144-4500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18025" y="1557338"/>
            <a:ext cx="3402013" cy="4535487"/>
          </a:xfrm>
          <a:noFill/>
          <a:ln w="34925">
            <a:solidFill>
              <a:srgbClr val="FFFF00"/>
            </a:solidFill>
          </a:ln>
        </p:spPr>
      </p:pic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179388" y="908050"/>
            <a:ext cx="792162" cy="503238"/>
          </a:xfrm>
          <a:prstGeom prst="wedgeRectCallout">
            <a:avLst>
              <a:gd name="adj1" fmla="val 173648"/>
              <a:gd name="adj2" fmla="val 241796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P1</a:t>
            </a:r>
          </a:p>
        </p:txBody>
      </p:sp>
      <p:sp>
        <p:nvSpPr>
          <p:cNvPr id="12299" name="AutoShape 11"/>
          <p:cNvSpPr>
            <a:spLocks noChangeArrowheads="1"/>
          </p:cNvSpPr>
          <p:nvPr/>
        </p:nvSpPr>
        <p:spPr bwMode="auto">
          <a:xfrm>
            <a:off x="8101013" y="1125538"/>
            <a:ext cx="792162" cy="503237"/>
          </a:xfrm>
          <a:prstGeom prst="wedgeRectCallout">
            <a:avLst>
              <a:gd name="adj1" fmla="val -278458"/>
              <a:gd name="adj2" fmla="val 26104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P1</a:t>
            </a:r>
          </a:p>
        </p:txBody>
      </p:sp>
      <p:sp>
        <p:nvSpPr>
          <p:cNvPr id="12300" name="AutoShape 12"/>
          <p:cNvSpPr>
            <a:spLocks noChangeArrowheads="1"/>
          </p:cNvSpPr>
          <p:nvPr/>
        </p:nvSpPr>
        <p:spPr bwMode="auto">
          <a:xfrm>
            <a:off x="8027988" y="5805488"/>
            <a:ext cx="792162" cy="503237"/>
          </a:xfrm>
          <a:prstGeom prst="wedgeRectCallout">
            <a:avLst>
              <a:gd name="adj1" fmla="val -283065"/>
              <a:gd name="adj2" fmla="val -17555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P2</a:t>
            </a: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250825" y="5805488"/>
            <a:ext cx="792163" cy="503237"/>
          </a:xfrm>
          <a:prstGeom prst="wedgeRectCallout">
            <a:avLst>
              <a:gd name="adj1" fmla="val 171241"/>
              <a:gd name="adj2" fmla="val -20268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136904" cy="599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600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latin typeface="Arial" pitchFamily="34" charset="0"/>
                <a:cs typeface="Arial" pitchFamily="34" charset="0"/>
              </a:rPr>
              <a:t>Temel Anatomik Kavramlar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Yön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gösteren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terimler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                                  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Sayılar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dexter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proximalis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unus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           	1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sinister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distalis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  duo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	2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cranialis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medialis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tres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	3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caudalis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lateralis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quattuor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4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oralis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internus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quinque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5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aboralis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externus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           sex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	6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anterior                                                              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septem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7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posterior                                                            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octo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		8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superior                                                             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novem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	9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inferior                                                               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decem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	10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superficialis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profundus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tr-TR">
                <a:solidFill>
                  <a:srgbClr val="FFFF00"/>
                </a:solidFill>
              </a:rPr>
              <a:t>Equidae</a:t>
            </a:r>
          </a:p>
        </p:txBody>
      </p:sp>
      <p:pic>
        <p:nvPicPr>
          <p:cNvPr id="15365" name="Picture 5" descr="144-4493_IM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68" r="8650"/>
          <a:stretch>
            <a:fillRect/>
          </a:stretch>
        </p:blipFill>
        <p:spPr>
          <a:xfrm>
            <a:off x="2084506" y="1916832"/>
            <a:ext cx="5513269" cy="4668118"/>
          </a:xfrm>
          <a:noFill/>
          <a:ln w="38100">
            <a:solidFill>
              <a:srgbClr val="FFFF00"/>
            </a:solidFill>
          </a:ln>
        </p:spPr>
      </p:pic>
      <p:sp>
        <p:nvSpPr>
          <p:cNvPr id="15367" name="AutoShape 7"/>
          <p:cNvSpPr>
            <a:spLocks noChangeArrowheads="1"/>
          </p:cNvSpPr>
          <p:nvPr/>
        </p:nvSpPr>
        <p:spPr bwMode="auto">
          <a:xfrm>
            <a:off x="250825" y="1989138"/>
            <a:ext cx="792163" cy="503237"/>
          </a:xfrm>
          <a:prstGeom prst="wedgeRectCallout">
            <a:avLst>
              <a:gd name="adj1" fmla="val 338778"/>
              <a:gd name="adj2" fmla="val 154731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tr-TR" sz="2800" b="1"/>
              <a:t>P3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78" y="2972106"/>
            <a:ext cx="6429388" cy="388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14400" y="142852"/>
            <a:ext cx="8229600" cy="1143000"/>
          </a:xfrm>
        </p:spPr>
        <p:txBody>
          <a:bodyPr/>
          <a:lstStyle/>
          <a:p>
            <a:r>
              <a:rPr lang="tr-TR" dirty="0" err="1" smtClean="0">
                <a:latin typeface="Arial" pitchFamily="34" charset="0"/>
                <a:cs typeface="Arial" pitchFamily="34" charset="0"/>
              </a:rPr>
              <a:t>Planumlar</a:t>
            </a:r>
            <a:r>
              <a:rPr lang="tr-TR" dirty="0" smtClean="0">
                <a:latin typeface="Arial" pitchFamily="34" charset="0"/>
                <a:cs typeface="Arial" pitchFamily="34" charset="0"/>
              </a:rPr>
              <a:t> (düzlemler)</a:t>
            </a:r>
            <a:endParaRPr lang="tr-T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1285860"/>
            <a:ext cx="8229600" cy="2065024"/>
          </a:xfrm>
        </p:spPr>
        <p:txBody>
          <a:bodyPr/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Planum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medianum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orta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düzlem</a:t>
            </a:r>
            <a:endParaRPr lang="tr-TR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Planum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sagittale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oksal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düzlem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Planum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transversum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enine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düzlem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Planum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horizontale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yatay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düzlem</a:t>
            </a:r>
            <a:endParaRPr lang="tr-TR" dirty="0" smtClean="0">
              <a:latin typeface="Arial" pitchFamily="34" charset="0"/>
              <a:cs typeface="Arial" pitchFamily="34" charset="0"/>
            </a:endParaRP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857232"/>
            <a:ext cx="9001156" cy="4143404"/>
          </a:xfrm>
        </p:spPr>
        <p:txBody>
          <a:bodyPr>
            <a:normAutofit fontScale="25000" lnSpcReduction="20000"/>
          </a:bodyPr>
          <a:lstStyle/>
          <a:p>
            <a:endParaRPr lang="tr-TR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Animalia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domestica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mammalia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evcil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memeliler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latin typeface="Arial" pitchFamily="34" charset="0"/>
                <a:cs typeface="Arial" pitchFamily="34" charset="0"/>
              </a:rPr>
              <a:t>grubu</a:t>
            </a:r>
            <a:r>
              <a:rPr lang="en-US" sz="7200" b="1" dirty="0" smtClean="0">
                <a:latin typeface="Arial" pitchFamily="34" charset="0"/>
                <a:cs typeface="Arial" pitchFamily="34" charset="0"/>
              </a:rPr>
              <a:t>)</a:t>
            </a:r>
            <a:endParaRPr lang="tr-TR" sz="7200" dirty="0" smtClean="0">
              <a:latin typeface="Arial" pitchFamily="34" charset="0"/>
              <a:cs typeface="Arial" pitchFamily="34" charset="0"/>
            </a:endParaRPr>
          </a:p>
          <a:p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 </a:t>
            </a:r>
            <a:endParaRPr lang="tr-TR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E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quidae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tek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tırnaklılar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Equus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caballus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at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Equus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asinus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eşek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Equus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mulus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katır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)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Herbivora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ot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yiyiciler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)                                                                            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                          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Ruminantia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geviş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getirenler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B.ruminantia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Bos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taurus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sığır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Bos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bufalo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manda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					         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Camelus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dromedarius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tek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hörgüçlü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deve</a:t>
            </a: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Camelus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barctianus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çift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hörgüçlü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deve)</a:t>
            </a: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                 				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K.ruminantia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 lvl="8">
              <a:buNone/>
            </a:pPr>
            <a:r>
              <a:rPr lang="tr-TR" sz="44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Ovis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aries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koyun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Capra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hircus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keçi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tr-TR" sz="56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None/>
            </a:pPr>
            <a:r>
              <a:rPr lang="en-US" sz="5600" dirty="0" smtClean="0"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Carnivora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(et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yiyiciler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Canis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familiaris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köpek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Felis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silvestris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domestica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kedi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Omnivora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herşeyi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yiyenler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Homo sapiens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insan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Sus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scrofa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domesticus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domuz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 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5600" dirty="0" smtClean="0">
                <a:latin typeface="Arial" pitchFamily="34" charset="0"/>
                <a:cs typeface="Arial" pitchFamily="34" charset="0"/>
              </a:rPr>
              <a:t>Aves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domestica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evcil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kanatlılar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)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Tavukgiller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Gallus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domesticus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tavuk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Meleagris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gallopavo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hindi</a:t>
            </a:r>
            <a:endParaRPr lang="tr-TR" sz="5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tr-TR" sz="5600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Su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kanatlıları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Anser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anser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kaz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Anas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boscas</a:t>
            </a:r>
            <a:r>
              <a:rPr lang="en-US" sz="5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domestica</a:t>
            </a:r>
            <a:r>
              <a:rPr lang="tr-TR" sz="5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5600" dirty="0" err="1" smtClean="0">
                <a:latin typeface="Arial" pitchFamily="34" charset="0"/>
                <a:cs typeface="Arial" pitchFamily="34" charset="0"/>
              </a:rPr>
              <a:t>ördek</a:t>
            </a:r>
            <a:endParaRPr lang="tr-TR" sz="5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 flipV="1">
            <a:off x="2071670" y="1714488"/>
            <a:ext cx="357190" cy="21431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2071670" y="2000240"/>
            <a:ext cx="357190" cy="14287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4714876" y="2143114"/>
            <a:ext cx="357190" cy="7143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4714876" y="2214554"/>
            <a:ext cx="428628" cy="57150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5" name="Picture 7" descr="http://www.kamilkoc.com.tr/Files/Images/ContentImages/634970457572084415_2102201312_15_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4908029"/>
            <a:ext cx="4786292" cy="1949971"/>
          </a:xfrm>
          <a:prstGeom prst="rect">
            <a:avLst/>
          </a:prstGeom>
          <a:noFill/>
        </p:spPr>
      </p:pic>
      <p:pic>
        <p:nvPicPr>
          <p:cNvPr id="2061" name="Picture 13" descr="http://hayvancilikforumu.com/sites/default/files/Kuz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829" y="3214686"/>
            <a:ext cx="2190765" cy="1643074"/>
          </a:xfrm>
          <a:prstGeom prst="rect">
            <a:avLst/>
          </a:prstGeom>
          <a:noFill/>
        </p:spPr>
      </p:pic>
      <p:pic>
        <p:nvPicPr>
          <p:cNvPr id="2063" name="Picture 15" descr="http://www.kibrissondakika.com/images/haberler/esek_ve_ciftlik_hayvanlari_etkinligi_13925405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709726"/>
            <a:ext cx="1500198" cy="861885"/>
          </a:xfrm>
          <a:prstGeom prst="rect">
            <a:avLst/>
          </a:prstGeom>
          <a:noFill/>
        </p:spPr>
      </p:pic>
      <p:pic>
        <p:nvPicPr>
          <p:cNvPr id="2065" name="Picture 17" descr="http://media.sondevir.com/250x190/2012/01/15/in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57760"/>
            <a:ext cx="3600430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1452</TotalTime>
  <Words>1368</Words>
  <Application>Microsoft Office PowerPoint</Application>
  <PresentationFormat>Ekran Gösterisi (4:3)</PresentationFormat>
  <Paragraphs>358</Paragraphs>
  <Slides>70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70</vt:i4>
      </vt:variant>
    </vt:vector>
  </HeadingPairs>
  <TitlesOfParts>
    <vt:vector size="80" baseType="lpstr">
      <vt:lpstr>Arial</vt:lpstr>
      <vt:lpstr>Calibri</vt:lpstr>
      <vt:lpstr>Comic Sans MS</vt:lpstr>
      <vt:lpstr>Constantia</vt:lpstr>
      <vt:lpstr>Symbol</vt:lpstr>
      <vt:lpstr>Tahoma</vt:lpstr>
      <vt:lpstr>Times New Roman</vt:lpstr>
      <vt:lpstr>Wingdings</vt:lpstr>
      <vt:lpstr>Wingdings 2</vt:lpstr>
      <vt:lpstr>Akış</vt:lpstr>
      <vt:lpstr>OSTEOLOJİ “Kemik Bilimi”</vt:lpstr>
      <vt:lpstr>Anatominin Tanımı </vt:lpstr>
      <vt:lpstr>PowerPoint Sunusu</vt:lpstr>
      <vt:lpstr>PowerPoint Sunusu</vt:lpstr>
      <vt:lpstr>Sistematik anatomi, fonksiyonel olarak farklı sistemlere ayrılır;</vt:lpstr>
      <vt:lpstr>PowerPoint Sunusu</vt:lpstr>
      <vt:lpstr>Temel Anatomik Kavramlar</vt:lpstr>
      <vt:lpstr>Planumlar (düzlemler)</vt:lpstr>
      <vt:lpstr>PowerPoint Sunusu</vt:lpstr>
      <vt:lpstr> Anatomi I  dersinde görülecek konular</vt:lpstr>
      <vt:lpstr>LOKOMOTOR SiSTEM</vt:lpstr>
      <vt:lpstr>PowerPoint Sunusu</vt:lpstr>
      <vt:lpstr>PowerPoint Sunusu</vt:lpstr>
      <vt:lpstr>Kemikleşme türleri</vt:lpstr>
      <vt:lpstr>PowerPoint Sunusu</vt:lpstr>
      <vt:lpstr>B. Özel osteologia (özel kemik bilim)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Ossa Metacarpalia  (Metacarpus)</vt:lpstr>
      <vt:lpstr>PowerPoint Sunusu</vt:lpstr>
      <vt:lpstr>Equidae</vt:lpstr>
      <vt:lpstr>Ruminant</vt:lpstr>
      <vt:lpstr>PowerPoint Sunusu</vt:lpstr>
      <vt:lpstr>PowerPoint Sunusu</vt:lpstr>
      <vt:lpstr>PowerPoint Sunusu</vt:lpstr>
      <vt:lpstr>Ossa Digitorum Manus</vt:lpstr>
      <vt:lpstr>Ruminant</vt:lpstr>
      <vt:lpstr>PowerPoint Sunusu</vt:lpstr>
      <vt:lpstr>PowerPoint Sunusu</vt:lpstr>
      <vt:lpstr>Equidae</vt:lpstr>
      <vt:lpstr>PowerPoint Sunusu</vt:lpstr>
      <vt:lpstr>PowerPoint Sunusu</vt:lpstr>
      <vt:lpstr>Equidae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OSTEOLOJİ “Kemik Bilimi”</dc:title>
  <dc:creator>1</dc:creator>
  <cp:lastModifiedBy>Administrator</cp:lastModifiedBy>
  <cp:revision>157</cp:revision>
  <dcterms:created xsi:type="dcterms:W3CDTF">2015-06-09T05:33:50Z</dcterms:created>
  <dcterms:modified xsi:type="dcterms:W3CDTF">2022-04-19T13:12:45Z</dcterms:modified>
</cp:coreProperties>
</file>