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262" r:id="rId6"/>
    <p:sldId id="274" r:id="rId7"/>
    <p:sldId id="291" r:id="rId8"/>
    <p:sldId id="277" r:id="rId9"/>
    <p:sldId id="292" r:id="rId10"/>
    <p:sldId id="276" r:id="rId11"/>
    <p:sldId id="275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8" r:id="rId20"/>
    <p:sldId id="279" r:id="rId21"/>
    <p:sldId id="280" r:id="rId22"/>
    <p:sldId id="281" r:id="rId23"/>
    <p:sldId id="282" r:id="rId24"/>
    <p:sldId id="286" r:id="rId25"/>
    <p:sldId id="283" r:id="rId26"/>
    <p:sldId id="285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C1223"/>
    <a:srgbClr val="E838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29EA31-9E09-47DE-9E0D-8DA79F7AD011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EC0D2-8380-4BBD-B12B-BC92A6310B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F1DDD-3C73-4FC3-B60E-2BD20F924698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D08B7-352B-4AF6-9B4A-F6BEA097E79A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6A24-FD6B-4B10-B84E-40C6101238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F1E10-86CC-4E20-BF73-91FEEC68457F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9678-9594-4701-8433-B4CDB06518D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5FC9-B568-48A9-A21C-D809478A5963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9FE2-42B5-436F-B529-5E3A389C458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7D5D-0B3F-4674-8B13-EFF3367D2166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7DB3-5AFC-4BBD-87FE-9CA4F2490C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648C-FA52-4652-A3C7-28C148D7E2C1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3C64-50F0-47BF-8DAF-A967ABAA64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D30E-9136-49F7-8FD5-10D039636C33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1D48-8F46-4129-AB26-AA72FE49730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354F-3237-4AFE-8FC0-1B35F7AF64B4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32E7-7F6A-4750-893F-60A492E634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31A-4F55-485A-A95D-4C551274E34C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A827-8FAA-4A05-96AE-EB7834F19B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9A59-0B46-4FB0-8D07-6E8BFAEFC941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58A6-34A8-41BF-981F-5C722D6538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ED87-4DC2-4282-8E87-9EF0B4D53149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B3F1-07FD-42D7-96D2-0A2963A7CF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92E7-F84F-4B25-9912-7B5CFC843958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AEB2-A66C-4701-8E2E-68AFAF0396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5B3B3C-D55C-4AAF-91FC-E5923220D6A6}" type="datetimeFigureOut">
              <a:rPr lang="tr-TR"/>
              <a:pPr>
                <a:defRPr/>
              </a:pPr>
              <a:t>07.01.2019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E8FAB-B9C1-46F0-8352-798592AA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eaLnBrk="1" hangingPunct="1"/>
            <a:r>
              <a:rPr lang="tr-TR" smtClean="0">
                <a:latin typeface="Algerian"/>
              </a:rPr>
              <a:t>DENEY HAYVANLARININ BAKIMI VE BARINDIRILMASI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8888" y="5805488"/>
            <a:ext cx="6400800" cy="744537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Hazırlayan;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Arş. Gör. Vet. Hek. Gonca KAMACI</a:t>
            </a:r>
            <a:endParaRPr lang="tr-TR" dirty="0"/>
          </a:p>
        </p:txBody>
      </p:sp>
      <p:pic>
        <p:nvPicPr>
          <p:cNvPr id="14339" name="Picture 7" descr="ANd9GcQgaiY8-rlvc5uB7bobDgRbX6Nw2UQkVrKHkynMGRLv6GrEg1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636838"/>
            <a:ext cx="540067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Mikroçevre</a:t>
            </a:r>
            <a:r>
              <a:rPr lang="tr-TR" b="1" smtClean="0"/>
              <a:t> </a:t>
            </a:r>
            <a:endParaRPr lang="en-US" b="1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tr-TR" smtClean="0"/>
          </a:p>
          <a:p>
            <a:r>
              <a:rPr lang="tr-TR" smtClean="0"/>
              <a:t>Mikroçevre onlara en yakın olan fiziksel çevredir (kafes, bölme, ağıl ve ahır).</a:t>
            </a:r>
          </a:p>
          <a:p>
            <a:r>
              <a:rPr lang="tr-TR" smtClean="0"/>
              <a:t>Birçok faktörün etkisi ile karakterize olur (aydınlatma, ses, titreşim, sıcaklık, nem, gazlar ve havadaki partikül kompozisyonu).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r-T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Makroçevre</a:t>
            </a:r>
            <a:endParaRPr lang="en-US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323850" y="1628775"/>
            <a:ext cx="86407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2800" smtClean="0"/>
              <a:t>İkincil yakın fiziksel çevredir (oda, ahır ve dış çevre). </a:t>
            </a:r>
          </a:p>
          <a:p>
            <a:pPr>
              <a:lnSpc>
                <a:spcPct val="80000"/>
              </a:lnSpc>
            </a:pPr>
            <a:endParaRPr lang="tr-TR" sz="2800" smtClean="0"/>
          </a:p>
          <a:p>
            <a:pPr>
              <a:lnSpc>
                <a:spcPct val="80000"/>
              </a:lnSpc>
            </a:pPr>
            <a:r>
              <a:rPr lang="tr-TR" sz="2800" smtClean="0"/>
              <a:t>Mikroçevrenin dizaynı ve makroçevredeki şartlar nedeniyle ikisi arasında hissedilebilir bir fark olabilir. </a:t>
            </a:r>
          </a:p>
          <a:p>
            <a:pPr>
              <a:lnSpc>
                <a:spcPct val="80000"/>
              </a:lnSpc>
            </a:pPr>
            <a:endParaRPr lang="tr-TR" sz="2800" smtClean="0"/>
          </a:p>
          <a:p>
            <a:pPr>
              <a:lnSpc>
                <a:spcPct val="80000"/>
              </a:lnSpc>
            </a:pPr>
            <a:r>
              <a:rPr lang="tr-TR" sz="2800" smtClean="0"/>
              <a:t>Mikroçevredeki ısı, nem, gaz partikülleri makroçevreye oranla daha fazladır. </a:t>
            </a:r>
          </a:p>
          <a:p>
            <a:pPr>
              <a:lnSpc>
                <a:spcPct val="80000"/>
              </a:lnSpc>
            </a:pPr>
            <a:endParaRPr lang="tr-TR" sz="2800" smtClean="0"/>
          </a:p>
          <a:p>
            <a:pPr>
              <a:lnSpc>
                <a:spcPct val="80000"/>
              </a:lnSpc>
            </a:pPr>
            <a:r>
              <a:rPr lang="tr-TR" sz="2800" smtClean="0"/>
              <a:t>Mikroçevredeki değişiklikler hayvanların fizyolojik, metabolik işlevlerini değiştirebilir, hastalıklara duyarlılaştırabilir.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kdörtgen 1"/>
          <p:cNvSpPr>
            <a:spLocks noChangeArrowheads="1"/>
          </p:cNvSpPr>
          <p:nvPr/>
        </p:nvSpPr>
        <p:spPr bwMode="auto">
          <a:xfrm>
            <a:off x="1619250" y="333375"/>
            <a:ext cx="5846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SICAKLIK VE RÖLATİF NEM ORANI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50825" y="981075"/>
            <a:ext cx="86423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Hayvanların barındırıldığı odaların (</a:t>
            </a:r>
            <a:r>
              <a:rPr lang="tr-TR" sz="2400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makroçevre</a:t>
            </a:r>
            <a:r>
              <a:rPr lang="tr-TR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) sıcaklığı ve nemi kontrol edilebilir ve ayarlanabilir olmalıdır.</a:t>
            </a:r>
          </a:p>
        </p:txBody>
      </p:sp>
      <p:sp>
        <p:nvSpPr>
          <p:cNvPr id="26627" name="Dikdörtgen 3"/>
          <p:cNvSpPr>
            <a:spLocks noChangeArrowheads="1"/>
          </p:cNvSpPr>
          <p:nvPr/>
        </p:nvSpPr>
        <p:spPr bwMode="auto">
          <a:xfrm>
            <a:off x="395288" y="2492375"/>
            <a:ext cx="540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>
                <a:solidFill>
                  <a:srgbClr val="C00000"/>
                </a:solidFill>
                <a:latin typeface="Calibri" pitchFamily="34" charset="0"/>
              </a:rPr>
              <a:t>Isıtma, soğutma ve nem sistemlerinin gürültüsüz çalışması gerekir.</a:t>
            </a:r>
          </a:p>
        </p:txBody>
      </p:sp>
      <p:sp>
        <p:nvSpPr>
          <p:cNvPr id="26628" name="Dikdörtgen 4"/>
          <p:cNvSpPr>
            <a:spLocks noChangeArrowheads="1"/>
          </p:cNvSpPr>
          <p:nvPr/>
        </p:nvSpPr>
        <p:spPr bwMode="auto">
          <a:xfrm>
            <a:off x="179388" y="4508500"/>
            <a:ext cx="633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4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557338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623" name="Group 47"/>
          <p:cNvGraphicFramePr>
            <a:graphicFrameLocks noGrp="1"/>
          </p:cNvGraphicFramePr>
          <p:nvPr/>
        </p:nvGraphicFramePr>
        <p:xfrm>
          <a:off x="1258888" y="3933825"/>
          <a:ext cx="6480175" cy="2379663"/>
        </p:xfrm>
        <a:graphic>
          <a:graphicData uri="http://schemas.openxmlformats.org/drawingml/2006/table">
            <a:tbl>
              <a:tblPr/>
              <a:tblGrid>
                <a:gridCol w="1439862"/>
                <a:gridCol w="3313113"/>
                <a:gridCol w="17272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Tür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İdeal Oda/Kafes Sıcaklığı (°C)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Nispi Nem (%)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Fare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20-24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45-65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Sıçan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20-24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45-65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Kobay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20-24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45-65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Tavşan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15-21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Min. 45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628775"/>
            <a:ext cx="381635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Dikdörtgen 1"/>
          <p:cNvSpPr>
            <a:spLocks noChangeArrowheads="1"/>
          </p:cNvSpPr>
          <p:nvPr/>
        </p:nvSpPr>
        <p:spPr bwMode="auto">
          <a:xfrm>
            <a:off x="0" y="1773238"/>
            <a:ext cx="52562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Ortam sıcaklığındaki aşırı dalgalanmalar ve hava cereyanı mutlaka önlenmelidir. Çünkü bu olumsuz şartlar özellikle rölatif nem seviyesi </a:t>
            </a:r>
            <a:r>
              <a:rPr lang="tr-TR" sz="2400" smtClean="0">
                <a:latin typeface="Calibri" pitchFamily="34" charset="0"/>
              </a:rPr>
              <a:t>düşük sıcaklık yüksek </a:t>
            </a:r>
            <a:r>
              <a:rPr lang="tr-TR" sz="2400">
                <a:latin typeface="Calibri" pitchFamily="34" charset="0"/>
              </a:rPr>
              <a:t>olduğunda hava ile gelecek enfeksiyonlara karşı hayvanların direncini düşürür.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435600" y="3644900"/>
            <a:ext cx="1985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bg1"/>
                </a:solidFill>
              </a:rPr>
              <a:t>Ringta</a:t>
            </a:r>
            <a:r>
              <a:rPr lang="tr-TR">
                <a:solidFill>
                  <a:schemeClr val="bg1"/>
                </a:solidFill>
              </a:rPr>
              <a:t>il Hastalığı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981075"/>
            <a:ext cx="5464175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HAVALANDIRMA VE HAVA KALİTESİ</a:t>
            </a:r>
          </a:p>
        </p:txBody>
      </p:sp>
      <p:sp>
        <p:nvSpPr>
          <p:cNvPr id="28674" name="Dikdörtgen 2"/>
          <p:cNvSpPr>
            <a:spLocks noChangeArrowheads="1"/>
          </p:cNvSpPr>
          <p:nvPr/>
        </p:nvSpPr>
        <p:spPr bwMode="auto">
          <a:xfrm>
            <a:off x="0" y="1773238"/>
            <a:ext cx="543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Havalandırmanın öncelikli amacı uygun hava kalitesini ve çevrenin stabilitesini sağlamaktır.</a:t>
            </a:r>
          </a:p>
        </p:txBody>
      </p:sp>
      <p:sp>
        <p:nvSpPr>
          <p:cNvPr id="28675" name="Dikdörtgen 4"/>
          <p:cNvSpPr>
            <a:spLocks noChangeArrowheads="1"/>
          </p:cNvSpPr>
          <p:nvPr/>
        </p:nvSpPr>
        <p:spPr bwMode="auto">
          <a:xfrm>
            <a:off x="0" y="31416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Hayvanların nefesiyle, lambayla ve aletlerle oluşan termal yükü, partikülleri, koku ve atık gazları uzaklaştırmak hedeflenir.</a:t>
            </a:r>
          </a:p>
        </p:txBody>
      </p:sp>
      <p:sp>
        <p:nvSpPr>
          <p:cNvPr id="28676" name="Dikdörtgen 6"/>
          <p:cNvSpPr>
            <a:spLocks noChangeArrowheads="1"/>
          </p:cNvSpPr>
          <p:nvPr/>
        </p:nvSpPr>
        <p:spPr bwMode="auto">
          <a:xfrm>
            <a:off x="0" y="42926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Eğer barındırılan hayvanlar enfektif ise onlara ayrılan makro ve mikroçevre havalandırılırken enfekte alan negatif temiz alan ise pozitif basınçta olmalıdır.</a:t>
            </a:r>
          </a:p>
        </p:txBody>
      </p:sp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836613"/>
            <a:ext cx="40401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-674688"/>
            <a:ext cx="338455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827088" y="1196975"/>
            <a:ext cx="2084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IŞIKLANDIRMA</a:t>
            </a:r>
          </a:p>
        </p:txBody>
      </p:sp>
      <p:sp>
        <p:nvSpPr>
          <p:cNvPr id="29699" name="Dikdörtgen 3"/>
          <p:cNvSpPr>
            <a:spLocks noChangeArrowheads="1"/>
          </p:cNvSpPr>
          <p:nvPr/>
        </p:nvSpPr>
        <p:spPr bwMode="auto">
          <a:xfrm>
            <a:off x="3800475" y="836613"/>
            <a:ext cx="534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latin typeface="Calibri" pitchFamily="34" charset="0"/>
              </a:rPr>
              <a:t>Işık hayvanların fizyolojisini, morfolojisini ve davranışlarını etkiler.</a:t>
            </a:r>
          </a:p>
        </p:txBody>
      </p:sp>
      <p:sp>
        <p:nvSpPr>
          <p:cNvPr id="29700" name="Dikdörtgen 4"/>
          <p:cNvSpPr>
            <a:spLocks noChangeArrowheads="1"/>
          </p:cNvSpPr>
          <p:nvPr/>
        </p:nvSpPr>
        <p:spPr bwMode="auto">
          <a:xfrm>
            <a:off x="179388" y="2349500"/>
            <a:ext cx="45354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tr-TR" sz="24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Düzenli bir gündüz/gece (genellikle </a:t>
            </a:r>
            <a:r>
              <a:rPr lang="tr-TR" sz="2400" b="1">
                <a:latin typeface="Calibri" pitchFamily="34" charset="0"/>
              </a:rPr>
              <a:t>12sa/12sa</a:t>
            </a:r>
            <a:r>
              <a:rPr lang="tr-TR" sz="2400">
                <a:latin typeface="Calibri" pitchFamily="34" charset="0"/>
              </a:rPr>
              <a:t>) döngüsü olmalıdır.</a:t>
            </a:r>
          </a:p>
          <a:p>
            <a:pPr marL="342900" indent="-342900">
              <a:buFont typeface="Arial" charset="0"/>
              <a:buChar char="•"/>
            </a:pPr>
            <a:endParaRPr lang="tr-TR" sz="24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Kafes içi </a:t>
            </a:r>
            <a:r>
              <a:rPr lang="tr-TR" sz="2400" b="1">
                <a:latin typeface="Calibri" pitchFamily="34" charset="0"/>
              </a:rPr>
              <a:t>60 lüks</a:t>
            </a:r>
            <a:r>
              <a:rPr lang="tr-TR" sz="2400">
                <a:latin typeface="Calibri" pitchFamily="34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tr-TR" sz="2400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Çalışanlar odadayken 1 metre yükseklikten 300-350 lüks.</a:t>
            </a:r>
          </a:p>
        </p:txBody>
      </p:sp>
      <p:pic>
        <p:nvPicPr>
          <p:cNvPr id="29701" name="Resim Yer Tutucusu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288" y="2133600"/>
            <a:ext cx="4430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38"/>
            <a:ext cx="267176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1403350" y="1341438"/>
            <a:ext cx="766763" cy="579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SES</a:t>
            </a:r>
          </a:p>
        </p:txBody>
      </p:sp>
      <p:sp>
        <p:nvSpPr>
          <p:cNvPr id="30723" name="Dikdörtgen 3"/>
          <p:cNvSpPr>
            <a:spLocks noChangeArrowheads="1"/>
          </p:cNvSpPr>
          <p:nvPr/>
        </p:nvSpPr>
        <p:spPr bwMode="auto">
          <a:xfrm>
            <a:off x="755650" y="3357563"/>
            <a:ext cx="7956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tr-TR" sz="2400" b="1"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tr-TR" sz="2400" b="1">
                <a:latin typeface="Calibri" pitchFamily="34" charset="0"/>
              </a:rPr>
              <a:t>Genel bir kural olarak arka plan gürültü seviyesi </a:t>
            </a:r>
            <a:r>
              <a:rPr lang="tr-TR" sz="2400" b="1">
                <a:solidFill>
                  <a:srgbClr val="E83826"/>
                </a:solidFill>
                <a:latin typeface="Calibri" pitchFamily="34" charset="0"/>
              </a:rPr>
              <a:t>50 db</a:t>
            </a:r>
            <a:r>
              <a:rPr lang="tr-TR" sz="2400" b="1">
                <a:latin typeface="Calibri" pitchFamily="34" charset="0"/>
              </a:rPr>
              <a:t> seviyelerinde olmalıdır</a:t>
            </a:r>
            <a:r>
              <a:rPr lang="tr-TR" sz="2400">
                <a:latin typeface="Calibri" pitchFamily="34" charset="0"/>
              </a:rPr>
              <a:t>.</a:t>
            </a:r>
          </a:p>
          <a:p>
            <a:pPr marL="342900" indent="-342900"/>
            <a:endParaRPr lang="tr-TR" sz="2400">
              <a:latin typeface="Calibri" pitchFamily="34" charset="0"/>
            </a:endParaRPr>
          </a:p>
        </p:txBody>
      </p:sp>
      <p:sp>
        <p:nvSpPr>
          <p:cNvPr id="30724" name="Dikdörtgen 4"/>
          <p:cNvSpPr>
            <a:spLocks noChangeArrowheads="1"/>
          </p:cNvSpPr>
          <p:nvPr/>
        </p:nvSpPr>
        <p:spPr bwMode="auto">
          <a:xfrm>
            <a:off x="827088" y="27813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 b="1">
                <a:latin typeface="Calibri" pitchFamily="34" charset="0"/>
              </a:rPr>
              <a:t>   Uygun yalıtım sistemleri ile gürültü engellenmelidir.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3203575" y="1052513"/>
            <a:ext cx="28368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Alarm Sistemi</a:t>
            </a:r>
          </a:p>
        </p:txBody>
      </p:sp>
      <p:sp>
        <p:nvSpPr>
          <p:cNvPr id="31747" name="Dikdörtgen 4"/>
          <p:cNvSpPr>
            <a:spLocks noChangeArrowheads="1"/>
          </p:cNvSpPr>
          <p:nvPr/>
        </p:nvSpPr>
        <p:spPr bwMode="auto">
          <a:xfrm>
            <a:off x="179388" y="2852738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 b="1">
                <a:solidFill>
                  <a:srgbClr val="C00000"/>
                </a:solidFill>
                <a:latin typeface="Calibri" pitchFamily="34" charset="0"/>
              </a:rPr>
              <a:t>Isıtma ve havalandırma sistemleri, izleme cihazları ve alarmlarla denetlenip kontrol edilmelidir .</a:t>
            </a:r>
          </a:p>
        </p:txBody>
      </p:sp>
      <p:sp>
        <p:nvSpPr>
          <p:cNvPr id="31748" name="Dikdörtgen 5"/>
          <p:cNvSpPr>
            <a:spLocks noChangeArrowheads="1"/>
          </p:cNvSpPr>
          <p:nvPr/>
        </p:nvSpPr>
        <p:spPr bwMode="auto">
          <a:xfrm>
            <a:off x="144463" y="4292600"/>
            <a:ext cx="8999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r-TR" sz="2400" b="1">
                <a:latin typeface="Calibri" pitchFamily="34" charset="0"/>
              </a:rPr>
              <a:t>Acil eylem prosedürleri ve talimatlar açık ve görünür bir yerde bulundurulmalıdır.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kdörtgen 1"/>
          <p:cNvSpPr>
            <a:spLocks noChangeArrowheads="1"/>
          </p:cNvSpPr>
          <p:nvPr/>
        </p:nvSpPr>
        <p:spPr bwMode="auto">
          <a:xfrm>
            <a:off x="5292725" y="1484313"/>
            <a:ext cx="1909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i="1">
                <a:latin typeface="Calibri" pitchFamily="34" charset="0"/>
              </a:rPr>
              <a:t>SAĞLIK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067175" y="2349500"/>
            <a:ext cx="4932363" cy="2227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Günde en az bir kez kontrol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Tesisin bir stratejisi olmalı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Sağlık kontrolü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Mikrobiyolojik kontrol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Hastalıklarla mücadele</a:t>
            </a:r>
          </a:p>
        </p:txBody>
      </p:sp>
      <p:pic>
        <p:nvPicPr>
          <p:cNvPr id="32771" name="Picture 6" descr="ANd9GcSUU46qDQrHf4Yo51g2F6I9agAc8Q59L9G9V0WMNs3VBg4HHt-N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36718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b="1" smtClean="0"/>
              <a:t>BESLEME</a:t>
            </a:r>
            <a:endParaRPr lang="en-US" b="1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4643437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z="3300" smtClean="0"/>
              <a:t>Diyet şekli, içeriği ve sunumu</a:t>
            </a:r>
          </a:p>
          <a:p>
            <a:pPr>
              <a:spcBef>
                <a:spcPct val="0"/>
              </a:spcBef>
            </a:pPr>
            <a:r>
              <a:rPr lang="tr-TR" sz="3300" smtClean="0"/>
              <a:t>Kontaminasyon önlenmeli</a:t>
            </a:r>
          </a:p>
          <a:p>
            <a:pPr>
              <a:spcBef>
                <a:spcPct val="0"/>
              </a:spcBef>
            </a:pPr>
            <a:r>
              <a:rPr lang="tr-TR" sz="3300" smtClean="0"/>
              <a:t>Depolama yeri ve şekli</a:t>
            </a:r>
          </a:p>
          <a:p>
            <a:pPr>
              <a:spcBef>
                <a:spcPct val="0"/>
              </a:spcBef>
            </a:pPr>
            <a:r>
              <a:rPr lang="tr-TR" sz="3300" smtClean="0"/>
              <a:t>Hayvanlar yeme erişebilmeli</a:t>
            </a:r>
          </a:p>
          <a:p>
            <a:endParaRPr lang="en-US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40370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844675"/>
            <a:ext cx="25955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Dikdörtgen 1"/>
          <p:cNvSpPr>
            <a:spLocks noChangeArrowheads="1"/>
          </p:cNvSpPr>
          <p:nvPr/>
        </p:nvSpPr>
        <p:spPr bwMode="auto">
          <a:xfrm>
            <a:off x="323850" y="765175"/>
            <a:ext cx="583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2400">
                <a:latin typeface="Calibri" pitchFamily="34" charset="0"/>
              </a:rPr>
              <a:t>1959 yılında Russell ve Burch deneylerde kullanılan hayvanlara ilişkin 3R kuralını getirmiş ve bu kurallar bilim insanlarınca kabul edilmiştir. </a:t>
            </a:r>
          </a:p>
        </p:txBody>
      </p:sp>
      <p:sp>
        <p:nvSpPr>
          <p:cNvPr id="15363" name="Dikdörtgen 2"/>
          <p:cNvSpPr>
            <a:spLocks noChangeArrowheads="1"/>
          </p:cNvSpPr>
          <p:nvPr/>
        </p:nvSpPr>
        <p:spPr bwMode="auto">
          <a:xfrm>
            <a:off x="1116013" y="2565400"/>
            <a:ext cx="49672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latin typeface="Calibri" pitchFamily="34" charset="0"/>
              </a:rPr>
              <a:t>3R;</a:t>
            </a:r>
          </a:p>
          <a:p>
            <a:r>
              <a:rPr lang="tr-TR" sz="2400">
                <a:latin typeface="Calibri" pitchFamily="34" charset="0"/>
              </a:rPr>
              <a:t>•Replacement</a:t>
            </a:r>
          </a:p>
          <a:p>
            <a:r>
              <a:rPr lang="tr-TR" sz="2400">
                <a:latin typeface="Calibri" pitchFamily="34" charset="0"/>
              </a:rPr>
              <a:t>•Reduction</a:t>
            </a:r>
          </a:p>
          <a:p>
            <a:r>
              <a:rPr lang="tr-TR" sz="2400">
                <a:latin typeface="Calibri" pitchFamily="34" charset="0"/>
              </a:rPr>
              <a:t>•</a:t>
            </a:r>
            <a:r>
              <a:rPr lang="tr-TR" sz="3600">
                <a:solidFill>
                  <a:srgbClr val="FF0000"/>
                </a:solidFill>
                <a:latin typeface="Calibri" pitchFamily="34" charset="0"/>
              </a:rPr>
              <a:t>Refinement</a:t>
            </a:r>
          </a:p>
          <a:p>
            <a:endParaRPr lang="tr-TR" sz="2400">
              <a:latin typeface="Calibri" pitchFamily="34" charset="0"/>
            </a:endParaRPr>
          </a:p>
          <a:p>
            <a:r>
              <a:rPr lang="tr-TR" sz="2400">
                <a:latin typeface="Calibri" pitchFamily="34" charset="0"/>
              </a:rPr>
              <a:t>Bu kurallara ek olarak </a:t>
            </a:r>
          </a:p>
          <a:p>
            <a:r>
              <a:rPr lang="tr-TR" sz="2400">
                <a:latin typeface="Calibri" pitchFamily="34" charset="0"/>
              </a:rPr>
              <a:t>•Responsibility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tr-TR" b="1" smtClean="0"/>
              <a:t>SU</a:t>
            </a:r>
            <a:endParaRPr lang="en-US" b="1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403225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z="2800" smtClean="0"/>
              <a:t>Temiz ve kontamine olmamış içme suyu</a:t>
            </a:r>
          </a:p>
          <a:p>
            <a:pPr>
              <a:spcBef>
                <a:spcPct val="0"/>
              </a:spcBef>
            </a:pPr>
            <a:endParaRPr lang="tr-TR" sz="2800" smtClean="0"/>
          </a:p>
          <a:p>
            <a:pPr>
              <a:spcBef>
                <a:spcPct val="0"/>
              </a:spcBef>
            </a:pPr>
            <a:r>
              <a:rPr lang="tr-TR" sz="2800" smtClean="0"/>
              <a:t>Otomatik sulama sistemleri düzenli olarak kontrol edilmeli</a:t>
            </a:r>
          </a:p>
          <a:p>
            <a:pPr>
              <a:spcBef>
                <a:spcPct val="0"/>
              </a:spcBef>
            </a:pPr>
            <a:endParaRPr lang="tr-TR" sz="2800" smtClean="0"/>
          </a:p>
          <a:p>
            <a:pPr>
              <a:spcBef>
                <a:spcPct val="0"/>
              </a:spcBef>
            </a:pPr>
            <a:r>
              <a:rPr lang="tr-TR" sz="2800" smtClean="0"/>
              <a:t>Su basmasına dikkat edilmeli</a:t>
            </a:r>
          </a:p>
          <a:p>
            <a:endParaRPr lang="en-US" sz="28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3986212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en-US" b="1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8229600" cy="28082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tr-TR" sz="2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2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tr-TR" sz="2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smtClean="0"/>
              <a:t>Fare                      3-7 ml            </a:t>
            </a:r>
            <a:r>
              <a:rPr lang="tr-TR" sz="2800" b="1" smtClean="0"/>
              <a:t>             </a:t>
            </a:r>
            <a:r>
              <a:rPr lang="en-US" sz="2800" b="1" smtClean="0"/>
              <a:t>3-6 g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smtClean="0"/>
              <a:t>Sıçan                    20-45 ml      </a:t>
            </a:r>
            <a:r>
              <a:rPr lang="tr-TR" sz="2800" b="1" smtClean="0"/>
              <a:t>        </a:t>
            </a:r>
            <a:r>
              <a:rPr lang="en-US" sz="2800" b="1" smtClean="0"/>
              <a:t> </a:t>
            </a:r>
            <a:r>
              <a:rPr lang="tr-TR" sz="2800" b="1" smtClean="0"/>
              <a:t>    </a:t>
            </a:r>
            <a:r>
              <a:rPr lang="en-US" sz="2800" b="1" smtClean="0"/>
              <a:t>10-20 gr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b="1" smtClean="0"/>
              <a:t>Tavşan                 80-100 ml/kg     </a:t>
            </a:r>
            <a:r>
              <a:rPr lang="tr-TR" sz="2800" b="1" smtClean="0"/>
              <a:t>     </a:t>
            </a:r>
            <a:r>
              <a:rPr lang="en-US" sz="2800" b="1" smtClean="0"/>
              <a:t>75-100 gr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2771775" y="2060575"/>
            <a:ext cx="2016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Günlük Su İhtiyacı</a:t>
            </a:r>
            <a:endParaRPr lang="en-US" sz="2400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508625" y="1989138"/>
            <a:ext cx="2160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Günlük Yem İhtiyacı</a:t>
            </a:r>
            <a:endParaRPr lang="en-US" sz="2400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179388" y="1773238"/>
            <a:ext cx="4824412" cy="45259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r-TR" sz="3300" smtClean="0"/>
              <a:t>Türlere uyarlanmış altlık malzemeleri,</a:t>
            </a:r>
          </a:p>
          <a:p>
            <a:pPr>
              <a:spcBef>
                <a:spcPct val="0"/>
              </a:spcBef>
            </a:pPr>
            <a:r>
              <a:rPr lang="tr-TR" sz="3300" smtClean="0"/>
              <a:t>Gebe ve doğum yapmış hayvanlar için yuva malzemeleri kullanılmalı.</a:t>
            </a:r>
          </a:p>
          <a:p>
            <a:pPr>
              <a:spcBef>
                <a:spcPct val="0"/>
              </a:spcBef>
            </a:pPr>
            <a:r>
              <a:rPr lang="tr-TR" sz="3300" smtClean="0"/>
              <a:t>Altlıkların temiz ve kuru olması sağlanmalıdır.</a:t>
            </a:r>
          </a:p>
          <a:p>
            <a:endParaRPr lang="en-US" smtClean="0"/>
          </a:p>
        </p:txBody>
      </p:sp>
      <p:sp>
        <p:nvSpPr>
          <p:cNvPr id="3686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İstirahat ve </a:t>
            </a:r>
            <a:r>
              <a:rPr lang="tr-TR" b="1" smtClean="0"/>
              <a:t>U</a:t>
            </a:r>
            <a:r>
              <a:rPr lang="en-US" b="1" smtClean="0"/>
              <a:t>yuma </a:t>
            </a:r>
            <a:r>
              <a:rPr lang="tr-TR" b="1" smtClean="0"/>
              <a:t>A</a:t>
            </a:r>
            <a:r>
              <a:rPr lang="en-US" b="1" smtClean="0"/>
              <a:t>lanları</a:t>
            </a:r>
            <a:r>
              <a:rPr lang="en-US" smtClean="0"/>
              <a:t>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410368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KAFESLEME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0" y="1628775"/>
            <a:ext cx="42846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Saydam veya yarı saydam </a:t>
            </a:r>
            <a:r>
              <a:rPr lang="tr-TR" sz="2800" smtClean="0"/>
              <a:t>olmalı.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Yeme ve suya rahat ulaş</a:t>
            </a:r>
            <a:r>
              <a:rPr lang="tr-TR" sz="2800" smtClean="0"/>
              <a:t>ım.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 Gizlenebilmelerine izin ver</a:t>
            </a:r>
            <a:r>
              <a:rPr lang="tr-TR" sz="2800" smtClean="0"/>
              <a:t>meli.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Hayvanlara zarar ver</a:t>
            </a:r>
            <a:r>
              <a:rPr lang="tr-TR" sz="2800" smtClean="0"/>
              <a:t>memeli.</a:t>
            </a:r>
          </a:p>
          <a:p>
            <a:pPr>
              <a:lnSpc>
                <a:spcPct val="90000"/>
              </a:lnSpc>
            </a:pPr>
            <a:r>
              <a:rPr lang="tr-TR" sz="2800" smtClean="0"/>
              <a:t>Korezyona dayanıklı olmalı.</a:t>
            </a:r>
            <a:endParaRPr lang="en-US" sz="2800" smtClean="0"/>
          </a:p>
        </p:txBody>
      </p:sp>
      <p:pic>
        <p:nvPicPr>
          <p:cNvPr id="37891" name="Picture 7" descr="ANd9GcQgaiY8-rlvc5uB7bobDgRbX6Nw2UQkVrKHkynMGRLv6GrEg1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2133600"/>
            <a:ext cx="5400675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59" name="Group 47"/>
          <p:cNvGraphicFramePr>
            <a:graphicFrameLocks noGrp="1"/>
          </p:cNvGraphicFramePr>
          <p:nvPr/>
        </p:nvGraphicFramePr>
        <p:xfrm>
          <a:off x="250825" y="1052513"/>
          <a:ext cx="8640763" cy="4414205"/>
        </p:xfrm>
        <a:graphic>
          <a:graphicData uri="http://schemas.openxmlformats.org/drawingml/2006/table">
            <a:tbl>
              <a:tblPr/>
              <a:tblGrid>
                <a:gridCol w="1295400"/>
                <a:gridCol w="1873250"/>
                <a:gridCol w="2159000"/>
                <a:gridCol w="1800225"/>
                <a:gridCol w="1512888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Canlı ağırlık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(g)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b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lme b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ğ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Hayvan başına taban alanı (cm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Minimum b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ö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lme y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ü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ksekliği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(cm)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Fare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Sıçan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200-300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Hamster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60-100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Kobay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450-700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Tavşan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3000-5000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7" name="Rectangle 299"/>
          <p:cNvSpPr>
            <a:spLocks noChangeArrowheads="1"/>
          </p:cNvSpPr>
          <p:nvPr/>
        </p:nvSpPr>
        <p:spPr bwMode="auto">
          <a:xfrm>
            <a:off x="250825" y="5661025"/>
            <a:ext cx="889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tr-TR" sz="2400">
                <a:solidFill>
                  <a:srgbClr val="FC1223"/>
                </a:solidFill>
              </a:rPr>
              <a:t>Davranışsal özeliklerini gösterebilmeleri için kafes içinde yeterli alan olmalı.</a:t>
            </a:r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2339975" y="549275"/>
            <a:ext cx="414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b="1"/>
              <a:t>Türlere özgü kafes ebatları;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Hayvanların Kimliklendirilmesi</a:t>
            </a:r>
            <a:endParaRPr lang="en-US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0" y="1916113"/>
            <a:ext cx="5435600" cy="4713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zh-CN" sz="2400" b="1" smtClean="0"/>
              <a:t>Kafes numarası</a:t>
            </a:r>
          </a:p>
          <a:p>
            <a:pPr>
              <a:lnSpc>
                <a:spcPct val="80000"/>
              </a:lnSpc>
            </a:pPr>
            <a:r>
              <a:rPr lang="tr-TR" altLang="zh-CN" sz="2400" b="1" smtClean="0"/>
              <a:t>Hayvanının türü ve ırkı</a:t>
            </a:r>
          </a:p>
          <a:p>
            <a:pPr>
              <a:lnSpc>
                <a:spcPct val="80000"/>
              </a:lnSpc>
            </a:pPr>
            <a:r>
              <a:rPr lang="tr-TR" altLang="zh-CN" sz="2400" b="1" smtClean="0"/>
              <a:t>Kafeste veya bölümdeki hayvan sayısı</a:t>
            </a:r>
          </a:p>
          <a:p>
            <a:pPr>
              <a:lnSpc>
                <a:spcPct val="80000"/>
              </a:lnSpc>
            </a:pPr>
            <a:r>
              <a:rPr lang="tr-TR" altLang="zh-CN" sz="2400" b="1" smtClean="0"/>
              <a:t>Cinsiyetlere göre sayıları</a:t>
            </a:r>
          </a:p>
          <a:p>
            <a:pPr>
              <a:lnSpc>
                <a:spcPct val="80000"/>
              </a:lnSpc>
            </a:pPr>
            <a:r>
              <a:rPr lang="en-US" altLang="zh-CN" sz="2400" b="1" smtClean="0"/>
              <a:t>Do</a:t>
            </a:r>
            <a:r>
              <a:rPr lang="tr-TR" altLang="zh-CN" sz="2400" b="1" smtClean="0"/>
              <a:t>ğ</a:t>
            </a:r>
            <a:r>
              <a:rPr lang="en-US" altLang="zh-CN" sz="2400" b="1" smtClean="0"/>
              <a:t>um tarihleri </a:t>
            </a:r>
            <a:endParaRPr lang="tr-TR" altLang="zh-CN" sz="2400" b="1" smtClean="0"/>
          </a:p>
          <a:p>
            <a:pPr>
              <a:lnSpc>
                <a:spcPct val="80000"/>
              </a:lnSpc>
            </a:pPr>
            <a:r>
              <a:rPr lang="tr-TR" altLang="zh-CN" sz="2400" b="1" smtClean="0"/>
              <a:t>Varsa beslenme ve koruyucu uygulamalar </a:t>
            </a:r>
          </a:p>
          <a:p>
            <a:pPr>
              <a:lnSpc>
                <a:spcPct val="80000"/>
              </a:lnSpc>
            </a:pPr>
            <a:r>
              <a:rPr lang="en-US" altLang="zh-CN" sz="2400" b="1" smtClean="0"/>
              <a:t>Prosedürde kullan</a:t>
            </a:r>
            <a:r>
              <a:rPr lang="tr-TR" altLang="zh-CN" sz="2400" b="1" smtClean="0"/>
              <a:t>ı</a:t>
            </a:r>
            <a:r>
              <a:rPr lang="en-US" altLang="zh-CN" sz="2400" b="1" smtClean="0"/>
              <a:t>lmaya ba</a:t>
            </a:r>
            <a:r>
              <a:rPr lang="tr-TR" altLang="zh-CN" sz="2400" b="1" smtClean="0"/>
              <a:t>ş</a:t>
            </a:r>
            <a:r>
              <a:rPr lang="en-US" altLang="zh-CN" sz="2400" b="1" smtClean="0"/>
              <a:t>lama tarihi</a:t>
            </a:r>
            <a:endParaRPr lang="tr-TR" altLang="zh-CN" sz="2400" b="1" smtClean="0"/>
          </a:p>
          <a:p>
            <a:pPr>
              <a:lnSpc>
                <a:spcPct val="80000"/>
              </a:lnSpc>
            </a:pPr>
            <a:r>
              <a:rPr lang="en-US" altLang="zh-CN" sz="2400" b="1" smtClean="0"/>
              <a:t>Prosedürün planlanan biti</a:t>
            </a:r>
            <a:r>
              <a:rPr lang="tr-TR" altLang="zh-CN" sz="2400" b="1" smtClean="0"/>
              <a:t>ş</a:t>
            </a:r>
            <a:r>
              <a:rPr lang="en-US" altLang="zh-CN" sz="2400" b="1" smtClean="0"/>
              <a:t> tarihi</a:t>
            </a:r>
            <a:endParaRPr lang="en-US" sz="2400" b="1" smtClean="0"/>
          </a:p>
        </p:txBody>
      </p:sp>
      <p:sp>
        <p:nvSpPr>
          <p:cNvPr id="39939" name="AutoShape 5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43" name="Picture 13" descr="ANd9GcTIF25BWKCjQjCoJM8ihkAHWxI1dkt5p15oH0ZumCyXWlcX7V9j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1773238"/>
            <a:ext cx="382905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9" name="Group 29"/>
          <p:cNvGraphicFramePr>
            <a:graphicFrameLocks noGrp="1"/>
          </p:cNvGraphicFramePr>
          <p:nvPr/>
        </p:nvGraphicFramePr>
        <p:xfrm>
          <a:off x="0" y="1557338"/>
          <a:ext cx="9001125" cy="4324350"/>
        </p:xfrm>
        <a:graphic>
          <a:graphicData uri="http://schemas.openxmlformats.org/drawingml/2006/table">
            <a:tbl>
              <a:tblPr/>
              <a:tblGrid>
                <a:gridCol w="1727200"/>
                <a:gridCol w="3060700"/>
                <a:gridCol w="4213225"/>
              </a:tblGrid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Fare ve Sıçan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Boya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Kodlanm</a:t>
                      </a: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ış </a:t>
                      </a: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kulak küpesi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Mikroçip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Kürk üzeri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başa yakın bölgesi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Scapula’nın hemen üzerine deri altı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Hamster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Kodlanmış kulak etiketi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Mikroçip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başa yakın bölümü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Kobay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Boya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Kodlanmış kulak küpesi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Doğal işaretler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Mikroçip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Kürk üzeri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başa yakın bölgesi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başa yakın bölgesi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Kulaklara, kartlara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Tavşan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Boya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Kulak küpesi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Ayak bantları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Mikroçip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Kürk üzeri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başa yakın olan bölümü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Arka ayaklar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Kulağın iç yüzü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3" name="Rectangle 100"/>
          <p:cNvSpPr>
            <a:spLocks noChangeArrowheads="1"/>
          </p:cNvSpPr>
          <p:nvPr/>
        </p:nvSpPr>
        <p:spPr bwMode="auto">
          <a:xfrm>
            <a:off x="0" y="511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n-US"/>
          </a:p>
        </p:txBody>
      </p:sp>
      <p:sp>
        <p:nvSpPr>
          <p:cNvPr id="39026" name="Text Box 114"/>
          <p:cNvSpPr txBox="1">
            <a:spLocks noChangeArrowheads="1"/>
          </p:cNvSpPr>
          <p:nvPr/>
        </p:nvSpPr>
        <p:spPr bwMode="auto">
          <a:xfrm>
            <a:off x="900113" y="549275"/>
            <a:ext cx="7272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İşaretleme</a:t>
            </a:r>
            <a:endParaRPr lang="en-US" sz="4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060575"/>
            <a:ext cx="34607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468313" y="2133600"/>
            <a:ext cx="48958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r-TR" sz="2400"/>
              <a:t>Kalemle kuyruk boyama küçük hayvanlarda uygun bir yöntemdir.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r-TR" sz="2400">
                <a:solidFill>
                  <a:srgbClr val="FC1223"/>
                </a:solidFill>
              </a:rPr>
              <a:t>1-2 günlük</a:t>
            </a:r>
            <a:r>
              <a:rPr lang="tr-TR" sz="2400"/>
              <a:t> aralıklarla tekrar edilmesi gerekir. Bunun yerine postun traşlanması tercih edilirse </a:t>
            </a:r>
            <a:r>
              <a:rPr lang="tr-TR" sz="2400">
                <a:solidFill>
                  <a:srgbClr val="FC1223"/>
                </a:solidFill>
              </a:rPr>
              <a:t>15 günlük</a:t>
            </a:r>
            <a:r>
              <a:rPr lang="tr-TR" sz="2400"/>
              <a:t> işaretleme sağlanır.</a:t>
            </a:r>
            <a:endParaRPr lang="en-US" sz="240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827088" y="1125538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FC1223"/>
                </a:solidFill>
              </a:rPr>
              <a:t>Geçici Kimliklendirme</a:t>
            </a:r>
            <a:endParaRPr lang="en-US" sz="36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835150" y="981075"/>
            <a:ext cx="480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600" b="1">
                <a:solidFill>
                  <a:srgbClr val="FC1223"/>
                </a:solidFill>
              </a:rPr>
              <a:t>Kalıcı Kimliklendirme</a:t>
            </a:r>
            <a:endParaRPr lang="en-US" sz="3600" b="1">
              <a:solidFill>
                <a:srgbClr val="FC1223"/>
              </a:solidFill>
            </a:endParaRP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84213" y="2997200"/>
            <a:ext cx="3960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zh-CN" sz="2400"/>
              <a:t>Kulak delme yöntemi ile kodlanmış kulak küpesi takılır.</a:t>
            </a:r>
            <a:endParaRPr lang="en-US" sz="2400"/>
          </a:p>
        </p:txBody>
      </p:sp>
      <p:pic>
        <p:nvPicPr>
          <p:cNvPr id="43011" name="Picture 5" descr="ANd9GcR1f8jCvte-_Q8nLTrF6rFJhm0qH1f--ZgQclyU3ORYi6meus6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773238"/>
            <a:ext cx="3762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ANd9GcT2Omaagl8UCEQl5QgF7BJhavaN8thje1AficfJJMiDerR0Y68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92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24163" y="536575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MİKROÇİP</a:t>
            </a:r>
            <a:endParaRPr lang="en-US" sz="44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4" descr="Microchips to Substitute Laborator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484313"/>
            <a:ext cx="3286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mini-microchip-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2925"/>
            <a:ext cx="57150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323850" y="1844675"/>
            <a:ext cx="4824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/>
              <a:t>Tek kullanımlık özel iğnesi ile deri altına implante edilir.</a:t>
            </a:r>
          </a:p>
          <a:p>
            <a:pPr>
              <a:buFontTx/>
              <a:buChar char="•"/>
            </a:pPr>
            <a:endParaRPr lang="tr-TR" sz="2400"/>
          </a:p>
          <a:p>
            <a:pPr>
              <a:buFontTx/>
              <a:buChar char="•"/>
            </a:pPr>
            <a:r>
              <a:rPr lang="tr-TR" sz="2400"/>
              <a:t>Portatif okuyucular ile kimlik tespiti yapılır.</a:t>
            </a:r>
          </a:p>
          <a:p>
            <a:pPr>
              <a:buFontTx/>
              <a:buChar char="•"/>
            </a:pPr>
            <a:endParaRPr lang="en-US" sz="2400"/>
          </a:p>
        </p:txBody>
      </p:sp>
      <p:pic>
        <p:nvPicPr>
          <p:cNvPr id="44037" name="Picture 9" descr="562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63" y="3789363"/>
            <a:ext cx="29543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20713"/>
            <a:ext cx="7129462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Dikdörtgen 2"/>
          <p:cNvSpPr>
            <a:spLocks noChangeArrowheads="1"/>
          </p:cNvSpPr>
          <p:nvPr/>
        </p:nvSpPr>
        <p:spPr bwMode="auto">
          <a:xfrm>
            <a:off x="0" y="4797425"/>
            <a:ext cx="91805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latin typeface="Calibri" pitchFamily="34" charset="0"/>
              </a:rPr>
              <a:t>Gıda, Tarım ve Hayvancılık Bakanlığı </a:t>
            </a:r>
          </a:p>
          <a:p>
            <a:r>
              <a:rPr lang="tr-TR" sz="2400" b="1">
                <a:latin typeface="Calibri" pitchFamily="34" charset="0"/>
              </a:rPr>
              <a:t>13 Aralık 2011 </a:t>
            </a:r>
          </a:p>
          <a:p>
            <a:r>
              <a:rPr lang="tr-TR" sz="2400" b="1">
                <a:solidFill>
                  <a:schemeClr val="folHlink"/>
                </a:solidFill>
                <a:latin typeface="Calibri" pitchFamily="34" charset="0"/>
              </a:rPr>
              <a:t>‘Deneysel ve Diğer Bilimsel Amaçlar İçin Kullanılan Hayvanların Refah ve Korunmasına Dair Yönetmelik’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ANd9GcREFgPfAZmlwsS9A3MNWrP7apEu0TrVkoCkiIik_YViAJJa67Gh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6840538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463800" y="5846763"/>
            <a:ext cx="4116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latin typeface="Rockwell Extra Bold" pitchFamily="18" charset="0"/>
              </a:rPr>
              <a:t>TEŞEKKÜR EDERİM</a:t>
            </a:r>
            <a:endParaRPr lang="en-US" sz="2800">
              <a:latin typeface="Rockwell Extra Bold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ikdörtgen 1"/>
          <p:cNvSpPr>
            <a:spLocks noChangeArrowheads="1"/>
          </p:cNvSpPr>
          <p:nvPr/>
        </p:nvSpPr>
        <p:spPr bwMode="auto">
          <a:xfrm>
            <a:off x="3995738" y="2924175"/>
            <a:ext cx="56530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latin typeface="Calibri" pitchFamily="34" charset="0"/>
              </a:rPr>
              <a:t>•Tür</a:t>
            </a:r>
          </a:p>
          <a:p>
            <a:r>
              <a:rPr lang="tr-TR" sz="2400" b="1">
                <a:latin typeface="Calibri" pitchFamily="34" charset="0"/>
              </a:rPr>
              <a:t>•Suş</a:t>
            </a:r>
          </a:p>
          <a:p>
            <a:r>
              <a:rPr lang="tr-TR" sz="2400" b="1">
                <a:latin typeface="Calibri" pitchFamily="34" charset="0"/>
              </a:rPr>
              <a:t>•Yavrulama</a:t>
            </a:r>
          </a:p>
          <a:p>
            <a:r>
              <a:rPr lang="tr-TR" sz="2400" b="1">
                <a:latin typeface="Calibri" pitchFamily="34" charset="0"/>
              </a:rPr>
              <a:t>•Bireysel özellikler (yaş, cinsiyet, sağlık durumu, davranış)</a:t>
            </a:r>
          </a:p>
          <a:p>
            <a:r>
              <a:rPr lang="tr-TR" sz="2400" b="1">
                <a:latin typeface="Calibri" pitchFamily="34" charset="0"/>
              </a:rPr>
              <a:t>•Sosyal formu (tek veya grup halinde barındırma)</a:t>
            </a:r>
          </a:p>
          <a:p>
            <a:r>
              <a:rPr lang="tr-TR" sz="2400" b="1">
                <a:latin typeface="Calibri" pitchFamily="34" charset="0"/>
              </a:rPr>
              <a:t>•Mikrobiyolojik kalite</a:t>
            </a:r>
          </a:p>
          <a:p>
            <a:endParaRPr lang="tr-TR" sz="2400" b="1">
              <a:latin typeface="Calibri" pitchFamily="34" charset="0"/>
            </a:endParaRP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6050"/>
            <a:ext cx="40894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765175"/>
            <a:ext cx="48656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ikdörtgen 2"/>
          <p:cNvSpPr>
            <a:spLocks noChangeArrowheads="1"/>
          </p:cNvSpPr>
          <p:nvPr/>
        </p:nvSpPr>
        <p:spPr bwMode="auto">
          <a:xfrm>
            <a:off x="323850" y="2492375"/>
            <a:ext cx="457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latin typeface="Calibri" pitchFamily="34" charset="0"/>
              </a:rPr>
              <a:t>•Sıcaklık</a:t>
            </a:r>
          </a:p>
          <a:p>
            <a:r>
              <a:rPr lang="tr-TR" sz="2400">
                <a:latin typeface="Calibri" pitchFamily="34" charset="0"/>
              </a:rPr>
              <a:t>•Rölatif nem oranı</a:t>
            </a:r>
          </a:p>
          <a:p>
            <a:r>
              <a:rPr lang="tr-TR" sz="2400">
                <a:latin typeface="Calibri" pitchFamily="34" charset="0"/>
              </a:rPr>
              <a:t>•Havalandırma ve hava kalitesi</a:t>
            </a:r>
          </a:p>
          <a:p>
            <a:r>
              <a:rPr lang="tr-TR" sz="2400">
                <a:latin typeface="Calibri" pitchFamily="34" charset="0"/>
              </a:rPr>
              <a:t>•Gündüz/Gece</a:t>
            </a:r>
          </a:p>
          <a:p>
            <a:r>
              <a:rPr lang="tr-TR" sz="2400">
                <a:latin typeface="Calibri" pitchFamily="34" charset="0"/>
              </a:rPr>
              <a:t>•Kafesleme</a:t>
            </a:r>
          </a:p>
          <a:p>
            <a:r>
              <a:rPr lang="tr-TR" sz="2400">
                <a:latin typeface="Calibri" pitchFamily="34" charset="0"/>
              </a:rPr>
              <a:t>•Titreşim</a:t>
            </a:r>
          </a:p>
          <a:p>
            <a:r>
              <a:rPr lang="tr-TR" sz="2400">
                <a:latin typeface="Calibri" pitchFamily="34" charset="0"/>
              </a:rPr>
              <a:t>•Gürültü</a:t>
            </a:r>
          </a:p>
          <a:p>
            <a:r>
              <a:rPr lang="tr-TR" sz="2400">
                <a:latin typeface="Calibri" pitchFamily="34" charset="0"/>
              </a:rPr>
              <a:t>•Sanitasyon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95288" y="931863"/>
            <a:ext cx="8280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/>
              <a:t>Bakım ve </a:t>
            </a:r>
            <a:r>
              <a:rPr lang="tr-TR" sz="3600" b="1"/>
              <a:t>B</a:t>
            </a:r>
            <a:r>
              <a:rPr lang="en-US" sz="3600" b="1"/>
              <a:t>arındırmada </a:t>
            </a:r>
            <a:r>
              <a:rPr lang="tr-TR" sz="3600" b="1"/>
              <a:t>D</a:t>
            </a:r>
            <a:r>
              <a:rPr lang="en-US" sz="3600" b="1"/>
              <a:t>ikkat </a:t>
            </a:r>
            <a:r>
              <a:rPr lang="tr-TR" sz="3600" b="1"/>
              <a:t>E</a:t>
            </a:r>
            <a:r>
              <a:rPr lang="en-US" sz="3600" b="1"/>
              <a:t>dilecek </a:t>
            </a:r>
            <a:r>
              <a:rPr lang="tr-TR" sz="3600" b="1"/>
              <a:t>H</a:t>
            </a:r>
            <a:r>
              <a:rPr lang="en-US" sz="3600" b="1"/>
              <a:t>ususlar</a:t>
            </a:r>
            <a:r>
              <a:rPr lang="en-US" sz="3600"/>
              <a:t> 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787900" y="2420938"/>
            <a:ext cx="52927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latin typeface="Calibri" pitchFamily="34" charset="0"/>
              </a:rPr>
              <a:t>•Işıklandırma</a:t>
            </a:r>
          </a:p>
          <a:p>
            <a:r>
              <a:rPr lang="tr-TR" sz="2400">
                <a:latin typeface="Calibri" pitchFamily="34" charset="0"/>
              </a:rPr>
              <a:t>•Altlık ve yavruluk materyali</a:t>
            </a:r>
          </a:p>
          <a:p>
            <a:r>
              <a:rPr lang="tr-TR" sz="2400">
                <a:latin typeface="Calibri" pitchFamily="34" charset="0"/>
              </a:rPr>
              <a:t>•Kimliklendirme</a:t>
            </a:r>
          </a:p>
          <a:p>
            <a:r>
              <a:rPr lang="tr-TR" sz="2400">
                <a:latin typeface="Calibri" pitchFamily="34" charset="0"/>
              </a:rPr>
              <a:t>•Sağlık</a:t>
            </a:r>
          </a:p>
          <a:p>
            <a:r>
              <a:rPr lang="tr-TR" sz="2400">
                <a:latin typeface="Calibri" pitchFamily="34" charset="0"/>
              </a:rPr>
              <a:t>•Yetiştirme</a:t>
            </a:r>
          </a:p>
          <a:p>
            <a:r>
              <a:rPr lang="tr-TR" sz="2400">
                <a:latin typeface="Calibri" pitchFamily="34" charset="0"/>
              </a:rPr>
              <a:t>•Yem</a:t>
            </a:r>
          </a:p>
          <a:p>
            <a:r>
              <a:rPr lang="tr-TR" sz="2400">
                <a:latin typeface="Calibri" pitchFamily="34" charset="0"/>
              </a:rPr>
              <a:t>•Su</a:t>
            </a:r>
          </a:p>
          <a:p>
            <a:endParaRPr lang="tr-T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Mikrobiyolojik Kalite</a:t>
            </a:r>
            <a:endParaRPr lang="en-US" b="1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964612" cy="4525962"/>
          </a:xfrm>
        </p:spPr>
        <p:txBody>
          <a:bodyPr/>
          <a:lstStyle/>
          <a:p>
            <a:pPr marL="609600" indent="-609600"/>
            <a:r>
              <a:rPr lang="tr-TR" b="1" smtClean="0"/>
              <a:t>Konvansiyonel Hayvanlar:</a:t>
            </a:r>
            <a:r>
              <a:rPr lang="tr-TR" smtClean="0"/>
              <a:t> Apatojenik mikroorganizmaları taşır.</a:t>
            </a:r>
          </a:p>
          <a:p>
            <a:pPr marL="609600" indent="-609600"/>
            <a:r>
              <a:rPr lang="tr-TR" b="1" smtClean="0"/>
              <a:t>Gnotobiyot Hayvanlar:</a:t>
            </a:r>
            <a:r>
              <a:rPr lang="tr-TR" smtClean="0"/>
              <a:t> Tamamen bilinen flora.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tr-TR" smtClean="0"/>
              <a:t>Germ Free (GF): Mikroorganizma yok.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tr-TR" smtClean="0"/>
              <a:t>Kolonizasyon Dirençli Flora (CRF): Florası tam olarak bilinmiyor. GF ile aynı koşullarda barındırılırlar. </a:t>
            </a:r>
          </a:p>
          <a:p>
            <a:pPr marL="609600" indent="-609600"/>
            <a:r>
              <a:rPr lang="tr-TR" b="1" smtClean="0"/>
              <a:t>SPF</a:t>
            </a:r>
            <a:r>
              <a:rPr lang="tr-TR" smtClean="0"/>
              <a:t> (Belirli Patojenlerden arındırılmış)</a:t>
            </a:r>
          </a:p>
          <a:p>
            <a:pPr marL="609600" indent="-609600">
              <a:buFont typeface="Arial" charset="0"/>
              <a:buNone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Bölüm Fotoğrafları (2010-2011)\fare.tutma cinsiyet\DSC06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628775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1188" y="836613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Konvansiyonel Hayvan Barındırma</a:t>
            </a:r>
            <a:endParaRPr lang="en-US" sz="3600" b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0" y="2205038"/>
            <a:ext cx="46434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SzPct val="73000"/>
              <a:buFontTx/>
              <a:buChar char="•"/>
            </a:pPr>
            <a:r>
              <a:rPr lang="tr-TR" sz="2400">
                <a:latin typeface="Calibri" pitchFamily="34" charset="0"/>
              </a:rPr>
              <a:t> Çok özel dizayn edilmiş izolasyon prosedürlerini gerektirmez .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buFontTx/>
              <a:buChar char="•"/>
            </a:pPr>
            <a:endParaRPr lang="tr-TR" sz="240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buFontTx/>
              <a:buChar char="•"/>
            </a:pPr>
            <a:r>
              <a:rPr lang="tr-TR" sz="2400">
                <a:latin typeface="Calibri" pitchFamily="34" charset="0"/>
              </a:rPr>
              <a:t> Enfeksiyon bulaşı olduğunda genellikle latent olarak atlatırlar. </a:t>
            </a: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tr-TR" sz="2400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684213" y="333375"/>
            <a:ext cx="7632700" cy="1143000"/>
          </a:xfrm>
        </p:spPr>
        <p:txBody>
          <a:bodyPr/>
          <a:lstStyle/>
          <a:p>
            <a:pPr>
              <a:defRPr/>
            </a:pPr>
            <a:r>
              <a:rPr lang="tr-TR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Özel patojen organizmalardan arınmış hayvanlar;</a:t>
            </a:r>
            <a:endParaRPr lang="en-US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250825" y="1700213"/>
            <a:ext cx="345757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mtClean="0"/>
              <a:t>Dezenfekte edilmiş kafeslerde,</a:t>
            </a:r>
          </a:p>
          <a:p>
            <a:pPr>
              <a:lnSpc>
                <a:spcPct val="90000"/>
              </a:lnSpc>
            </a:pPr>
            <a:r>
              <a:rPr lang="tr-TR" smtClean="0"/>
              <a:t>Sterilize edilmiş yem ve su ile beslenip, </a:t>
            </a:r>
          </a:p>
          <a:p>
            <a:pPr>
              <a:lnSpc>
                <a:spcPct val="90000"/>
              </a:lnSpc>
            </a:pPr>
            <a:r>
              <a:rPr lang="tr-TR" smtClean="0"/>
              <a:t>Filtre edilmiş hava ile teneffüs ettirilmelidirler.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22531" name="Picture 5" descr="5 SPF IS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989138"/>
            <a:ext cx="5867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ivcc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46085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403350" y="3429000"/>
            <a:ext cx="223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solidFill>
                  <a:schemeClr val="hlink"/>
                </a:solidFill>
              </a:rPr>
              <a:t>IVC Kafes Sistemi</a:t>
            </a:r>
            <a:endParaRPr lang="en-US" sz="2000">
              <a:solidFill>
                <a:schemeClr val="hlink"/>
              </a:solidFill>
            </a:endParaRPr>
          </a:p>
        </p:txBody>
      </p:sp>
      <p:pic>
        <p:nvPicPr>
          <p:cNvPr id="23555" name="Picture 6" descr="ivccag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3810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258888" y="551656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hlink"/>
                </a:solidFill>
              </a:rPr>
              <a:t>IVC Kafes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932363" y="1341438"/>
            <a:ext cx="42116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/>
              <a:t>Mikrobiyolojik florası bilinen hayvanlar koruyucu hijyenik tedbirleri kapsayan değişik seviyelerdeki </a:t>
            </a:r>
            <a:r>
              <a:rPr lang="tr-TR" sz="2000" b="1">
                <a:solidFill>
                  <a:srgbClr val="FC1223"/>
                </a:solidFill>
              </a:rPr>
              <a:t>bariyer sistemleri</a:t>
            </a:r>
            <a:r>
              <a:rPr lang="tr-TR" sz="2000" b="1"/>
              <a:t> ile barındırılırlar.</a:t>
            </a:r>
            <a:endParaRPr lang="en-US" sz="2000" b="1"/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4284663" y="4124325"/>
            <a:ext cx="4679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sz="2000" b="1"/>
              <a:t>Mutlak Bariyer (Gnotobiyot)</a:t>
            </a:r>
          </a:p>
          <a:p>
            <a:pPr>
              <a:buFontTx/>
              <a:buChar char="•"/>
            </a:pPr>
            <a:r>
              <a:rPr lang="tr-TR" sz="2000" b="1"/>
              <a:t>Klasik SPF Bariyeri (SPF)</a:t>
            </a:r>
          </a:p>
          <a:p>
            <a:pPr>
              <a:buFontTx/>
              <a:buChar char="•"/>
            </a:pPr>
            <a:r>
              <a:rPr lang="tr-TR" sz="2000" b="1"/>
              <a:t>Geliştirilmiş Bariyer Sistemleri (SPF)</a:t>
            </a:r>
          </a:p>
          <a:p>
            <a:pPr>
              <a:buFontTx/>
              <a:buChar char="•"/>
            </a:pPr>
            <a:r>
              <a:rPr lang="tr-TR" sz="2000" b="1"/>
              <a:t>Tersine Klasik Bariyer (Gnotobiyot)</a:t>
            </a:r>
          </a:p>
          <a:p>
            <a:pPr>
              <a:buFontTx/>
              <a:buChar char="•"/>
            </a:pPr>
            <a:r>
              <a:rPr lang="tr-TR" sz="2000" b="1"/>
              <a:t>Bireysel Bariyer </a:t>
            </a:r>
          </a:p>
          <a:p>
            <a:pPr>
              <a:buFontTx/>
              <a:buChar char="•"/>
            </a:pPr>
            <a:endParaRPr lang="en-US" sz="2000" b="1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859338" y="3644900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u="sng">
                <a:solidFill>
                  <a:srgbClr val="FC122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Bariyer Sistemleri</a:t>
            </a:r>
            <a:endParaRPr lang="en-US" sz="2400" b="1" u="sng">
              <a:solidFill>
                <a:srgbClr val="FC122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974</Words>
  <Application>Microsoft Office PowerPoint</Application>
  <PresentationFormat>Ekran Gösterisi (4:3)</PresentationFormat>
  <Paragraphs>230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DENEY HAYVANLARININ BAKIMI VE BARINDIRILMASI</vt:lpstr>
      <vt:lpstr>Slayt 2</vt:lpstr>
      <vt:lpstr>Slayt 3</vt:lpstr>
      <vt:lpstr>Slayt 4</vt:lpstr>
      <vt:lpstr>Slayt 5</vt:lpstr>
      <vt:lpstr>Mikrobiyolojik Kalite</vt:lpstr>
      <vt:lpstr>Slayt 7</vt:lpstr>
      <vt:lpstr>Özel patojen organizmalardan arınmış hayvanlar;</vt:lpstr>
      <vt:lpstr>Slayt 9</vt:lpstr>
      <vt:lpstr>Mikroçevre </vt:lpstr>
      <vt:lpstr>Makroçevre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BESLEME</vt:lpstr>
      <vt:lpstr>SU</vt:lpstr>
      <vt:lpstr>Slayt 21</vt:lpstr>
      <vt:lpstr>İstirahat ve Uyuma Alanları </vt:lpstr>
      <vt:lpstr>KAFESLEME</vt:lpstr>
      <vt:lpstr>Slayt 24</vt:lpstr>
      <vt:lpstr>Hayvanların Kimliklendirilmesi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DENEY HAYVANLARININ BAKIMI VE BARINDIRILMASI</dc:title>
  <dc:creator>GONCA</dc:creator>
  <cp:lastModifiedBy>GONCA</cp:lastModifiedBy>
  <cp:revision>100</cp:revision>
  <dcterms:created xsi:type="dcterms:W3CDTF">2013-03-12T20:35:30Z</dcterms:created>
  <dcterms:modified xsi:type="dcterms:W3CDTF">2019-01-07T07:59:06Z</dcterms:modified>
</cp:coreProperties>
</file>