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  <p:sldId id="277" r:id="rId23"/>
    <p:sldId id="278" r:id="rId24"/>
    <p:sldId id="284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HQWG1r5wv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WhuJjvlEN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l7s-wQ6GY" TargetMode="External"/><Relationship Id="rId2" Type="http://schemas.openxmlformats.org/officeDocument/2006/relationships/hyperlink" Target="https://www.youtube.com/watch?v=DhwghzFacK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13690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LABORATUVAR HAYVANLARINDA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CERRAHİ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TEKNİKLER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117180" cy="861420"/>
          </a:xfrm>
        </p:spPr>
        <p:txBody>
          <a:bodyPr/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Hazırlayan; Gonca KAMACI</a:t>
            </a:r>
          </a:p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6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44408" cy="924475"/>
          </a:xfrm>
        </p:spPr>
        <p:txBody>
          <a:bodyPr/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Yıkama ve Sterilizasyon Odası: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564904"/>
            <a:ext cx="8604448" cy="4051437"/>
          </a:xfrm>
        </p:spPr>
        <p:txBody>
          <a:bodyPr/>
          <a:lstStyle/>
          <a:p>
            <a:r>
              <a:rPr lang="tr-TR" sz="2400" dirty="0"/>
              <a:t>Cerrahi alet ve ekipmanların yıkandığı ve sterilizasyonlarının yapıldığı bölümdür. </a:t>
            </a:r>
          </a:p>
          <a:p>
            <a:r>
              <a:rPr lang="tr-TR" sz="2400" dirty="0"/>
              <a:t>Bu oda oluşturulamadığı takdirde hayvan hazırlama odasına </a:t>
            </a:r>
            <a:r>
              <a:rPr lang="tr-TR" sz="2400" dirty="0" err="1"/>
              <a:t>sterilizatörler</a:t>
            </a:r>
            <a:r>
              <a:rPr lang="tr-TR" sz="2400" dirty="0"/>
              <a:t> yerleştirilebilir veya  merkezi sterilizasyon ünitesinin olduğu merkezlerde bu ünitenin bulunması koşulu aranmaz.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137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5113" cy="924475"/>
          </a:xfrm>
        </p:spPr>
        <p:txBody>
          <a:bodyPr/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Cerrahide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Terminoloji: 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807361"/>
            <a:ext cx="8640960" cy="4051437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b="1" dirty="0" err="1"/>
              <a:t>Major</a:t>
            </a:r>
            <a:r>
              <a:rPr lang="tr-TR" sz="2400" b="1" dirty="0"/>
              <a:t> cerrahi </a:t>
            </a:r>
            <a:r>
              <a:rPr lang="tr-TR" sz="2400" b="1" dirty="0" smtClean="0"/>
              <a:t>uygulamaları: </a:t>
            </a:r>
            <a:r>
              <a:rPr lang="tr-TR" sz="2400" dirty="0" smtClean="0"/>
              <a:t>Vücut </a:t>
            </a:r>
            <a:r>
              <a:rPr lang="tr-TR" sz="2400" dirty="0"/>
              <a:t>boşluğuna girilerek yapılan her türlü </a:t>
            </a:r>
            <a:r>
              <a:rPr lang="tr-TR" sz="2400" dirty="0" smtClean="0"/>
              <a:t>cerrahi (aşırı </a:t>
            </a:r>
            <a:r>
              <a:rPr lang="tr-TR" sz="2400" dirty="0"/>
              <a:t>doku </a:t>
            </a:r>
            <a:r>
              <a:rPr lang="tr-TR" sz="2400" dirty="0" err="1" smtClean="0"/>
              <a:t>diseksiyonu</a:t>
            </a:r>
            <a:r>
              <a:rPr lang="tr-TR" sz="2400" dirty="0"/>
              <a:t>,</a:t>
            </a:r>
            <a:r>
              <a:rPr lang="tr-TR" sz="2400" dirty="0" smtClean="0"/>
              <a:t> </a:t>
            </a:r>
            <a:r>
              <a:rPr lang="tr-TR" sz="2400" dirty="0"/>
              <a:t>ciddi fonksiyon </a:t>
            </a:r>
            <a:r>
              <a:rPr lang="tr-TR" sz="2400" dirty="0" smtClean="0"/>
              <a:t>kaybı).</a:t>
            </a:r>
            <a:endParaRPr lang="tr-TR" sz="2400" dirty="0"/>
          </a:p>
          <a:p>
            <a:pPr algn="just"/>
            <a:r>
              <a:rPr lang="tr-TR" sz="2400" b="1" dirty="0" smtClean="0"/>
              <a:t>Minör </a:t>
            </a:r>
            <a:r>
              <a:rPr lang="tr-TR" sz="2400" b="1" dirty="0"/>
              <a:t>cerrahi </a:t>
            </a:r>
            <a:r>
              <a:rPr lang="tr-TR" sz="2400" b="1" dirty="0" smtClean="0"/>
              <a:t>uygulamalar: </a:t>
            </a:r>
            <a:r>
              <a:rPr lang="tr-TR" sz="2400" dirty="0" smtClean="0"/>
              <a:t>Vücut </a:t>
            </a:r>
            <a:r>
              <a:rPr lang="tr-TR" sz="2400" dirty="0"/>
              <a:t>boşluklarına girilmeden yapılan </a:t>
            </a:r>
            <a:r>
              <a:rPr lang="tr-TR" sz="2400" dirty="0" smtClean="0"/>
              <a:t>cerrahi (hafif uygulamalar).</a:t>
            </a:r>
          </a:p>
          <a:p>
            <a:pPr algn="just"/>
            <a:r>
              <a:rPr lang="tr-TR" sz="2400" b="1" dirty="0" err="1"/>
              <a:t>Survival</a:t>
            </a:r>
            <a:r>
              <a:rPr lang="tr-TR" sz="2400" b="1" dirty="0"/>
              <a:t> cerrahi: </a:t>
            </a:r>
            <a:r>
              <a:rPr lang="tr-TR" sz="2400" dirty="0"/>
              <a:t>Genel anestezi altında canlı hayvanda yapılan ve </a:t>
            </a:r>
            <a:r>
              <a:rPr lang="tr-TR" sz="2400" dirty="0" smtClean="0"/>
              <a:t>hayvanın anesteziden </a:t>
            </a:r>
            <a:r>
              <a:rPr lang="tr-TR" sz="2400" dirty="0"/>
              <a:t>çıkmasına ve iyileşmesine izin veren </a:t>
            </a:r>
            <a:r>
              <a:rPr lang="tr-TR" sz="2400" dirty="0" smtClean="0"/>
              <a:t>bir </a:t>
            </a:r>
            <a:r>
              <a:rPr lang="tr-TR" sz="2400" dirty="0"/>
              <a:t>uygulamadır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b="1" dirty="0" err="1"/>
              <a:t>Survival</a:t>
            </a:r>
            <a:r>
              <a:rPr lang="tr-TR" sz="2400" b="1" dirty="0"/>
              <a:t> olmayan cerrahi: </a:t>
            </a:r>
            <a:r>
              <a:rPr lang="tr-TR" sz="2400" dirty="0"/>
              <a:t>Hayvan anesteziden çıkmadan ötanazinin uygulandığı </a:t>
            </a:r>
            <a:r>
              <a:rPr lang="tr-TR" sz="2400" dirty="0" smtClean="0"/>
              <a:t>bir girişimdir</a:t>
            </a:r>
            <a:r>
              <a:rPr lang="tr-TR" sz="2400" dirty="0"/>
              <a:t>.</a:t>
            </a:r>
            <a:endParaRPr lang="tr-TR" sz="2400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09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764704"/>
            <a:ext cx="7992888" cy="5616623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Minör cerrahi işlemler için özel cerrahi alanlar gerekmez, ancak </a:t>
            </a:r>
            <a:r>
              <a:rPr lang="tr-TR" sz="2400" dirty="0">
                <a:solidFill>
                  <a:srgbClr val="FF0000"/>
                </a:solidFill>
              </a:rPr>
              <a:t>asepsi kuralları</a:t>
            </a:r>
            <a:r>
              <a:rPr lang="tr-TR" sz="2400" dirty="0"/>
              <a:t>na uymak </a:t>
            </a:r>
            <a:r>
              <a:rPr lang="tr-TR" sz="2400" dirty="0" smtClean="0"/>
              <a:t>esastır.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Tüm majör ve minör cerrahi uygulamalarda </a:t>
            </a:r>
            <a:r>
              <a:rPr lang="tr-TR" sz="2400" dirty="0">
                <a:solidFill>
                  <a:schemeClr val="tx1"/>
                </a:solidFill>
              </a:rPr>
              <a:t>aseptik koşullar</a:t>
            </a:r>
            <a:r>
              <a:rPr lang="tr-TR" sz="2400" dirty="0"/>
              <a:t>ın </a:t>
            </a:r>
            <a:r>
              <a:rPr lang="tr-TR" sz="2400" dirty="0" smtClean="0"/>
              <a:t>sağlanması, </a:t>
            </a:r>
            <a:r>
              <a:rPr lang="tr-TR" sz="2400" dirty="0" err="1" smtClean="0"/>
              <a:t>postoperatif</a:t>
            </a:r>
            <a:r>
              <a:rPr lang="tr-TR" sz="2400" dirty="0" smtClean="0"/>
              <a:t> </a:t>
            </a:r>
            <a:r>
              <a:rPr lang="tr-TR" sz="2400" dirty="0"/>
              <a:t>enfeksiyon gelişme </a:t>
            </a:r>
            <a:r>
              <a:rPr lang="tr-TR" sz="2400" dirty="0" smtClean="0"/>
              <a:t>riski olasılığı nedeniyle şarttır.</a:t>
            </a:r>
          </a:p>
          <a:p>
            <a:endParaRPr lang="tr-TR" sz="2400" dirty="0"/>
          </a:p>
          <a:p>
            <a:r>
              <a:rPr lang="tr-TR" sz="2400" dirty="0" err="1"/>
              <a:t>Rodentlerde</a:t>
            </a:r>
            <a:r>
              <a:rPr lang="tr-TR" sz="2400" dirty="0"/>
              <a:t> özelleşmiş alanlar </a:t>
            </a:r>
            <a:r>
              <a:rPr lang="tr-TR" sz="2400" dirty="0" smtClean="0"/>
              <a:t>gerekmeyebilir.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Sıçanların bakteriyel ajanlara dirençleri insanlara nazaran daha güçlüdür inanışı vardır, ancak bilimsel olarak kanıtlanmamıştır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94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125113" cy="924475"/>
          </a:xfrm>
        </p:spPr>
        <p:txBody>
          <a:bodyPr/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Aseptik teknik: 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07361"/>
            <a:ext cx="8568952" cy="405143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Hastanın </a:t>
            </a:r>
            <a:r>
              <a:rPr lang="tr-TR" sz="2400" dirty="0" err="1"/>
              <a:t>patojenik</a:t>
            </a:r>
            <a:r>
              <a:rPr lang="tr-TR" sz="2400" dirty="0"/>
              <a:t> organizmalarla karşılaşmasını önleyen </a:t>
            </a:r>
            <a:r>
              <a:rPr lang="tr-TR" sz="2400" dirty="0" smtClean="0"/>
              <a:t>koşullar altında </a:t>
            </a:r>
            <a:r>
              <a:rPr lang="tr-TR" sz="2400" dirty="0"/>
              <a:t>yürütülen cerrahi tekniktir. Bunun için steril cerrahi eldiven, ameliyat giysisi, </a:t>
            </a:r>
            <a:r>
              <a:rPr lang="tr-TR" sz="2400" dirty="0" smtClean="0"/>
              <a:t>bone ve </a:t>
            </a:r>
            <a:r>
              <a:rPr lang="tr-TR" sz="2400" dirty="0"/>
              <a:t>yüz maskesi ile galoş giyinmeli; steril aletler kullanılmalı ve cerrahi alan </a:t>
            </a:r>
            <a:r>
              <a:rPr lang="tr-TR" sz="2400" dirty="0" smtClean="0"/>
              <a:t>aseptik hazırlanmalıdır</a:t>
            </a:r>
            <a:r>
              <a:rPr lang="tr-TR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2172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4475"/>
          </a:xfrm>
        </p:spPr>
        <p:txBody>
          <a:bodyPr/>
          <a:lstStyle/>
          <a:p>
            <a:pPr algn="ctr"/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Rodentlerin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aseptik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cerrahisinde önemli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adımlar;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07361"/>
            <a:ext cx="8640960" cy="4051437"/>
          </a:xfrm>
        </p:spPr>
        <p:txBody>
          <a:bodyPr>
            <a:noAutofit/>
          </a:bodyPr>
          <a:lstStyle/>
          <a:p>
            <a:r>
              <a:rPr lang="tr-TR" sz="2400" dirty="0" smtClean="0"/>
              <a:t>Aseptik </a:t>
            </a:r>
            <a:r>
              <a:rPr lang="tr-TR" sz="2400" dirty="0"/>
              <a:t>cerrahinin yapılacağı mekanların uygunluğu ve hazırlanması</a:t>
            </a:r>
          </a:p>
          <a:p>
            <a:r>
              <a:rPr lang="tr-TR" sz="2400" dirty="0"/>
              <a:t>Araç ve gereçler</a:t>
            </a:r>
          </a:p>
          <a:p>
            <a:r>
              <a:rPr lang="tr-TR" sz="2400" dirty="0" err="1"/>
              <a:t>Disinfeksiyon</a:t>
            </a:r>
            <a:r>
              <a:rPr lang="tr-TR" sz="2400" dirty="0"/>
              <a:t> ve sterilizasyon</a:t>
            </a:r>
          </a:p>
          <a:p>
            <a:r>
              <a:rPr lang="tr-TR" sz="2400" dirty="0"/>
              <a:t>Cerrahi alanın hazırlanması</a:t>
            </a:r>
          </a:p>
          <a:p>
            <a:r>
              <a:rPr lang="tr-TR" sz="2400" dirty="0"/>
              <a:t>Anestezi ve analjezi</a:t>
            </a:r>
          </a:p>
          <a:p>
            <a:r>
              <a:rPr lang="tr-TR" sz="2400" dirty="0"/>
              <a:t>Hayvanın hazırlığı</a:t>
            </a:r>
          </a:p>
          <a:p>
            <a:r>
              <a:rPr lang="tr-TR" sz="2400" dirty="0"/>
              <a:t>Cerrahın hazırlığı</a:t>
            </a:r>
          </a:p>
          <a:p>
            <a:r>
              <a:rPr lang="tr-TR" sz="2400" dirty="0"/>
              <a:t>Dikiş</a:t>
            </a:r>
          </a:p>
          <a:p>
            <a:r>
              <a:rPr lang="tr-TR" sz="2400" dirty="0"/>
              <a:t>Operasyonun izlemi</a:t>
            </a:r>
          </a:p>
          <a:p>
            <a:r>
              <a:rPr lang="tr-TR" sz="2400" dirty="0" smtClean="0"/>
              <a:t>Güvenlik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7901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125113" cy="92447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Aseptik şartları sağlamak için;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420888"/>
            <a:ext cx="7125112" cy="4051437"/>
          </a:xfrm>
        </p:spPr>
        <p:txBody>
          <a:bodyPr/>
          <a:lstStyle/>
          <a:p>
            <a:r>
              <a:rPr lang="sv-SE" sz="2400" dirty="0"/>
              <a:t>Cerrahi eldiven,</a:t>
            </a:r>
          </a:p>
          <a:p>
            <a:r>
              <a:rPr lang="sv-SE" sz="2400" dirty="0"/>
              <a:t>Maske,</a:t>
            </a:r>
          </a:p>
          <a:p>
            <a:r>
              <a:rPr lang="sv-SE" sz="2400" dirty="0"/>
              <a:t>Cerrahi </a:t>
            </a:r>
            <a:r>
              <a:rPr lang="sv-SE" sz="2400" dirty="0" smtClean="0"/>
              <a:t>gömlek</a:t>
            </a:r>
            <a:endParaRPr lang="tr-TR" sz="2400" dirty="0" smtClean="0"/>
          </a:p>
          <a:p>
            <a:r>
              <a:rPr lang="sv-SE" sz="2400" dirty="0" smtClean="0"/>
              <a:t>Steril </a:t>
            </a:r>
            <a:r>
              <a:rPr lang="sv-SE" sz="2400" dirty="0"/>
              <a:t>malzemeler,</a:t>
            </a:r>
          </a:p>
          <a:p>
            <a:r>
              <a:rPr lang="tr-TR" sz="2400" dirty="0"/>
              <a:t>A</a:t>
            </a:r>
            <a:r>
              <a:rPr lang="sv-SE" sz="2400" dirty="0" smtClean="0"/>
              <a:t>septik </a:t>
            </a:r>
            <a:r>
              <a:rPr lang="sv-SE" sz="2400" dirty="0"/>
              <a:t>teknikler </a:t>
            </a:r>
            <a:r>
              <a:rPr lang="tr-TR" sz="2400" dirty="0" smtClean="0"/>
              <a:t>kullanılmalıdır.</a:t>
            </a:r>
            <a:endParaRPr lang="sv-SE" sz="2400" dirty="0"/>
          </a:p>
          <a:p>
            <a:endParaRPr lang="sv-SE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997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125113" cy="92447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Kötü cerrahi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hijyen;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988840"/>
            <a:ext cx="7125112" cy="4051437"/>
          </a:xfrm>
        </p:spPr>
        <p:txBody>
          <a:bodyPr/>
          <a:lstStyle/>
          <a:p>
            <a:r>
              <a:rPr lang="tr-TR" sz="2400" dirty="0"/>
              <a:t>Hayvan sağlığını olumsuz etkiler</a:t>
            </a:r>
          </a:p>
          <a:p>
            <a:r>
              <a:rPr lang="tr-TR" sz="2400" dirty="0"/>
              <a:t>Etik problemleri getirir</a:t>
            </a:r>
          </a:p>
          <a:p>
            <a:r>
              <a:rPr lang="tr-TR" sz="2400" dirty="0"/>
              <a:t>Deney sonuçlarını etkiler</a:t>
            </a:r>
          </a:p>
          <a:p>
            <a:r>
              <a:rPr lang="tr-TR" sz="2400" dirty="0"/>
              <a:t>Maliyeti artırır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210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712968" cy="92447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Operasyonun yapılacağı yüzey uygun dezenfektanlar ile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temizlenmelidir;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204864"/>
            <a:ext cx="8496944" cy="4051437"/>
          </a:xfrm>
        </p:spPr>
        <p:txBody>
          <a:bodyPr/>
          <a:lstStyle/>
          <a:p>
            <a:r>
              <a:rPr lang="tr-TR" sz="2400" dirty="0"/>
              <a:t>Alkoller (70% etil alkol, 85% </a:t>
            </a:r>
            <a:r>
              <a:rPr lang="tr-TR" sz="2400" dirty="0" err="1"/>
              <a:t>izopropil</a:t>
            </a:r>
            <a:r>
              <a:rPr lang="tr-TR" sz="2400" dirty="0"/>
              <a:t> alkol) 15 </a:t>
            </a:r>
            <a:r>
              <a:rPr lang="tr-TR" sz="2400" dirty="0" err="1"/>
              <a:t>dk</a:t>
            </a:r>
            <a:r>
              <a:rPr lang="tr-TR" sz="2400" dirty="0"/>
              <a:t> </a:t>
            </a:r>
          </a:p>
          <a:p>
            <a:r>
              <a:rPr lang="tr-TR" sz="2400" dirty="0"/>
              <a:t>Aldehitler (</a:t>
            </a:r>
            <a:r>
              <a:rPr lang="tr-TR" sz="2400" dirty="0" err="1"/>
              <a:t>gluteraldehit</a:t>
            </a:r>
            <a:r>
              <a:rPr lang="tr-TR" sz="2400" dirty="0"/>
              <a:t>) </a:t>
            </a:r>
          </a:p>
          <a:p>
            <a:r>
              <a:rPr lang="tr-TR" sz="2400" dirty="0" err="1"/>
              <a:t>Fenolik</a:t>
            </a:r>
            <a:r>
              <a:rPr lang="tr-TR" sz="2400" dirty="0"/>
              <a:t> bileşikler (</a:t>
            </a:r>
            <a:r>
              <a:rPr lang="tr-TR" sz="2400" dirty="0" err="1"/>
              <a:t>krezoller</a:t>
            </a:r>
            <a:r>
              <a:rPr lang="tr-TR" sz="2400" dirty="0"/>
              <a:t>)</a:t>
            </a:r>
          </a:p>
          <a:p>
            <a:r>
              <a:rPr lang="tr-TR" sz="2400" dirty="0"/>
              <a:t>Sodyum </a:t>
            </a:r>
            <a:r>
              <a:rPr lang="tr-TR" sz="2400" dirty="0" err="1"/>
              <a:t>hipoklorit</a:t>
            </a:r>
            <a:r>
              <a:rPr lang="tr-TR" sz="2400" dirty="0"/>
              <a:t> (10% </a:t>
            </a:r>
            <a:r>
              <a:rPr lang="tr-TR" sz="2400" dirty="0" err="1"/>
              <a:t>solusyon</a:t>
            </a:r>
            <a:r>
              <a:rPr lang="tr-TR" sz="2400" dirty="0"/>
              <a:t>) </a:t>
            </a:r>
            <a:r>
              <a:rPr lang="tr-TR" sz="2400" dirty="0" err="1"/>
              <a:t>koroziv</a:t>
            </a:r>
            <a:endParaRPr lang="tr-TR" sz="2400" dirty="0"/>
          </a:p>
          <a:p>
            <a:r>
              <a:rPr lang="tr-TR" sz="2400" dirty="0" err="1"/>
              <a:t>Klorin</a:t>
            </a:r>
            <a:endParaRPr lang="tr-TR" sz="2400" dirty="0"/>
          </a:p>
          <a:p>
            <a:r>
              <a:rPr lang="tr-TR" sz="2400" dirty="0" err="1"/>
              <a:t>Klorheksidin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542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7125113" cy="92447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Tıraş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473" y="2564904"/>
            <a:ext cx="4912599" cy="4051437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smtClean="0"/>
              <a:t>Tüyleri </a:t>
            </a:r>
            <a:r>
              <a:rPr lang="tr-TR" sz="2400" dirty="0"/>
              <a:t>kenarlara (dışa) götürecek şekilde uygulama</a:t>
            </a:r>
          </a:p>
          <a:p>
            <a:pPr marL="0" indent="0">
              <a:buNone/>
            </a:pPr>
            <a:r>
              <a:rPr lang="tr-TR" sz="2400" dirty="0"/>
              <a:t>(alan dışına taşmama </a:t>
            </a:r>
            <a:r>
              <a:rPr lang="tr-TR" sz="2400" dirty="0" err="1"/>
              <a:t>hipotermi</a:t>
            </a:r>
            <a:r>
              <a:rPr lang="tr-TR" sz="2400" dirty="0"/>
              <a:t> riski)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795855" cy="284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8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11560" y="410950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Cerrahi alana steril örtü (</a:t>
            </a:r>
            <a:r>
              <a:rPr lang="tr-TR" sz="2400" b="1" dirty="0" err="1" smtClean="0"/>
              <a:t>drape</a:t>
            </a:r>
            <a:r>
              <a:rPr lang="tr-TR" sz="2400" b="1" dirty="0" smtClean="0"/>
              <a:t>)</a:t>
            </a:r>
            <a:endParaRPr lang="tr-TR" sz="24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16600" y="1556792"/>
            <a:ext cx="8919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Operasyon bölgesinin dezenfeksiyonu; </a:t>
            </a:r>
            <a:r>
              <a:rPr lang="tr-TR" sz="2400" dirty="0"/>
              <a:t>yüzey</a:t>
            </a:r>
          </a:p>
          <a:p>
            <a:r>
              <a:rPr lang="tr-TR" sz="2400" dirty="0"/>
              <a:t>bakterilerin uzaklaştırılması için derinin </a:t>
            </a:r>
            <a:r>
              <a:rPr lang="tr-TR" sz="2400" dirty="0" smtClean="0"/>
              <a:t>dezenfeksiyonu. </a:t>
            </a:r>
          </a:p>
          <a:p>
            <a:endParaRPr lang="tr-TR" sz="2400" dirty="0" smtClean="0"/>
          </a:p>
          <a:p>
            <a:r>
              <a:rPr lang="tr-TR" sz="2400" dirty="0"/>
              <a:t>-</a:t>
            </a:r>
            <a:r>
              <a:rPr lang="tr-TR" sz="2400" dirty="0" err="1" smtClean="0"/>
              <a:t>İyodlu</a:t>
            </a:r>
            <a:r>
              <a:rPr lang="tr-TR" sz="2400" dirty="0" smtClean="0"/>
              <a:t> </a:t>
            </a:r>
            <a:r>
              <a:rPr lang="tr-TR" sz="2400" dirty="0"/>
              <a:t>solüsyonlar, %70’lik alkol  (3 defa uygulama ve </a:t>
            </a:r>
            <a:r>
              <a:rPr lang="tr-TR" sz="2400" dirty="0" err="1"/>
              <a:t>kesiden</a:t>
            </a:r>
            <a:r>
              <a:rPr lang="tr-TR" sz="2400" dirty="0"/>
              <a:t> önce 3 </a:t>
            </a:r>
            <a:r>
              <a:rPr lang="tr-TR" sz="2400" dirty="0" err="1"/>
              <a:t>dk</a:t>
            </a:r>
            <a:r>
              <a:rPr lang="tr-TR" sz="2400" dirty="0"/>
              <a:t> bekleme)</a:t>
            </a:r>
          </a:p>
          <a:p>
            <a:endParaRPr lang="tr-T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61" y="4865334"/>
            <a:ext cx="2382340" cy="204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2" y="4865334"/>
            <a:ext cx="2660312" cy="199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72" y="4876800"/>
            <a:ext cx="3723042" cy="19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01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420888"/>
            <a:ext cx="7848872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b="1" dirty="0"/>
              <a:t>Deneysel ve Diğer Bilimsel Amaçlar İçin Kullanılan Deney </a:t>
            </a:r>
            <a:r>
              <a:rPr lang="tr-TR" sz="2400" b="1" dirty="0" smtClean="0"/>
              <a:t>Hayvanlarının Korunması</a:t>
            </a:r>
            <a:r>
              <a:rPr lang="tr-TR" sz="2400" b="1" dirty="0"/>
              <a:t>, Deney Hayvanlarının Üretim Yerleri ile Deney Yapacak Olan Laboratuvarların Kuruluş, Çalışma</a:t>
            </a:r>
            <a:r>
              <a:rPr lang="tr-TR" sz="2400" b="1" dirty="0" smtClean="0"/>
              <a:t>, Denetleme</a:t>
            </a:r>
            <a:r>
              <a:rPr lang="tr-TR" sz="2400" b="1" dirty="0"/>
              <a:t>, Usul ve Esaslarına Dair </a:t>
            </a:r>
            <a:r>
              <a:rPr lang="tr-TR" sz="2400" b="1" dirty="0" smtClean="0"/>
              <a:t>Yönetmelik (13.12.2011)</a:t>
            </a:r>
          </a:p>
          <a:p>
            <a:pPr marL="0" indent="0" algn="just">
              <a:buNone/>
            </a:pPr>
            <a:endParaRPr lang="tr-TR" sz="2400" b="1" dirty="0" smtClean="0"/>
          </a:p>
          <a:p>
            <a:pPr marL="0" indent="0" algn="just">
              <a:buNone/>
            </a:pPr>
            <a:endParaRPr lang="tr-TR" b="1" dirty="0"/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68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7125113" cy="92447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Cerrahın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hazırlığı;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07361"/>
            <a:ext cx="8280920" cy="2269711"/>
          </a:xfrm>
        </p:spPr>
        <p:txBody>
          <a:bodyPr/>
          <a:lstStyle/>
          <a:p>
            <a:r>
              <a:rPr lang="tr-TR" dirty="0" smtClean="0"/>
              <a:t>Ellerin </a:t>
            </a:r>
            <a:r>
              <a:rPr lang="tr-TR" dirty="0"/>
              <a:t>dezenfektanlarla yıkanması, steril eldiven, maske, önlük…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4380"/>
            <a:ext cx="2185169" cy="328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05127"/>
            <a:ext cx="2413502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0728"/>
            <a:ext cx="8965504" cy="2917783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Gerek işlem esnasında gerekse yarayı kapatmak için steril malzemelerin </a:t>
            </a:r>
            <a:r>
              <a:rPr lang="tr-TR" sz="2400" dirty="0" smtClean="0"/>
              <a:t>kullanılması gereklidir.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29" y="3212976"/>
            <a:ext cx="332356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08" y="3212976"/>
            <a:ext cx="303339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07361"/>
            <a:ext cx="8208912" cy="4051437"/>
          </a:xfrm>
        </p:spPr>
        <p:txBody>
          <a:bodyPr/>
          <a:lstStyle/>
          <a:p>
            <a:r>
              <a:rPr lang="tr-TR" sz="2400" dirty="0"/>
              <a:t>Hayvanlar ilk önce cerrahi işlemlerin uygulanacağı alan dışında hazırlığa başlanmalıdır</a:t>
            </a:r>
          </a:p>
          <a:p>
            <a:r>
              <a:rPr lang="tr-TR" sz="2400" dirty="0"/>
              <a:t>Sağlık kontrolü; bir süre izlem, stres, örneklerin analizi (kan, idrar, dışkı gibi),</a:t>
            </a:r>
          </a:p>
          <a:p>
            <a:r>
              <a:rPr lang="tr-TR" sz="2400" dirty="0"/>
              <a:t>Aç bırakılma (büyük hayvanlarda gerekir, ancak </a:t>
            </a:r>
            <a:r>
              <a:rPr lang="tr-TR" sz="2400" dirty="0" err="1"/>
              <a:t>rodentlerde</a:t>
            </a:r>
            <a:r>
              <a:rPr lang="tr-TR" sz="2400" dirty="0"/>
              <a:t> pek gerekmez ancak 4 saat öncesi katı gıda kesilebilir)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041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229998"/>
          </a:xfrm>
        </p:spPr>
        <p:txBody>
          <a:bodyPr>
            <a:normAutofit lnSpcReduction="10000"/>
          </a:bodyPr>
          <a:lstStyle/>
          <a:p>
            <a:r>
              <a:rPr lang="tr-TR" sz="2400" dirty="0" err="1"/>
              <a:t>Trakeobronşiyal</a:t>
            </a:r>
            <a:r>
              <a:rPr lang="tr-TR" sz="2400" dirty="0"/>
              <a:t> </a:t>
            </a:r>
            <a:r>
              <a:rPr lang="tr-TR" sz="2400" dirty="0" err="1"/>
              <a:t>sekresyonların</a:t>
            </a:r>
            <a:r>
              <a:rPr lang="tr-TR" sz="2400" dirty="0"/>
              <a:t> azaltılması; </a:t>
            </a:r>
            <a:r>
              <a:rPr lang="tr-TR" sz="2400" dirty="0" err="1"/>
              <a:t>atropinize</a:t>
            </a:r>
            <a:r>
              <a:rPr lang="tr-TR" sz="2400" dirty="0"/>
              <a:t> (0.05 mg/kg), </a:t>
            </a:r>
            <a:r>
              <a:rPr lang="tr-TR" sz="2400" dirty="0" err="1"/>
              <a:t>aspirasyon</a:t>
            </a:r>
            <a:r>
              <a:rPr lang="tr-TR" sz="2400" dirty="0"/>
              <a:t> aleti</a:t>
            </a:r>
          </a:p>
          <a:p>
            <a:endParaRPr lang="tr-TR" sz="2400" dirty="0"/>
          </a:p>
          <a:p>
            <a:r>
              <a:rPr lang="tr-TR" sz="2400" dirty="0"/>
              <a:t>Hayvanın alana sabitlenmesi gerekebilir</a:t>
            </a:r>
          </a:p>
          <a:p>
            <a:endParaRPr lang="tr-TR" sz="2400" dirty="0"/>
          </a:p>
          <a:p>
            <a:r>
              <a:rPr lang="tr-TR" sz="2400" dirty="0"/>
              <a:t>Hayvan ısısının regülasyonu </a:t>
            </a:r>
            <a:r>
              <a:rPr lang="tr-TR" sz="2400" dirty="0" smtClean="0"/>
              <a:t>(</a:t>
            </a:r>
            <a:r>
              <a:rPr lang="tr-TR" sz="2400" dirty="0"/>
              <a:t>ısıtıcı petler, lambalar…)</a:t>
            </a:r>
          </a:p>
          <a:p>
            <a:endParaRPr lang="tr-TR" sz="2400" dirty="0"/>
          </a:p>
          <a:p>
            <a:r>
              <a:rPr lang="tr-TR" sz="2400" dirty="0"/>
              <a:t>İzlem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321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Antibiyotik uygulanması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Aseptik koşullara uyulmuşsa gerekmez</a:t>
            </a:r>
          </a:p>
          <a:p>
            <a:r>
              <a:rPr lang="tr-TR" sz="2400" dirty="0"/>
              <a:t>Etkin olması için operasyon öncesi uygulanmalıdır</a:t>
            </a:r>
          </a:p>
          <a:p>
            <a:r>
              <a:rPr lang="tr-TR" sz="2400" dirty="0"/>
              <a:t>Bazı hayvan türlerinde ciddi reaksiyonlara neden olabilir (tavşan, kobay, </a:t>
            </a:r>
            <a:r>
              <a:rPr lang="tr-TR" sz="2400" dirty="0" err="1" smtClean="0"/>
              <a:t>hamster</a:t>
            </a:r>
            <a:r>
              <a:rPr lang="tr-TR" sz="2400" dirty="0"/>
              <a:t> </a:t>
            </a:r>
            <a:r>
              <a:rPr lang="tr-TR" sz="2400" dirty="0" smtClean="0"/>
              <a:t>gibi)</a:t>
            </a:r>
            <a:endParaRPr lang="tr-TR" sz="2400" dirty="0"/>
          </a:p>
          <a:p>
            <a:r>
              <a:rPr lang="tr-TR" sz="2400" dirty="0"/>
              <a:t>Duyarlılıklarına göre özgül antibiyotikler seçilmelidir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65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5113" cy="924475"/>
          </a:xfrm>
        </p:spPr>
        <p:txBody>
          <a:bodyPr/>
          <a:lstStyle/>
          <a:p>
            <a:r>
              <a:rPr lang="tr-TR" dirty="0"/>
              <a:t>Cerrahi setin hazırlanması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İyi kalite ve çelik olması</a:t>
            </a:r>
          </a:p>
          <a:p>
            <a:r>
              <a:rPr lang="tr-TR" sz="2400" dirty="0" err="1"/>
              <a:t>Pensetler</a:t>
            </a:r>
            <a:endParaRPr lang="tr-TR" sz="2400" dirty="0"/>
          </a:p>
          <a:p>
            <a:r>
              <a:rPr lang="tr-TR" sz="2400" dirty="0"/>
              <a:t>Forsepsler</a:t>
            </a:r>
          </a:p>
          <a:p>
            <a:r>
              <a:rPr lang="tr-TR" sz="2400" dirty="0"/>
              <a:t>Bisturi</a:t>
            </a:r>
          </a:p>
          <a:p>
            <a:r>
              <a:rPr lang="tr-TR" sz="2400" dirty="0"/>
              <a:t>Makaslar (keskin/keskin, keskin/küt gibi)</a:t>
            </a:r>
          </a:p>
          <a:p>
            <a:r>
              <a:rPr lang="tr-TR" sz="2400" dirty="0" err="1"/>
              <a:t>Hemostatik</a:t>
            </a:r>
            <a:r>
              <a:rPr lang="tr-TR" sz="2400" dirty="0"/>
              <a:t> pensler</a:t>
            </a:r>
          </a:p>
          <a:p>
            <a:r>
              <a:rPr lang="tr-TR" sz="2400" dirty="0" err="1"/>
              <a:t>Spanç</a:t>
            </a:r>
            <a:r>
              <a:rPr lang="tr-TR" sz="2400" dirty="0"/>
              <a:t> forsepsi</a:t>
            </a:r>
          </a:p>
          <a:p>
            <a:r>
              <a:rPr lang="tr-TR" sz="2400" dirty="0" err="1"/>
              <a:t>Ekartör</a:t>
            </a:r>
            <a:r>
              <a:rPr lang="tr-TR" sz="2400" dirty="0"/>
              <a:t> </a:t>
            </a:r>
          </a:p>
          <a:p>
            <a:r>
              <a:rPr lang="tr-TR" sz="2400" dirty="0"/>
              <a:t>İğneler ve iğne tutucular (</a:t>
            </a:r>
            <a:r>
              <a:rPr lang="tr-TR" sz="2400" dirty="0" err="1"/>
              <a:t>portegü</a:t>
            </a:r>
            <a:r>
              <a:rPr lang="tr-TR" sz="2400" dirty="0"/>
              <a:t>)</a:t>
            </a:r>
          </a:p>
          <a:p>
            <a:r>
              <a:rPr lang="tr-TR" sz="2400" dirty="0"/>
              <a:t>Çamaşır </a:t>
            </a:r>
            <a:r>
              <a:rPr lang="tr-TR" sz="2400" dirty="0" err="1" smtClean="0"/>
              <a:t>klempleri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77955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5113" cy="924475"/>
          </a:xfrm>
        </p:spPr>
        <p:txBody>
          <a:bodyPr/>
          <a:lstStyle/>
          <a:p>
            <a:r>
              <a:rPr lang="tr-TR" dirty="0" err="1"/>
              <a:t>Portegü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472891" cy="402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9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5113" cy="924475"/>
          </a:xfrm>
        </p:spPr>
        <p:txBody>
          <a:bodyPr/>
          <a:lstStyle/>
          <a:p>
            <a:r>
              <a:rPr lang="tr-TR" dirty="0" err="1"/>
              <a:t>Forceps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239914" cy="4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Bistürü</a:t>
            </a:r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95899" cy="40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468237" cy="40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7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00800" cy="924475"/>
          </a:xfrm>
        </p:spPr>
        <p:txBody>
          <a:bodyPr/>
          <a:lstStyle/>
          <a:p>
            <a:pPr algn="ctr"/>
            <a:r>
              <a:rPr lang="tr-TR" b="1" dirty="0"/>
              <a:t>Cerrahi setin operasyon öncesi temizliği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5112" cy="4051437"/>
          </a:xfrm>
        </p:spPr>
        <p:txBody>
          <a:bodyPr/>
          <a:lstStyle/>
          <a:p>
            <a:r>
              <a:rPr lang="tr-TR" sz="2400" dirty="0"/>
              <a:t>Soğuk suyla yıkama </a:t>
            </a:r>
          </a:p>
          <a:p>
            <a:endParaRPr lang="tr-TR" sz="2400" dirty="0"/>
          </a:p>
          <a:p>
            <a:r>
              <a:rPr lang="tr-TR" sz="2400" dirty="0" err="1"/>
              <a:t>Dezenfaktan</a:t>
            </a:r>
            <a:r>
              <a:rPr lang="tr-TR" sz="2400" dirty="0"/>
              <a:t> solüsyonlara yatırılma (10 </a:t>
            </a:r>
            <a:r>
              <a:rPr lang="tr-TR" sz="2400" dirty="0" err="1"/>
              <a:t>dk</a:t>
            </a:r>
            <a:r>
              <a:rPr lang="tr-TR" sz="2400" dirty="0"/>
              <a:t>)</a:t>
            </a:r>
          </a:p>
          <a:p>
            <a:endParaRPr lang="tr-TR" sz="2400" dirty="0"/>
          </a:p>
          <a:p>
            <a:r>
              <a:rPr lang="tr-TR" sz="2400" dirty="0"/>
              <a:t>Sıcak suyla yıkama</a:t>
            </a:r>
          </a:p>
          <a:p>
            <a:endParaRPr lang="tr-TR" sz="2400" dirty="0"/>
          </a:p>
          <a:p>
            <a:r>
              <a:rPr lang="tr-TR" sz="2400" dirty="0"/>
              <a:t>Kurutma (iki kat havlu arasına)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47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07361"/>
            <a:ext cx="7632848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b="1" dirty="0"/>
              <a:t>Veteriner hekim </a:t>
            </a:r>
            <a:r>
              <a:rPr lang="tr-TR" sz="2400" b="1" dirty="0" smtClean="0"/>
              <a:t>cerrahi laboratuvarların denetlenmesinden</a:t>
            </a:r>
            <a:r>
              <a:rPr lang="tr-TR" sz="2400" b="1" dirty="0" smtClean="0"/>
              <a:t>, </a:t>
            </a:r>
            <a:r>
              <a:rPr lang="tr-TR" sz="2400" b="1" dirty="0" smtClean="0"/>
              <a:t>hafif </a:t>
            </a:r>
            <a:r>
              <a:rPr lang="tr-TR" sz="2400" b="1" dirty="0"/>
              <a:t>ağrılı uygulamalar dışında cerrahi ve diğer girişimlerde araştırmacıya rehberlik yapılmasından sorumludur.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55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5008" y="1988840"/>
            <a:ext cx="8928992" cy="92447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Alet ve malzemelerin sterilizasyonu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07361"/>
            <a:ext cx="7811027" cy="4051437"/>
          </a:xfrm>
        </p:spPr>
        <p:txBody>
          <a:bodyPr/>
          <a:lstStyle/>
          <a:p>
            <a:r>
              <a:rPr lang="tr-TR" sz="2400" dirty="0"/>
              <a:t>Antiseptikler (canlılar üzerine)</a:t>
            </a:r>
          </a:p>
          <a:p>
            <a:r>
              <a:rPr lang="tr-TR" sz="2400" dirty="0"/>
              <a:t>Dezenfektan (cansızlar üzerine, bir kısmı antiseptik olarak </a:t>
            </a:r>
            <a:r>
              <a:rPr lang="tr-TR" sz="2400" dirty="0" smtClean="0"/>
              <a:t>kullanılmaktadır)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34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8424936" cy="1512168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Sterilizasyon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(tüm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canlı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m.o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öldürür)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807361"/>
            <a:ext cx="8496944" cy="4051437"/>
          </a:xfrm>
        </p:spPr>
        <p:txBody>
          <a:bodyPr/>
          <a:lstStyle/>
          <a:p>
            <a:r>
              <a:rPr lang="tr-TR" sz="2400" dirty="0"/>
              <a:t>Otoklav (121°C -15 </a:t>
            </a:r>
            <a:r>
              <a:rPr lang="tr-TR" sz="2400" dirty="0" err="1"/>
              <a:t>dk</a:t>
            </a:r>
            <a:r>
              <a:rPr lang="tr-TR" sz="2400" dirty="0"/>
              <a:t> veya 131°C-3 </a:t>
            </a:r>
            <a:r>
              <a:rPr lang="tr-TR" sz="2400" dirty="0" err="1"/>
              <a:t>dk</a:t>
            </a:r>
            <a:r>
              <a:rPr lang="tr-TR" sz="2400" dirty="0"/>
              <a:t>)</a:t>
            </a:r>
          </a:p>
          <a:p>
            <a:r>
              <a:rPr lang="tr-TR" sz="2400" dirty="0"/>
              <a:t>Yüksek sıcaklıkta kuru ısı (250°C-15 </a:t>
            </a:r>
            <a:r>
              <a:rPr lang="tr-TR" sz="2400" dirty="0" err="1"/>
              <a:t>sn</a:t>
            </a:r>
            <a:r>
              <a:rPr lang="tr-TR" sz="2400" dirty="0"/>
              <a:t>) </a:t>
            </a:r>
          </a:p>
          <a:p>
            <a:r>
              <a:rPr lang="tr-TR" sz="2400" dirty="0"/>
              <a:t>Gaz sterilizasyonu (Etilen </a:t>
            </a:r>
            <a:r>
              <a:rPr lang="tr-TR" sz="2400" dirty="0" err="1"/>
              <a:t>oksid</a:t>
            </a:r>
            <a:r>
              <a:rPr lang="tr-TR" sz="2400" dirty="0"/>
              <a:t>, insanlara zararlı)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584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125113" cy="1428531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Dezenfeksiyon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(Canlı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m.o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sayısını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azaltır)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07361"/>
            <a:ext cx="8280920" cy="4051437"/>
          </a:xfrm>
        </p:spPr>
        <p:txBody>
          <a:bodyPr>
            <a:normAutofit/>
          </a:bodyPr>
          <a:lstStyle/>
          <a:p>
            <a:r>
              <a:rPr lang="tr-TR" sz="2400" dirty="0"/>
              <a:t>Çok yüksek etkinliğe sahip olanlar bile dirençli bakteriyel sporları öldürmeye yeterli değildir</a:t>
            </a:r>
          </a:p>
          <a:p>
            <a:r>
              <a:rPr lang="tr-TR" sz="2400" dirty="0"/>
              <a:t>En çok kullanılanlar; </a:t>
            </a:r>
          </a:p>
          <a:p>
            <a:r>
              <a:rPr lang="tr-TR" sz="2400" dirty="0"/>
              <a:t>A</a:t>
            </a:r>
            <a:r>
              <a:rPr lang="tr-TR" sz="2400" dirty="0" smtClean="0"/>
              <a:t>lkol </a:t>
            </a:r>
            <a:r>
              <a:rPr lang="tr-TR" sz="2400" dirty="0"/>
              <a:t>(etil </a:t>
            </a:r>
            <a:r>
              <a:rPr lang="tr-TR" sz="2400" dirty="0" err="1"/>
              <a:t>alkol,izopropilalkol</a:t>
            </a:r>
            <a:r>
              <a:rPr lang="tr-TR" sz="2400" dirty="0"/>
              <a:t>), </a:t>
            </a:r>
          </a:p>
          <a:p>
            <a:r>
              <a:rPr lang="tr-TR" sz="2400" dirty="0"/>
              <a:t>H</a:t>
            </a:r>
            <a:r>
              <a:rPr lang="tr-TR" sz="2400" dirty="0" smtClean="0"/>
              <a:t>alojenler </a:t>
            </a:r>
            <a:r>
              <a:rPr lang="tr-TR" sz="2400" dirty="0"/>
              <a:t>(</a:t>
            </a:r>
            <a:r>
              <a:rPr lang="tr-TR" sz="2400" dirty="0" err="1"/>
              <a:t>iyod</a:t>
            </a:r>
            <a:r>
              <a:rPr lang="tr-TR" sz="2400" dirty="0"/>
              <a:t>, </a:t>
            </a:r>
            <a:r>
              <a:rPr lang="tr-TR" sz="2400" dirty="0" err="1"/>
              <a:t>iyodoforlar</a:t>
            </a:r>
            <a:r>
              <a:rPr lang="tr-TR" sz="2400" dirty="0"/>
              <a:t>, klor, </a:t>
            </a:r>
            <a:r>
              <a:rPr lang="tr-TR" sz="2400" dirty="0" err="1"/>
              <a:t>hipoklorik</a:t>
            </a:r>
            <a:r>
              <a:rPr lang="tr-TR" sz="2400" dirty="0"/>
              <a:t> </a:t>
            </a:r>
            <a:r>
              <a:rPr lang="tr-TR" sz="2400" dirty="0" err="1"/>
              <a:t>asid</a:t>
            </a:r>
            <a:r>
              <a:rPr lang="tr-TR" sz="2400" dirty="0"/>
              <a:t>),</a:t>
            </a:r>
          </a:p>
          <a:p>
            <a:r>
              <a:rPr lang="tr-TR" sz="2400" dirty="0" err="1"/>
              <a:t>Aldehidler</a:t>
            </a:r>
            <a:r>
              <a:rPr lang="tr-TR" sz="2400" dirty="0"/>
              <a:t> (</a:t>
            </a:r>
            <a:r>
              <a:rPr lang="tr-TR" sz="2400" dirty="0" err="1"/>
              <a:t>formaldehid</a:t>
            </a:r>
            <a:r>
              <a:rPr lang="tr-TR" sz="2400" dirty="0"/>
              <a:t>-formol, </a:t>
            </a:r>
            <a:r>
              <a:rPr lang="tr-TR" sz="2400" dirty="0" err="1"/>
              <a:t>glutaraldehid</a:t>
            </a:r>
            <a:r>
              <a:rPr lang="tr-TR" sz="2400" dirty="0"/>
              <a:t>), </a:t>
            </a:r>
            <a:r>
              <a:rPr lang="tr-TR" sz="2400" dirty="0" err="1"/>
              <a:t>fenolik</a:t>
            </a:r>
            <a:r>
              <a:rPr lang="tr-TR" sz="2400" dirty="0"/>
              <a:t> bileşikler gibi</a:t>
            </a:r>
            <a:r>
              <a:rPr lang="tr-TR" sz="2400" dirty="0" smtClean="0"/>
              <a:t>…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22437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2" cy="924475"/>
          </a:xfrm>
        </p:spPr>
        <p:txBody>
          <a:bodyPr/>
          <a:lstStyle/>
          <a:p>
            <a:r>
              <a:rPr lang="tr-TR" b="1" dirty="0"/>
              <a:t>Soğuk (kimyasal) sterilizasyon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84785"/>
            <a:ext cx="9036496" cy="5112568"/>
          </a:xfrm>
        </p:spPr>
        <p:txBody>
          <a:bodyPr>
            <a:normAutofit fontScale="62500" lnSpcReduction="20000"/>
          </a:bodyPr>
          <a:lstStyle/>
          <a:p>
            <a:r>
              <a:rPr lang="tr-TR" sz="3100" dirty="0"/>
              <a:t>Aşağıdaki durumlarda etkinlikleri değişir</a:t>
            </a:r>
          </a:p>
          <a:p>
            <a:r>
              <a:rPr lang="tr-TR" sz="3100" dirty="0"/>
              <a:t>Malzemeye maruz kalma süresi</a:t>
            </a:r>
          </a:p>
          <a:p>
            <a:r>
              <a:rPr lang="tr-TR" sz="3100" dirty="0"/>
              <a:t>Uygun karışım sağlama</a:t>
            </a:r>
          </a:p>
          <a:p>
            <a:r>
              <a:rPr lang="tr-TR" sz="3100" dirty="0"/>
              <a:t>Solüsyonun temiz ve taze olması</a:t>
            </a:r>
          </a:p>
          <a:p>
            <a:r>
              <a:rPr lang="tr-TR" sz="3100" dirty="0"/>
              <a:t>Organik materyal varlığı </a:t>
            </a:r>
          </a:p>
          <a:p>
            <a:endParaRPr lang="tr-TR" sz="3100" dirty="0"/>
          </a:p>
          <a:p>
            <a:r>
              <a:rPr lang="tr-TR" sz="3100" dirty="0"/>
              <a:t>Doku hasarının oluşmaması için aletler tüm kimyasallardan iyice durulanmalıdır (steril </a:t>
            </a:r>
            <a:r>
              <a:rPr lang="tr-TR" sz="3100" dirty="0" err="1"/>
              <a:t>saline</a:t>
            </a:r>
            <a:r>
              <a:rPr lang="tr-TR" sz="3100" dirty="0"/>
              <a:t> veya steril su)</a:t>
            </a:r>
          </a:p>
          <a:p>
            <a:endParaRPr lang="tr-TR" sz="3100" dirty="0"/>
          </a:p>
          <a:p>
            <a:r>
              <a:rPr lang="tr-TR" sz="3100" dirty="0" err="1"/>
              <a:t>Cidex</a:t>
            </a:r>
            <a:r>
              <a:rPr lang="tr-TR" sz="3100" dirty="0"/>
              <a:t>: %2 </a:t>
            </a:r>
            <a:r>
              <a:rPr lang="tr-TR" sz="3100" dirty="0" err="1"/>
              <a:t>gluteraldehid</a:t>
            </a:r>
            <a:endParaRPr lang="tr-TR" sz="3100" dirty="0"/>
          </a:p>
          <a:p>
            <a:r>
              <a:rPr lang="tr-TR" sz="3100" dirty="0" err="1"/>
              <a:t>Sporicidin</a:t>
            </a:r>
            <a:r>
              <a:rPr lang="tr-TR" sz="3100" dirty="0"/>
              <a:t>: % 7.05 </a:t>
            </a:r>
            <a:r>
              <a:rPr lang="tr-TR" sz="3100" dirty="0" err="1"/>
              <a:t>phenol</a:t>
            </a:r>
            <a:r>
              <a:rPr lang="tr-TR" sz="3100" dirty="0"/>
              <a:t>+ %2 </a:t>
            </a:r>
            <a:r>
              <a:rPr lang="tr-TR" sz="3100" dirty="0" err="1"/>
              <a:t>gluteraldehid</a:t>
            </a:r>
            <a:r>
              <a:rPr lang="tr-TR" sz="3100" dirty="0"/>
              <a:t>+%1.2 sodyum </a:t>
            </a:r>
            <a:r>
              <a:rPr lang="tr-TR" sz="3100" dirty="0" err="1"/>
              <a:t>phenate</a:t>
            </a:r>
            <a:endParaRPr lang="tr-TR" sz="3100" dirty="0"/>
          </a:p>
          <a:p>
            <a:r>
              <a:rPr lang="tr-TR" sz="3100" dirty="0" err="1"/>
              <a:t>Alcide</a:t>
            </a:r>
            <a:r>
              <a:rPr lang="tr-TR" sz="3100" dirty="0"/>
              <a:t>: sodyum </a:t>
            </a:r>
            <a:r>
              <a:rPr lang="tr-TR" sz="3100" dirty="0" err="1"/>
              <a:t>hipoklorit</a:t>
            </a:r>
            <a:endParaRPr lang="tr-TR" sz="3100" dirty="0"/>
          </a:p>
          <a:p>
            <a:r>
              <a:rPr lang="tr-TR" sz="3100" dirty="0" err="1"/>
              <a:t>Sporclenz</a:t>
            </a:r>
            <a:r>
              <a:rPr lang="tr-TR" sz="3100" dirty="0"/>
              <a:t>: hidrojen peroksit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8558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07361"/>
            <a:ext cx="8424936" cy="4051437"/>
          </a:xfrm>
        </p:spPr>
        <p:txBody>
          <a:bodyPr>
            <a:noAutofit/>
          </a:bodyPr>
          <a:lstStyle/>
          <a:p>
            <a:r>
              <a:rPr lang="tr-TR" sz="2400" dirty="0"/>
              <a:t>Operasyon esnasında </a:t>
            </a:r>
            <a:r>
              <a:rPr lang="tr-TR" sz="2400" dirty="0" err="1"/>
              <a:t>sterilite</a:t>
            </a:r>
            <a:r>
              <a:rPr lang="tr-TR" sz="2400" dirty="0"/>
              <a:t> kurallarının bozulması halinde atılabilir malzemeler değiştirilmeli veya uygun dezenfeksiyon ya da sterilizasyon işlemi uygulanmalıdır.</a:t>
            </a:r>
          </a:p>
          <a:p>
            <a:r>
              <a:rPr lang="tr-TR" sz="2400" dirty="0"/>
              <a:t>İki hayvan arasında </a:t>
            </a:r>
            <a:r>
              <a:rPr lang="tr-TR" sz="2400" dirty="0" err="1"/>
              <a:t>kontaminasyonu</a:t>
            </a:r>
            <a:r>
              <a:rPr lang="tr-TR" sz="2400" dirty="0"/>
              <a:t> oluşturacak aynı alet veya ekipmanlar kullanılmamalıdır</a:t>
            </a:r>
          </a:p>
          <a:p>
            <a:r>
              <a:rPr lang="tr-TR" sz="2400" dirty="0"/>
              <a:t>Kullanım sırasında aletler steril örtüler ile örtülmelidir</a:t>
            </a:r>
          </a:p>
          <a:p>
            <a:r>
              <a:rPr lang="tr-TR" sz="2400" dirty="0"/>
              <a:t>Cerrahi sonrası tüm aletlerin üzerindeki kan veya </a:t>
            </a:r>
            <a:r>
              <a:rPr lang="tr-TR" sz="2400" dirty="0" err="1"/>
              <a:t>debriller</a:t>
            </a:r>
            <a:r>
              <a:rPr lang="tr-TR" sz="2400" dirty="0"/>
              <a:t> sıcak su ve fırça ile temizlenmelidir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5782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712968" cy="924475"/>
          </a:xfrm>
        </p:spPr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Operasyon esnasında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dikkat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edilecek kurallar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807361"/>
            <a:ext cx="8496944" cy="4789991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Asepsiye uymak</a:t>
            </a:r>
          </a:p>
          <a:p>
            <a:r>
              <a:rPr lang="tr-TR" sz="2400" dirty="0"/>
              <a:t>Dokulara karşı nazik olmak</a:t>
            </a:r>
          </a:p>
          <a:p>
            <a:r>
              <a:rPr lang="tr-TR" sz="2400" dirty="0"/>
              <a:t>Etkili </a:t>
            </a:r>
            <a:r>
              <a:rPr lang="tr-TR" sz="2400" dirty="0" err="1" smtClean="0"/>
              <a:t>homeostaziyi</a:t>
            </a:r>
            <a:r>
              <a:rPr lang="tr-TR" sz="2400" dirty="0" smtClean="0"/>
              <a:t> </a:t>
            </a:r>
            <a:r>
              <a:rPr lang="tr-TR" sz="2400" dirty="0"/>
              <a:t>sağlamak</a:t>
            </a:r>
          </a:p>
          <a:p>
            <a:r>
              <a:rPr lang="tr-TR" sz="2400" dirty="0"/>
              <a:t>Dokunun kanlanmasını sağlamak</a:t>
            </a:r>
          </a:p>
          <a:p>
            <a:r>
              <a:rPr lang="tr-TR" sz="2400" dirty="0"/>
              <a:t>Cerrahi aletleri uygun ve usulünce </a:t>
            </a:r>
            <a:r>
              <a:rPr lang="tr-TR" sz="2400" dirty="0" smtClean="0"/>
              <a:t>kullanmak</a:t>
            </a:r>
          </a:p>
          <a:p>
            <a:r>
              <a:rPr lang="tr-TR" sz="2400" dirty="0"/>
              <a:t>Dokuları doğru karşı karşıya getirmek</a:t>
            </a:r>
          </a:p>
          <a:p>
            <a:r>
              <a:rPr lang="tr-TR" sz="2400" dirty="0"/>
              <a:t>Uygun izlem aletlerini kullanmak</a:t>
            </a:r>
          </a:p>
          <a:p>
            <a:r>
              <a:rPr lang="tr-TR" sz="2400" dirty="0"/>
              <a:t>Yaşamsal organ fonksiyonlarını desteklemek</a:t>
            </a:r>
          </a:p>
          <a:p>
            <a:r>
              <a:rPr lang="tr-TR" sz="2400" dirty="0"/>
              <a:t>Yeterli olmak (cerrahi, anestezi ve anatomi bilgisine yeterli sahip olmak)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389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asepsi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204864"/>
            <a:ext cx="8424936" cy="3653934"/>
          </a:xfrm>
        </p:spPr>
        <p:txBody>
          <a:bodyPr>
            <a:noAutofit/>
          </a:bodyPr>
          <a:lstStyle/>
          <a:p>
            <a:r>
              <a:rPr lang="tr-TR" sz="2400" dirty="0"/>
              <a:t>Kullanmadan önce bütün alet ve malzemelerin sterilize edilmesi</a:t>
            </a:r>
          </a:p>
          <a:p>
            <a:r>
              <a:rPr lang="tr-TR" sz="2400" dirty="0"/>
              <a:t>Bir alet veya kişinin sterilizasyonu ile ilgili şüphe varsa steril değildir</a:t>
            </a:r>
          </a:p>
          <a:p>
            <a:r>
              <a:rPr lang="tr-TR" sz="2400" dirty="0"/>
              <a:t>Steril malzemeye dokunacak herkes steril olmalıdır</a:t>
            </a:r>
          </a:p>
          <a:p>
            <a:r>
              <a:rPr lang="tr-TR" sz="2400" dirty="0" err="1"/>
              <a:t>Drape</a:t>
            </a:r>
            <a:r>
              <a:rPr lang="tr-TR" sz="2400" dirty="0"/>
              <a:t> ile örtülü masalar ancak örtü seviyesi üzerinde sterildir</a:t>
            </a:r>
          </a:p>
          <a:p>
            <a:r>
              <a:rPr lang="tr-TR" sz="2400" dirty="0"/>
              <a:t>Ameliyat gömleğinin dirsekle omuz arasındaki kısmı, sadece ön yüzü sterildir</a:t>
            </a:r>
          </a:p>
          <a:p>
            <a:r>
              <a:rPr lang="tr-TR" sz="2400" dirty="0"/>
              <a:t>Nem ve ıslaklık </a:t>
            </a:r>
            <a:r>
              <a:rPr lang="tr-TR" sz="2400" dirty="0" err="1"/>
              <a:t>kontaminasyona</a:t>
            </a:r>
            <a:r>
              <a:rPr lang="tr-TR" sz="2400" dirty="0"/>
              <a:t> yol açar </a:t>
            </a:r>
          </a:p>
        </p:txBody>
      </p:sp>
    </p:spTree>
    <p:extLst>
      <p:ext uri="{BB962C8B-B14F-4D97-AF65-F5344CB8AC3E}">
        <p14:creationId xmlns:p14="http://schemas.microsoft.com/office/powerpoint/2010/main" val="17363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125113" cy="924475"/>
          </a:xfrm>
        </p:spPr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916831"/>
            <a:ext cx="7955043" cy="4941169"/>
          </a:xfrm>
        </p:spPr>
        <p:txBody>
          <a:bodyPr>
            <a:normAutofit/>
          </a:bodyPr>
          <a:lstStyle/>
          <a:p>
            <a:r>
              <a:rPr lang="tr-TR" sz="2400" dirty="0"/>
              <a:t>Operasyon sonrasında </a:t>
            </a:r>
            <a:r>
              <a:rPr lang="tr-TR" sz="2400" dirty="0" smtClean="0"/>
              <a:t>ayrılan </a:t>
            </a:r>
            <a:r>
              <a:rPr lang="tr-TR" sz="2400" dirty="0"/>
              <a:t>doku </a:t>
            </a:r>
            <a:r>
              <a:rPr lang="tr-TR" sz="2400" dirty="0" smtClean="0"/>
              <a:t>katmanları sırasıyla dikilir.</a:t>
            </a:r>
          </a:p>
          <a:p>
            <a:r>
              <a:rPr lang="tr-TR" sz="2400" dirty="0"/>
              <a:t>Örneğin </a:t>
            </a:r>
            <a:r>
              <a:rPr lang="tr-TR" sz="2400" dirty="0" err="1"/>
              <a:t>abdominal</a:t>
            </a:r>
            <a:r>
              <a:rPr lang="tr-TR" sz="2400" dirty="0"/>
              <a:t> duvarın </a:t>
            </a:r>
            <a:r>
              <a:rPr lang="tr-TR" sz="2400" dirty="0" err="1"/>
              <a:t>insizyonu</a:t>
            </a:r>
            <a:r>
              <a:rPr lang="tr-TR" sz="2400" dirty="0"/>
              <a:t> yapılmışsa </a:t>
            </a:r>
            <a:r>
              <a:rPr lang="tr-TR" sz="2400" dirty="0" smtClean="0"/>
              <a:t>sırasıyla</a:t>
            </a:r>
            <a:r>
              <a:rPr lang="tr-TR" sz="2400" dirty="0"/>
              <a:t>; </a:t>
            </a:r>
            <a:r>
              <a:rPr lang="tr-TR" sz="2400" dirty="0" smtClean="0"/>
              <a:t>Periton-</a:t>
            </a:r>
            <a:r>
              <a:rPr lang="tr-TR" sz="2400" dirty="0" err="1" smtClean="0"/>
              <a:t>Abdominal</a:t>
            </a:r>
            <a:r>
              <a:rPr lang="tr-TR" sz="2400" dirty="0"/>
              <a:t> kaslar-Deri altı </a:t>
            </a:r>
            <a:r>
              <a:rPr lang="tr-TR" sz="2400" dirty="0" smtClean="0"/>
              <a:t>doku-Deri dikilir.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>
                <a:solidFill>
                  <a:srgbClr val="FF0000"/>
                </a:solidFill>
              </a:rPr>
              <a:t>Bazı durumlarda bazı doku katmanları birlikte dikilebilir (ör; </a:t>
            </a:r>
            <a:r>
              <a:rPr lang="tr-TR" sz="2400" dirty="0" err="1">
                <a:solidFill>
                  <a:srgbClr val="FF0000"/>
                </a:solidFill>
              </a:rPr>
              <a:t>abdominal</a:t>
            </a:r>
            <a:r>
              <a:rPr lang="tr-TR" sz="2400" dirty="0">
                <a:solidFill>
                  <a:srgbClr val="FF0000"/>
                </a:solidFill>
              </a:rPr>
              <a:t> bölge</a:t>
            </a:r>
            <a:r>
              <a:rPr lang="tr-TR" sz="2400" dirty="0" smtClean="0">
                <a:solidFill>
                  <a:srgbClr val="FF0000"/>
                </a:solidFill>
              </a:rPr>
              <a:t>).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>
                <a:solidFill>
                  <a:srgbClr val="FF0000"/>
                </a:solidFill>
              </a:rPr>
              <a:t>Deri altında boşluk oluşmamasına dikkat </a:t>
            </a:r>
            <a:r>
              <a:rPr lang="tr-TR" sz="2400" dirty="0" smtClean="0">
                <a:solidFill>
                  <a:srgbClr val="FF0000"/>
                </a:solidFill>
              </a:rPr>
              <a:t>edilmelidir.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18807"/>
            <a:ext cx="1763688" cy="278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125113" cy="92447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Dikiş teknikleri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Sürekli dikiş</a:t>
            </a:r>
          </a:p>
          <a:p>
            <a:r>
              <a:rPr lang="tr-TR" dirty="0">
                <a:solidFill>
                  <a:srgbClr val="FF0000"/>
                </a:solidFill>
              </a:rPr>
              <a:t>Basit </a:t>
            </a:r>
            <a:r>
              <a:rPr lang="tr-TR" dirty="0" smtClean="0">
                <a:solidFill>
                  <a:srgbClr val="FF0000"/>
                </a:solidFill>
              </a:rPr>
              <a:t>ayrı </a:t>
            </a:r>
            <a:r>
              <a:rPr lang="tr-TR" dirty="0">
                <a:solidFill>
                  <a:srgbClr val="FF0000"/>
                </a:solidFill>
              </a:rPr>
              <a:t>dikiş</a:t>
            </a:r>
          </a:p>
          <a:p>
            <a:r>
              <a:rPr lang="tr-TR" dirty="0"/>
              <a:t>Dışa basit ‘‘U’’ dikişi</a:t>
            </a:r>
          </a:p>
          <a:p>
            <a:r>
              <a:rPr lang="tr-TR" dirty="0"/>
              <a:t>İçe basit ‘‘U’’ dikişi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70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Basit sürekli dikiş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www.youtube.com/watch?v=JHQWG1r5wvc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53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44824"/>
            <a:ext cx="8496944" cy="47340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400" b="1" dirty="0"/>
              <a:t>Madde 44. </a:t>
            </a:r>
          </a:p>
          <a:p>
            <a:pPr marL="0" indent="0" algn="just">
              <a:buNone/>
            </a:pPr>
            <a:r>
              <a:rPr lang="tr-TR" sz="2400" b="1" dirty="0"/>
              <a:t>a) Hayvanlarla ilgili her türlü uygulama hayvan </a:t>
            </a:r>
            <a:r>
              <a:rPr lang="tr-TR" sz="2400" b="1" dirty="0" smtClean="0"/>
              <a:t>laboratuvarı </a:t>
            </a:r>
            <a:r>
              <a:rPr lang="tr-TR" sz="2400" b="1" dirty="0"/>
              <a:t>ya da operasyon odalarında yapılmalıdır. Bakım odalarında hayvanlara ağrı veren ya da onları rahatsız edebilecek (enjeksiyon, kan alma </a:t>
            </a:r>
            <a:r>
              <a:rPr lang="tr-TR" sz="2400" b="1" dirty="0" err="1"/>
              <a:t>v.b</a:t>
            </a:r>
            <a:r>
              <a:rPr lang="tr-TR" sz="2400" b="1" dirty="0"/>
              <a:t>.) işlem yapılmayacaktır</a:t>
            </a:r>
            <a:r>
              <a:rPr lang="tr-TR" sz="2400" b="1" dirty="0" smtClean="0"/>
              <a:t>.</a:t>
            </a:r>
          </a:p>
          <a:p>
            <a:pPr algn="just"/>
            <a:endParaRPr lang="tr-TR" b="1" dirty="0"/>
          </a:p>
          <a:p>
            <a:pPr algn="just"/>
            <a:endParaRPr lang="tr-TR" b="1" dirty="0" smtClean="0"/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Bilimsel bir zorunluluk yok </a:t>
            </a:r>
            <a:endParaRPr lang="tr-TR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tr-TR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 </a:t>
            </a:r>
            <a:r>
              <a:rPr lang="tr-T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hiç bir hayvan birden </a:t>
            </a:r>
            <a:endParaRPr lang="tr-TR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tr-TR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fazla </a:t>
            </a:r>
            <a:r>
              <a:rPr lang="tr-T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büyük cerrahi girişimde </a:t>
            </a:r>
            <a:endParaRPr lang="tr-TR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tr-TR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kullanılamaz </a:t>
            </a:r>
            <a:r>
              <a:rPr lang="tr-T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</a:p>
          <a:p>
            <a:pPr algn="just"/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3" y="4389883"/>
            <a:ext cx="3259063" cy="24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Basit ayrı dikiş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www.youtube.com/watch?v=0WhuJjvlENM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5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125113" cy="924475"/>
          </a:xfrm>
        </p:spPr>
        <p:txBody>
          <a:bodyPr/>
          <a:lstStyle/>
          <a:p>
            <a:r>
              <a:rPr lang="tr-TR" dirty="0"/>
              <a:t>Ameliyat sonrasında dikkat edilmesi gereken hususlar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Kayıtlanmalı</a:t>
            </a:r>
          </a:p>
          <a:p>
            <a:r>
              <a:rPr lang="tr-TR" dirty="0"/>
              <a:t>Minimal ağrı ve uygun fizyolojik duruma dönüş sağlanmalı</a:t>
            </a:r>
          </a:p>
          <a:p>
            <a:r>
              <a:rPr lang="tr-TR" dirty="0"/>
              <a:t>Çoğu hayvan cerrahi sonrası 12 saat içinde tamamen mobil olurlar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8068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125113" cy="924475"/>
          </a:xfrm>
        </p:spPr>
        <p:txBody>
          <a:bodyPr/>
          <a:lstStyle/>
          <a:p>
            <a:r>
              <a:rPr lang="tr-TR" dirty="0"/>
              <a:t>Anesteziden uyanma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kritik bir süreçtir, yakın takip ve izlem gereklidir.</a:t>
            </a:r>
          </a:p>
          <a:p>
            <a:r>
              <a:rPr lang="tr-TR" dirty="0"/>
              <a:t>Hayvanın yutma refleksleri geri dönünceye kadar </a:t>
            </a:r>
            <a:r>
              <a:rPr lang="tr-TR" dirty="0" err="1"/>
              <a:t>endotrekeal</a:t>
            </a:r>
            <a:r>
              <a:rPr lang="tr-TR" dirty="0"/>
              <a:t> tüp çıkarılmamalıdır.</a:t>
            </a:r>
          </a:p>
          <a:p>
            <a:r>
              <a:rPr lang="tr-TR" dirty="0"/>
              <a:t>Hava yolu, solunum fonksiyonları, vücut sıcaklığı takip edilmelidir</a:t>
            </a:r>
          </a:p>
          <a:p>
            <a:r>
              <a:rPr lang="tr-TR" dirty="0"/>
              <a:t>Boğulma ve </a:t>
            </a:r>
            <a:r>
              <a:rPr lang="tr-TR" dirty="0" err="1"/>
              <a:t>aspirasyona</a:t>
            </a:r>
            <a:r>
              <a:rPr lang="tr-TR" dirty="0"/>
              <a:t> engel olmak için bu dönemde yem ve su verilmemelidir</a:t>
            </a:r>
          </a:p>
          <a:p>
            <a:r>
              <a:rPr lang="tr-TR" dirty="0"/>
              <a:t>Tek tek kafeslenmelidir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042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dönem </a:t>
            </a:r>
            <a:r>
              <a:rPr lang="tr-TR" dirty="0" err="1"/>
              <a:t>postoperatif</a:t>
            </a:r>
            <a:r>
              <a:rPr lang="tr-TR" dirty="0"/>
              <a:t> bakım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Standart kafeslerine taşınana kadar olan dönem</a:t>
            </a:r>
          </a:p>
          <a:p>
            <a:r>
              <a:rPr lang="tr-TR" dirty="0"/>
              <a:t>Analjezik, antibiyotik ve sıvı </a:t>
            </a:r>
            <a:r>
              <a:rPr lang="tr-TR" dirty="0" err="1"/>
              <a:t>replasmanına</a:t>
            </a:r>
            <a:r>
              <a:rPr lang="tr-TR" dirty="0"/>
              <a:t> ihtiyaç olabilir</a:t>
            </a:r>
          </a:p>
          <a:p>
            <a:r>
              <a:rPr lang="tr-TR" dirty="0"/>
              <a:t>Tam olarak uyandıktan sonra sıvı ve gıda </a:t>
            </a:r>
            <a:r>
              <a:rPr lang="tr-TR" dirty="0" smtClean="0"/>
              <a:t>verilebilir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2492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125113" cy="924475"/>
          </a:xfrm>
        </p:spPr>
        <p:txBody>
          <a:bodyPr/>
          <a:lstStyle/>
          <a:p>
            <a:r>
              <a:rPr lang="tr-TR" dirty="0"/>
              <a:t>Geç dönem </a:t>
            </a:r>
            <a:r>
              <a:rPr lang="tr-TR" dirty="0" err="1"/>
              <a:t>postoperatif</a:t>
            </a:r>
            <a:r>
              <a:rPr lang="tr-TR" dirty="0"/>
              <a:t> bakım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Vücüt</a:t>
            </a:r>
            <a:r>
              <a:rPr lang="tr-TR" dirty="0"/>
              <a:t> sıcaklığı</a:t>
            </a:r>
          </a:p>
          <a:p>
            <a:r>
              <a:rPr lang="tr-TR" dirty="0"/>
              <a:t>Gıda alımı </a:t>
            </a:r>
          </a:p>
          <a:p>
            <a:r>
              <a:rPr lang="tr-TR" dirty="0"/>
              <a:t>Hareket</a:t>
            </a:r>
          </a:p>
          <a:p>
            <a:r>
              <a:rPr lang="tr-TR" dirty="0"/>
              <a:t>Davranış</a:t>
            </a:r>
          </a:p>
          <a:p>
            <a:r>
              <a:rPr lang="tr-TR" dirty="0"/>
              <a:t>Ağrı işaretleri</a:t>
            </a:r>
          </a:p>
          <a:p>
            <a:r>
              <a:rPr lang="tr-TR" dirty="0"/>
              <a:t>Cerrahi yara kontrolü (</a:t>
            </a:r>
            <a:r>
              <a:rPr lang="tr-TR" dirty="0" err="1"/>
              <a:t>hergün</a:t>
            </a:r>
            <a:r>
              <a:rPr lang="tr-TR" dirty="0"/>
              <a:t>)</a:t>
            </a:r>
          </a:p>
          <a:p>
            <a:r>
              <a:rPr lang="tr-TR" dirty="0"/>
              <a:t>Açık yaraların bakımı ve kapatılması</a:t>
            </a:r>
          </a:p>
          <a:p>
            <a:r>
              <a:rPr lang="tr-TR" dirty="0"/>
              <a:t>Dikişlerin alınması (7-10 gün)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46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125113" cy="924475"/>
          </a:xfrm>
        </p:spPr>
        <p:txBody>
          <a:bodyPr/>
          <a:lstStyle/>
          <a:p>
            <a:r>
              <a:rPr lang="tr-TR" dirty="0" err="1"/>
              <a:t>Postoperatif</a:t>
            </a:r>
            <a:r>
              <a:rPr lang="tr-TR" dirty="0"/>
              <a:t> komplikasyonlar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Ağrı</a:t>
            </a:r>
          </a:p>
          <a:p>
            <a:r>
              <a:rPr lang="tr-TR" dirty="0"/>
              <a:t>Yara </a:t>
            </a:r>
            <a:r>
              <a:rPr lang="tr-TR" dirty="0" smtClean="0"/>
              <a:t>dudaklarının ayrılması</a:t>
            </a:r>
            <a:endParaRPr lang="tr-TR" dirty="0"/>
          </a:p>
          <a:p>
            <a:r>
              <a:rPr lang="tr-TR" dirty="0"/>
              <a:t>Yara enfeksiyonu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2463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522995" cy="924475"/>
          </a:xfrm>
        </p:spPr>
        <p:txBody>
          <a:bodyPr/>
          <a:lstStyle/>
          <a:p>
            <a:r>
              <a:rPr lang="tr-TR" dirty="0"/>
              <a:t>Yara </a:t>
            </a:r>
            <a:r>
              <a:rPr lang="tr-TR" dirty="0" err="1" smtClean="0"/>
              <a:t>infeksiyonun</a:t>
            </a:r>
            <a:r>
              <a:rPr lang="tr-TR" dirty="0" smtClean="0"/>
              <a:t> komplikasyonları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Artan </a:t>
            </a:r>
            <a:r>
              <a:rPr lang="tr-TR" dirty="0" err="1"/>
              <a:t>postoperatif</a:t>
            </a:r>
            <a:r>
              <a:rPr lang="tr-TR" dirty="0"/>
              <a:t> ağrı</a:t>
            </a:r>
          </a:p>
          <a:p>
            <a:r>
              <a:rPr lang="tr-TR" dirty="0"/>
              <a:t>Genel durumun kötüleşmesi</a:t>
            </a:r>
          </a:p>
          <a:p>
            <a:r>
              <a:rPr lang="tr-TR" dirty="0"/>
              <a:t>Geciken iyileşme</a:t>
            </a:r>
          </a:p>
          <a:p>
            <a:r>
              <a:rPr lang="tr-TR" dirty="0"/>
              <a:t>Sağ kalımda azalma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312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532440" cy="924475"/>
          </a:xfrm>
        </p:spPr>
        <p:txBody>
          <a:bodyPr/>
          <a:lstStyle/>
          <a:p>
            <a:r>
              <a:rPr lang="tr-TR" dirty="0"/>
              <a:t>Post-</a:t>
            </a:r>
            <a:r>
              <a:rPr lang="tr-TR" dirty="0" err="1"/>
              <a:t>operatif</a:t>
            </a:r>
            <a:r>
              <a:rPr lang="tr-TR" dirty="0"/>
              <a:t> enfeksiyonlara duyarlılıklar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Fare, sıçan, </a:t>
            </a:r>
            <a:r>
              <a:rPr lang="tr-TR" dirty="0" err="1"/>
              <a:t>hamster</a:t>
            </a:r>
            <a:r>
              <a:rPr lang="tr-TR" dirty="0"/>
              <a:t>, kobay (DÜŞÜK)</a:t>
            </a:r>
          </a:p>
          <a:p>
            <a:r>
              <a:rPr lang="tr-TR"/>
              <a:t>Tavşan (YÜKSEK)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316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www.youtube.com/watch?v=DhwghzFacKM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www.youtube.com/watch?v=J_l7s-wQ6GY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67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7125113" cy="924475"/>
          </a:xfrm>
        </p:spPr>
        <p:txBody>
          <a:bodyPr/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Basit Girişim Odası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051437"/>
          </a:xfrm>
        </p:spPr>
        <p:txBody>
          <a:bodyPr>
            <a:normAutofit/>
          </a:bodyPr>
          <a:lstStyle/>
          <a:p>
            <a:r>
              <a:rPr lang="tr-TR" sz="2400" dirty="0"/>
              <a:t>Küçük ve anestezi içermeyen  uygulamaların, tanısal testlerin ve ölen hayvanların </a:t>
            </a:r>
            <a:r>
              <a:rPr lang="tr-TR" sz="2400" dirty="0" err="1" smtClean="0"/>
              <a:t>nekropsilerinin</a:t>
            </a:r>
            <a:r>
              <a:rPr lang="tr-TR" sz="2400" dirty="0" smtClean="0"/>
              <a:t> </a:t>
            </a:r>
            <a:r>
              <a:rPr lang="tr-TR" sz="2400" dirty="0"/>
              <a:t>yapıldığı </a:t>
            </a:r>
            <a:r>
              <a:rPr lang="tr-TR" sz="2400" dirty="0" smtClean="0"/>
              <a:t>bölümdür.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Uygun büyüklükte, tüm yüzeyler hijyenik şartlara uygun, temiz su girişi ve pis su gideri bulunan, havalandırmalı, deneysel araştırmalara uygun aydınlatması olan bir </a:t>
            </a:r>
            <a:r>
              <a:rPr lang="tr-TR" sz="2400" dirty="0" smtClean="0"/>
              <a:t>odadır.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31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125113" cy="924475"/>
          </a:xfrm>
        </p:spPr>
        <p:txBody>
          <a:bodyPr/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Hayvan Hazırlama Odası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07361"/>
            <a:ext cx="8712968" cy="4051437"/>
          </a:xfrm>
        </p:spPr>
        <p:txBody>
          <a:bodyPr/>
          <a:lstStyle/>
          <a:p>
            <a:pPr algn="just"/>
            <a:r>
              <a:rPr lang="tr-TR" sz="2400" dirty="0"/>
              <a:t>Deney hayvanlarının deneysel çalışma öncesi temizlendiği, tıraşlarının yapıldığı, </a:t>
            </a:r>
            <a:r>
              <a:rPr lang="tr-TR" sz="2400" dirty="0" err="1"/>
              <a:t>premedikasyonun</a:t>
            </a:r>
            <a:r>
              <a:rPr lang="tr-TR" sz="2400" dirty="0"/>
              <a:t> uygulandığı odadır.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Uygun büyüklükte, tüm yüzeyler hijyenik şartlara uygun materyal ile kaplanmış, temiz su girişi ve pis su gideri bulunan, uygun havalandırması olan bir odadır.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51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807361"/>
            <a:ext cx="8280920" cy="4051437"/>
          </a:xfrm>
        </p:spPr>
        <p:txBody>
          <a:bodyPr/>
          <a:lstStyle/>
          <a:p>
            <a:r>
              <a:rPr lang="tr-TR" sz="2400" dirty="0"/>
              <a:t>Cerrahi girişim içeren deneylerin yapıldığı odalarda içeriye temiz havanın verilebileceği ve içerideki </a:t>
            </a:r>
            <a:r>
              <a:rPr lang="tr-TR" sz="2400" dirty="0" err="1"/>
              <a:t>toksik</a:t>
            </a:r>
            <a:r>
              <a:rPr lang="tr-TR" sz="2400" dirty="0"/>
              <a:t> ve anestezi gazlarının dışarıya atılabileceği bir havalandırma sistemi </a:t>
            </a:r>
            <a:r>
              <a:rPr lang="tr-TR" sz="2400" dirty="0" smtClean="0"/>
              <a:t>bulunmalıdır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Bu sistem, steril ameliyathanelerde pozitif basınçlı olmalı ve HEPA filtre sistemini </a:t>
            </a:r>
            <a:r>
              <a:rPr lang="tr-TR" sz="2400" dirty="0" smtClean="0"/>
              <a:t>içermelidir.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989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7125113" cy="924475"/>
          </a:xfrm>
        </p:spPr>
        <p:txBody>
          <a:bodyPr/>
          <a:lstStyle/>
          <a:p>
            <a:r>
              <a:rPr lang="tr-T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Reanimasyon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807361"/>
            <a:ext cx="7992888" cy="4051437"/>
          </a:xfrm>
        </p:spPr>
        <p:txBody>
          <a:bodyPr>
            <a:normAutofit/>
          </a:bodyPr>
          <a:lstStyle/>
          <a:p>
            <a:r>
              <a:rPr lang="tr-TR" sz="2400" dirty="0"/>
              <a:t>Operasyondan çıkan deney hayvanlarının, veteriner hekim kontrolünde uyanması ve gözlemlenmesi için oluşturulan bölümdür</a:t>
            </a:r>
          </a:p>
        </p:txBody>
      </p:sp>
    </p:spTree>
    <p:extLst>
      <p:ext uri="{BB962C8B-B14F-4D97-AF65-F5344CB8AC3E}">
        <p14:creationId xmlns:p14="http://schemas.microsoft.com/office/powerpoint/2010/main" val="113615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125113" cy="924475"/>
          </a:xfrm>
        </p:spPr>
        <p:txBody>
          <a:bodyPr/>
          <a:lstStyle/>
          <a:p>
            <a:r>
              <a:rPr lang="tr-T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Postoperatif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Bakım Odası: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051437"/>
          </a:xfrm>
        </p:spPr>
        <p:txBody>
          <a:bodyPr>
            <a:normAutofit/>
          </a:bodyPr>
          <a:lstStyle/>
          <a:p>
            <a:r>
              <a:rPr lang="tr-TR" sz="2400" dirty="0"/>
              <a:t>Operasyonlar sonrası hayvanların takip edildiği bölümdür. Odalar uygun büyüklüğe sahip olup temiz su girişi ve pis su gideri bulunmalıdır.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2065692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170</TotalTime>
  <Words>1383</Words>
  <Application>Microsoft Office PowerPoint</Application>
  <PresentationFormat>Ekran Gösterisi (4:3)</PresentationFormat>
  <Paragraphs>226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Spring</vt:lpstr>
      <vt:lpstr>LABORATUVAR HAYVANLARINDA  CERRAHİ TEKNİKLER</vt:lpstr>
      <vt:lpstr>PowerPoint Sunusu</vt:lpstr>
      <vt:lpstr>PowerPoint Sunusu</vt:lpstr>
      <vt:lpstr>PowerPoint Sunusu</vt:lpstr>
      <vt:lpstr>Basit Girişim Odası</vt:lpstr>
      <vt:lpstr>Hayvan Hazırlama Odası</vt:lpstr>
      <vt:lpstr>PowerPoint Sunusu</vt:lpstr>
      <vt:lpstr>Reanimasyon Odası</vt:lpstr>
      <vt:lpstr>Postoperatif Bakım Odası: </vt:lpstr>
      <vt:lpstr>Yıkama ve Sterilizasyon Odası:</vt:lpstr>
      <vt:lpstr>Cerrahide Terminoloji: </vt:lpstr>
      <vt:lpstr>PowerPoint Sunusu</vt:lpstr>
      <vt:lpstr>Aseptik teknik: </vt:lpstr>
      <vt:lpstr>Rodentlerin aseptik survival cerrahisinde önemli adımlar;</vt:lpstr>
      <vt:lpstr>Aseptik şartları sağlamak için;</vt:lpstr>
      <vt:lpstr>Kötü cerrahi hijyen;</vt:lpstr>
      <vt:lpstr>Operasyonun yapılacağı yüzey uygun dezenfektanlar ile temizlenmelidir; </vt:lpstr>
      <vt:lpstr>Tıraş </vt:lpstr>
      <vt:lpstr>PowerPoint Sunusu</vt:lpstr>
      <vt:lpstr>Cerrahın hazırlığı; </vt:lpstr>
      <vt:lpstr>PowerPoint Sunusu</vt:lpstr>
      <vt:lpstr>PowerPoint Sunusu</vt:lpstr>
      <vt:lpstr>PowerPoint Sunusu</vt:lpstr>
      <vt:lpstr>Antibiyotik uygulanması</vt:lpstr>
      <vt:lpstr>Cerrahi setin hazırlanması</vt:lpstr>
      <vt:lpstr>Portegü </vt:lpstr>
      <vt:lpstr>Forceps</vt:lpstr>
      <vt:lpstr>Bistürü</vt:lpstr>
      <vt:lpstr>Cerrahi setin operasyon öncesi temizliği </vt:lpstr>
      <vt:lpstr>Alet ve malzemelerin sterilizasyonu</vt:lpstr>
      <vt:lpstr>Sterilizasyon  (tüm canlı m.o öldürür) </vt:lpstr>
      <vt:lpstr>Dezenfeksiyon  (Canlı m.o. sayısını azaltır) </vt:lpstr>
      <vt:lpstr>Soğuk (kimyasal) sterilizasyon</vt:lpstr>
      <vt:lpstr>PowerPoint Sunusu</vt:lpstr>
      <vt:lpstr>Operasyon esnasında  dikkat edilecek kurallar</vt:lpstr>
      <vt:lpstr>Temel asepsi kuralları</vt:lpstr>
      <vt:lpstr>Dikiş</vt:lpstr>
      <vt:lpstr>Dikiş teknikleri </vt:lpstr>
      <vt:lpstr>Basit sürekli dikiş </vt:lpstr>
      <vt:lpstr>Basit ayrı dikiş</vt:lpstr>
      <vt:lpstr>Ameliyat sonrasında dikkat edilmesi gereken hususlar</vt:lpstr>
      <vt:lpstr>Anesteziden uyanma</vt:lpstr>
      <vt:lpstr>Akut dönem postoperatif bakım</vt:lpstr>
      <vt:lpstr>Geç dönem postoperatif bakım</vt:lpstr>
      <vt:lpstr>Postoperatif komplikasyonlar</vt:lpstr>
      <vt:lpstr>Yara infeksiyonun komplikasyonları</vt:lpstr>
      <vt:lpstr>Post-operatif enfeksiyonlara duyarlılıklar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 HAYVANLARINDA CERRAHİ TEKNİKLER</dc:title>
  <dc:creator>Asus</dc:creator>
  <cp:lastModifiedBy>Asus</cp:lastModifiedBy>
  <cp:revision>19</cp:revision>
  <dcterms:created xsi:type="dcterms:W3CDTF">2015-12-08T16:14:18Z</dcterms:created>
  <dcterms:modified xsi:type="dcterms:W3CDTF">2015-12-09T09:57:40Z</dcterms:modified>
</cp:coreProperties>
</file>