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300" r:id="rId3"/>
    <p:sldId id="257" r:id="rId4"/>
    <p:sldId id="258" r:id="rId5"/>
    <p:sldId id="299" r:id="rId6"/>
    <p:sldId id="259" r:id="rId7"/>
    <p:sldId id="261" r:id="rId8"/>
    <p:sldId id="263" r:id="rId9"/>
    <p:sldId id="295" r:id="rId10"/>
    <p:sldId id="296" r:id="rId11"/>
    <p:sldId id="262" r:id="rId12"/>
    <p:sldId id="280" r:id="rId13"/>
    <p:sldId id="297" r:id="rId14"/>
    <p:sldId id="281" r:id="rId15"/>
    <p:sldId id="282" r:id="rId16"/>
    <p:sldId id="283" r:id="rId17"/>
    <p:sldId id="284" r:id="rId18"/>
    <p:sldId id="285" r:id="rId19"/>
    <p:sldId id="298"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0FEA5E-B347-489F-8B5A-245063EE696D}" type="datetimeFigureOut">
              <a:rPr lang="tr-TR" smtClean="0"/>
              <a:t>9.10.2020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04BA65-49CD-41C8-9F87-42AFBBDD6D28}" type="slidenum">
              <a:rPr lang="tr-TR" smtClean="0"/>
              <a:t>‹#›</a:t>
            </a:fld>
            <a:endParaRPr lang="tr-TR"/>
          </a:p>
        </p:txBody>
      </p:sp>
    </p:spTree>
    <p:extLst>
      <p:ext uri="{BB962C8B-B14F-4D97-AF65-F5344CB8AC3E}">
        <p14:creationId xmlns:p14="http://schemas.microsoft.com/office/powerpoint/2010/main" val="786521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104BA65-49CD-41C8-9F87-42AFBBDD6D28}" type="slidenum">
              <a:rPr lang="tr-TR" smtClean="0"/>
              <a:t>12</a:t>
            </a:fld>
            <a:endParaRPr lang="tr-TR"/>
          </a:p>
        </p:txBody>
      </p:sp>
    </p:spTree>
    <p:extLst>
      <p:ext uri="{BB962C8B-B14F-4D97-AF65-F5344CB8AC3E}">
        <p14:creationId xmlns:p14="http://schemas.microsoft.com/office/powerpoint/2010/main" val="384619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3104BA65-49CD-41C8-9F87-42AFBBDD6D28}" type="slidenum">
              <a:rPr lang="tr-TR" smtClean="0"/>
              <a:t>13</a:t>
            </a:fld>
            <a:endParaRPr lang="tr-TR"/>
          </a:p>
        </p:txBody>
      </p:sp>
    </p:spTree>
    <p:extLst>
      <p:ext uri="{BB962C8B-B14F-4D97-AF65-F5344CB8AC3E}">
        <p14:creationId xmlns:p14="http://schemas.microsoft.com/office/powerpoint/2010/main" val="384619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13E071C-8EFF-4743-A57A-4512B442214A}" type="datetime1">
              <a:rPr lang="tr-TR" smtClean="0"/>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245765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17984FE-99B4-495F-9968-2D9FE846D0AE}" type="datetime1">
              <a:rPr lang="tr-TR" smtClean="0"/>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295232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17587A-3670-4FF7-92CD-F0165D2160A0}" type="datetime1">
              <a:rPr lang="tr-TR" smtClean="0"/>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3947050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413F8E2-DF40-4D84-8A08-059F76D6759F}" type="datetime1">
              <a:rPr lang="tr-TR" smtClean="0"/>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562596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CACE8CD-EB31-4D5C-960E-F17EA624FF99}" type="datetime1">
              <a:rPr lang="tr-TR" smtClean="0"/>
              <a:t>9.10.2020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313990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14DB39-9607-41F0-9482-8CA18B07DED1}" type="datetime1">
              <a:rPr lang="tr-TR" smtClean="0"/>
              <a:t>9.10.2020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2092958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DAEEB2E-3502-44F3-9149-9301C6DDED95}" type="datetime1">
              <a:rPr lang="tr-TR" smtClean="0"/>
              <a:t>9.10.2020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370921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20FE884-BA29-4E73-97F7-2AC821E50D40}" type="datetime1">
              <a:rPr lang="tr-TR" smtClean="0"/>
              <a:t>9.10.2020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133867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2C7D1C8-47A0-426B-AE67-67F188B15148}" type="datetime1">
              <a:rPr lang="tr-TR" smtClean="0"/>
              <a:t>9.10.2020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103725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2122CC0-4507-4C8B-972A-8791A763676E}" type="datetime1">
              <a:rPr lang="tr-TR" smtClean="0"/>
              <a:t>9.10.2020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378310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29B47FC-BE0F-4A95-BA01-96E6910918E6}" type="datetime1">
              <a:rPr lang="tr-TR" smtClean="0"/>
              <a:t>9.10.2020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70B6E88-962F-4909-AEC5-5F57FD3FE19C}" type="slidenum">
              <a:rPr lang="tr-TR" smtClean="0"/>
              <a:t>‹#›</a:t>
            </a:fld>
            <a:endParaRPr lang="tr-TR"/>
          </a:p>
        </p:txBody>
      </p:sp>
    </p:spTree>
    <p:extLst>
      <p:ext uri="{BB962C8B-B14F-4D97-AF65-F5344CB8AC3E}">
        <p14:creationId xmlns:p14="http://schemas.microsoft.com/office/powerpoint/2010/main" val="4277561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C61035-0525-4027-AFD1-2CA0E720884C}" type="datetime1">
              <a:rPr lang="tr-TR" smtClean="0"/>
              <a:t>9.10.2020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0B6E88-962F-4909-AEC5-5F57FD3FE19C}" type="slidenum">
              <a:rPr lang="tr-TR" smtClean="0"/>
              <a:t>‹#›</a:t>
            </a:fld>
            <a:endParaRPr lang="tr-TR"/>
          </a:p>
        </p:txBody>
      </p:sp>
    </p:spTree>
    <p:extLst>
      <p:ext uri="{BB962C8B-B14F-4D97-AF65-F5344CB8AC3E}">
        <p14:creationId xmlns:p14="http://schemas.microsoft.com/office/powerpoint/2010/main" val="1540532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468582" y="1607127"/>
            <a:ext cx="9144000" cy="1279382"/>
          </a:xfrm>
        </p:spPr>
        <p:txBody>
          <a:bodyPr/>
          <a:lstStyle/>
          <a:p>
            <a:r>
              <a:rPr lang="tr-TR" b="1" dirty="0" smtClean="0">
                <a:solidFill>
                  <a:srgbClr val="FF0000"/>
                </a:solidFill>
              </a:rPr>
              <a:t>VETERİNER HALK SAĞLIĞI</a:t>
            </a:r>
            <a:endParaRPr lang="tr-TR" b="1" dirty="0">
              <a:solidFill>
                <a:srgbClr val="FF0000"/>
              </a:solidFill>
            </a:endParaRPr>
          </a:p>
        </p:txBody>
      </p:sp>
    </p:spTree>
    <p:extLst>
      <p:ext uri="{BB962C8B-B14F-4D97-AF65-F5344CB8AC3E}">
        <p14:creationId xmlns:p14="http://schemas.microsoft.com/office/powerpoint/2010/main" val="324952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825625"/>
            <a:ext cx="12192000" cy="2419804"/>
          </a:xfrm>
        </p:spPr>
        <p:txBody>
          <a:bodyPr/>
          <a:lstStyle/>
          <a:p>
            <a:r>
              <a:rPr lang="tr-TR" dirty="0">
                <a:solidFill>
                  <a:srgbClr val="FF0000"/>
                </a:solidFill>
              </a:rPr>
              <a:t>VHS hizmetlerini geliştirmenin sosyal amacı; </a:t>
            </a:r>
            <a:endParaRPr lang="tr-TR" dirty="0" smtClean="0">
              <a:solidFill>
                <a:srgbClr val="FF0000"/>
              </a:solidFill>
            </a:endParaRPr>
          </a:p>
          <a:p>
            <a:r>
              <a:rPr lang="tr-TR" dirty="0" smtClean="0"/>
              <a:t>özellikle </a:t>
            </a:r>
            <a:r>
              <a:rPr lang="tr-TR" dirty="0"/>
              <a:t>veterinerlik hizmetlerinden mahrum kalmış, ancak bunun yanında hayvanlardan kaynaklanan veya kaynaklanabilecek hastalıkları engellemede büyük bir potansiyele sahip kırsal kesimde yaşayan </a:t>
            </a:r>
            <a:r>
              <a:rPr lang="tr-TR" b="1" u="sng" dirty="0">
                <a:solidFill>
                  <a:srgbClr val="0070C0"/>
                </a:solidFill>
              </a:rPr>
              <a:t>kadınlara</a:t>
            </a:r>
            <a:r>
              <a:rPr lang="tr-TR" dirty="0">
                <a:solidFill>
                  <a:srgbClr val="0070C0"/>
                </a:solidFill>
              </a:rPr>
              <a:t> </a:t>
            </a:r>
            <a:r>
              <a:rPr lang="tr-TR" dirty="0"/>
              <a:t>yönelik </a:t>
            </a:r>
            <a:r>
              <a:rPr lang="tr-TR" dirty="0" smtClean="0"/>
              <a:t>faaliyetlerdir.</a:t>
            </a: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10</a:t>
            </a:fld>
            <a:endParaRPr lang="tr-TR"/>
          </a:p>
        </p:txBody>
      </p:sp>
    </p:spTree>
    <p:extLst>
      <p:ext uri="{BB962C8B-B14F-4D97-AF65-F5344CB8AC3E}">
        <p14:creationId xmlns:p14="http://schemas.microsoft.com/office/powerpoint/2010/main" val="3132280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57313"/>
            <a:ext cx="12192000" cy="4819650"/>
          </a:xfrm>
        </p:spPr>
        <p:txBody>
          <a:bodyPr>
            <a:normAutofit/>
          </a:bodyPr>
          <a:lstStyle/>
          <a:p>
            <a:pPr marL="0" indent="0">
              <a:buNone/>
            </a:pPr>
            <a:r>
              <a:rPr lang="tr-TR" dirty="0" smtClean="0">
                <a:solidFill>
                  <a:srgbClr val="FF0000"/>
                </a:solidFill>
              </a:rPr>
              <a:t>Gelecekte VHS</a:t>
            </a:r>
            <a:r>
              <a:rPr lang="tr-TR" dirty="0">
                <a:solidFill>
                  <a:srgbClr val="FF0000"/>
                </a:solidFill>
              </a:rPr>
              <a:t>  </a:t>
            </a:r>
            <a:r>
              <a:rPr lang="tr-TR" dirty="0" smtClean="0">
                <a:solidFill>
                  <a:srgbClr val="FF0000"/>
                </a:solidFill>
              </a:rPr>
              <a:t>aktiviteleri:</a:t>
            </a:r>
            <a:r>
              <a:rPr lang="tr-TR" dirty="0"/>
              <a:t> </a:t>
            </a:r>
          </a:p>
          <a:p>
            <a:r>
              <a:rPr lang="tr-TR" sz="2750" dirty="0" smtClean="0"/>
              <a:t>Gelişmiş</a:t>
            </a:r>
            <a:r>
              <a:rPr lang="tr-TR" sz="2750" dirty="0"/>
              <a:t>  ve  gelişmekte  olan  ülkelerde  çevre  kirliliğinden  kaynaklanan  </a:t>
            </a:r>
            <a:r>
              <a:rPr lang="tr-TR" sz="2750" dirty="0" smtClean="0"/>
              <a:t>sorunlar</a:t>
            </a:r>
            <a:r>
              <a:rPr lang="tr-TR" sz="2750" dirty="0"/>
              <a:t>  </a:t>
            </a:r>
            <a:r>
              <a:rPr lang="tr-TR" sz="2750" dirty="0" smtClean="0"/>
              <a:t>artacaktır.</a:t>
            </a:r>
          </a:p>
          <a:p>
            <a:r>
              <a:rPr lang="tr-TR" sz="2700" dirty="0" smtClean="0"/>
              <a:t>Küresel</a:t>
            </a:r>
            <a:r>
              <a:rPr lang="tr-TR" sz="2700" dirty="0"/>
              <a:t>  ısınma  artmaya  ve  doğal  değişikliklere  neden  olamaya  devam  edecektir.</a:t>
            </a:r>
          </a:p>
          <a:p>
            <a:r>
              <a:rPr lang="tr-TR" dirty="0" err="1" smtClean="0"/>
              <a:t>Zoonotik</a:t>
            </a:r>
            <a:r>
              <a:rPr lang="tr-TR" dirty="0"/>
              <a:t>  hastalıkların  seyri  </a:t>
            </a:r>
            <a:r>
              <a:rPr lang="tr-TR" dirty="0" smtClean="0"/>
              <a:t>değişecektir.</a:t>
            </a:r>
          </a:p>
          <a:p>
            <a:r>
              <a:rPr lang="tr-TR" dirty="0" smtClean="0"/>
              <a:t>Geçtiğimiz</a:t>
            </a:r>
            <a:r>
              <a:rPr lang="tr-TR" dirty="0"/>
              <a:t>  yıllarda  bu  hastalıkların  bir </a:t>
            </a:r>
            <a:r>
              <a:rPr lang="tr-TR" dirty="0" smtClean="0"/>
              <a:t>kısmı yeni yeni tanımlanmış, bir kısmı ise  normal</a:t>
            </a:r>
            <a:r>
              <a:rPr lang="tr-TR" dirty="0"/>
              <a:t>  seyrini izlemiştir.</a:t>
            </a:r>
            <a:endParaRPr lang="tr-TR" dirty="0" smtClean="0"/>
          </a:p>
          <a:p>
            <a:r>
              <a:rPr lang="tr-TR" dirty="0" smtClean="0"/>
              <a:t>Hayvan </a:t>
            </a:r>
            <a:r>
              <a:rPr lang="tr-TR" dirty="0"/>
              <a:t>hastalıklarının </a:t>
            </a:r>
            <a:r>
              <a:rPr lang="tr-TR" dirty="0" smtClean="0"/>
              <a:t>artmasında çevrenin</a:t>
            </a:r>
            <a:r>
              <a:rPr lang="tr-TR" dirty="0"/>
              <a:t>  </a:t>
            </a:r>
            <a:r>
              <a:rPr lang="tr-TR" dirty="0" smtClean="0"/>
              <a:t>değişmesini, </a:t>
            </a:r>
            <a:r>
              <a:rPr lang="tr-TR" dirty="0"/>
              <a:t>hayvan  üretiminin artmasını </a:t>
            </a:r>
            <a:r>
              <a:rPr lang="tr-TR" dirty="0" smtClean="0"/>
              <a:t>sayılabilir.</a:t>
            </a:r>
            <a:r>
              <a:rPr lang="tr-TR" dirty="0"/>
              <a:t> </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11</a:t>
            </a:fld>
            <a:endParaRPr lang="tr-TR" dirty="0"/>
          </a:p>
        </p:txBody>
      </p:sp>
    </p:spTree>
    <p:extLst>
      <p:ext uri="{BB962C8B-B14F-4D97-AF65-F5344CB8AC3E}">
        <p14:creationId xmlns:p14="http://schemas.microsoft.com/office/powerpoint/2010/main" val="1795926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1121229"/>
            <a:ext cx="11372849" cy="5422446"/>
          </a:xfrm>
        </p:spPr>
        <p:txBody>
          <a:bodyPr>
            <a:normAutofit/>
          </a:bodyPr>
          <a:lstStyle/>
          <a:p>
            <a:pPr marL="0" indent="0">
              <a:buNone/>
            </a:pPr>
            <a:r>
              <a:rPr lang="tr-TR" b="1" dirty="0" smtClean="0">
                <a:solidFill>
                  <a:srgbClr val="FF0000"/>
                </a:solidFill>
              </a:rPr>
              <a:t>Veteriner Halk Sağlığı</a:t>
            </a:r>
          </a:p>
          <a:p>
            <a:r>
              <a:rPr lang="tr-TR" dirty="0"/>
              <a:t>T</a:t>
            </a:r>
            <a:r>
              <a:rPr lang="tr-TR" dirty="0" smtClean="0"/>
              <a:t>oplumda</a:t>
            </a:r>
            <a:r>
              <a:rPr lang="tr-TR" dirty="0"/>
              <a:t>  sağlık problemlerini engellemek, sağlık ve sağlığı desteklemeyi geliştirmek,  tüm sağlık problemlerini çözümlemek  için topluluğun </a:t>
            </a:r>
            <a:r>
              <a:rPr lang="tr-TR" dirty="0" err="1"/>
              <a:t>organizasyonel</a:t>
            </a:r>
            <a:r>
              <a:rPr lang="tr-TR" dirty="0"/>
              <a:t> çabasını içerir. </a:t>
            </a:r>
            <a:endParaRPr lang="tr-TR" dirty="0" smtClean="0"/>
          </a:p>
          <a:p>
            <a:r>
              <a:rPr lang="tr-TR" dirty="0" smtClean="0"/>
              <a:t>Halk</a:t>
            </a:r>
            <a:r>
              <a:rPr lang="tr-TR" dirty="0"/>
              <a:t> </a:t>
            </a:r>
            <a:r>
              <a:rPr lang="tr-TR" dirty="0" smtClean="0"/>
              <a:t>sağlığı </a:t>
            </a:r>
            <a:r>
              <a:rPr lang="tr-TR" dirty="0"/>
              <a:t>bireylerle değil toplumla ilişkilidir.</a:t>
            </a:r>
          </a:p>
          <a:p>
            <a:r>
              <a:rPr lang="tr-TR" dirty="0"/>
              <a:t>Hastalıların önlenmesi, sağlığın iyileştirilmesi, hastalıkların </a:t>
            </a:r>
            <a:r>
              <a:rPr lang="tr-TR" dirty="0" err="1"/>
              <a:t>erdikasyonu</a:t>
            </a:r>
            <a:r>
              <a:rPr lang="tr-TR" dirty="0"/>
              <a:t>,  rehabilitasyon ve bakım  için organize bir sistemdir.  </a:t>
            </a:r>
            <a:endParaRPr lang="tr-TR" dirty="0" smtClean="0"/>
          </a:p>
          <a:p>
            <a:r>
              <a:rPr lang="tr-TR" dirty="0" smtClean="0"/>
              <a:t>Veteriner </a:t>
            </a:r>
            <a:r>
              <a:rPr lang="tr-TR" dirty="0"/>
              <a:t>halk sağlığı </a:t>
            </a:r>
            <a:r>
              <a:rPr lang="tr-TR" dirty="0" smtClean="0"/>
              <a:t>halk, sağlığının </a:t>
            </a:r>
            <a:r>
              <a:rPr lang="tr-TR" dirty="0"/>
              <a:t>bir belli başlı bölümüdür. </a:t>
            </a:r>
          </a:p>
          <a:p>
            <a:r>
              <a:rPr lang="tr-TR" dirty="0" smtClean="0"/>
              <a:t>Sadece </a:t>
            </a:r>
            <a:r>
              <a:rPr lang="tr-TR" dirty="0"/>
              <a:t>insanın fiziksel </a:t>
            </a:r>
            <a:r>
              <a:rPr lang="tr-TR" dirty="0" smtClean="0"/>
              <a:t>sağılığı </a:t>
            </a:r>
            <a:r>
              <a:rPr lang="tr-TR" dirty="0"/>
              <a:t>değil aynı zamanda  insanın </a:t>
            </a:r>
            <a:r>
              <a:rPr lang="tr-TR" dirty="0" err="1"/>
              <a:t>mental</a:t>
            </a:r>
            <a:r>
              <a:rPr lang="tr-TR" dirty="0"/>
              <a:t> ve sosyal esenliğinin sağlanmasında hayvanların rolünü de kapsar.  </a:t>
            </a:r>
            <a:endParaRPr lang="tr-TR" dirty="0" smtClean="0"/>
          </a:p>
        </p:txBody>
      </p:sp>
      <p:sp>
        <p:nvSpPr>
          <p:cNvPr id="4" name="Slayt Numarası Yer Tutucusu 3"/>
          <p:cNvSpPr>
            <a:spLocks noGrp="1"/>
          </p:cNvSpPr>
          <p:nvPr>
            <p:ph type="sldNum" sz="quarter" idx="12"/>
          </p:nvPr>
        </p:nvSpPr>
        <p:spPr/>
        <p:txBody>
          <a:bodyPr/>
          <a:lstStyle/>
          <a:p>
            <a:fld id="{470B6E88-962F-4909-AEC5-5F57FD3FE19C}" type="slidenum">
              <a:rPr lang="tr-TR" smtClean="0"/>
              <a:t>12</a:t>
            </a:fld>
            <a:endParaRPr lang="tr-TR"/>
          </a:p>
        </p:txBody>
      </p:sp>
    </p:spTree>
    <p:extLst>
      <p:ext uri="{BB962C8B-B14F-4D97-AF65-F5344CB8AC3E}">
        <p14:creationId xmlns:p14="http://schemas.microsoft.com/office/powerpoint/2010/main" val="2847003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025" y="842963"/>
            <a:ext cx="11372849" cy="5700712"/>
          </a:xfrm>
        </p:spPr>
        <p:txBody>
          <a:bodyPr>
            <a:normAutofit/>
          </a:bodyPr>
          <a:lstStyle/>
          <a:p>
            <a:pPr marL="0" indent="0">
              <a:buNone/>
            </a:pPr>
            <a:r>
              <a:rPr lang="tr-TR" b="1" dirty="0" smtClean="0">
                <a:solidFill>
                  <a:srgbClr val="FF0000"/>
                </a:solidFill>
              </a:rPr>
              <a:t>Veteriner Halk Sağlığı</a:t>
            </a:r>
          </a:p>
          <a:p>
            <a:pPr marL="0" indent="0">
              <a:buNone/>
            </a:pPr>
            <a:r>
              <a:rPr lang="tr-TR" dirty="0" smtClean="0">
                <a:solidFill>
                  <a:srgbClr val="FF0000"/>
                </a:solidFill>
              </a:rPr>
              <a:t>Halk </a:t>
            </a:r>
            <a:r>
              <a:rPr lang="tr-TR" dirty="0">
                <a:solidFill>
                  <a:srgbClr val="FF0000"/>
                </a:solidFill>
              </a:rPr>
              <a:t>sağlığı kapsamında yer alan </a:t>
            </a:r>
            <a:r>
              <a:rPr lang="tr-TR" dirty="0" smtClean="0">
                <a:solidFill>
                  <a:srgbClr val="FF0000"/>
                </a:solidFill>
              </a:rPr>
              <a:t>görevleri :</a:t>
            </a:r>
            <a:endParaRPr lang="tr-TR" dirty="0">
              <a:solidFill>
                <a:srgbClr val="FF0000"/>
              </a:solidFill>
            </a:endParaRPr>
          </a:p>
          <a:p>
            <a:r>
              <a:rPr lang="tr-TR" dirty="0" smtClean="0">
                <a:solidFill>
                  <a:srgbClr val="0070C0"/>
                </a:solidFill>
              </a:rPr>
              <a:t>Toplumun </a:t>
            </a:r>
            <a:r>
              <a:rPr lang="tr-TR" dirty="0">
                <a:solidFill>
                  <a:srgbClr val="0070C0"/>
                </a:solidFill>
              </a:rPr>
              <a:t>yeterli ve dengeli beslenmesi</a:t>
            </a:r>
          </a:p>
          <a:p>
            <a:r>
              <a:rPr lang="tr-TR" dirty="0" smtClean="0">
                <a:solidFill>
                  <a:srgbClr val="0070C0"/>
                </a:solidFill>
              </a:rPr>
              <a:t>Hastalık </a:t>
            </a:r>
            <a:r>
              <a:rPr lang="tr-TR" dirty="0">
                <a:solidFill>
                  <a:srgbClr val="0070C0"/>
                </a:solidFill>
              </a:rPr>
              <a:t>etkenleri ve sağlığa zararlı diğer etkenlerde erken tanı, </a:t>
            </a:r>
            <a:r>
              <a:rPr lang="tr-TR" dirty="0" smtClean="0">
                <a:solidFill>
                  <a:srgbClr val="0070C0"/>
                </a:solidFill>
              </a:rPr>
              <a:t>tedavi ve </a:t>
            </a:r>
            <a:r>
              <a:rPr lang="tr-TR" dirty="0">
                <a:solidFill>
                  <a:srgbClr val="0070C0"/>
                </a:solidFill>
              </a:rPr>
              <a:t>korunma</a:t>
            </a:r>
          </a:p>
          <a:p>
            <a:r>
              <a:rPr lang="tr-TR" dirty="0" smtClean="0">
                <a:solidFill>
                  <a:srgbClr val="0070C0"/>
                </a:solidFill>
              </a:rPr>
              <a:t>Temizlik </a:t>
            </a:r>
            <a:r>
              <a:rPr lang="tr-TR" dirty="0">
                <a:solidFill>
                  <a:srgbClr val="0070C0"/>
                </a:solidFill>
              </a:rPr>
              <a:t>ve dezenfeksiyon</a:t>
            </a:r>
          </a:p>
          <a:p>
            <a:r>
              <a:rPr lang="tr-TR" dirty="0" smtClean="0">
                <a:solidFill>
                  <a:srgbClr val="0070C0"/>
                </a:solidFill>
              </a:rPr>
              <a:t>Çevrenin </a:t>
            </a:r>
            <a:r>
              <a:rPr lang="tr-TR" dirty="0">
                <a:solidFill>
                  <a:srgbClr val="0070C0"/>
                </a:solidFill>
              </a:rPr>
              <a:t>temiz ve verimli kılınması</a:t>
            </a:r>
          </a:p>
          <a:p>
            <a:r>
              <a:rPr lang="tr-TR" dirty="0" smtClean="0">
                <a:solidFill>
                  <a:srgbClr val="0070C0"/>
                </a:solidFill>
              </a:rPr>
              <a:t>Veteriner </a:t>
            </a:r>
            <a:r>
              <a:rPr lang="tr-TR" dirty="0">
                <a:solidFill>
                  <a:srgbClr val="0070C0"/>
                </a:solidFill>
              </a:rPr>
              <a:t>halk sağlığının gelişimi </a:t>
            </a:r>
          </a:p>
          <a:p>
            <a:r>
              <a:rPr lang="tr-TR" dirty="0" smtClean="0">
                <a:solidFill>
                  <a:srgbClr val="0070C0"/>
                </a:solidFill>
              </a:rPr>
              <a:t>Veteriner </a:t>
            </a:r>
            <a:r>
              <a:rPr lang="tr-TR" dirty="0">
                <a:solidFill>
                  <a:srgbClr val="0070C0"/>
                </a:solidFill>
              </a:rPr>
              <a:t>halk sağlığı  insanın verimliliğini ve  yaşam kalitesini sağlayan,  hayatı koruyan,  hastalıkları önleyen,</a:t>
            </a:r>
          </a:p>
          <a:p>
            <a:r>
              <a:rPr lang="tr-TR" dirty="0">
                <a:solidFill>
                  <a:srgbClr val="0070C0"/>
                </a:solidFill>
              </a:rPr>
              <a:t>Veteriner hekimlik  sanatı ve uygulama çabalarını</a:t>
            </a:r>
            <a:r>
              <a:rPr lang="tr-TR" dirty="0"/>
              <a:t> </a:t>
            </a:r>
            <a:r>
              <a:rPr lang="tr-TR" dirty="0" smtClean="0"/>
              <a:t>içermektedir. </a:t>
            </a:r>
            <a:r>
              <a:rPr lang="tr-TR" dirty="0"/>
              <a:t> </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13</a:t>
            </a:fld>
            <a:endParaRPr lang="tr-TR"/>
          </a:p>
        </p:txBody>
      </p:sp>
    </p:spTree>
    <p:extLst>
      <p:ext uri="{BB962C8B-B14F-4D97-AF65-F5344CB8AC3E}">
        <p14:creationId xmlns:p14="http://schemas.microsoft.com/office/powerpoint/2010/main" val="69028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8637" y="526473"/>
            <a:ext cx="11044237" cy="5650490"/>
          </a:xfrm>
        </p:spPr>
        <p:txBody>
          <a:bodyPr>
            <a:normAutofit/>
          </a:bodyPr>
          <a:lstStyle/>
          <a:p>
            <a:r>
              <a:rPr lang="tr-TR" dirty="0">
                <a:solidFill>
                  <a:srgbClr val="0070C0"/>
                </a:solidFill>
              </a:rPr>
              <a:t>Veteriner halk sağlığı  kamu sağlığının bir bileşenidir, profesyonel veteriner beceri ve bilginin uygulaması insan sağlığının korunması ve yaşam kalitesinin arttırılması için  kaynaktır</a:t>
            </a:r>
            <a:r>
              <a:rPr lang="tr-TR" dirty="0" smtClean="0">
                <a:solidFill>
                  <a:srgbClr val="0070C0"/>
                </a:solidFill>
              </a:rPr>
              <a:t>.</a:t>
            </a:r>
            <a:endParaRPr lang="tr-TR" dirty="0">
              <a:solidFill>
                <a:srgbClr val="0070C0"/>
              </a:solidFill>
            </a:endParaRPr>
          </a:p>
          <a:p>
            <a:r>
              <a:rPr lang="tr-TR" dirty="0">
                <a:solidFill>
                  <a:srgbClr val="FF0000"/>
                </a:solidFill>
              </a:rPr>
              <a:t>Halk sağlığı; </a:t>
            </a:r>
            <a:r>
              <a:rPr lang="tr-TR" dirty="0">
                <a:solidFill>
                  <a:srgbClr val="0070C0"/>
                </a:solidFill>
              </a:rPr>
              <a:t>organize edilmiş toplum çalışmaları sonunda  çevre sağlığı koşullarını düzelterek, bireylere sağlık bilgisi vererek, bulaşıcı hastalıkları önleyerek , hastalıların erken tanı ve  koruyucu tedavisini sağlayacak </a:t>
            </a:r>
            <a:r>
              <a:rPr lang="tr-TR" dirty="0" smtClean="0">
                <a:solidFill>
                  <a:srgbClr val="0070C0"/>
                </a:solidFill>
              </a:rPr>
              <a:t>sağlık </a:t>
            </a:r>
            <a:r>
              <a:rPr lang="tr-TR" dirty="0">
                <a:solidFill>
                  <a:srgbClr val="0070C0"/>
                </a:solidFill>
              </a:rPr>
              <a:t>örgütlerini kurarak, toplumsal çalışmaları her bireyin sağlığını sürdürecek  bir yaşam düzeyini sağlayacak biçimde geliştirerek, hastalıklardan korunmayı, yaşamın uzatılmasını, beden ve ruh sağlığı  ile çalışma gücünün arttırılmasını sağlayan bir bilim ve sanat dalıdır.</a:t>
            </a:r>
          </a:p>
          <a:p>
            <a:r>
              <a:rPr lang="tr-TR" b="1" u="sng" dirty="0">
                <a:solidFill>
                  <a:srgbClr val="00B050"/>
                </a:solidFill>
              </a:rPr>
              <a:t>Özetle</a:t>
            </a:r>
            <a:r>
              <a:rPr lang="tr-TR" dirty="0"/>
              <a:t> halk sağlığı; </a:t>
            </a:r>
            <a:r>
              <a:rPr lang="tr-TR" i="1" dirty="0">
                <a:solidFill>
                  <a:srgbClr val="FF0000"/>
                </a:solidFill>
              </a:rPr>
              <a:t>toplumun hastalıklardan korunarak sağlıklı, yetenekli, üretken ve mutlu bir şekilde uzun yaşam sürmesini amaçlayan bir bilim ve sanat dalıdır</a:t>
            </a:r>
            <a:r>
              <a:rPr lang="tr-TR" i="1" dirty="0" smtClean="0">
                <a:solidFill>
                  <a:srgbClr val="FF0000"/>
                </a:solidFill>
              </a:rPr>
              <a:t>.</a:t>
            </a:r>
            <a:endParaRPr lang="tr-TR" i="1" dirty="0">
              <a:solidFill>
                <a:srgbClr val="FF0000"/>
              </a:solidFill>
            </a:endParaRPr>
          </a:p>
        </p:txBody>
      </p:sp>
      <p:sp>
        <p:nvSpPr>
          <p:cNvPr id="4" name="Slayt Numarası Yer Tutucusu 3"/>
          <p:cNvSpPr>
            <a:spLocks noGrp="1"/>
          </p:cNvSpPr>
          <p:nvPr>
            <p:ph type="sldNum" sz="quarter" idx="12"/>
          </p:nvPr>
        </p:nvSpPr>
        <p:spPr/>
        <p:txBody>
          <a:bodyPr/>
          <a:lstStyle/>
          <a:p>
            <a:fld id="{470B6E88-962F-4909-AEC5-5F57FD3FE19C}" type="slidenum">
              <a:rPr lang="tr-TR" smtClean="0"/>
              <a:t>14</a:t>
            </a:fld>
            <a:endParaRPr lang="tr-TR"/>
          </a:p>
        </p:txBody>
      </p:sp>
    </p:spTree>
    <p:extLst>
      <p:ext uri="{BB962C8B-B14F-4D97-AF65-F5344CB8AC3E}">
        <p14:creationId xmlns:p14="http://schemas.microsoft.com/office/powerpoint/2010/main" val="3128521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8637" y="678873"/>
            <a:ext cx="11044237" cy="5498090"/>
          </a:xfrm>
        </p:spPr>
        <p:txBody>
          <a:bodyPr>
            <a:normAutofit fontScale="85000" lnSpcReduction="20000"/>
          </a:bodyPr>
          <a:lstStyle/>
          <a:p>
            <a:r>
              <a:rPr lang="tr-TR" b="1" dirty="0"/>
              <a:t>Veteriner halk sağlığının kapsamı</a:t>
            </a:r>
            <a:endParaRPr lang="tr-TR" dirty="0"/>
          </a:p>
          <a:p>
            <a:r>
              <a:rPr lang="tr-TR" dirty="0"/>
              <a:t>Veteriner halk sağlığı kapsamında doğrudan hekimlik ile ilgili yürütülen başlıca hizmetler;</a:t>
            </a:r>
          </a:p>
          <a:p>
            <a:r>
              <a:rPr lang="tr-TR" i="1" dirty="0">
                <a:solidFill>
                  <a:srgbClr val="0070C0"/>
                </a:solidFill>
              </a:rPr>
              <a:t>Ø  </a:t>
            </a:r>
            <a:r>
              <a:rPr lang="tr-TR" dirty="0"/>
              <a:t>    </a:t>
            </a:r>
            <a:r>
              <a:rPr lang="tr-TR" i="1" dirty="0" err="1">
                <a:solidFill>
                  <a:srgbClr val="0070C0"/>
                </a:solidFill>
              </a:rPr>
              <a:t>Zoonozların</a:t>
            </a:r>
            <a:r>
              <a:rPr lang="tr-TR" i="1" dirty="0">
                <a:solidFill>
                  <a:srgbClr val="0070C0"/>
                </a:solidFill>
              </a:rPr>
              <a:t> niteliklerini saptamak, tanı ve sağaltımlarını yapmak ve bunlara karşı gerekli kontrol önlemleri almak</a:t>
            </a:r>
          </a:p>
          <a:p>
            <a:r>
              <a:rPr lang="tr-TR" i="1" dirty="0">
                <a:solidFill>
                  <a:srgbClr val="0070C0"/>
                </a:solidFill>
              </a:rPr>
              <a:t>Ø      Hayvansal gıda üretiminde  kalite kontrolünü sağlamak (Çiftlikten sofraya güvenli gıda)</a:t>
            </a:r>
          </a:p>
          <a:p>
            <a:r>
              <a:rPr lang="tr-TR" i="1" dirty="0">
                <a:solidFill>
                  <a:srgbClr val="0070C0"/>
                </a:solidFill>
              </a:rPr>
              <a:t>Ø      Halk sağlığı açısından tehlike yaratabilecek  hayvan ısırmaları, zehirlenmeler ve diğer hayvansal kökenli tehlikeler</a:t>
            </a:r>
          </a:p>
          <a:p>
            <a:r>
              <a:rPr lang="tr-TR" i="1" dirty="0">
                <a:solidFill>
                  <a:srgbClr val="0070C0"/>
                </a:solidFill>
              </a:rPr>
              <a:t>Ø      Artık ve atıkları değerlendirerek bunlardan kaynaklanabilecek sağlık sorunlarını önlemek</a:t>
            </a:r>
          </a:p>
          <a:p>
            <a:r>
              <a:rPr lang="tr-TR" i="1" dirty="0">
                <a:solidFill>
                  <a:srgbClr val="0070C0"/>
                </a:solidFill>
              </a:rPr>
              <a:t>Veteriner hekimliğin halk sağlığındaki görev ve sorumluluklarının artma nedenleri;</a:t>
            </a:r>
          </a:p>
          <a:p>
            <a:r>
              <a:rPr lang="tr-TR" i="1" dirty="0">
                <a:solidFill>
                  <a:srgbClr val="0070C0"/>
                </a:solidFill>
              </a:rPr>
              <a:t>Ø      </a:t>
            </a:r>
            <a:r>
              <a:rPr lang="tr-TR" i="1" dirty="0" err="1">
                <a:solidFill>
                  <a:srgbClr val="0070C0"/>
                </a:solidFill>
              </a:rPr>
              <a:t>İntensiv</a:t>
            </a:r>
            <a:r>
              <a:rPr lang="tr-TR" i="1" dirty="0">
                <a:solidFill>
                  <a:srgbClr val="0070C0"/>
                </a:solidFill>
              </a:rPr>
              <a:t> yetiştiricilik</a:t>
            </a:r>
          </a:p>
          <a:p>
            <a:r>
              <a:rPr lang="tr-TR" i="1" dirty="0">
                <a:solidFill>
                  <a:srgbClr val="0070C0"/>
                </a:solidFill>
              </a:rPr>
              <a:t>Ø      Hayvansal üretimin artması</a:t>
            </a:r>
          </a:p>
          <a:p>
            <a:r>
              <a:rPr lang="tr-TR" i="1" dirty="0">
                <a:solidFill>
                  <a:srgbClr val="0070C0"/>
                </a:solidFill>
              </a:rPr>
              <a:t>Ø      Uluslararası ticaretin artması</a:t>
            </a:r>
          </a:p>
          <a:p>
            <a:r>
              <a:rPr lang="tr-TR" i="1" dirty="0">
                <a:solidFill>
                  <a:srgbClr val="0070C0"/>
                </a:solidFill>
              </a:rPr>
              <a:t>Ø      Pet hayvanların  </a:t>
            </a:r>
            <a:r>
              <a:rPr lang="tr-TR" i="1" dirty="0" smtClean="0">
                <a:solidFill>
                  <a:srgbClr val="0070C0"/>
                </a:solidFill>
              </a:rPr>
              <a:t>çoğalması</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15</a:t>
            </a:fld>
            <a:endParaRPr lang="tr-TR"/>
          </a:p>
        </p:txBody>
      </p:sp>
    </p:spTree>
    <p:extLst>
      <p:ext uri="{BB962C8B-B14F-4D97-AF65-F5344CB8AC3E}">
        <p14:creationId xmlns:p14="http://schemas.microsoft.com/office/powerpoint/2010/main" val="3687560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2400" y="670719"/>
            <a:ext cx="11763375" cy="5900738"/>
          </a:xfrm>
        </p:spPr>
        <p:txBody>
          <a:bodyPr>
            <a:normAutofit fontScale="77500" lnSpcReduction="20000"/>
          </a:bodyPr>
          <a:lstStyle/>
          <a:p>
            <a:r>
              <a:rPr lang="tr-TR" b="1" dirty="0"/>
              <a:t>Veteriner Hekimlik</a:t>
            </a:r>
            <a:endParaRPr lang="tr-TR" dirty="0"/>
          </a:p>
          <a:p>
            <a:r>
              <a:rPr lang="tr-TR" dirty="0"/>
              <a:t>Veteriner Hekimlik </a:t>
            </a:r>
            <a:r>
              <a:rPr lang="tr-TR" i="1" dirty="0">
                <a:solidFill>
                  <a:srgbClr val="0070C0"/>
                </a:solidFill>
              </a:rPr>
              <a:t>çok yönlü bir meslek olup; başta hayvan sağlığı olmak üzere, yetiştirme, ıslah, besleme, hayvansal orijinli gıdalar yönüyle halk sağlığı, çevre sağlığı, yem maddeleri üretimi, biyolojik maddeler üretimi uygulanması ve daha pek çok yönde bilgi ve beceri kazanılması gereken bir meslektir.</a:t>
            </a:r>
          </a:p>
          <a:p>
            <a:r>
              <a:rPr lang="tr-TR" dirty="0"/>
              <a:t>Veteriner hekim kısaca; </a:t>
            </a:r>
            <a:r>
              <a:rPr lang="tr-TR" i="1" dirty="0">
                <a:solidFill>
                  <a:srgbClr val="FF0000"/>
                </a:solidFill>
              </a:rPr>
              <a:t>hayvan sağlığının korunması için önlemler alan, hastalıklara tanı koyan, tıbbi ve cerrahi girişimlerde bulunarak hastalığın tedavisini sağlayan kişidir</a:t>
            </a:r>
            <a:r>
              <a:rPr lang="tr-TR" dirty="0"/>
              <a:t>. </a:t>
            </a:r>
            <a:endParaRPr lang="tr-TR" dirty="0" smtClean="0"/>
          </a:p>
          <a:p>
            <a:r>
              <a:rPr lang="tr-TR" b="1" dirty="0" smtClean="0"/>
              <a:t>Hayvan </a:t>
            </a:r>
            <a:r>
              <a:rPr lang="tr-TR" b="1" dirty="0"/>
              <a:t>popülasyonlarının sağlıklarının korunması, büyük ve küçükbaş hayvanlar, arı, su canlıları, egzotik hayvanlar ile kümes hayvanlarının beslenmesi, üretimi, ıslahı, yetiştirilmesi ve verimliliklerinin arttırılması, hayvan hastalıklarının teşhis ve tedavisi, salgın hastalıkların önlenmesi, hayvansal ürünlerin üretim teknolojisi ve insan tüketimine uygunluğunun her aşamadaki sağlık kontrolü, hayvansal ürünlerde kirlenme, hayvansal atık ve atıkların yönetimi ile çevre kirlili</a:t>
            </a:r>
            <a:r>
              <a:rPr lang="tr-TR" dirty="0"/>
              <a:t>ği konuları veteriner hekimlerin sorumluluk alanındadır.</a:t>
            </a:r>
          </a:p>
          <a:p>
            <a:r>
              <a:rPr lang="tr-TR" dirty="0"/>
              <a:t>Veteriner hekimliğin görev alanını sadece hayvan sağlığı ile sınırlamak yanlış ve toplum zararına olacak kısır bir düşüncedir. </a:t>
            </a:r>
            <a:endParaRPr lang="tr-TR" dirty="0" smtClean="0"/>
          </a:p>
          <a:p>
            <a:r>
              <a:rPr lang="tr-TR" dirty="0" smtClean="0"/>
              <a:t>Veteriner </a:t>
            </a:r>
            <a:r>
              <a:rPr lang="tr-TR" dirty="0"/>
              <a:t>hekimliğin görev alanı doğrudan doğruya insan sağlığı ile de ilgilidir. Zira, hayvan sağlığı ile insan sağlığını birbirinden kesin olarak ayırmak mümkün değildir. </a:t>
            </a:r>
            <a:endParaRPr lang="tr-TR" dirty="0" smtClean="0"/>
          </a:p>
          <a:p>
            <a:r>
              <a:rPr lang="tr-TR" dirty="0" smtClean="0"/>
              <a:t>Hayvanlardan </a:t>
            </a:r>
            <a:r>
              <a:rPr lang="tr-TR" dirty="0"/>
              <a:t>insanlara direkt veya hayvansal ürünler üzerinden dolaylı olarak geçen hastalıklardan (</a:t>
            </a:r>
            <a:r>
              <a:rPr lang="tr-TR" dirty="0" err="1"/>
              <a:t>zoonoz</a:t>
            </a:r>
            <a:r>
              <a:rPr lang="tr-TR" dirty="0"/>
              <a:t>) insanların korunması ancak veteriner hekimlerin  sorumluluğundaki çalışmalar ile mümkündür.  </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16</a:t>
            </a:fld>
            <a:endParaRPr lang="tr-TR"/>
          </a:p>
        </p:txBody>
      </p:sp>
    </p:spTree>
    <p:extLst>
      <p:ext uri="{BB962C8B-B14F-4D97-AF65-F5344CB8AC3E}">
        <p14:creationId xmlns:p14="http://schemas.microsoft.com/office/powerpoint/2010/main" val="2802230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57313"/>
            <a:ext cx="12192000" cy="4819650"/>
          </a:xfrm>
        </p:spPr>
        <p:txBody>
          <a:bodyPr>
            <a:normAutofit fontScale="92500" lnSpcReduction="20000"/>
          </a:bodyPr>
          <a:lstStyle/>
          <a:p>
            <a:pPr marL="0" indent="0">
              <a:buNone/>
            </a:pPr>
            <a:r>
              <a:rPr lang="tr-TR" b="1" dirty="0" smtClean="0"/>
              <a:t>Türkiye'de </a:t>
            </a:r>
            <a:r>
              <a:rPr lang="tr-TR" b="1" dirty="0"/>
              <a:t> Hayvan sağlığı</a:t>
            </a:r>
            <a:endParaRPr lang="tr-TR" dirty="0"/>
          </a:p>
          <a:p>
            <a:r>
              <a:rPr lang="tr-TR" dirty="0"/>
              <a:t>Hayvan Sağlığı ile ilgili hizmetlerin temel dayanağını </a:t>
            </a:r>
            <a:r>
              <a:rPr lang="tr-TR" b="1" dirty="0">
                <a:solidFill>
                  <a:srgbClr val="FF0000"/>
                </a:solidFill>
              </a:rPr>
              <a:t>3285</a:t>
            </a:r>
            <a:r>
              <a:rPr lang="tr-TR" dirty="0"/>
              <a:t> </a:t>
            </a:r>
            <a:r>
              <a:rPr lang="tr-TR" b="1" dirty="0">
                <a:solidFill>
                  <a:srgbClr val="FF0000"/>
                </a:solidFill>
              </a:rPr>
              <a:t>s</a:t>
            </a:r>
            <a:r>
              <a:rPr lang="tr-TR" b="1" dirty="0" smtClean="0">
                <a:solidFill>
                  <a:srgbClr val="FF0000"/>
                </a:solidFill>
              </a:rPr>
              <a:t>ayılı </a:t>
            </a:r>
            <a:r>
              <a:rPr lang="tr-TR" b="1" dirty="0">
                <a:solidFill>
                  <a:srgbClr val="FF0000"/>
                </a:solidFill>
              </a:rPr>
              <a:t>Hayvan Sağlığı ve Zabıtası Kanunu</a:t>
            </a:r>
            <a:r>
              <a:rPr lang="tr-TR" dirty="0"/>
              <a:t> ve bu kanuna bağlı olarak çıkarılan yönetmelik, talimat ve tebliğler oluşturmaktadır. </a:t>
            </a:r>
            <a:endParaRPr lang="tr-TR" dirty="0" smtClean="0"/>
          </a:p>
          <a:p>
            <a:r>
              <a:rPr lang="tr-TR" b="1" dirty="0" smtClean="0">
                <a:solidFill>
                  <a:srgbClr val="00B050"/>
                </a:solidFill>
              </a:rPr>
              <a:t>Tarım </a:t>
            </a:r>
            <a:r>
              <a:rPr lang="tr-TR" b="1" dirty="0" smtClean="0">
                <a:solidFill>
                  <a:srgbClr val="00B050"/>
                </a:solidFill>
              </a:rPr>
              <a:t>ve </a:t>
            </a:r>
            <a:r>
              <a:rPr lang="tr-TR" b="1" dirty="0" smtClean="0">
                <a:solidFill>
                  <a:srgbClr val="00B050"/>
                </a:solidFill>
              </a:rPr>
              <a:t>Orman Bakanlığı</a:t>
            </a:r>
            <a:r>
              <a:rPr lang="tr-TR" dirty="0" smtClean="0"/>
              <a:t>’nca </a:t>
            </a:r>
            <a:r>
              <a:rPr lang="tr-TR" dirty="0" smtClean="0"/>
              <a:t>bu </a:t>
            </a:r>
            <a:r>
              <a:rPr lang="tr-TR" dirty="0"/>
              <a:t>hastalıkların kontrolü, mücadelesi ve izlenmesine yönelik çalışmalar her yıl hazırlanan </a:t>
            </a:r>
            <a:r>
              <a:rPr lang="tr-TR" b="1" dirty="0">
                <a:solidFill>
                  <a:srgbClr val="FF0000"/>
                </a:solidFill>
              </a:rPr>
              <a:t>Hayvan Hastalık ve Zararlıları ile Mücadele </a:t>
            </a:r>
            <a:r>
              <a:rPr lang="tr-TR" b="1" dirty="0" smtClean="0">
                <a:solidFill>
                  <a:srgbClr val="FF0000"/>
                </a:solidFill>
              </a:rPr>
              <a:t>Programı </a:t>
            </a:r>
            <a:r>
              <a:rPr lang="tr-TR" dirty="0" smtClean="0"/>
              <a:t>kapsamında </a:t>
            </a:r>
            <a:r>
              <a:rPr lang="tr-TR" dirty="0"/>
              <a:t>yürütülmektedir. </a:t>
            </a:r>
            <a:endParaRPr lang="tr-TR" dirty="0" smtClean="0"/>
          </a:p>
          <a:p>
            <a:r>
              <a:rPr lang="tr-TR" dirty="0" smtClean="0"/>
              <a:t>Program</a:t>
            </a:r>
            <a:r>
              <a:rPr lang="tr-TR" dirty="0"/>
              <a:t>  kapsamında  programlı  veya  stratejik  </a:t>
            </a:r>
            <a:r>
              <a:rPr lang="tr-TR" dirty="0" smtClean="0"/>
              <a:t>aşılama,</a:t>
            </a:r>
            <a:r>
              <a:rPr lang="tr-TR" dirty="0"/>
              <a:t> </a:t>
            </a:r>
            <a:r>
              <a:rPr lang="tr-TR" dirty="0" smtClean="0"/>
              <a:t>karantina,</a:t>
            </a:r>
            <a:r>
              <a:rPr lang="tr-TR" dirty="0"/>
              <a:t> </a:t>
            </a:r>
            <a:r>
              <a:rPr lang="tr-TR" dirty="0" smtClean="0"/>
              <a:t>test</a:t>
            </a:r>
            <a:r>
              <a:rPr lang="tr-TR" dirty="0"/>
              <a:t>  uygulaması, dezenfeksiyon, kesim veya imha, hayvan hareketlerinin kontrolü, izleme ve takip yöntemleri uygulanmaktadır. </a:t>
            </a:r>
            <a:endParaRPr lang="tr-TR" dirty="0" smtClean="0"/>
          </a:p>
          <a:p>
            <a:r>
              <a:rPr lang="tr-TR" dirty="0" smtClean="0"/>
              <a:t>Önceleri büyük </a:t>
            </a:r>
            <a:r>
              <a:rPr lang="tr-TR" dirty="0"/>
              <a:t>problemlere neden olan kaçak hayvan hareketlerinin </a:t>
            </a:r>
            <a:r>
              <a:rPr lang="tr-TR" dirty="0" smtClean="0"/>
              <a:t>kontrolü, Veteriner</a:t>
            </a:r>
            <a:r>
              <a:rPr lang="tr-TR" dirty="0"/>
              <a:t>   Kontrol   ve   Araştırma   Enstitülerindeki   bünyesindeki </a:t>
            </a:r>
            <a:r>
              <a:rPr lang="tr-TR" dirty="0" err="1"/>
              <a:t>laboratuarların</a:t>
            </a:r>
            <a:r>
              <a:rPr lang="tr-TR" dirty="0"/>
              <a:t> alt yapılarında iyileştirmeler, personel eğitiminin yoğunlaştırılması ve bütçe imkanlarının bir miktar iyileştirilmesi, programlanan çalışmaların etkin bir şekilde yürütülmesi </a:t>
            </a:r>
            <a:r>
              <a:rPr lang="tr-TR" dirty="0" smtClean="0"/>
              <a:t>sonucu son </a:t>
            </a:r>
            <a:r>
              <a:rPr lang="tr-TR" dirty="0"/>
              <a:t>yıllardaki mücadele çalışmalarında ilerlemeler kaydedilmiştir. </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17</a:t>
            </a:fld>
            <a:endParaRPr lang="tr-TR"/>
          </a:p>
        </p:txBody>
      </p:sp>
    </p:spTree>
    <p:extLst>
      <p:ext uri="{BB962C8B-B14F-4D97-AF65-F5344CB8AC3E}">
        <p14:creationId xmlns:p14="http://schemas.microsoft.com/office/powerpoint/2010/main" val="170357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8637" y="1357313"/>
            <a:ext cx="11044237" cy="4819650"/>
          </a:xfrm>
        </p:spPr>
        <p:txBody>
          <a:bodyPr>
            <a:normAutofit/>
          </a:bodyPr>
          <a:lstStyle/>
          <a:p>
            <a:r>
              <a:rPr lang="tr-TR" dirty="0" smtClean="0"/>
              <a:t>Türkiye'de </a:t>
            </a:r>
            <a:r>
              <a:rPr lang="tr-TR" dirty="0"/>
              <a:t>hayvan sağlığı ile ilgili hizmetlerin yürütülmesinden </a:t>
            </a:r>
            <a:r>
              <a:rPr lang="tr-TR" dirty="0" smtClean="0"/>
              <a:t>Bakanlığın </a:t>
            </a:r>
            <a:r>
              <a:rPr lang="tr-TR" b="1" dirty="0" smtClean="0">
                <a:solidFill>
                  <a:srgbClr val="FF0000"/>
                </a:solidFill>
              </a:rPr>
              <a:t>Gıda ve </a:t>
            </a:r>
            <a:r>
              <a:rPr lang="tr-TR" b="1" dirty="0">
                <a:solidFill>
                  <a:srgbClr val="FF0000"/>
                </a:solidFill>
              </a:rPr>
              <a:t>Kontrol Genel Müdürlüğü</a:t>
            </a:r>
            <a:r>
              <a:rPr lang="tr-TR" dirty="0"/>
              <a:t> sorumludur. </a:t>
            </a:r>
            <a:endParaRPr lang="tr-TR" dirty="0" smtClean="0"/>
          </a:p>
          <a:p>
            <a:r>
              <a:rPr lang="tr-TR" dirty="0" smtClean="0"/>
              <a:t>Gıda ve </a:t>
            </a:r>
            <a:r>
              <a:rPr lang="tr-TR" dirty="0"/>
              <a:t>Kontrol Genel Müdürlüğü'nde doğrudan veteriner hizmetleri ile ilgili  </a:t>
            </a:r>
            <a:endParaRPr lang="tr-TR" dirty="0" smtClean="0"/>
          </a:p>
          <a:p>
            <a:pPr lvl="1"/>
            <a:r>
              <a:rPr lang="tr-TR" dirty="0" smtClean="0"/>
              <a:t>Hayvan </a:t>
            </a:r>
            <a:r>
              <a:rPr lang="tr-TR" dirty="0"/>
              <a:t>Sağlığı ve Karantina Daire </a:t>
            </a:r>
            <a:r>
              <a:rPr lang="tr-TR" dirty="0" smtClean="0"/>
              <a:t>Başkanlığı</a:t>
            </a:r>
          </a:p>
          <a:p>
            <a:pPr lvl="1"/>
            <a:r>
              <a:rPr lang="tr-TR" dirty="0" smtClean="0"/>
              <a:t>Gıda İşletmeleri ve Kodeks</a:t>
            </a:r>
            <a:r>
              <a:rPr lang="tr-TR" dirty="0"/>
              <a:t> Daire Başkanlığı</a:t>
            </a:r>
            <a:endParaRPr lang="tr-TR" dirty="0" smtClean="0"/>
          </a:p>
          <a:p>
            <a:pPr lvl="1"/>
            <a:r>
              <a:rPr lang="tr-TR" dirty="0" smtClean="0"/>
              <a:t>Veteriner </a:t>
            </a:r>
            <a:r>
              <a:rPr lang="tr-TR" dirty="0"/>
              <a:t>Sağlık Ürünleri ve Halk Sağlığı Daire Başkanlığı</a:t>
            </a:r>
            <a:r>
              <a:rPr lang="tr-TR" dirty="0" smtClean="0"/>
              <a:t>​</a:t>
            </a:r>
          </a:p>
          <a:p>
            <a:pPr lvl="1"/>
            <a:r>
              <a:rPr lang="tr-TR" dirty="0" smtClean="0"/>
              <a:t>Gıda Kontrol ve Laboratuvarlar </a:t>
            </a:r>
            <a:r>
              <a:rPr lang="tr-TR" dirty="0"/>
              <a:t>Daire Başkanlığı</a:t>
            </a:r>
            <a:endParaRPr lang="tr-TR" dirty="0" smtClean="0"/>
          </a:p>
          <a:p>
            <a:pPr lvl="1"/>
            <a:r>
              <a:rPr lang="tr-TR" dirty="0" smtClean="0"/>
              <a:t>Hayvan </a:t>
            </a:r>
            <a:r>
              <a:rPr lang="tr-TR" dirty="0"/>
              <a:t>ve Hayvansal Ürünler Sınır Kontrol Daire </a:t>
            </a:r>
            <a:r>
              <a:rPr lang="tr-TR" dirty="0" smtClean="0"/>
              <a:t>Başkanlığı</a:t>
            </a:r>
          </a:p>
          <a:p>
            <a:pPr lvl="1"/>
            <a:r>
              <a:rPr lang="tr-TR" dirty="0" smtClean="0"/>
              <a:t>Risk Değerlendirme </a:t>
            </a:r>
            <a:r>
              <a:rPr lang="tr-TR" dirty="0"/>
              <a:t>Daire Başkanlığı </a:t>
            </a:r>
            <a:endParaRPr lang="tr-TR" dirty="0" smtClean="0"/>
          </a:p>
          <a:p>
            <a:pPr marL="457200" lvl="1" indent="0">
              <a:buNone/>
            </a:pPr>
            <a:r>
              <a:rPr lang="tr-TR" dirty="0" smtClean="0"/>
              <a:t>gibi Daire Başkanlıkları </a:t>
            </a:r>
            <a:r>
              <a:rPr lang="tr-TR" dirty="0"/>
              <a:t>bulunmaktadır. </a:t>
            </a:r>
            <a:endParaRPr lang="tr-TR" dirty="0" smtClean="0"/>
          </a:p>
        </p:txBody>
      </p:sp>
      <p:sp>
        <p:nvSpPr>
          <p:cNvPr id="4" name="Slayt Numarası Yer Tutucusu 3"/>
          <p:cNvSpPr>
            <a:spLocks noGrp="1"/>
          </p:cNvSpPr>
          <p:nvPr>
            <p:ph type="sldNum" sz="quarter" idx="12"/>
          </p:nvPr>
        </p:nvSpPr>
        <p:spPr/>
        <p:txBody>
          <a:bodyPr/>
          <a:lstStyle/>
          <a:p>
            <a:fld id="{470B6E88-962F-4909-AEC5-5F57FD3FE19C}" type="slidenum">
              <a:rPr lang="tr-TR" smtClean="0"/>
              <a:t>18</a:t>
            </a:fld>
            <a:endParaRPr lang="tr-TR"/>
          </a:p>
        </p:txBody>
      </p:sp>
    </p:spTree>
    <p:extLst>
      <p:ext uri="{BB962C8B-B14F-4D97-AF65-F5344CB8AC3E}">
        <p14:creationId xmlns:p14="http://schemas.microsoft.com/office/powerpoint/2010/main" val="3108544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31371" y="2780928"/>
            <a:ext cx="10972800" cy="1143000"/>
          </a:xfrm>
        </p:spPr>
        <p:txBody>
          <a:bodyPr/>
          <a:lstStyle/>
          <a:p>
            <a:r>
              <a:rPr lang="tr-TR" b="1" dirty="0" smtClean="0">
                <a:solidFill>
                  <a:srgbClr val="FF0000"/>
                </a:solidFill>
                <a:latin typeface="Monotype Corsiva" pitchFamily="66" charset="0"/>
              </a:rPr>
              <a:t>Teşekkürler…</a:t>
            </a:r>
            <a:endParaRPr lang="tr-TR" b="1" dirty="0">
              <a:solidFill>
                <a:srgbClr val="FF0000"/>
              </a:solidFill>
              <a:latin typeface="Monotype Corsiva" pitchFamily="66" charset="0"/>
            </a:endParaRPr>
          </a:p>
        </p:txBody>
      </p:sp>
    </p:spTree>
    <p:extLst>
      <p:ext uri="{BB962C8B-B14F-4D97-AF65-F5344CB8AC3E}">
        <p14:creationId xmlns:p14="http://schemas.microsoft.com/office/powerpoint/2010/main" val="1315752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35049"/>
          </a:xfrm>
        </p:spPr>
        <p:txBody>
          <a:bodyPr/>
          <a:lstStyle/>
          <a:p>
            <a:r>
              <a:rPr lang="tr-TR" b="1" dirty="0" smtClean="0">
                <a:solidFill>
                  <a:srgbClr val="FF0000"/>
                </a:solidFill>
              </a:rPr>
              <a:t>Faydalanılan Kaynaklar</a:t>
            </a:r>
            <a:endParaRPr lang="tr-TR" b="1" dirty="0">
              <a:solidFill>
                <a:srgbClr val="FF0000"/>
              </a:solidFill>
            </a:endParaRPr>
          </a:p>
        </p:txBody>
      </p:sp>
      <p:sp>
        <p:nvSpPr>
          <p:cNvPr id="3" name="İçerik Yer Tutucusu 2"/>
          <p:cNvSpPr>
            <a:spLocks noGrp="1"/>
          </p:cNvSpPr>
          <p:nvPr>
            <p:ph idx="1"/>
          </p:nvPr>
        </p:nvSpPr>
        <p:spPr>
          <a:xfrm>
            <a:off x="838200" y="1400174"/>
            <a:ext cx="10515600" cy="5114926"/>
          </a:xfrm>
        </p:spPr>
        <p:txBody>
          <a:bodyPr>
            <a:normAutofit fontScale="92500"/>
          </a:bodyPr>
          <a:lstStyle/>
          <a:p>
            <a:pPr marL="0" indent="0">
              <a:buNone/>
            </a:pPr>
            <a:r>
              <a:rPr lang="tr-TR" dirty="0" smtClean="0"/>
              <a:t>1. Veteriner Halk Sağlığı kitabı, Yazarlar; Prof. Dr. M. Tayyar, Prof. Dr. E. Yarsan, Dora Yayınevi, Bursa,2014</a:t>
            </a:r>
          </a:p>
          <a:p>
            <a:pPr marL="0" indent="0">
              <a:buNone/>
            </a:pPr>
            <a:r>
              <a:rPr lang="tr-TR" dirty="0" smtClean="0"/>
              <a:t>2. Veteriner Hekimlik, Veteriner Halk Sağlığı, Prof</a:t>
            </a:r>
            <a:r>
              <a:rPr lang="tr-TR" dirty="0"/>
              <a:t>. Dr. </a:t>
            </a:r>
            <a:r>
              <a:rPr lang="tr-TR" dirty="0" smtClean="0"/>
              <a:t>B. Dinçer, </a:t>
            </a:r>
            <a:r>
              <a:rPr lang="tr-TR" dirty="0"/>
              <a:t>Prof. Dr. </a:t>
            </a:r>
            <a:r>
              <a:rPr lang="tr-TR" dirty="0" smtClean="0"/>
              <a:t>B. </a:t>
            </a:r>
            <a:r>
              <a:rPr lang="tr-TR" dirty="0" err="1" smtClean="0"/>
              <a:t>Sarımehmetoğlu</a:t>
            </a:r>
            <a:r>
              <a:rPr lang="tr-TR" dirty="0" smtClean="0"/>
              <a:t>, Şafak Matbaacılık, Ankara, 2011</a:t>
            </a:r>
            <a:endParaRPr lang="tr-TR" dirty="0"/>
          </a:p>
          <a:p>
            <a:pPr marL="0" indent="0">
              <a:buNone/>
            </a:pPr>
            <a:r>
              <a:rPr lang="tr-TR" dirty="0" smtClean="0"/>
              <a:t>3. Veteriner </a:t>
            </a:r>
            <a:r>
              <a:rPr lang="tr-TR" dirty="0"/>
              <a:t>Halk Sağlığı, Prof. Dr. </a:t>
            </a:r>
            <a:r>
              <a:rPr lang="tr-TR" dirty="0" smtClean="0"/>
              <a:t>Y. Doğruer, Konya</a:t>
            </a:r>
            <a:r>
              <a:rPr lang="tr-TR" dirty="0"/>
              <a:t>, </a:t>
            </a:r>
            <a:r>
              <a:rPr lang="tr-TR" dirty="0" smtClean="0"/>
              <a:t>2004</a:t>
            </a:r>
          </a:p>
          <a:p>
            <a:pPr marL="0" indent="0">
              <a:buNone/>
            </a:pPr>
            <a:r>
              <a:rPr lang="tr-TR" dirty="0" smtClean="0"/>
              <a:t>4. </a:t>
            </a:r>
            <a:r>
              <a:rPr lang="tr-TR" dirty="0" err="1" smtClean="0"/>
              <a:t>Integrated</a:t>
            </a:r>
            <a:r>
              <a:rPr lang="tr-TR" dirty="0" smtClean="0"/>
              <a:t> </a:t>
            </a:r>
            <a:r>
              <a:rPr lang="tr-TR" dirty="0" err="1" smtClean="0"/>
              <a:t>Food</a:t>
            </a:r>
            <a:r>
              <a:rPr lang="tr-TR" dirty="0" smtClean="0"/>
              <a:t> </a:t>
            </a:r>
            <a:r>
              <a:rPr lang="tr-TR" dirty="0" err="1" smtClean="0"/>
              <a:t>Safety</a:t>
            </a:r>
            <a:r>
              <a:rPr lang="tr-TR" dirty="0" smtClean="0"/>
              <a:t> </a:t>
            </a:r>
            <a:r>
              <a:rPr lang="tr-TR" dirty="0" err="1" smtClean="0"/>
              <a:t>and</a:t>
            </a:r>
            <a:r>
              <a:rPr lang="tr-TR" dirty="0" smtClean="0"/>
              <a:t> </a:t>
            </a:r>
            <a:r>
              <a:rPr lang="tr-TR" dirty="0" err="1" smtClean="0"/>
              <a:t>Veterinary</a:t>
            </a:r>
            <a:r>
              <a:rPr lang="tr-TR" dirty="0" smtClean="0"/>
              <a:t> </a:t>
            </a:r>
            <a:r>
              <a:rPr lang="tr-TR" dirty="0" err="1" smtClean="0"/>
              <a:t>Public</a:t>
            </a:r>
            <a:r>
              <a:rPr lang="tr-TR" dirty="0" smtClean="0"/>
              <a:t> </a:t>
            </a:r>
            <a:r>
              <a:rPr lang="tr-TR" dirty="0" err="1" smtClean="0"/>
              <a:t>Health</a:t>
            </a:r>
            <a:r>
              <a:rPr lang="tr-TR" dirty="0" smtClean="0"/>
              <a:t>, S. </a:t>
            </a:r>
            <a:r>
              <a:rPr lang="tr-TR" dirty="0" err="1" smtClean="0"/>
              <a:t>Buncic</a:t>
            </a:r>
            <a:r>
              <a:rPr lang="tr-TR" dirty="0" smtClean="0"/>
              <a:t>, </a:t>
            </a:r>
            <a:r>
              <a:rPr lang="tr-TR" dirty="0" err="1" smtClean="0"/>
              <a:t>University</a:t>
            </a:r>
            <a:r>
              <a:rPr lang="tr-TR" dirty="0" smtClean="0"/>
              <a:t> of Bristol, UK, 2006.</a:t>
            </a:r>
          </a:p>
          <a:p>
            <a:pPr marL="0" indent="0">
              <a:buNone/>
            </a:pPr>
            <a:r>
              <a:rPr lang="tr-TR" dirty="0" smtClean="0"/>
              <a:t>5. </a:t>
            </a:r>
            <a:r>
              <a:rPr lang="tr-TR" dirty="0" err="1" smtClean="0"/>
              <a:t>Omurtag</a:t>
            </a:r>
            <a:r>
              <a:rPr lang="tr-TR" dirty="0" smtClean="0"/>
              <a:t> KBİ, Doğruer Y, </a:t>
            </a:r>
            <a:r>
              <a:rPr lang="tr-TR" dirty="0"/>
              <a:t>, Veteriner Halk </a:t>
            </a:r>
            <a:r>
              <a:rPr lang="tr-TR" dirty="0" smtClean="0"/>
              <a:t>Sağlığına Genel Bakış. </a:t>
            </a:r>
            <a:r>
              <a:rPr lang="tr-TR" dirty="0" err="1" smtClean="0"/>
              <a:t>Ed</a:t>
            </a:r>
            <a:r>
              <a:rPr lang="tr-TR" dirty="0" smtClean="0"/>
              <a:t>: Ceylan ZG, </a:t>
            </a:r>
            <a:r>
              <a:rPr lang="tr-TR" dirty="0"/>
              <a:t>Veteriner Halk </a:t>
            </a:r>
            <a:r>
              <a:rPr lang="tr-TR" dirty="0" smtClean="0"/>
              <a:t>Sağlığı 1. Baskı, Ankara, Türkiye Klinikleri, 2019. p.1-7.</a:t>
            </a:r>
          </a:p>
          <a:p>
            <a:pPr marL="0" indent="0">
              <a:buNone/>
            </a:pPr>
            <a:r>
              <a:rPr lang="tr-TR" dirty="0" smtClean="0"/>
              <a:t>6. Hızlısoy H, Onmaz NE, Yıldırım Y, </a:t>
            </a:r>
            <a:r>
              <a:rPr lang="tr-TR" dirty="0" err="1" smtClean="0"/>
              <a:t>Gönülalan</a:t>
            </a:r>
            <a:r>
              <a:rPr lang="tr-TR" dirty="0" smtClean="0"/>
              <a:t> Z, </a:t>
            </a:r>
            <a:r>
              <a:rPr lang="tr-TR" dirty="0" err="1" smtClean="0"/>
              <a:t>Karadal</a:t>
            </a:r>
            <a:r>
              <a:rPr lang="tr-TR" dirty="0" smtClean="0"/>
              <a:t> F, Al S. Veteriner Halk Sağlığı ve Gıda Güvenliği, Türkiye Klinikleri </a:t>
            </a:r>
            <a:r>
              <a:rPr lang="tr-TR" dirty="0" err="1" smtClean="0"/>
              <a:t>J.Food</a:t>
            </a:r>
            <a:r>
              <a:rPr lang="tr-TR" dirty="0" smtClean="0"/>
              <a:t> </a:t>
            </a:r>
            <a:r>
              <a:rPr lang="tr-TR" dirty="0" err="1" smtClean="0"/>
              <a:t>Hyg</a:t>
            </a:r>
            <a:r>
              <a:rPr lang="tr-TR" dirty="0" smtClean="0"/>
              <a:t> </a:t>
            </a:r>
            <a:r>
              <a:rPr lang="tr-TR" dirty="0" err="1" smtClean="0"/>
              <a:t>Technol</a:t>
            </a:r>
            <a:r>
              <a:rPr lang="tr-TR" dirty="0" smtClean="0"/>
              <a:t>-Special </a:t>
            </a:r>
            <a:r>
              <a:rPr lang="tr-TR" dirty="0" err="1" smtClean="0"/>
              <a:t>Topics</a:t>
            </a:r>
            <a:r>
              <a:rPr lang="tr-TR" dirty="0" smtClean="0"/>
              <a:t> 2016, 2(3):7-10.</a:t>
            </a:r>
            <a:endParaRPr lang="tr-TR" dirty="0"/>
          </a:p>
          <a:p>
            <a:endParaRPr lang="tr-TR" dirty="0"/>
          </a:p>
          <a:p>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2</a:t>
            </a:fld>
            <a:endParaRPr lang="tr-TR"/>
          </a:p>
        </p:txBody>
      </p:sp>
    </p:spTree>
    <p:extLst>
      <p:ext uri="{BB962C8B-B14F-4D97-AF65-F5344CB8AC3E}">
        <p14:creationId xmlns:p14="http://schemas.microsoft.com/office/powerpoint/2010/main" val="79646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255" y="1357313"/>
            <a:ext cx="11679381" cy="4819650"/>
          </a:xfrm>
        </p:spPr>
        <p:txBody>
          <a:bodyPr/>
          <a:lstStyle/>
          <a:p>
            <a:pPr marL="0" indent="0">
              <a:buNone/>
            </a:pPr>
            <a:r>
              <a:rPr lang="tr-TR" dirty="0"/>
              <a:t>Veteriner Halk Sağlığı, WHO (Dünya Sağlık Örgütü) </a:t>
            </a:r>
            <a:r>
              <a:rPr lang="tr-TR" dirty="0" smtClean="0"/>
              <a:t>tarafından;</a:t>
            </a:r>
          </a:p>
          <a:p>
            <a:pPr marL="0" indent="0">
              <a:buNone/>
            </a:pPr>
            <a:r>
              <a:rPr lang="tr-TR" i="1" dirty="0"/>
              <a:t>“ </a:t>
            </a:r>
            <a:r>
              <a:rPr lang="tr-TR" i="1" dirty="0">
                <a:solidFill>
                  <a:srgbClr val="0070C0"/>
                </a:solidFill>
              </a:rPr>
              <a:t>insan sağlığını korumaya ve geliştirmeye yönelik halk aktivitelerinde kullanılan veterinerlik yeteneklerinin bir bileşimi</a:t>
            </a:r>
            <a:r>
              <a:rPr lang="tr-TR" i="1" dirty="0" smtClean="0"/>
              <a:t>” </a:t>
            </a:r>
            <a:r>
              <a:rPr lang="tr-TR" dirty="0" smtClean="0"/>
              <a:t>olarak tanımlanmıştır.</a:t>
            </a:r>
          </a:p>
          <a:p>
            <a:pPr marL="0" indent="0">
              <a:buNone/>
            </a:pPr>
            <a:r>
              <a:rPr lang="tr-TR" dirty="0"/>
              <a:t>Veteriner  Halk  Sağlığı sadece </a:t>
            </a:r>
            <a:r>
              <a:rPr lang="tr-TR" dirty="0">
                <a:solidFill>
                  <a:srgbClr val="FF0000"/>
                </a:solidFill>
              </a:rPr>
              <a:t>gıda güvenliğini </a:t>
            </a:r>
            <a:r>
              <a:rPr lang="tr-TR" dirty="0"/>
              <a:t>kapsamadığı gibi </a:t>
            </a:r>
            <a:r>
              <a:rPr lang="tr-TR" dirty="0">
                <a:solidFill>
                  <a:srgbClr val="FF0000"/>
                </a:solidFill>
              </a:rPr>
              <a:t>insan</a:t>
            </a:r>
            <a:r>
              <a:rPr lang="tr-TR" dirty="0"/>
              <a:t>, </a:t>
            </a:r>
            <a:r>
              <a:rPr lang="tr-TR" dirty="0">
                <a:solidFill>
                  <a:srgbClr val="FF0000"/>
                </a:solidFill>
              </a:rPr>
              <a:t>çevre</a:t>
            </a:r>
            <a:r>
              <a:rPr lang="tr-TR" dirty="0"/>
              <a:t>  ve  </a:t>
            </a:r>
            <a:r>
              <a:rPr lang="tr-TR" dirty="0">
                <a:solidFill>
                  <a:srgbClr val="FF0000"/>
                </a:solidFill>
              </a:rPr>
              <a:t>hayvan</a:t>
            </a:r>
            <a:r>
              <a:rPr lang="tr-TR" dirty="0"/>
              <a:t>  üçgeniyle  birlikte  yaptığı  çalışmalar  ile  halk  </a:t>
            </a:r>
            <a:r>
              <a:rPr lang="tr-TR" dirty="0" smtClean="0"/>
              <a:t>sağlığına</a:t>
            </a:r>
            <a:r>
              <a:rPr lang="tr-TR" dirty="0"/>
              <a:t> </a:t>
            </a:r>
            <a:r>
              <a:rPr lang="tr-TR" dirty="0" smtClean="0"/>
              <a:t>katkıda</a:t>
            </a:r>
            <a:r>
              <a:rPr lang="tr-TR" dirty="0"/>
              <a:t>  bulunmaktadır. </a:t>
            </a:r>
            <a:endParaRPr lang="tr-TR" dirty="0" smtClean="0"/>
          </a:p>
          <a:p>
            <a:pPr marL="0" indent="0">
              <a:buNone/>
            </a:pPr>
            <a:r>
              <a:rPr lang="tr-TR" dirty="0"/>
              <a:t>VHS’nin faaliyet </a:t>
            </a:r>
            <a:r>
              <a:rPr lang="tr-TR" dirty="0" smtClean="0"/>
              <a:t>alanında </a:t>
            </a:r>
            <a:r>
              <a:rPr lang="tr-TR" dirty="0" smtClean="0">
                <a:solidFill>
                  <a:srgbClr val="FF0000"/>
                </a:solidFill>
              </a:rPr>
              <a:t>doktorlar</a:t>
            </a:r>
            <a:r>
              <a:rPr lang="tr-TR" dirty="0">
                <a:solidFill>
                  <a:srgbClr val="FF0000"/>
                </a:solidFill>
              </a:rPr>
              <a:t>, hemşireler, mikrobiyologlar </a:t>
            </a:r>
            <a:r>
              <a:rPr lang="tr-TR" dirty="0" smtClean="0"/>
              <a:t>yer almaktadır</a:t>
            </a: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3</a:t>
            </a:fld>
            <a:endParaRPr lang="tr-TR"/>
          </a:p>
        </p:txBody>
      </p:sp>
    </p:spTree>
    <p:extLst>
      <p:ext uri="{BB962C8B-B14F-4D97-AF65-F5344CB8AC3E}">
        <p14:creationId xmlns:p14="http://schemas.microsoft.com/office/powerpoint/2010/main" val="3967788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0109" y="1357313"/>
            <a:ext cx="11873346" cy="4819650"/>
          </a:xfrm>
        </p:spPr>
        <p:txBody>
          <a:bodyPr>
            <a:normAutofit/>
          </a:bodyPr>
          <a:lstStyle/>
          <a:p>
            <a:r>
              <a:rPr lang="tr-TR" dirty="0"/>
              <a:t>1999  yılında  </a:t>
            </a:r>
            <a:r>
              <a:rPr lang="tr-TR" dirty="0" smtClean="0"/>
              <a:t>İtalya’nın</a:t>
            </a:r>
            <a:r>
              <a:rPr lang="tr-TR" dirty="0"/>
              <a:t>  </a:t>
            </a:r>
            <a:r>
              <a:rPr lang="tr-TR" dirty="0" err="1"/>
              <a:t>Teramo</a:t>
            </a:r>
            <a:r>
              <a:rPr lang="tr-TR" dirty="0"/>
              <a:t>  kentinde  düzenlenen  </a:t>
            </a:r>
            <a:r>
              <a:rPr lang="tr-TR" b="1" dirty="0">
                <a:solidFill>
                  <a:srgbClr val="0070C0"/>
                </a:solidFill>
              </a:rPr>
              <a:t>“</a:t>
            </a:r>
            <a:r>
              <a:rPr lang="tr-TR" dirty="0">
                <a:solidFill>
                  <a:srgbClr val="0070C0"/>
                </a:solidFill>
              </a:rPr>
              <a:t> Veteriner  Halk  </a:t>
            </a:r>
            <a:r>
              <a:rPr lang="tr-TR" dirty="0" err="1" smtClean="0">
                <a:solidFill>
                  <a:srgbClr val="0070C0"/>
                </a:solidFill>
              </a:rPr>
              <a:t>Sağlığı’nın</a:t>
            </a:r>
            <a:r>
              <a:rPr lang="tr-TR" dirty="0">
                <a:solidFill>
                  <a:srgbClr val="0070C0"/>
                </a:solidFill>
              </a:rPr>
              <a:t>  gelecekteki  Trendleri </a:t>
            </a:r>
            <a:r>
              <a:rPr lang="tr-TR" dirty="0" smtClean="0">
                <a:solidFill>
                  <a:srgbClr val="0070C0"/>
                </a:solidFill>
              </a:rPr>
              <a:t>’’</a:t>
            </a:r>
            <a:r>
              <a:rPr lang="tr-TR" dirty="0"/>
              <a:t> konulu  bir  seminerde ve </a:t>
            </a:r>
            <a:r>
              <a:rPr lang="tr-TR" dirty="0" smtClean="0"/>
              <a:t>ayrıca </a:t>
            </a:r>
            <a:r>
              <a:rPr lang="tr-TR" dirty="0"/>
              <a:t>WHO ‘de düzenlenen toplantılarda; </a:t>
            </a:r>
            <a:r>
              <a:rPr lang="tr-TR" dirty="0">
                <a:solidFill>
                  <a:srgbClr val="FF0000"/>
                </a:solidFill>
              </a:rPr>
              <a:t>Veteriner Halk Sağlığı kavramının veterinerlik biliminin insanın mantıksal, fiziksel ve sosyal yapısına olan</a:t>
            </a:r>
            <a:r>
              <a:rPr lang="tr-TR" b="1" dirty="0">
                <a:solidFill>
                  <a:srgbClr val="FF0000"/>
                </a:solidFill>
              </a:rPr>
              <a:t> </a:t>
            </a:r>
            <a:r>
              <a:rPr lang="tr-TR" dirty="0" smtClean="0">
                <a:solidFill>
                  <a:srgbClr val="FF0000"/>
                </a:solidFill>
              </a:rPr>
              <a:t>katkılarının </a:t>
            </a:r>
            <a:r>
              <a:rPr lang="tr-TR" dirty="0">
                <a:solidFill>
                  <a:srgbClr val="FF0000"/>
                </a:solidFill>
              </a:rPr>
              <a:t>tümü</a:t>
            </a:r>
            <a:r>
              <a:rPr lang="tr-TR" dirty="0"/>
              <a:t> olarak tanımlanmıştır</a:t>
            </a:r>
            <a:r>
              <a:rPr lang="tr-TR" dirty="0" smtClean="0"/>
              <a:t>.</a:t>
            </a:r>
          </a:p>
          <a:p>
            <a:r>
              <a:rPr lang="tr-TR" dirty="0"/>
              <a:t>İnsan  </a:t>
            </a:r>
            <a:r>
              <a:rPr lang="tr-TR" dirty="0" smtClean="0"/>
              <a:t>sağlığı;</a:t>
            </a:r>
            <a:r>
              <a:rPr lang="tr-TR" dirty="0"/>
              <a:t>  hayvan  üretimi  ve  hayvan  sağlığı  ile </a:t>
            </a:r>
            <a:r>
              <a:rPr lang="tr-TR" dirty="0" smtClean="0"/>
              <a:t>yakından ilgilenir.</a:t>
            </a:r>
          </a:p>
          <a:p>
            <a:r>
              <a:rPr lang="tr-TR" dirty="0" smtClean="0"/>
              <a:t>Hayvanlardan ulaşım, et, süt, yumurta, yün, deri vs. (</a:t>
            </a:r>
            <a:r>
              <a:rPr lang="tr-TR" dirty="0" smtClean="0">
                <a:solidFill>
                  <a:srgbClr val="FF0000"/>
                </a:solidFill>
              </a:rPr>
              <a:t>Fayda</a:t>
            </a:r>
            <a:r>
              <a:rPr lang="tr-TR" dirty="0" smtClean="0"/>
              <a:t>)</a:t>
            </a:r>
          </a:p>
          <a:p>
            <a:r>
              <a:rPr lang="tr-TR" dirty="0" err="1" smtClean="0"/>
              <a:t>Zoonoz</a:t>
            </a:r>
            <a:r>
              <a:rPr lang="tr-TR" dirty="0" smtClean="0"/>
              <a:t> (</a:t>
            </a:r>
            <a:r>
              <a:rPr lang="tr-TR" dirty="0" smtClean="0">
                <a:solidFill>
                  <a:srgbClr val="FF0000"/>
                </a:solidFill>
              </a:rPr>
              <a:t>zarar</a:t>
            </a:r>
            <a:r>
              <a:rPr lang="tr-TR" dirty="0" smtClean="0"/>
              <a:t>)</a:t>
            </a:r>
            <a:r>
              <a:rPr lang="tr-TR" dirty="0"/>
              <a:t>  </a:t>
            </a:r>
            <a:endParaRPr lang="tr-TR" dirty="0" smtClean="0"/>
          </a:p>
        </p:txBody>
      </p:sp>
      <p:sp>
        <p:nvSpPr>
          <p:cNvPr id="4" name="Slayt Numarası Yer Tutucusu 3"/>
          <p:cNvSpPr>
            <a:spLocks noGrp="1"/>
          </p:cNvSpPr>
          <p:nvPr>
            <p:ph type="sldNum" sz="quarter" idx="12"/>
          </p:nvPr>
        </p:nvSpPr>
        <p:spPr/>
        <p:txBody>
          <a:bodyPr/>
          <a:lstStyle/>
          <a:p>
            <a:fld id="{470B6E88-962F-4909-AEC5-5F57FD3FE19C}" type="slidenum">
              <a:rPr lang="tr-TR" smtClean="0"/>
              <a:t>4</a:t>
            </a:fld>
            <a:endParaRPr lang="tr-TR"/>
          </a:p>
        </p:txBody>
      </p:sp>
    </p:spTree>
    <p:extLst>
      <p:ext uri="{BB962C8B-B14F-4D97-AF65-F5344CB8AC3E}">
        <p14:creationId xmlns:p14="http://schemas.microsoft.com/office/powerpoint/2010/main" val="2208916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defRPr/>
            </a:pPr>
            <a:r>
              <a:rPr lang="tr-TR" dirty="0" smtClean="0">
                <a:solidFill>
                  <a:srgbClr val="FF0000"/>
                </a:solidFill>
              </a:rPr>
              <a:t>Tek tıp tek sağlık</a:t>
            </a:r>
            <a:endParaRPr lang="tr-TR" dirty="0">
              <a:solidFill>
                <a:srgbClr val="FF0000"/>
              </a:solidFill>
            </a:endParaRPr>
          </a:p>
        </p:txBody>
      </p:sp>
      <p:sp>
        <p:nvSpPr>
          <p:cNvPr id="3" name="2 İçerik Yer Tutucusu"/>
          <p:cNvSpPr>
            <a:spLocks noGrp="1"/>
          </p:cNvSpPr>
          <p:nvPr>
            <p:ph idx="1"/>
          </p:nvPr>
        </p:nvSpPr>
        <p:spPr/>
        <p:txBody>
          <a:bodyPr/>
          <a:lstStyle/>
          <a:p>
            <a:pPr>
              <a:defRPr/>
            </a:pPr>
            <a:r>
              <a:rPr lang="tr-TR" dirty="0" smtClean="0"/>
              <a:t>Beşeri ve veteriner tıp uygulamaları ile hayvan refahı ve çevre sağlığı konularının  bir bütünlük içinde sağlık kavramı çatısı altında ele alınmasıdır.</a:t>
            </a:r>
            <a:endParaRPr lang="tr-TR" dirty="0"/>
          </a:p>
        </p:txBody>
      </p:sp>
    </p:spTree>
    <p:extLst>
      <p:ext uri="{BB962C8B-B14F-4D97-AF65-F5344CB8AC3E}">
        <p14:creationId xmlns:p14="http://schemas.microsoft.com/office/powerpoint/2010/main" val="488112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2874" y="1357313"/>
            <a:ext cx="12049126" cy="4819650"/>
          </a:xfrm>
        </p:spPr>
        <p:txBody>
          <a:bodyPr>
            <a:normAutofit fontScale="92500"/>
          </a:bodyPr>
          <a:lstStyle/>
          <a:p>
            <a:pPr marL="0" indent="0">
              <a:buNone/>
            </a:pPr>
            <a:r>
              <a:rPr lang="tr-TR" dirty="0"/>
              <a:t> </a:t>
            </a:r>
            <a:r>
              <a:rPr lang="tr-TR" dirty="0" smtClean="0"/>
              <a:t>  </a:t>
            </a:r>
            <a:r>
              <a:rPr lang="tr-TR" dirty="0" smtClean="0">
                <a:solidFill>
                  <a:srgbClr val="FF0000"/>
                </a:solidFill>
              </a:rPr>
              <a:t>Veteriner</a:t>
            </a:r>
            <a:r>
              <a:rPr lang="tr-TR" dirty="0">
                <a:solidFill>
                  <a:srgbClr val="FF0000"/>
                </a:solidFill>
              </a:rPr>
              <a:t>  Hekimlik Mesleğinin </a:t>
            </a:r>
            <a:r>
              <a:rPr lang="tr-TR" dirty="0" smtClean="0">
                <a:solidFill>
                  <a:srgbClr val="FF0000"/>
                </a:solidFill>
              </a:rPr>
              <a:t>faaliyetleri </a:t>
            </a:r>
            <a:r>
              <a:rPr lang="tr-TR" dirty="0">
                <a:solidFill>
                  <a:srgbClr val="FF0000"/>
                </a:solidFill>
              </a:rPr>
              <a:t>ve </a:t>
            </a:r>
            <a:r>
              <a:rPr lang="tr-TR" dirty="0" smtClean="0">
                <a:solidFill>
                  <a:srgbClr val="FF0000"/>
                </a:solidFill>
              </a:rPr>
              <a:t>hizmetleri; </a:t>
            </a:r>
          </a:p>
          <a:p>
            <a:r>
              <a:rPr lang="tr-TR" dirty="0"/>
              <a:t>İ</a:t>
            </a:r>
            <a:r>
              <a:rPr lang="tr-TR" dirty="0" smtClean="0"/>
              <a:t>nsan sağlığını</a:t>
            </a:r>
            <a:r>
              <a:rPr lang="tr-TR" dirty="0"/>
              <a:t>  geliştirmeye  yönelik  çalışmalarda  bulunmuş  bir  tarihe  </a:t>
            </a:r>
            <a:r>
              <a:rPr lang="tr-TR" dirty="0" smtClean="0"/>
              <a:t>sahiptir. </a:t>
            </a:r>
          </a:p>
          <a:p>
            <a:r>
              <a:rPr lang="tr-TR" b="1" dirty="0" smtClean="0">
                <a:solidFill>
                  <a:srgbClr val="00B0F0"/>
                </a:solidFill>
              </a:rPr>
              <a:t>Veterinerlik </a:t>
            </a:r>
            <a:r>
              <a:rPr lang="tr-TR" b="1" dirty="0">
                <a:solidFill>
                  <a:srgbClr val="00B0F0"/>
                </a:solidFill>
              </a:rPr>
              <a:t>bilimi</a:t>
            </a:r>
            <a:r>
              <a:rPr lang="tr-TR" dirty="0"/>
              <a:t>, </a:t>
            </a:r>
            <a:r>
              <a:rPr lang="tr-TR" i="1" dirty="0">
                <a:solidFill>
                  <a:srgbClr val="FF0000"/>
                </a:solidFill>
              </a:rPr>
              <a:t>hayvan sağlığı ve üretiminin yanında halk sağlığıyla ilgili temel fonksiyonları gerçekleştirebilen ve halk sağlığına </a:t>
            </a:r>
            <a:r>
              <a:rPr lang="tr-TR" i="1" dirty="0" smtClean="0">
                <a:solidFill>
                  <a:srgbClr val="FF0000"/>
                </a:solidFill>
              </a:rPr>
              <a:t>çeşitli alanlardaki </a:t>
            </a:r>
            <a:r>
              <a:rPr lang="tr-TR" i="1" dirty="0">
                <a:solidFill>
                  <a:srgbClr val="FF0000"/>
                </a:solidFill>
              </a:rPr>
              <a:t>faaliyetleriyle doğrudan etki eden bir bilim dalıdır</a:t>
            </a:r>
            <a:r>
              <a:rPr lang="tr-TR" i="1" dirty="0" smtClean="0">
                <a:solidFill>
                  <a:srgbClr val="FF0000"/>
                </a:solidFill>
              </a:rPr>
              <a:t>.</a:t>
            </a:r>
          </a:p>
          <a:p>
            <a:r>
              <a:rPr lang="tr-TR" dirty="0"/>
              <a:t>insanoğlunda  ortaya  çıkan  hastalıkların </a:t>
            </a:r>
            <a:r>
              <a:rPr lang="tr-TR" dirty="0" smtClean="0">
                <a:solidFill>
                  <a:srgbClr val="FF0000"/>
                </a:solidFill>
              </a:rPr>
              <a:t>%75’i</a:t>
            </a:r>
            <a:r>
              <a:rPr lang="tr-TR" dirty="0"/>
              <a:t>  hayvandan  ya  da  hayvansal  üründen  bulaşan  patojenlerden  kaynaklandığı  ortaya  </a:t>
            </a:r>
            <a:r>
              <a:rPr lang="tr-TR" dirty="0" smtClean="0"/>
              <a:t>çıkmıştır.</a:t>
            </a:r>
          </a:p>
          <a:p>
            <a:r>
              <a:rPr lang="tr-TR" dirty="0" smtClean="0"/>
              <a:t>Bunun</a:t>
            </a:r>
            <a:r>
              <a:rPr lang="tr-TR" dirty="0"/>
              <a:t>  yanında  gelişmekte  olan  dünyamızda  </a:t>
            </a:r>
            <a:r>
              <a:rPr lang="tr-TR" dirty="0">
                <a:solidFill>
                  <a:srgbClr val="FF0000"/>
                </a:solidFill>
              </a:rPr>
              <a:t>Kuduz, </a:t>
            </a:r>
            <a:r>
              <a:rPr lang="tr-TR" dirty="0" err="1" smtClean="0">
                <a:solidFill>
                  <a:srgbClr val="FF0000"/>
                </a:solidFill>
              </a:rPr>
              <a:t>Brusellozis</a:t>
            </a:r>
            <a:r>
              <a:rPr lang="tr-TR" dirty="0" smtClean="0"/>
              <a:t> gibi hayvandan insana bulaşan hastalıklar yer yıl binlerce kişinin ölümü ve hastalanması</a:t>
            </a:r>
          </a:p>
          <a:p>
            <a:r>
              <a:rPr lang="tr-TR" dirty="0" smtClean="0"/>
              <a:t>Tüm </a:t>
            </a:r>
            <a:r>
              <a:rPr lang="tr-TR" dirty="0"/>
              <a:t>bu gelişmeler önümüzdeki yıllar içerisinde hayvan ve insan hekimliği arasındaki ilişkiyi daha da güçlendirmeye yönelik bir ihtiyaç olarak ortaya çıkacaktır</a:t>
            </a:r>
            <a:r>
              <a:rPr lang="tr-TR" b="1" dirty="0"/>
              <a:t>.</a:t>
            </a:r>
            <a:r>
              <a:rPr lang="tr-TR" dirty="0"/>
              <a:t> </a:t>
            </a:r>
            <a:endParaRPr lang="tr-TR" dirty="0" smtClean="0"/>
          </a:p>
          <a:p>
            <a:pPr marL="0" indent="0">
              <a:buNone/>
            </a:pPr>
            <a:endParaRPr lang="tr-TR" dirty="0"/>
          </a:p>
        </p:txBody>
      </p:sp>
      <p:sp>
        <p:nvSpPr>
          <p:cNvPr id="4" name="Slayt Numarası Yer Tutucusu 3"/>
          <p:cNvSpPr>
            <a:spLocks noGrp="1"/>
          </p:cNvSpPr>
          <p:nvPr>
            <p:ph type="sldNum" sz="quarter" idx="12"/>
          </p:nvPr>
        </p:nvSpPr>
        <p:spPr/>
        <p:txBody>
          <a:bodyPr/>
          <a:lstStyle/>
          <a:p>
            <a:fld id="{470B6E88-962F-4909-AEC5-5F57FD3FE19C}" type="slidenum">
              <a:rPr lang="tr-TR" smtClean="0"/>
              <a:t>6</a:t>
            </a:fld>
            <a:endParaRPr lang="tr-TR"/>
          </a:p>
        </p:txBody>
      </p:sp>
    </p:spTree>
    <p:extLst>
      <p:ext uri="{BB962C8B-B14F-4D97-AF65-F5344CB8AC3E}">
        <p14:creationId xmlns:p14="http://schemas.microsoft.com/office/powerpoint/2010/main" val="453473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28637" y="1357313"/>
            <a:ext cx="11044237" cy="3103851"/>
          </a:xfrm>
        </p:spPr>
        <p:txBody>
          <a:bodyPr>
            <a:normAutofit/>
          </a:bodyPr>
          <a:lstStyle/>
          <a:p>
            <a:r>
              <a:rPr lang="tr-TR" b="1" dirty="0">
                <a:solidFill>
                  <a:srgbClr val="0070C0"/>
                </a:solidFill>
              </a:rPr>
              <a:t>VHS</a:t>
            </a:r>
            <a:r>
              <a:rPr lang="tr-TR" dirty="0"/>
              <a:t>, hayvansal ürünlerden kaynaklanabilecek hastalıklara yakalanma riskini azaltarak </a:t>
            </a:r>
            <a:r>
              <a:rPr lang="tr-TR" dirty="0">
                <a:solidFill>
                  <a:srgbClr val="FF0000"/>
                </a:solidFill>
              </a:rPr>
              <a:t>insan sağlığına </a:t>
            </a:r>
            <a:r>
              <a:rPr lang="tr-TR" dirty="0"/>
              <a:t>doğrudan katkıda bulunur. </a:t>
            </a:r>
            <a:endParaRPr lang="tr-TR" dirty="0" smtClean="0"/>
          </a:p>
          <a:p>
            <a:r>
              <a:rPr lang="tr-TR" dirty="0" smtClean="0">
                <a:solidFill>
                  <a:srgbClr val="FF0000"/>
                </a:solidFill>
              </a:rPr>
              <a:t>Hayvan </a:t>
            </a:r>
            <a:r>
              <a:rPr lang="tr-TR" dirty="0">
                <a:solidFill>
                  <a:srgbClr val="FF0000"/>
                </a:solidFill>
              </a:rPr>
              <a:t>sağlığının geliştirilmesi</a:t>
            </a:r>
            <a:r>
              <a:rPr lang="tr-TR" dirty="0"/>
              <a:t>, hayvansal ürünlerin kalitesi ve miktarını da arttırır. </a:t>
            </a:r>
            <a:endParaRPr lang="tr-TR" dirty="0" smtClean="0"/>
          </a:p>
          <a:p>
            <a:r>
              <a:rPr lang="tr-TR" dirty="0" smtClean="0"/>
              <a:t>Hayvan </a:t>
            </a:r>
            <a:r>
              <a:rPr lang="tr-TR" dirty="0"/>
              <a:t>Sağlığı alanındaki gelişmeler, bütün ülkelerde hem </a:t>
            </a:r>
            <a:r>
              <a:rPr lang="tr-TR" dirty="0">
                <a:solidFill>
                  <a:srgbClr val="FF0000"/>
                </a:solidFill>
              </a:rPr>
              <a:t>ulusal</a:t>
            </a:r>
            <a:r>
              <a:rPr lang="tr-TR" dirty="0"/>
              <a:t> hem de </a:t>
            </a:r>
            <a:r>
              <a:rPr lang="tr-TR" dirty="0">
                <a:solidFill>
                  <a:srgbClr val="FF0000"/>
                </a:solidFill>
              </a:rPr>
              <a:t>yerel</a:t>
            </a:r>
            <a:r>
              <a:rPr lang="tr-TR" dirty="0"/>
              <a:t> </a:t>
            </a:r>
            <a:r>
              <a:rPr lang="tr-TR" dirty="0" smtClean="0"/>
              <a:t>gıda güvenliğine </a:t>
            </a:r>
            <a:r>
              <a:rPr lang="tr-TR" dirty="0"/>
              <a:t>katkıda bulunur. </a:t>
            </a:r>
          </a:p>
        </p:txBody>
      </p:sp>
      <p:sp>
        <p:nvSpPr>
          <p:cNvPr id="4" name="Slayt Numarası Yer Tutucusu 3"/>
          <p:cNvSpPr>
            <a:spLocks noGrp="1"/>
          </p:cNvSpPr>
          <p:nvPr>
            <p:ph type="sldNum" sz="quarter" idx="12"/>
          </p:nvPr>
        </p:nvSpPr>
        <p:spPr/>
        <p:txBody>
          <a:bodyPr/>
          <a:lstStyle/>
          <a:p>
            <a:fld id="{470B6E88-962F-4909-AEC5-5F57FD3FE19C}" type="slidenum">
              <a:rPr lang="tr-TR" smtClean="0"/>
              <a:t>7</a:t>
            </a:fld>
            <a:endParaRPr lang="tr-TR"/>
          </a:p>
        </p:txBody>
      </p:sp>
    </p:spTree>
    <p:extLst>
      <p:ext uri="{BB962C8B-B14F-4D97-AF65-F5344CB8AC3E}">
        <p14:creationId xmlns:p14="http://schemas.microsoft.com/office/powerpoint/2010/main" val="623194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903020"/>
            <a:ext cx="12192000" cy="3292434"/>
          </a:xfrm>
        </p:spPr>
        <p:txBody>
          <a:bodyPr>
            <a:normAutofit/>
          </a:bodyPr>
          <a:lstStyle/>
          <a:p>
            <a:pPr marL="0" indent="0">
              <a:buNone/>
            </a:pPr>
            <a:r>
              <a:rPr lang="tr-TR" dirty="0"/>
              <a:t> </a:t>
            </a:r>
            <a:r>
              <a:rPr lang="tr-TR" dirty="0" smtClean="0"/>
              <a:t>    </a:t>
            </a:r>
            <a:r>
              <a:rPr lang="tr-TR" b="1" dirty="0" smtClean="0">
                <a:solidFill>
                  <a:srgbClr val="FF0000"/>
                </a:solidFill>
              </a:rPr>
              <a:t>VHS</a:t>
            </a:r>
            <a:r>
              <a:rPr lang="tr-TR" b="1" dirty="0">
                <a:solidFill>
                  <a:srgbClr val="FF0000"/>
                </a:solidFill>
              </a:rPr>
              <a:t>’ </a:t>
            </a:r>
            <a:r>
              <a:rPr lang="tr-TR" b="1" dirty="0" err="1">
                <a:solidFill>
                  <a:srgbClr val="FF0000"/>
                </a:solidFill>
              </a:rPr>
              <a:t>nin</a:t>
            </a:r>
            <a:r>
              <a:rPr lang="tr-TR" b="1" dirty="0">
                <a:solidFill>
                  <a:srgbClr val="FF0000"/>
                </a:solidFill>
              </a:rPr>
              <a:t> asıl faaliyet alanları</a:t>
            </a:r>
            <a:r>
              <a:rPr lang="tr-TR" dirty="0">
                <a:solidFill>
                  <a:srgbClr val="FF0000"/>
                </a:solidFill>
              </a:rPr>
              <a:t> </a:t>
            </a:r>
          </a:p>
          <a:p>
            <a:r>
              <a:rPr lang="tr-TR" dirty="0"/>
              <a:t>Teşhis, </a:t>
            </a:r>
            <a:r>
              <a:rPr lang="tr-TR" dirty="0" err="1" smtClean="0"/>
              <a:t>müşahade</a:t>
            </a:r>
            <a:r>
              <a:rPr lang="tr-TR" dirty="0" smtClean="0"/>
              <a:t> de </a:t>
            </a:r>
            <a:r>
              <a:rPr lang="tr-TR" dirty="0"/>
              <a:t>tutma, kontrol, korunma, gıdaların korunması, </a:t>
            </a:r>
            <a:r>
              <a:rPr lang="tr-TR" dirty="0" err="1"/>
              <a:t>laboratuarların</a:t>
            </a:r>
            <a:r>
              <a:rPr lang="tr-TR" dirty="0"/>
              <a:t> denetlenmesi, biyomedikal araştırmalar, sağlık eğitimi ve yaygınlaştırılması, tıbbi buluşlar ve biyomedikal ürünlerin üretimi ve </a:t>
            </a:r>
            <a:r>
              <a:rPr lang="tr-TR" dirty="0" smtClean="0"/>
              <a:t>kontrolüdür.</a:t>
            </a:r>
          </a:p>
          <a:p>
            <a:r>
              <a:rPr lang="tr-TR" dirty="0" smtClean="0"/>
              <a:t>Bunun </a:t>
            </a:r>
            <a:r>
              <a:rPr lang="tr-TR" dirty="0"/>
              <a:t>yanı sıra VHS’ </a:t>
            </a:r>
            <a:r>
              <a:rPr lang="tr-TR" dirty="0" err="1"/>
              <a:t>nin</a:t>
            </a:r>
            <a:r>
              <a:rPr lang="tr-TR" dirty="0"/>
              <a:t> faaliyet alanları evcil ve vahşi hayvanların neslini, içme sularını, çevreyi korumaya çalışan yönetimleri ve halk sağlığı birimlerini de içine alabilmektedir. </a:t>
            </a:r>
            <a:endParaRPr lang="tr-TR" dirty="0" smtClean="0"/>
          </a:p>
        </p:txBody>
      </p:sp>
      <p:sp>
        <p:nvSpPr>
          <p:cNvPr id="4" name="Slayt Numarası Yer Tutucusu 3"/>
          <p:cNvSpPr>
            <a:spLocks noGrp="1"/>
          </p:cNvSpPr>
          <p:nvPr>
            <p:ph type="sldNum" sz="quarter" idx="12"/>
          </p:nvPr>
        </p:nvSpPr>
        <p:spPr/>
        <p:txBody>
          <a:bodyPr/>
          <a:lstStyle/>
          <a:p>
            <a:fld id="{470B6E88-962F-4909-AEC5-5F57FD3FE19C}" type="slidenum">
              <a:rPr lang="tr-TR" smtClean="0"/>
              <a:t>8</a:t>
            </a:fld>
            <a:endParaRPr lang="tr-TR"/>
          </a:p>
        </p:txBody>
      </p:sp>
    </p:spTree>
    <p:extLst>
      <p:ext uri="{BB962C8B-B14F-4D97-AF65-F5344CB8AC3E}">
        <p14:creationId xmlns:p14="http://schemas.microsoft.com/office/powerpoint/2010/main" val="3333298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928688"/>
            <a:ext cx="12191999" cy="5472111"/>
          </a:xfrm>
        </p:spPr>
        <p:txBody>
          <a:bodyPr>
            <a:normAutofit/>
          </a:bodyPr>
          <a:lstStyle/>
          <a:p>
            <a:pPr marL="0" indent="0">
              <a:buNone/>
            </a:pPr>
            <a:r>
              <a:rPr lang="tr-TR" b="1" dirty="0" smtClean="0">
                <a:solidFill>
                  <a:srgbClr val="FF0000"/>
                </a:solidFill>
              </a:rPr>
              <a:t>VHS</a:t>
            </a:r>
            <a:r>
              <a:rPr lang="tr-TR" b="1" dirty="0">
                <a:solidFill>
                  <a:srgbClr val="FF0000"/>
                </a:solidFill>
              </a:rPr>
              <a:t>’ </a:t>
            </a:r>
            <a:r>
              <a:rPr lang="tr-TR" b="1" dirty="0" err="1">
                <a:solidFill>
                  <a:srgbClr val="FF0000"/>
                </a:solidFill>
              </a:rPr>
              <a:t>nin</a:t>
            </a:r>
            <a:r>
              <a:rPr lang="tr-TR" b="1" dirty="0">
                <a:solidFill>
                  <a:srgbClr val="FF0000"/>
                </a:solidFill>
              </a:rPr>
              <a:t> halk sağlığına bulunacağı katkıları şöyle sıralayabiliriz:</a:t>
            </a:r>
            <a:r>
              <a:rPr lang="tr-TR" dirty="0"/>
              <a:t> </a:t>
            </a:r>
          </a:p>
          <a:p>
            <a:r>
              <a:rPr lang="tr-TR" dirty="0"/>
              <a:t>Tetkik, epidemiyoloji ve hayvan kaynaklı </a:t>
            </a:r>
            <a:r>
              <a:rPr lang="tr-TR" dirty="0" smtClean="0"/>
              <a:t>bulaşıcı </a:t>
            </a:r>
            <a:r>
              <a:rPr lang="tr-TR" dirty="0"/>
              <a:t>hastalıkların </a:t>
            </a:r>
            <a:r>
              <a:rPr lang="tr-TR" b="1" u="sng" dirty="0">
                <a:solidFill>
                  <a:srgbClr val="0070C0"/>
                </a:solidFill>
              </a:rPr>
              <a:t>kontrol</a:t>
            </a:r>
            <a:r>
              <a:rPr lang="tr-TR" dirty="0"/>
              <a:t> altına alınması.</a:t>
            </a:r>
          </a:p>
          <a:p>
            <a:r>
              <a:rPr lang="tr-TR" dirty="0"/>
              <a:t>Hayvan terapilerini içinde barındıran, sosyal, mantıksal ve davranışsal yönden </a:t>
            </a:r>
            <a:r>
              <a:rPr lang="tr-TR" b="1" u="sng" dirty="0">
                <a:solidFill>
                  <a:srgbClr val="0070C0"/>
                </a:solidFill>
              </a:rPr>
              <a:t>insan-hayvan </a:t>
            </a:r>
            <a:r>
              <a:rPr lang="tr-TR" b="1" u="sng" dirty="0" smtClean="0">
                <a:solidFill>
                  <a:srgbClr val="0070C0"/>
                </a:solidFill>
              </a:rPr>
              <a:t>ilişkilerine</a:t>
            </a:r>
            <a:endParaRPr lang="tr-TR" b="1" u="sng" dirty="0">
              <a:solidFill>
                <a:srgbClr val="0070C0"/>
              </a:solidFill>
            </a:endParaRPr>
          </a:p>
          <a:p>
            <a:r>
              <a:rPr lang="tr-TR" dirty="0"/>
              <a:t>Sağlık standartlarını yükseltmeyi de içine alarak </a:t>
            </a:r>
            <a:r>
              <a:rPr lang="tr-TR" b="1" u="sng" dirty="0">
                <a:solidFill>
                  <a:srgbClr val="0070C0"/>
                </a:solidFill>
              </a:rPr>
              <a:t>epidemiyolojik ve bulaşıcı olmayan hastalıklardan korunma </a:t>
            </a:r>
            <a:r>
              <a:rPr lang="tr-TR" b="1" u="sng" dirty="0" smtClean="0">
                <a:solidFill>
                  <a:srgbClr val="0070C0"/>
                </a:solidFill>
              </a:rPr>
              <a:t>çalışmaları</a:t>
            </a:r>
            <a:endParaRPr lang="tr-TR" b="1" u="sng" dirty="0">
              <a:solidFill>
                <a:srgbClr val="0070C0"/>
              </a:solidFill>
            </a:endParaRPr>
          </a:p>
          <a:p>
            <a:r>
              <a:rPr lang="tr-TR" dirty="0"/>
              <a:t>Akademik, özel sektör ve devlet enstitü </a:t>
            </a:r>
            <a:r>
              <a:rPr lang="tr-TR" b="1" u="sng" dirty="0">
                <a:solidFill>
                  <a:srgbClr val="0070C0"/>
                </a:solidFill>
              </a:rPr>
              <a:t>yönetimlerine</a:t>
            </a:r>
            <a:r>
              <a:rPr lang="tr-TR" dirty="0">
                <a:solidFill>
                  <a:srgbClr val="0070C0"/>
                </a:solidFill>
              </a:rPr>
              <a:t> </a:t>
            </a:r>
            <a:r>
              <a:rPr lang="tr-TR" b="1" u="sng" dirty="0" smtClean="0">
                <a:solidFill>
                  <a:srgbClr val="0070C0"/>
                </a:solidFill>
              </a:rPr>
              <a:t>katılım</a:t>
            </a:r>
            <a:endParaRPr lang="tr-TR" b="1" u="sng" dirty="0">
              <a:solidFill>
                <a:srgbClr val="0070C0"/>
              </a:solidFill>
            </a:endParaRPr>
          </a:p>
          <a:p>
            <a:r>
              <a:rPr lang="tr-TR" dirty="0"/>
              <a:t>Halk sağlığı programları ve  sağlık hizmetlerini geliştirmeye yönelik kullanılacak risk analizi, sağlık ekonomisi gibi yöntemlerin </a:t>
            </a:r>
            <a:r>
              <a:rPr lang="tr-TR" b="1" u="sng" dirty="0">
                <a:solidFill>
                  <a:srgbClr val="0070C0"/>
                </a:solidFill>
              </a:rPr>
              <a:t>maliyetlerinin </a:t>
            </a:r>
            <a:r>
              <a:rPr lang="tr-TR" b="1" u="sng" dirty="0" smtClean="0">
                <a:solidFill>
                  <a:srgbClr val="0070C0"/>
                </a:solidFill>
              </a:rPr>
              <a:t>hesaplanması</a:t>
            </a:r>
            <a:r>
              <a:rPr lang="tr-TR" dirty="0" smtClean="0"/>
              <a:t> </a:t>
            </a:r>
          </a:p>
        </p:txBody>
      </p:sp>
      <p:sp>
        <p:nvSpPr>
          <p:cNvPr id="4" name="Slayt Numarası Yer Tutucusu 3"/>
          <p:cNvSpPr>
            <a:spLocks noGrp="1"/>
          </p:cNvSpPr>
          <p:nvPr>
            <p:ph type="sldNum" sz="quarter" idx="12"/>
          </p:nvPr>
        </p:nvSpPr>
        <p:spPr/>
        <p:txBody>
          <a:bodyPr/>
          <a:lstStyle/>
          <a:p>
            <a:fld id="{470B6E88-962F-4909-AEC5-5F57FD3FE19C}" type="slidenum">
              <a:rPr lang="tr-TR" smtClean="0"/>
              <a:t>9</a:t>
            </a:fld>
            <a:endParaRPr lang="tr-TR"/>
          </a:p>
        </p:txBody>
      </p:sp>
    </p:spTree>
    <p:extLst>
      <p:ext uri="{BB962C8B-B14F-4D97-AF65-F5344CB8AC3E}">
        <p14:creationId xmlns:p14="http://schemas.microsoft.com/office/powerpoint/2010/main" val="8925139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657</Words>
  <Application>Microsoft Office PowerPoint</Application>
  <PresentationFormat>Geniş ekran</PresentationFormat>
  <Paragraphs>113</Paragraphs>
  <Slides>19</Slides>
  <Notes>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Monotype Corsiva</vt:lpstr>
      <vt:lpstr>Office Teması</vt:lpstr>
      <vt:lpstr>VETERİNER HALK SAĞLIĞI</vt:lpstr>
      <vt:lpstr>Faydalanılan Kaynaklar</vt:lpstr>
      <vt:lpstr>PowerPoint Sunusu</vt:lpstr>
      <vt:lpstr>PowerPoint Sunusu</vt:lpstr>
      <vt:lpstr>Tek tıp tek sağlık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Teşekkürler…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VETERİNER HALK SAĞLIĞI</dc:title>
  <dc:creator>Harun Hızlısoy</dc:creator>
  <cp:lastModifiedBy>TOSHIBA</cp:lastModifiedBy>
  <cp:revision>62</cp:revision>
  <dcterms:created xsi:type="dcterms:W3CDTF">2015-09-15T08:27:10Z</dcterms:created>
  <dcterms:modified xsi:type="dcterms:W3CDTF">2020-10-09T10:51:29Z</dcterms:modified>
</cp:coreProperties>
</file>