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331" r:id="rId9"/>
    <p:sldId id="264" r:id="rId10"/>
    <p:sldId id="265" r:id="rId11"/>
    <p:sldId id="332" r:id="rId12"/>
    <p:sldId id="266" r:id="rId13"/>
    <p:sldId id="273" r:id="rId14"/>
    <p:sldId id="330" r:id="rId15"/>
    <p:sldId id="267" r:id="rId16"/>
    <p:sldId id="333" r:id="rId17"/>
    <p:sldId id="268" r:id="rId18"/>
    <p:sldId id="269" r:id="rId19"/>
    <p:sldId id="334" r:id="rId20"/>
    <p:sldId id="270" r:id="rId21"/>
    <p:sldId id="280" r:id="rId22"/>
    <p:sldId id="271" r:id="rId23"/>
    <p:sldId id="278" r:id="rId24"/>
    <p:sldId id="275" r:id="rId25"/>
    <p:sldId id="277" r:id="rId26"/>
    <p:sldId id="284" r:id="rId27"/>
    <p:sldId id="303" r:id="rId28"/>
    <p:sldId id="304" r:id="rId29"/>
    <p:sldId id="335" r:id="rId30"/>
    <p:sldId id="336" r:id="rId31"/>
    <p:sldId id="337" r:id="rId32"/>
    <p:sldId id="309" r:id="rId33"/>
    <p:sldId id="338" r:id="rId34"/>
    <p:sldId id="310" r:id="rId35"/>
    <p:sldId id="339" r:id="rId36"/>
    <p:sldId id="341" r:id="rId37"/>
    <p:sldId id="340" r:id="rId38"/>
    <p:sldId id="342" r:id="rId39"/>
    <p:sldId id="343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28" autoAdjust="0"/>
    <p:restoredTop sz="94600"/>
  </p:normalViewPr>
  <p:slideViewPr>
    <p:cSldViewPr>
      <p:cViewPr varScale="1">
        <p:scale>
          <a:sx n="64" d="100"/>
          <a:sy n="64" d="100"/>
        </p:scale>
        <p:origin x="-14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38163F5-0253-4A8D-8BF7-4A28C93F4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77E35A-54C7-4194-9E85-B112073CE28C}" type="slidenum">
              <a:rPr lang="en-US" smtClean="0">
                <a:latin typeface="Arial" pitchFamily="34" charset="0"/>
              </a:rPr>
              <a:pPr/>
              <a:t>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782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>
              <a:latin typeface="Arial" pitchFamily="34" charset="0"/>
            </a:endParaRPr>
          </a:p>
        </p:txBody>
      </p:sp>
      <p:sp>
        <p:nvSpPr>
          <p:cNvPr id="7782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7EC7F63-AD80-4C6B-AF8E-2ADD0C464AA7}" type="slidenum">
              <a:rPr lang="en-US" sz="1200">
                <a:cs typeface="Arial" pitchFamily="34" charset="0"/>
              </a:rPr>
              <a:pPr algn="r"/>
              <a:t>4</a:t>
            </a:fld>
            <a:endParaRPr lang="en-US" sz="120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0C05D2-2DE6-4B1A-9971-82718FE6F174}" type="slidenum">
              <a:rPr lang="en-US" smtClean="0">
                <a:latin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885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7C85B-D07D-44DA-A9D5-7C277EE6F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0D081-BA24-49DC-A2FB-515C0B7EC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310CC-DFB4-436E-BA7D-A057CCA403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F9540-F020-4F02-A61E-D05138826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CE0A1-01E9-4394-81A0-78B6AEC94D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D67E4-CC48-45FD-AA6E-2A81C02930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17C8A-091E-4E64-8C8A-A9A9D4EBD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9184C-001F-45B9-81C8-68B11537C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070C3-8503-465F-854D-E44029AC56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F50A1-E1FA-4A91-8DFC-C5B53DD33E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10D7D-C37A-4D04-BB9D-2578184164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678193CE-2AF0-4867-A9EC-FF82DF9952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     </a:t>
            </a:r>
            <a:r>
              <a:rPr lang="tr-TR" dirty="0" err="1" smtClean="0"/>
              <a:t>Üriner</a:t>
            </a:r>
            <a:r>
              <a:rPr lang="tr-TR" dirty="0" smtClean="0"/>
              <a:t> Sistem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pic>
        <p:nvPicPr>
          <p:cNvPr id="11268" name="Picture 5" descr="nor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685800"/>
            <a:ext cx="7162800" cy="4211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• Böbrekler extra peritoneal yerleştiği için ventral&#10;kısmı peritonla kaplıdır (capsula fibrosa) üstünde&#10;kalın bir yağ doku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799" y="0"/>
            <a:ext cx="7003081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Böbreklerin Makro-</a:t>
            </a:r>
            <a:r>
              <a:rPr lang="en-US" dirty="0" err="1" smtClean="0"/>
              <a:t>Anatom</a:t>
            </a:r>
            <a:r>
              <a:rPr lang="tr-TR" dirty="0" smtClean="0"/>
              <a:t>isi</a:t>
            </a:r>
            <a:endParaRPr lang="en-US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Fasulye şeklinde ve</a:t>
            </a:r>
            <a:r>
              <a:rPr lang="en-US" dirty="0" smtClean="0"/>
              <a:t> </a:t>
            </a:r>
            <a:r>
              <a:rPr lang="en-US" dirty="0" err="1" smtClean="0"/>
              <a:t>fibr</a:t>
            </a:r>
            <a:r>
              <a:rPr lang="tr-TR" dirty="0" smtClean="0"/>
              <a:t>öz</a:t>
            </a:r>
            <a:r>
              <a:rPr lang="en-US" dirty="0" smtClean="0"/>
              <a:t> </a:t>
            </a:r>
            <a:r>
              <a:rPr lang="tr-TR" dirty="0" smtClean="0"/>
              <a:t>dokudan</a:t>
            </a:r>
            <a:r>
              <a:rPr lang="en-US" dirty="0" smtClean="0"/>
              <a:t> </a:t>
            </a:r>
            <a:r>
              <a:rPr lang="tr-TR" dirty="0" smtClean="0"/>
              <a:t>bir k</a:t>
            </a:r>
            <a:r>
              <a:rPr lang="en-US" dirty="0" err="1" smtClean="0"/>
              <a:t>aps</a:t>
            </a:r>
            <a:r>
              <a:rPr lang="tr-TR" dirty="0" err="1" smtClean="0"/>
              <a:t>ül</a:t>
            </a:r>
            <a:r>
              <a:rPr lang="tr-TR" dirty="0" smtClean="0"/>
              <a:t> ile sarılıdır</a:t>
            </a:r>
            <a:r>
              <a:rPr lang="en-US" dirty="0" smtClean="0"/>
              <a:t>.</a:t>
            </a:r>
            <a:endParaRPr lang="en-US" dirty="0" smtClean="0"/>
          </a:p>
          <a:p>
            <a:pPr lvl="1" eaLnBrk="1" hangingPunct="1"/>
            <a:r>
              <a:rPr lang="tr-TR" dirty="0" err="1" smtClean="0"/>
              <a:t>Equidae’de</a:t>
            </a:r>
            <a:r>
              <a:rPr lang="tr-TR" dirty="0" smtClean="0"/>
              <a:t> sağ böbrek kalp (kupa kağıdı) şeklindedir.</a:t>
            </a:r>
            <a:endParaRPr lang="en-US" dirty="0" smtClean="0"/>
          </a:p>
          <a:p>
            <a:pPr eaLnBrk="1" hangingPunct="1"/>
            <a:r>
              <a:rPr lang="tr-TR" dirty="0" smtClean="0"/>
              <a:t>Kırmızı kahverengi.</a:t>
            </a:r>
            <a:endParaRPr lang="en-US" dirty="0" smtClean="0"/>
          </a:p>
          <a:p>
            <a:pPr eaLnBrk="1" hangingPunct="1"/>
            <a:r>
              <a:rPr lang="tr-TR" dirty="0" smtClean="0"/>
              <a:t>Genellikle pürüzsüz bir yüzeyi vardır.</a:t>
            </a:r>
            <a:endParaRPr lang="en-US" dirty="0" smtClean="0"/>
          </a:p>
          <a:p>
            <a:pPr lvl="1" eaLnBrk="1" hangingPunct="1"/>
            <a:r>
              <a:rPr lang="tr-TR" dirty="0" smtClean="0"/>
              <a:t>Büyük </a:t>
            </a:r>
            <a:r>
              <a:rPr lang="tr-TR" dirty="0" err="1" smtClean="0"/>
              <a:t>ruminantta</a:t>
            </a:r>
            <a:r>
              <a:rPr lang="tr-TR" dirty="0" smtClean="0"/>
              <a:t> </a:t>
            </a:r>
            <a:r>
              <a:rPr lang="tr-TR" dirty="0" err="1" smtClean="0"/>
              <a:t>lobuler</a:t>
            </a:r>
            <a:r>
              <a:rPr lang="tr-TR" dirty="0" smtClean="0"/>
              <a:t> görünüşlü bir yüzeye sahiptir.</a:t>
            </a:r>
          </a:p>
          <a:p>
            <a:pPr lvl="1" eaLnBrk="1" hangingPunct="1"/>
            <a:r>
              <a:rPr lang="tr-TR" dirty="0" smtClean="0"/>
              <a:t>Kedide böbrekler olukludur.</a:t>
            </a:r>
            <a:endParaRPr lang="en-US" dirty="0" smtClean="0"/>
          </a:p>
        </p:txBody>
      </p:sp>
      <p:pic>
        <p:nvPicPr>
          <p:cNvPr id="4098" name="Picture 2" descr="F:\Anatomi II\1 Ürogenital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971800"/>
            <a:ext cx="2438400" cy="1828800"/>
          </a:xfrm>
          <a:prstGeom prst="rect">
            <a:avLst/>
          </a:prstGeom>
          <a:noFill/>
        </p:spPr>
      </p:pic>
      <p:pic>
        <p:nvPicPr>
          <p:cNvPr id="4099" name="Picture 3" descr="F:\Anatomi II\1 Ürogenital\kedi böbre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5029200"/>
            <a:ext cx="1981200" cy="1457597"/>
          </a:xfrm>
          <a:prstGeom prst="rect">
            <a:avLst/>
          </a:prstGeom>
          <a:noFill/>
        </p:spPr>
      </p:pic>
      <p:pic>
        <p:nvPicPr>
          <p:cNvPr id="4100" name="Picture 4" descr="F:\Anatomi II\1 Ürogenital\koyun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942" y="914400"/>
            <a:ext cx="2382907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kidney during transplant surge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0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THE_008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533400"/>
            <a:ext cx="4039567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676400" y="3276600"/>
            <a:ext cx="53142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 dirty="0" smtClean="0">
                <a:cs typeface="Arial" pitchFamily="34" charset="0"/>
              </a:rPr>
              <a:t>Köpek</a:t>
            </a:r>
            <a:r>
              <a:rPr lang="en-US" b="1" dirty="0">
                <a:cs typeface="Arial" pitchFamily="34" charset="0"/>
              </a:rPr>
              <a:t>					</a:t>
            </a:r>
            <a:r>
              <a:rPr lang="tr-TR" b="1" dirty="0" smtClean="0">
                <a:cs typeface="Arial" pitchFamily="34" charset="0"/>
              </a:rPr>
              <a:t>Sığır</a:t>
            </a:r>
            <a:endParaRPr lang="en-US" b="1" dirty="0">
              <a:cs typeface="Arial" pitchFamily="34" charset="0"/>
            </a:endParaRPr>
          </a:p>
        </p:txBody>
      </p:sp>
      <p:pic>
        <p:nvPicPr>
          <p:cNvPr id="1026" name="Picture 2" descr="F:\Anatomi II\1 Ürogenital\kidney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3733800"/>
            <a:ext cx="3759200" cy="2928947"/>
          </a:xfrm>
          <a:prstGeom prst="rect">
            <a:avLst/>
          </a:prstGeom>
          <a:noFill/>
        </p:spPr>
      </p:pic>
      <p:pic>
        <p:nvPicPr>
          <p:cNvPr id="1027" name="Picture 3" descr="F:\Anatomi II\1 Ürogenital\41196-RognonsVeau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54800" y="0"/>
            <a:ext cx="2489200" cy="13989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Anatomi II\1 Ürogenital\ren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57376"/>
            <a:ext cx="5029200" cy="6548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457200"/>
            <a:ext cx="5562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dirty="0" err="1" smtClean="0">
                <a:solidFill>
                  <a:schemeClr val="folHlink"/>
                </a:solidFill>
              </a:rPr>
              <a:t>Hilus</a:t>
            </a:r>
            <a:r>
              <a:rPr lang="tr-TR" sz="1800" dirty="0" smtClean="0">
                <a:solidFill>
                  <a:schemeClr val="folHlink"/>
                </a:solidFill>
              </a:rPr>
              <a:t> </a:t>
            </a:r>
            <a:r>
              <a:rPr lang="tr-TR" sz="1800" dirty="0" err="1" smtClean="0">
                <a:solidFill>
                  <a:schemeClr val="folHlink"/>
                </a:solidFill>
              </a:rPr>
              <a:t>renalis</a:t>
            </a:r>
            <a:r>
              <a:rPr lang="en-US" sz="1800" dirty="0" smtClean="0"/>
              <a:t>- </a:t>
            </a:r>
            <a:r>
              <a:rPr lang="tr-TR" sz="1800" dirty="0" smtClean="0"/>
              <a:t>kan damarlarının (arter ve vena), lenf damarlarının, sinirlerin, </a:t>
            </a:r>
            <a:r>
              <a:rPr lang="tr-TR" sz="1800" dirty="0" err="1" smtClean="0"/>
              <a:t>üreterin</a:t>
            </a:r>
            <a:r>
              <a:rPr lang="tr-TR" sz="1800" dirty="0" smtClean="0"/>
              <a:t> böbreğe girdiği ve çıktığı yerdir</a:t>
            </a:r>
            <a:r>
              <a:rPr lang="en-US" sz="1800" dirty="0" smtClean="0"/>
              <a:t>.</a:t>
            </a: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tr-TR" sz="1800" dirty="0" err="1" smtClean="0">
                <a:solidFill>
                  <a:schemeClr val="folHlink"/>
                </a:solidFill>
              </a:rPr>
              <a:t>Pelvis</a:t>
            </a:r>
            <a:r>
              <a:rPr lang="tr-TR" sz="1800" dirty="0" smtClean="0">
                <a:solidFill>
                  <a:schemeClr val="folHlink"/>
                </a:solidFill>
              </a:rPr>
              <a:t> r</a:t>
            </a:r>
            <a:r>
              <a:rPr lang="en-US" sz="1800" dirty="0" err="1" smtClean="0">
                <a:solidFill>
                  <a:schemeClr val="folHlink"/>
                </a:solidFill>
              </a:rPr>
              <a:t>enalis</a:t>
            </a:r>
            <a:r>
              <a:rPr lang="en-US" sz="1800" dirty="0" smtClean="0">
                <a:solidFill>
                  <a:schemeClr val="folHlink"/>
                </a:solidFill>
              </a:rPr>
              <a:t>-</a:t>
            </a:r>
            <a:r>
              <a:rPr lang="en-US" sz="1800" dirty="0" smtClean="0"/>
              <a:t> </a:t>
            </a:r>
            <a:r>
              <a:rPr lang="en-US" sz="1800" dirty="0" err="1" smtClean="0"/>
              <a:t>huni</a:t>
            </a:r>
            <a:r>
              <a:rPr lang="en-US" sz="1800" dirty="0" smtClean="0"/>
              <a:t> </a:t>
            </a:r>
            <a:r>
              <a:rPr lang="tr-TR" sz="1800" dirty="0" smtClean="0"/>
              <a:t>şeklinde </a:t>
            </a:r>
            <a:r>
              <a:rPr lang="en-US" sz="1800" dirty="0" err="1" smtClean="0"/>
              <a:t>içinde</a:t>
            </a:r>
            <a:r>
              <a:rPr lang="en-US" sz="1800" dirty="0" smtClean="0"/>
              <a:t> </a:t>
            </a:r>
            <a:r>
              <a:rPr lang="en-US" sz="1800" dirty="0" err="1" smtClean="0"/>
              <a:t>idrar</a:t>
            </a:r>
            <a:r>
              <a:rPr lang="en-US" sz="1800" dirty="0" smtClean="0"/>
              <a:t> </a:t>
            </a:r>
            <a:r>
              <a:rPr lang="en-US" sz="1800" dirty="0" err="1" smtClean="0"/>
              <a:t>toplama</a:t>
            </a:r>
            <a:r>
              <a:rPr lang="en-US" sz="1800" dirty="0" smtClean="0"/>
              <a:t> </a:t>
            </a:r>
            <a:r>
              <a:rPr lang="en-US" sz="1800" dirty="0" err="1" smtClean="0"/>
              <a:t>odası</a:t>
            </a:r>
            <a:r>
              <a:rPr lang="en-US" sz="1800" dirty="0" smtClean="0"/>
              <a:t> </a:t>
            </a:r>
            <a:r>
              <a:rPr lang="en-US" sz="1800" dirty="0" err="1" smtClean="0"/>
              <a:t>ve</a:t>
            </a:r>
            <a:r>
              <a:rPr lang="en-US" sz="1800" dirty="0" smtClean="0"/>
              <a:t> </a:t>
            </a:r>
            <a:r>
              <a:rPr lang="en-US" sz="1800" dirty="0" err="1" smtClean="0"/>
              <a:t>üreterin</a:t>
            </a:r>
            <a:r>
              <a:rPr lang="en-US" sz="1800" dirty="0" smtClean="0"/>
              <a:t> </a:t>
            </a:r>
            <a:r>
              <a:rPr lang="en-US" sz="1800" dirty="0" err="1" smtClean="0"/>
              <a:t>başlangıcı</a:t>
            </a:r>
            <a:r>
              <a:rPr lang="en-US" sz="1800" dirty="0" smtClean="0"/>
              <a:t> </a:t>
            </a:r>
            <a:r>
              <a:rPr lang="en-US" sz="1800" dirty="0" err="1" smtClean="0"/>
              <a:t>olan</a:t>
            </a:r>
            <a:r>
              <a:rPr lang="en-US" sz="1800" dirty="0" smtClean="0"/>
              <a:t> </a:t>
            </a:r>
            <a:r>
              <a:rPr lang="en-US" sz="1800" dirty="0" err="1" smtClean="0"/>
              <a:t>alan</a:t>
            </a:r>
            <a:r>
              <a:rPr lang="tr-TR" sz="1800" dirty="0" smtClean="0"/>
              <a:t>dır</a:t>
            </a:r>
            <a:r>
              <a:rPr lang="en-US" sz="1800" dirty="0" smtClean="0"/>
              <a:t>.</a:t>
            </a:r>
            <a:r>
              <a:rPr lang="tr-TR" sz="1800" dirty="0" smtClean="0"/>
              <a:t> Böbrek içi boşluktur.</a:t>
            </a:r>
            <a:endParaRPr lang="en-US" sz="1800" dirty="0" smtClean="0"/>
          </a:p>
          <a:p>
            <a:pPr lvl="1" eaLnBrk="1" hangingPunct="1">
              <a:lnSpc>
                <a:spcPct val="80000"/>
              </a:lnSpc>
            </a:pPr>
            <a:r>
              <a:rPr lang="tr-TR" sz="1600" dirty="0" err="1" smtClean="0"/>
              <a:t>Equidae’de</a:t>
            </a:r>
            <a:r>
              <a:rPr lang="tr-TR" sz="1600" dirty="0" smtClean="0"/>
              <a:t> </a:t>
            </a:r>
            <a:r>
              <a:rPr lang="tr-TR" sz="1600" dirty="0" err="1" smtClean="0"/>
              <a:t>glanduler</a:t>
            </a:r>
            <a:r>
              <a:rPr lang="tr-TR" sz="1600" dirty="0" smtClean="0"/>
              <a:t> yapıdadır.</a:t>
            </a:r>
            <a:endParaRPr lang="en-US" sz="1600" dirty="0" smtClean="0"/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chemeClr val="folHlink"/>
                </a:solidFill>
              </a:rPr>
              <a:t>Cortex</a:t>
            </a:r>
            <a:r>
              <a:rPr lang="en-US" sz="1800" dirty="0" smtClean="0"/>
              <a:t>- </a:t>
            </a:r>
            <a:r>
              <a:rPr lang="tr-TR" sz="1800" dirty="0" smtClean="0"/>
              <a:t>Böbrek kesitindeki dış kısımdır</a:t>
            </a:r>
            <a:r>
              <a:rPr lang="en-US" sz="1800" dirty="0" smtClean="0"/>
              <a:t>.</a:t>
            </a:r>
            <a:endParaRPr lang="en-US" sz="1800" dirty="0" smtClean="0"/>
          </a:p>
          <a:p>
            <a:pPr lvl="1" eaLnBrk="1" hangingPunct="1">
              <a:lnSpc>
                <a:spcPct val="80000"/>
              </a:lnSpc>
            </a:pPr>
            <a:r>
              <a:rPr lang="tr-TR" sz="1600" dirty="0" smtClean="0"/>
              <a:t>Granüllü bir görünüme sahiptir.</a:t>
            </a:r>
            <a:endParaRPr lang="en-US" sz="1600" dirty="0" smtClean="0"/>
          </a:p>
          <a:p>
            <a:pPr lvl="1" eaLnBrk="1" hangingPunct="1">
              <a:lnSpc>
                <a:spcPct val="80000"/>
              </a:lnSpc>
            </a:pPr>
            <a:r>
              <a:rPr lang="tr-TR" sz="1600" dirty="0" smtClean="0"/>
              <a:t>Kahverengimsi bir renktedir.</a:t>
            </a:r>
            <a:endParaRPr lang="en-US" sz="1600" dirty="0" smtClean="0"/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chemeClr val="folHlink"/>
                </a:solidFill>
              </a:rPr>
              <a:t>Medulla</a:t>
            </a:r>
            <a:r>
              <a:rPr lang="en-US" sz="1800" dirty="0" smtClean="0"/>
              <a:t>- </a:t>
            </a:r>
            <a:r>
              <a:rPr lang="tr-TR" sz="1800" dirty="0" err="1" smtClean="0"/>
              <a:t>Pelvis</a:t>
            </a:r>
            <a:r>
              <a:rPr lang="tr-TR" sz="1800" dirty="0" smtClean="0"/>
              <a:t> </a:t>
            </a:r>
            <a:r>
              <a:rPr lang="tr-TR" sz="1800" dirty="0" err="1" smtClean="0"/>
              <a:t>renalis’i</a:t>
            </a:r>
            <a:r>
              <a:rPr lang="tr-TR" sz="1800" dirty="0" smtClean="0"/>
              <a:t> </a:t>
            </a:r>
            <a:r>
              <a:rPr lang="tr-TR" sz="1800" dirty="0" err="1" smtClean="0"/>
              <a:t>cevreleyen</a:t>
            </a:r>
            <a:r>
              <a:rPr lang="tr-TR" sz="1800" dirty="0" smtClean="0"/>
              <a:t> iç kısımdır.</a:t>
            </a:r>
            <a:endParaRPr lang="en-US" sz="1800" dirty="0" smtClean="0"/>
          </a:p>
          <a:p>
            <a:pPr lvl="1" eaLnBrk="1" hangingPunct="1">
              <a:lnSpc>
                <a:spcPct val="80000"/>
              </a:lnSpc>
            </a:pPr>
            <a:r>
              <a:rPr lang="tr-TR" sz="1600" dirty="0" smtClean="0"/>
              <a:t>Pürüzsüz görünür.</a:t>
            </a:r>
            <a:endParaRPr lang="en-US" sz="1600" dirty="0" smtClean="0"/>
          </a:p>
          <a:p>
            <a:pPr lvl="1" eaLnBrk="1" hangingPunct="1">
              <a:lnSpc>
                <a:spcPct val="80000"/>
              </a:lnSpc>
            </a:pPr>
            <a:r>
              <a:rPr lang="tr-TR" sz="1600" dirty="0" smtClean="0"/>
              <a:t>Koyu pembe dış bölüm ve gri-kırmızı iç kısımdan oluşur.</a:t>
            </a:r>
            <a:endParaRPr lang="en-US" sz="1600" dirty="0" smtClean="0"/>
          </a:p>
          <a:p>
            <a:pPr lvl="1" eaLnBrk="1" hangingPunct="1">
              <a:lnSpc>
                <a:spcPct val="80000"/>
              </a:lnSpc>
            </a:pPr>
            <a:r>
              <a:rPr lang="tr-TR" sz="1600" dirty="0" smtClean="0"/>
              <a:t>Farklı türlere göre </a:t>
            </a:r>
            <a:r>
              <a:rPr lang="en-US" sz="1600" dirty="0" err="1" smtClean="0"/>
              <a:t>multip</a:t>
            </a:r>
            <a:r>
              <a:rPr lang="tr-TR" sz="1600" dirty="0" smtClean="0"/>
              <a:t>i</a:t>
            </a:r>
            <a:r>
              <a:rPr lang="en-US" sz="1600" dirty="0" err="1" smtClean="0"/>
              <a:t>ramidal</a:t>
            </a:r>
            <a:r>
              <a:rPr lang="en-US" sz="1600" dirty="0" smtClean="0"/>
              <a:t> </a:t>
            </a:r>
            <a:r>
              <a:rPr lang="en-US" sz="1600" dirty="0" smtClean="0"/>
              <a:t>(</a:t>
            </a:r>
            <a:r>
              <a:rPr lang="en-US" sz="1600" dirty="0" err="1" smtClean="0"/>
              <a:t>multilobar</a:t>
            </a:r>
            <a:r>
              <a:rPr lang="en-US" sz="1600" dirty="0" smtClean="0"/>
              <a:t>) </a:t>
            </a:r>
            <a:r>
              <a:rPr lang="tr-TR" sz="1600" dirty="0" smtClean="0"/>
              <a:t>ya da </a:t>
            </a:r>
            <a:r>
              <a:rPr lang="en-US" sz="1600" dirty="0" err="1" smtClean="0"/>
              <a:t>unip</a:t>
            </a:r>
            <a:r>
              <a:rPr lang="tr-TR" sz="1600" dirty="0" smtClean="0"/>
              <a:t>i</a:t>
            </a:r>
            <a:r>
              <a:rPr lang="en-US" sz="1600" dirty="0" err="1" smtClean="0"/>
              <a:t>ramidal</a:t>
            </a:r>
            <a:r>
              <a:rPr lang="en-US" sz="1600" dirty="0" smtClean="0"/>
              <a:t> </a:t>
            </a:r>
            <a:r>
              <a:rPr lang="en-US" sz="1600" dirty="0" smtClean="0"/>
              <a:t>(</a:t>
            </a:r>
            <a:r>
              <a:rPr lang="en-US" sz="1600" dirty="0" err="1" smtClean="0"/>
              <a:t>unilobar</a:t>
            </a:r>
            <a:r>
              <a:rPr lang="en-US" sz="1600" dirty="0" smtClean="0"/>
              <a:t>)</a:t>
            </a:r>
            <a:r>
              <a:rPr lang="tr-TR" sz="1600" dirty="0" smtClean="0"/>
              <a:t> olabilir.</a:t>
            </a:r>
            <a:endParaRPr lang="en-US" sz="1600" dirty="0" smtClean="0"/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chemeClr val="folHlink"/>
                </a:solidFill>
              </a:rPr>
              <a:t>Calyx</a:t>
            </a:r>
            <a:r>
              <a:rPr lang="tr-TR" sz="1800" dirty="0" smtClean="0">
                <a:solidFill>
                  <a:schemeClr val="folHlink"/>
                </a:solidFill>
              </a:rPr>
              <a:t> </a:t>
            </a:r>
            <a:r>
              <a:rPr lang="tr-TR" sz="1800" dirty="0" err="1" smtClean="0">
                <a:solidFill>
                  <a:schemeClr val="folHlink"/>
                </a:solidFill>
              </a:rPr>
              <a:t>renalis</a:t>
            </a:r>
            <a:r>
              <a:rPr lang="en-US" sz="1800" dirty="0" smtClean="0"/>
              <a:t>- </a:t>
            </a:r>
            <a:r>
              <a:rPr lang="tr-TR" sz="1800" dirty="0" err="1" smtClean="0"/>
              <a:t>P</a:t>
            </a:r>
            <a:r>
              <a:rPr lang="tr-TR" sz="1800" dirty="0" err="1" smtClean="0"/>
              <a:t>yramis</a:t>
            </a:r>
            <a:r>
              <a:rPr lang="tr-TR" sz="1800" dirty="0" smtClean="0"/>
              <a:t> </a:t>
            </a:r>
            <a:r>
              <a:rPr lang="tr-TR" sz="1800" dirty="0" err="1" smtClean="0"/>
              <a:t>renalisleri</a:t>
            </a:r>
            <a:r>
              <a:rPr lang="tr-TR" sz="1800" dirty="0" smtClean="0"/>
              <a:t> kucaklayan kadeh benzeri yapılardır.</a:t>
            </a:r>
            <a:endParaRPr lang="en-US" sz="1800" dirty="0" smtClean="0"/>
          </a:p>
          <a:p>
            <a:pPr lvl="1" eaLnBrk="1" hangingPunct="1">
              <a:lnSpc>
                <a:spcPct val="80000"/>
              </a:lnSpc>
            </a:pPr>
            <a:r>
              <a:rPr lang="tr-TR" sz="1600" dirty="0" smtClean="0"/>
              <a:t>B.</a:t>
            </a:r>
            <a:r>
              <a:rPr lang="tr-TR" sz="1600" dirty="0" err="1" smtClean="0"/>
              <a:t>ruminant</a:t>
            </a:r>
            <a:r>
              <a:rPr lang="tr-TR" sz="1600" dirty="0" smtClean="0"/>
              <a:t>, </a:t>
            </a:r>
            <a:r>
              <a:rPr lang="tr-TR" sz="1600" dirty="0" err="1" smtClean="0"/>
              <a:t>sus’ta</a:t>
            </a:r>
            <a:r>
              <a:rPr lang="tr-TR" sz="1600" dirty="0" smtClean="0"/>
              <a:t> bulunur.</a:t>
            </a:r>
            <a:endParaRPr lang="en-US" sz="1600" dirty="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1600" dirty="0" smtClean="0"/>
          </a:p>
          <a:p>
            <a:pPr eaLnBrk="1" hangingPunct="1">
              <a:lnSpc>
                <a:spcPct val="80000"/>
              </a:lnSpc>
            </a:pPr>
            <a:endParaRPr lang="en-US" sz="1800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1316" y="0"/>
            <a:ext cx="3562684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 descr="F:\Anatomi II\1 Ürogenital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3200400"/>
            <a:ext cx="3578087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• Her bir böbrekte milyonlarca nefron (nephron)&#10;vardır. Bir nephron, bowman kapsülü içindeki kan&#10;damarı yumağı (glomerulu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399" y="381000"/>
            <a:ext cx="6597105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Anatomi II\1 Ürogenital\Kidn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914650"/>
            <a:ext cx="5257800" cy="3943350"/>
          </a:xfrm>
          <a:prstGeom prst="rect">
            <a:avLst/>
          </a:prstGeom>
          <a:noFill/>
        </p:spPr>
      </p:pic>
      <p:pic>
        <p:nvPicPr>
          <p:cNvPr id="15364" name="Picture 5" descr="Diagram of the gross structures of the kidney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5486399" cy="522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pic>
        <p:nvPicPr>
          <p:cNvPr id="16388" name="Picture 5" descr="kidney_cros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"/>
            <a:ext cx="7010400" cy="525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ADH YETERSİZLİĞİ&#10;• Bu hormonun bulunmaması hâlinde (susuz&#10;diyabet deniyor) günlük idrar miktarında büyük&#10;bir artış meydan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0"/>
            <a:ext cx="7003081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Atıklar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Vücuda zararlı olabilecek biyolojik kimyasal reaksiyon ürünleri.</a:t>
            </a:r>
            <a:endParaRPr lang="en-US" dirty="0" smtClean="0"/>
          </a:p>
          <a:p>
            <a:pPr eaLnBrk="1" hangingPunct="1"/>
            <a:r>
              <a:rPr lang="tr-TR" dirty="0" smtClean="0"/>
              <a:t>Vücuttan ayrılması gerekenler</a:t>
            </a:r>
            <a:r>
              <a:rPr lang="en-US" dirty="0" smtClean="0"/>
              <a:t>.</a:t>
            </a:r>
            <a:endParaRPr lang="en-US" dirty="0" smtClean="0"/>
          </a:p>
          <a:p>
            <a:pPr eaLnBrk="1" hangingPunct="1"/>
            <a:r>
              <a:rPr lang="tr-TR" dirty="0" err="1" smtClean="0"/>
              <a:t>Metabolik</a:t>
            </a:r>
            <a:r>
              <a:rPr lang="tr-TR" dirty="0" smtClean="0"/>
              <a:t> atık örnekleri</a:t>
            </a:r>
            <a:r>
              <a:rPr lang="en-US" dirty="0" smtClean="0"/>
              <a:t>:</a:t>
            </a:r>
            <a:endParaRPr lang="en-US" dirty="0" smtClean="0"/>
          </a:p>
          <a:p>
            <a:pPr lvl="1" eaLnBrk="1" hangingPunct="1"/>
            <a:r>
              <a:rPr lang="tr-TR" dirty="0" smtClean="0"/>
              <a:t>Üre</a:t>
            </a:r>
            <a:endParaRPr lang="en-US" dirty="0" smtClean="0"/>
          </a:p>
          <a:p>
            <a:pPr lvl="1" eaLnBrk="1" hangingPunct="1"/>
            <a:r>
              <a:rPr lang="tr-TR" dirty="0" smtClean="0"/>
              <a:t>Tuzlar</a:t>
            </a:r>
            <a:endParaRPr lang="en-US" dirty="0" smtClean="0"/>
          </a:p>
          <a:p>
            <a:pPr lvl="1" eaLnBrk="1" hangingPunct="1"/>
            <a:r>
              <a:rPr lang="tr-TR" dirty="0" smtClean="0"/>
              <a:t>S</a:t>
            </a:r>
            <a:r>
              <a:rPr lang="tr-TR" dirty="0" smtClean="0"/>
              <a:t>u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Mi</a:t>
            </a:r>
            <a:r>
              <a:rPr lang="tr-TR" dirty="0" err="1" smtClean="0"/>
              <a:t>kroskobik</a:t>
            </a:r>
            <a:r>
              <a:rPr lang="en-US" dirty="0" smtClean="0"/>
              <a:t> </a:t>
            </a:r>
            <a:r>
              <a:rPr lang="en-US" dirty="0" err="1" smtClean="0"/>
              <a:t>Anatom</a:t>
            </a:r>
            <a:r>
              <a:rPr lang="tr-TR" dirty="0" smtClean="0"/>
              <a:t>i</a:t>
            </a:r>
            <a:endParaRPr lang="en-US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folHlink"/>
                </a:solidFill>
              </a:rPr>
              <a:t>Ne</a:t>
            </a:r>
            <a:r>
              <a:rPr lang="tr-TR" dirty="0" smtClean="0">
                <a:solidFill>
                  <a:schemeClr val="folHlink"/>
                </a:solidFill>
              </a:rPr>
              <a:t>f</a:t>
            </a:r>
            <a:r>
              <a:rPr lang="en-US" dirty="0" err="1" smtClean="0">
                <a:solidFill>
                  <a:schemeClr val="folHlink"/>
                </a:solidFill>
              </a:rPr>
              <a:t>ron</a:t>
            </a:r>
            <a:r>
              <a:rPr lang="en-US" dirty="0" smtClean="0"/>
              <a:t>- </a:t>
            </a:r>
            <a:r>
              <a:rPr lang="tr-TR" dirty="0" err="1" smtClean="0"/>
              <a:t>Filtrasyon</a:t>
            </a:r>
            <a:r>
              <a:rPr lang="tr-TR" dirty="0" smtClean="0"/>
              <a:t>, </a:t>
            </a:r>
            <a:r>
              <a:rPr lang="tr-TR" dirty="0" err="1" smtClean="0"/>
              <a:t>sekresyon</a:t>
            </a:r>
            <a:r>
              <a:rPr lang="tr-TR" dirty="0" smtClean="0"/>
              <a:t> ve geri emilim yapılan böbreklerin en küçük fonksiyonel parçasıdır.</a:t>
            </a:r>
            <a:endParaRPr lang="en-US" dirty="0" smtClean="0"/>
          </a:p>
          <a:p>
            <a:pPr lvl="1" eaLnBrk="1" hangingPunct="1"/>
            <a:r>
              <a:rPr lang="tr-TR" dirty="0" smtClean="0"/>
              <a:t>Sayısı türlere göre değişir.</a:t>
            </a:r>
          </a:p>
          <a:p>
            <a:pPr lvl="1" eaLnBrk="1" hangingPunct="1">
              <a:buNone/>
            </a:pPr>
            <a:r>
              <a:rPr lang="tr-TR" dirty="0" smtClean="0"/>
              <a:t> </a:t>
            </a:r>
            <a:r>
              <a:rPr lang="tr-TR" dirty="0" smtClean="0"/>
              <a:t>   Ortalama bir köpek böbreğinde yaklaşık </a:t>
            </a:r>
            <a:r>
              <a:rPr lang="en-US" dirty="0" smtClean="0"/>
              <a:t> 700,000</a:t>
            </a:r>
            <a:r>
              <a:rPr lang="tr-TR" dirty="0" smtClean="0"/>
              <a:t> adet olabilir.</a:t>
            </a:r>
            <a:endParaRPr lang="en-US" dirty="0" smtClean="0"/>
          </a:p>
          <a:p>
            <a:pPr lvl="1" eaLnBrk="1" hangingPunct="1"/>
            <a:r>
              <a:rPr lang="tr-TR" dirty="0" smtClean="0"/>
              <a:t>Nelerden oluşur:</a:t>
            </a:r>
            <a:endParaRPr lang="en-US" dirty="0" smtClean="0"/>
          </a:p>
          <a:p>
            <a:pPr lvl="2" eaLnBrk="1" hangingPunct="1"/>
            <a:r>
              <a:rPr lang="en-US" dirty="0" err="1" smtClean="0">
                <a:solidFill>
                  <a:schemeClr val="folHlink"/>
                </a:solidFill>
              </a:rPr>
              <a:t>Corpusc</a:t>
            </a:r>
            <a:r>
              <a:rPr lang="tr-TR" dirty="0" smtClean="0">
                <a:solidFill>
                  <a:schemeClr val="folHlink"/>
                </a:solidFill>
              </a:rPr>
              <a:t>ulum </a:t>
            </a:r>
            <a:r>
              <a:rPr lang="tr-TR" dirty="0" err="1" smtClean="0">
                <a:solidFill>
                  <a:schemeClr val="folHlink"/>
                </a:solidFill>
              </a:rPr>
              <a:t>renalis</a:t>
            </a:r>
            <a:endParaRPr lang="en-US" dirty="0" smtClean="0">
              <a:solidFill>
                <a:schemeClr val="folHlink"/>
              </a:solidFill>
            </a:endParaRPr>
          </a:p>
          <a:p>
            <a:pPr lvl="2" eaLnBrk="1" hangingPunct="1"/>
            <a:r>
              <a:rPr lang="en-US" dirty="0" smtClean="0">
                <a:solidFill>
                  <a:schemeClr val="folHlink"/>
                </a:solidFill>
              </a:rPr>
              <a:t>Proximal Convoluted </a:t>
            </a:r>
            <a:r>
              <a:rPr lang="en-US" dirty="0" smtClean="0">
                <a:solidFill>
                  <a:schemeClr val="folHlink"/>
                </a:solidFill>
              </a:rPr>
              <a:t>Tub</a:t>
            </a:r>
            <a:r>
              <a:rPr lang="tr-TR" dirty="0" smtClean="0">
                <a:solidFill>
                  <a:schemeClr val="folHlink"/>
                </a:solidFill>
              </a:rPr>
              <a:t>ü</a:t>
            </a:r>
            <a:r>
              <a:rPr lang="en-US" dirty="0" smtClean="0">
                <a:solidFill>
                  <a:schemeClr val="folHlink"/>
                </a:solidFill>
              </a:rPr>
              <a:t>l </a:t>
            </a:r>
            <a:r>
              <a:rPr lang="en-US" dirty="0" smtClean="0">
                <a:solidFill>
                  <a:schemeClr val="folHlink"/>
                </a:solidFill>
              </a:rPr>
              <a:t>(PCT)</a:t>
            </a:r>
          </a:p>
          <a:p>
            <a:pPr lvl="2" eaLnBrk="1" hangingPunct="1"/>
            <a:r>
              <a:rPr lang="en-US" dirty="0" err="1" smtClean="0">
                <a:solidFill>
                  <a:schemeClr val="folHlink"/>
                </a:solidFill>
              </a:rPr>
              <a:t>Henle</a:t>
            </a:r>
            <a:r>
              <a:rPr lang="tr-TR" dirty="0" smtClean="0">
                <a:solidFill>
                  <a:schemeClr val="folHlink"/>
                </a:solidFill>
              </a:rPr>
              <a:t> tüpü</a:t>
            </a:r>
            <a:r>
              <a:rPr lang="en-US" dirty="0" smtClean="0">
                <a:solidFill>
                  <a:schemeClr val="folHlink"/>
                </a:solidFill>
              </a:rPr>
              <a:t> </a:t>
            </a:r>
            <a:endParaRPr lang="en-US" dirty="0" smtClean="0">
              <a:solidFill>
                <a:schemeClr val="folHlink"/>
              </a:solidFill>
            </a:endParaRPr>
          </a:p>
          <a:p>
            <a:pPr lvl="2" eaLnBrk="1" hangingPunct="1"/>
            <a:r>
              <a:rPr lang="en-US" dirty="0" smtClean="0">
                <a:solidFill>
                  <a:schemeClr val="folHlink"/>
                </a:solidFill>
              </a:rPr>
              <a:t>Distal Convoluted </a:t>
            </a:r>
            <a:r>
              <a:rPr lang="en-US" dirty="0" smtClean="0">
                <a:solidFill>
                  <a:schemeClr val="folHlink"/>
                </a:solidFill>
              </a:rPr>
              <a:t>Tub</a:t>
            </a:r>
            <a:r>
              <a:rPr lang="tr-TR" dirty="0" smtClean="0">
                <a:solidFill>
                  <a:schemeClr val="folHlink"/>
                </a:solidFill>
              </a:rPr>
              <a:t>ü</a:t>
            </a:r>
            <a:r>
              <a:rPr lang="en-US" dirty="0" smtClean="0">
                <a:solidFill>
                  <a:schemeClr val="folHlink"/>
                </a:solidFill>
              </a:rPr>
              <a:t>l </a:t>
            </a:r>
            <a:r>
              <a:rPr lang="en-US" dirty="0" smtClean="0">
                <a:solidFill>
                  <a:schemeClr val="folHlink"/>
                </a:solidFill>
              </a:rPr>
              <a:t>(DCT)</a:t>
            </a:r>
          </a:p>
        </p:txBody>
      </p:sp>
      <p:pic>
        <p:nvPicPr>
          <p:cNvPr id="8194" name="Picture 2" descr="F:\Anatomi II\1 Ürogenital\normalkidneyfunc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905000"/>
            <a:ext cx="3113821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5" descr="kidney01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599" y="304800"/>
            <a:ext cx="646459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Corpusc</a:t>
            </a:r>
            <a:r>
              <a:rPr lang="tr-TR" dirty="0" smtClean="0"/>
              <a:t>ulum </a:t>
            </a:r>
            <a:r>
              <a:rPr lang="en-US" dirty="0" smtClean="0"/>
              <a:t>Renal</a:t>
            </a:r>
            <a:r>
              <a:rPr lang="tr-TR" dirty="0" smtClean="0"/>
              <a:t>e</a:t>
            </a:r>
            <a:r>
              <a:rPr lang="en-US" dirty="0" smtClean="0"/>
              <a:t> </a:t>
            </a:r>
            <a:endParaRPr lang="en-US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dirty="0" err="1" smtClean="0"/>
              <a:t>Cortex</a:t>
            </a:r>
            <a:r>
              <a:rPr lang="tr-TR" dirty="0" smtClean="0"/>
              <a:t> </a:t>
            </a:r>
            <a:r>
              <a:rPr lang="tr-TR" dirty="0" err="1" smtClean="0"/>
              <a:t>renis’te</a:t>
            </a:r>
            <a:r>
              <a:rPr lang="tr-TR" dirty="0" smtClean="0"/>
              <a:t> yer alırlar</a:t>
            </a:r>
            <a:r>
              <a:rPr lang="en-US" dirty="0" smtClean="0"/>
              <a:t>.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tr-TR" dirty="0" smtClean="0"/>
              <a:t>İdrar üretiminde kanın süzüldüğü ilk bölümdür.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tr-TR" dirty="0" smtClean="0"/>
              <a:t>Süzüntüye </a:t>
            </a:r>
            <a:r>
              <a:rPr lang="en-US" dirty="0" err="1" smtClean="0">
                <a:solidFill>
                  <a:schemeClr val="folHlink"/>
                </a:solidFill>
              </a:rPr>
              <a:t>glomerular</a:t>
            </a:r>
            <a:r>
              <a:rPr lang="en-US" dirty="0" smtClean="0">
                <a:solidFill>
                  <a:schemeClr val="folHlink"/>
                </a:solidFill>
              </a:rPr>
              <a:t> </a:t>
            </a:r>
            <a:r>
              <a:rPr lang="en-US" dirty="0" err="1" smtClean="0">
                <a:solidFill>
                  <a:schemeClr val="folHlink"/>
                </a:solidFill>
              </a:rPr>
              <a:t>filtrat</a:t>
            </a:r>
            <a:r>
              <a:rPr lang="tr-TR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 adı verilir.</a:t>
            </a:r>
            <a:endParaRPr lang="en-US" dirty="0" smtClean="0">
              <a:solidFill>
                <a:schemeClr val="folHlink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tr-TR" dirty="0" err="1" smtClean="0"/>
              <a:t>Glomerular</a:t>
            </a:r>
            <a:r>
              <a:rPr lang="tr-TR" dirty="0" smtClean="0"/>
              <a:t> kılcalların oluşturduğu </a:t>
            </a:r>
            <a:r>
              <a:rPr lang="en-US" dirty="0" err="1" smtClean="0">
                <a:solidFill>
                  <a:schemeClr val="folHlink"/>
                </a:solidFill>
              </a:rPr>
              <a:t>Glomerulus</a:t>
            </a:r>
            <a:r>
              <a:rPr lang="en-US" dirty="0" smtClean="0"/>
              <a:t>,</a:t>
            </a:r>
            <a:r>
              <a:rPr lang="tr-TR" dirty="0" smtClean="0"/>
              <a:t> ve etrafını saran </a:t>
            </a:r>
            <a:r>
              <a:rPr lang="en-US" dirty="0" smtClean="0">
                <a:solidFill>
                  <a:schemeClr val="folHlink"/>
                </a:solidFill>
              </a:rPr>
              <a:t>Bowman </a:t>
            </a:r>
            <a:r>
              <a:rPr lang="tr-TR" dirty="0" smtClean="0">
                <a:solidFill>
                  <a:schemeClr val="folHlink"/>
                </a:solidFill>
              </a:rPr>
              <a:t>k</a:t>
            </a:r>
            <a:r>
              <a:rPr lang="en-US" dirty="0" err="1" smtClean="0">
                <a:solidFill>
                  <a:schemeClr val="folHlink"/>
                </a:solidFill>
              </a:rPr>
              <a:t>aps</a:t>
            </a:r>
            <a:r>
              <a:rPr lang="tr-TR" dirty="0" err="1" smtClean="0">
                <a:solidFill>
                  <a:schemeClr val="folHlink"/>
                </a:solidFill>
              </a:rPr>
              <a:t>ülü</a:t>
            </a:r>
            <a:r>
              <a:rPr lang="en-US" dirty="0" smtClean="0"/>
              <a:t> </a:t>
            </a:r>
            <a:r>
              <a:rPr lang="tr-TR" dirty="0" smtClean="0"/>
              <a:t>tarafından oluşmuştur.</a:t>
            </a:r>
            <a:r>
              <a:rPr lang="en-US" dirty="0" smtClean="0"/>
              <a:t> 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Bowman </a:t>
            </a:r>
            <a:r>
              <a:rPr lang="tr-TR" dirty="0" smtClean="0"/>
              <a:t>kapsülü</a:t>
            </a:r>
            <a:r>
              <a:rPr lang="en-US" dirty="0" smtClean="0"/>
              <a:t> </a:t>
            </a:r>
            <a:r>
              <a:rPr lang="tr-TR" dirty="0" smtClean="0"/>
              <a:t>bir iç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folHlink"/>
                </a:solidFill>
              </a:rPr>
              <a:t>visceral layer</a:t>
            </a:r>
            <a:r>
              <a:rPr lang="en-US" dirty="0" smtClean="0"/>
              <a:t> </a:t>
            </a:r>
            <a:r>
              <a:rPr lang="tr-TR" dirty="0" smtClean="0"/>
              <a:t>ve bir dış </a:t>
            </a:r>
            <a:r>
              <a:rPr lang="en-US" dirty="0" smtClean="0">
                <a:solidFill>
                  <a:schemeClr val="folHlink"/>
                </a:solidFill>
              </a:rPr>
              <a:t>outer </a:t>
            </a:r>
            <a:r>
              <a:rPr lang="en-US" dirty="0" smtClean="0">
                <a:solidFill>
                  <a:schemeClr val="folHlink"/>
                </a:solidFill>
              </a:rPr>
              <a:t>parietal</a:t>
            </a:r>
            <a:r>
              <a:rPr lang="en-US" dirty="0" smtClean="0"/>
              <a:t> </a:t>
            </a:r>
            <a:r>
              <a:rPr lang="tr-TR" dirty="0" smtClean="0"/>
              <a:t>katmana sahiptir.</a:t>
            </a:r>
            <a:endParaRPr lang="en-US" dirty="0" smtClean="0"/>
          </a:p>
          <a:p>
            <a:pPr lvl="2" eaLnBrk="1" hangingPunct="1">
              <a:lnSpc>
                <a:spcPct val="90000"/>
              </a:lnSpc>
            </a:pPr>
            <a:r>
              <a:rPr lang="tr-TR" dirty="0" smtClean="0"/>
              <a:t>Bu iki katman arasında </a:t>
            </a:r>
            <a:r>
              <a:rPr lang="tr-TR" dirty="0" err="1" smtClean="0">
                <a:solidFill>
                  <a:schemeClr val="folHlink"/>
                </a:solidFill>
              </a:rPr>
              <a:t>kapsüler</a:t>
            </a:r>
            <a:r>
              <a:rPr lang="en-US" dirty="0" smtClean="0">
                <a:solidFill>
                  <a:schemeClr val="folHlink"/>
                </a:solidFill>
              </a:rPr>
              <a:t> </a:t>
            </a:r>
            <a:r>
              <a:rPr lang="tr-TR" dirty="0" smtClean="0">
                <a:solidFill>
                  <a:schemeClr val="folHlink"/>
                </a:solidFill>
              </a:rPr>
              <a:t>boşluk </a:t>
            </a:r>
            <a:r>
              <a:rPr lang="tr-TR" dirty="0" smtClean="0"/>
              <a:t>bulunur ve </a:t>
            </a:r>
            <a:r>
              <a:rPr lang="en-US" dirty="0" smtClean="0"/>
              <a:t>proximal </a:t>
            </a:r>
            <a:r>
              <a:rPr lang="en-US" dirty="0" smtClean="0"/>
              <a:t>convoluted </a:t>
            </a:r>
            <a:r>
              <a:rPr lang="en-US" dirty="0" smtClean="0"/>
              <a:t>tub</a:t>
            </a:r>
            <a:r>
              <a:rPr lang="tr-TR" dirty="0" err="1" smtClean="0"/>
              <a:t>ül</a:t>
            </a:r>
            <a:r>
              <a:rPr lang="tr-TR" dirty="0" smtClean="0"/>
              <a:t> ile devam eder</a:t>
            </a:r>
            <a:r>
              <a:rPr lang="en-US" dirty="0" smtClean="0"/>
              <a:t>.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35515" b="11993"/>
          <a:stretch>
            <a:fillRect/>
          </a:stretch>
        </p:blipFill>
        <p:spPr>
          <a:xfrm>
            <a:off x="1590191" y="152400"/>
            <a:ext cx="7172999" cy="5029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5" descr="Nephr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04800"/>
            <a:ext cx="5905989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pic>
        <p:nvPicPr>
          <p:cNvPr id="24580" name="Picture 5" descr="Nephr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04800"/>
            <a:ext cx="5497512" cy="582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err="1" smtClean="0"/>
              <a:t>Arteria</a:t>
            </a:r>
            <a:r>
              <a:rPr lang="tr-TR" dirty="0" smtClean="0"/>
              <a:t> &amp; Vena </a:t>
            </a:r>
            <a:r>
              <a:rPr lang="tr-TR" dirty="0" err="1" smtClean="0"/>
              <a:t>Renalis’ler</a:t>
            </a:r>
            <a:endParaRPr lang="en-US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dirty="0" smtClean="0"/>
              <a:t>Böbreklerin çok kalın arter ve vena’ları vardır.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tr-TR" dirty="0" smtClean="0"/>
              <a:t>Dolaşımdaki bütün kan her </a:t>
            </a:r>
            <a:r>
              <a:rPr lang="en-US" dirty="0" smtClean="0"/>
              <a:t>4 </a:t>
            </a:r>
            <a:r>
              <a:rPr lang="tr-TR" dirty="0" smtClean="0"/>
              <a:t>-</a:t>
            </a:r>
            <a:r>
              <a:rPr lang="en-US" dirty="0" smtClean="0"/>
              <a:t> </a:t>
            </a:r>
            <a:r>
              <a:rPr lang="en-US" dirty="0" smtClean="0"/>
              <a:t>5 </a:t>
            </a:r>
            <a:r>
              <a:rPr lang="tr-TR" dirty="0" smtClean="0"/>
              <a:t>dakikada bir kez böbreklerden geçer.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tr-TR" dirty="0" smtClean="0"/>
              <a:t>Her kalp atımında pompalanan kanın %</a:t>
            </a:r>
            <a:r>
              <a:rPr lang="en-US" dirty="0" smtClean="0"/>
              <a:t>25</a:t>
            </a:r>
            <a:r>
              <a:rPr lang="tr-TR" dirty="0" smtClean="0"/>
              <a:t>’i böbreklere gider</a:t>
            </a:r>
            <a:r>
              <a:rPr lang="en-US" dirty="0" smtClean="0"/>
              <a:t>.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tr-TR" dirty="0" smtClean="0"/>
              <a:t>Böbreğin </a:t>
            </a:r>
            <a:r>
              <a:rPr lang="tr-TR" dirty="0" err="1" smtClean="0"/>
              <a:t>Kandamarları</a:t>
            </a:r>
            <a:r>
              <a:rPr lang="en-US" dirty="0" smtClean="0"/>
              <a:t>: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Renal artery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Afferent </a:t>
            </a:r>
            <a:r>
              <a:rPr lang="en-US" dirty="0" err="1" smtClean="0"/>
              <a:t>glomerular</a:t>
            </a:r>
            <a:r>
              <a:rPr lang="en-US" dirty="0" smtClean="0"/>
              <a:t> arterioles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/>
              <a:t>Glomerular</a:t>
            </a:r>
            <a:r>
              <a:rPr lang="en-US" dirty="0" smtClean="0"/>
              <a:t> capillaries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Efferent </a:t>
            </a:r>
            <a:r>
              <a:rPr lang="en-US" dirty="0" err="1" smtClean="0"/>
              <a:t>Glomerular</a:t>
            </a:r>
            <a:r>
              <a:rPr lang="en-US" dirty="0" smtClean="0"/>
              <a:t> arterioles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/>
              <a:t>Peritubular</a:t>
            </a:r>
            <a:r>
              <a:rPr lang="en-US" dirty="0" smtClean="0"/>
              <a:t> capillaries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Renal vein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199" y="274638"/>
            <a:ext cx="5133975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Ureter</a:t>
            </a:r>
            <a:endParaRPr lang="en-US" dirty="0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İdrarı böbreklerden sidik </a:t>
            </a:r>
            <a:r>
              <a:rPr lang="tr-TR" dirty="0" err="1" smtClean="0"/>
              <a:t>kesesi’ne</a:t>
            </a:r>
            <a:r>
              <a:rPr lang="tr-TR" dirty="0" smtClean="0"/>
              <a:t> (</a:t>
            </a:r>
            <a:r>
              <a:rPr lang="tr-TR" dirty="0" err="1" smtClean="0"/>
              <a:t>vesica</a:t>
            </a:r>
            <a:r>
              <a:rPr lang="tr-TR" dirty="0" smtClean="0"/>
              <a:t> </a:t>
            </a:r>
            <a:r>
              <a:rPr lang="tr-TR" dirty="0" err="1" smtClean="0"/>
              <a:t>urinaria’ya</a:t>
            </a:r>
            <a:r>
              <a:rPr lang="tr-TR" dirty="0" smtClean="0"/>
              <a:t>) iletir.</a:t>
            </a:r>
            <a:endParaRPr lang="en-US" dirty="0" smtClean="0"/>
          </a:p>
          <a:p>
            <a:pPr eaLnBrk="1" hangingPunct="1"/>
            <a:r>
              <a:rPr lang="tr-TR" dirty="0" smtClean="0"/>
              <a:t>Düz kaslar sayesinde </a:t>
            </a:r>
            <a:r>
              <a:rPr lang="tr-TR" dirty="0" err="1" smtClean="0"/>
              <a:t>peristaltik</a:t>
            </a:r>
            <a:r>
              <a:rPr lang="tr-TR" dirty="0" smtClean="0"/>
              <a:t> hareketlerle idrarı iletir.</a:t>
            </a:r>
            <a:endParaRPr lang="en-US" dirty="0" smtClean="0"/>
          </a:p>
          <a:p>
            <a:pPr lvl="1" eaLnBrk="1" hangingPunct="1"/>
            <a:r>
              <a:rPr lang="tr-TR" dirty="0" smtClean="0"/>
              <a:t>Böylece </a:t>
            </a:r>
            <a:r>
              <a:rPr lang="tr-TR" dirty="0" err="1" smtClean="0"/>
              <a:t>vüsudun</a:t>
            </a:r>
            <a:r>
              <a:rPr lang="tr-TR" dirty="0" smtClean="0"/>
              <a:t> pozisyonundan bağımsız olarak idrar iletimi sağlanır.</a:t>
            </a:r>
            <a:endParaRPr lang="en-US" dirty="0" smtClean="0"/>
          </a:p>
          <a:p>
            <a:pPr eaLnBrk="1" hangingPunct="1"/>
            <a:r>
              <a:rPr lang="en-US" dirty="0" err="1" smtClean="0"/>
              <a:t>Ureter</a:t>
            </a:r>
            <a:r>
              <a:rPr lang="tr-TR" dirty="0" err="1" smtClean="0"/>
              <a:t>ler</a:t>
            </a:r>
            <a:r>
              <a:rPr lang="tr-TR" dirty="0" smtClean="0"/>
              <a:t> </a:t>
            </a:r>
            <a:r>
              <a:rPr lang="tr-TR" dirty="0" err="1" smtClean="0"/>
              <a:t>vesica</a:t>
            </a:r>
            <a:r>
              <a:rPr lang="tr-TR" dirty="0" smtClean="0"/>
              <a:t> </a:t>
            </a:r>
            <a:r>
              <a:rPr lang="tr-TR" dirty="0" err="1" smtClean="0"/>
              <a:t>urinaria’ya</a:t>
            </a:r>
            <a:r>
              <a:rPr lang="tr-TR" dirty="0" smtClean="0"/>
              <a:t> (sidik </a:t>
            </a:r>
            <a:r>
              <a:rPr lang="tr-TR" dirty="0" err="1" smtClean="0"/>
              <a:t>kesesi’ne</a:t>
            </a:r>
            <a:r>
              <a:rPr lang="tr-TR" dirty="0" smtClean="0"/>
              <a:t>) verev olarak girer.</a:t>
            </a:r>
            <a:endParaRPr lang="en-US" dirty="0" smtClean="0"/>
          </a:p>
          <a:p>
            <a:pPr lvl="1" eaLnBrk="1" hangingPunct="1"/>
            <a:r>
              <a:rPr lang="tr-TR" dirty="0" smtClean="0"/>
              <a:t>Bu durum idrarın keseden </a:t>
            </a:r>
            <a:r>
              <a:rPr lang="tr-TR" dirty="0" err="1" smtClean="0"/>
              <a:t>üreter’e</a:t>
            </a:r>
            <a:r>
              <a:rPr lang="tr-TR" dirty="0" smtClean="0"/>
              <a:t> geri dönmesini engeller</a:t>
            </a:r>
            <a:r>
              <a:rPr lang="en-US" dirty="0" smtClean="0"/>
              <a:t>. </a:t>
            </a:r>
            <a:endParaRPr lang="en-US" dirty="0" smtClean="0"/>
          </a:p>
        </p:txBody>
      </p:sp>
      <p:pic>
        <p:nvPicPr>
          <p:cNvPr id="50180" name="Picture 5" descr="showdocu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24765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err="1" smtClean="0"/>
              <a:t>Vesica</a:t>
            </a:r>
            <a:r>
              <a:rPr lang="tr-TR" dirty="0" smtClean="0"/>
              <a:t> u</a:t>
            </a:r>
            <a:r>
              <a:rPr lang="en-US" dirty="0" err="1" smtClean="0"/>
              <a:t>rinar</a:t>
            </a:r>
            <a:r>
              <a:rPr lang="tr-TR" dirty="0" err="1" smtClean="0"/>
              <a:t>ia</a:t>
            </a:r>
            <a:r>
              <a:rPr lang="tr-TR" dirty="0" smtClean="0"/>
              <a:t> – Sidik Kesesi</a:t>
            </a:r>
            <a:endParaRPr lang="en-US" dirty="0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2800" y="1600200"/>
            <a:ext cx="5667375" cy="160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1800" dirty="0" smtClean="0"/>
              <a:t>İdrarı depolar ve boşaltır.</a:t>
            </a:r>
            <a:r>
              <a:rPr lang="en-US" sz="1800" dirty="0" smtClean="0"/>
              <a:t> </a:t>
            </a: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r>
              <a:rPr lang="tr-TR" sz="1800" dirty="0" smtClean="0"/>
              <a:t>Armut şeklindedir.</a:t>
            </a:r>
          </a:p>
          <a:p>
            <a:pPr eaLnBrk="1" hangingPunct="1">
              <a:lnSpc>
                <a:spcPct val="90000"/>
              </a:lnSpc>
            </a:pPr>
            <a:r>
              <a:rPr lang="tr-TR" sz="1800" dirty="0" smtClean="0"/>
              <a:t>Büyüklüğü doluluğuna göre değişir.</a:t>
            </a:r>
            <a:endParaRPr lang="tr-TR" sz="1800" dirty="0" smtClean="0"/>
          </a:p>
          <a:p>
            <a:pPr eaLnBrk="1" hangingPunct="1">
              <a:lnSpc>
                <a:spcPct val="90000"/>
              </a:lnSpc>
            </a:pPr>
            <a:r>
              <a:rPr lang="tr-TR" sz="1800" dirty="0" err="1" smtClean="0">
                <a:solidFill>
                  <a:schemeClr val="folHlink"/>
                </a:solidFill>
              </a:rPr>
              <a:t>Apex</a:t>
            </a:r>
            <a:r>
              <a:rPr lang="tr-TR" sz="1800" dirty="0" smtClean="0">
                <a:solidFill>
                  <a:schemeClr val="folHlink"/>
                </a:solidFill>
              </a:rPr>
              <a:t>,  </a:t>
            </a:r>
            <a:r>
              <a:rPr lang="tr-TR" sz="1800" dirty="0" err="1" smtClean="0">
                <a:solidFill>
                  <a:schemeClr val="folHlink"/>
                </a:solidFill>
              </a:rPr>
              <a:t>corpus</a:t>
            </a:r>
            <a:r>
              <a:rPr lang="tr-TR" sz="1800" dirty="0" smtClean="0">
                <a:solidFill>
                  <a:schemeClr val="folHlink"/>
                </a:solidFill>
              </a:rPr>
              <a:t> ve </a:t>
            </a:r>
            <a:r>
              <a:rPr lang="tr-TR" sz="1800" dirty="0" err="1" smtClean="0">
                <a:solidFill>
                  <a:schemeClr val="folHlink"/>
                </a:solidFill>
              </a:rPr>
              <a:t>cervix</a:t>
            </a:r>
            <a:r>
              <a:rPr lang="tr-TR" sz="1800" dirty="0" smtClean="0">
                <a:solidFill>
                  <a:schemeClr val="folHlink"/>
                </a:solidFill>
              </a:rPr>
              <a:t> </a:t>
            </a:r>
            <a:r>
              <a:rPr lang="tr-TR" sz="1800" dirty="0" err="1" smtClean="0">
                <a:solidFill>
                  <a:schemeClr val="folHlink"/>
                </a:solidFill>
              </a:rPr>
              <a:t>vesisi</a:t>
            </a:r>
            <a:r>
              <a:rPr lang="tr-TR" sz="1800" dirty="0" smtClean="0">
                <a:solidFill>
                  <a:schemeClr val="folHlink"/>
                </a:solidFill>
              </a:rPr>
              <a:t>.</a:t>
            </a:r>
            <a:endParaRPr lang="en-US" sz="1600" dirty="0" smtClean="0">
              <a:solidFill>
                <a:schemeClr val="folHlink"/>
              </a:solidFill>
            </a:endParaRPr>
          </a:p>
        </p:txBody>
      </p:sp>
      <p:pic>
        <p:nvPicPr>
          <p:cNvPr id="51204" name="Picture 7" descr="016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318293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 descr="İlgili resi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657600" y="3124200"/>
            <a:ext cx="50292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URİNER SİSTEM  (Prof. Dr. İsmail Hakkı NUR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-793230"/>
            <a:ext cx="7772400" cy="58353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err="1" smtClean="0"/>
              <a:t>Üriner</a:t>
            </a:r>
            <a:r>
              <a:rPr lang="tr-TR" dirty="0" smtClean="0"/>
              <a:t> sistem</a:t>
            </a:r>
            <a:endParaRPr lang="en-U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V</a:t>
            </a:r>
            <a:r>
              <a:rPr lang="en-US" dirty="0" err="1" smtClean="0"/>
              <a:t>ücutta</a:t>
            </a:r>
            <a:r>
              <a:rPr lang="tr-TR" dirty="0" smtClean="0"/>
              <a:t>n atıkların uzaklaştırıldığı e</a:t>
            </a:r>
            <a:r>
              <a:rPr lang="en-US" dirty="0" smtClean="0"/>
              <a:t>n </a:t>
            </a:r>
            <a:r>
              <a:rPr lang="en-US" dirty="0" err="1" smtClean="0"/>
              <a:t>önemli</a:t>
            </a:r>
            <a:r>
              <a:rPr lang="en-US" dirty="0" smtClean="0"/>
              <a:t> </a:t>
            </a:r>
            <a:r>
              <a:rPr lang="en-US" dirty="0" err="1" smtClean="0"/>
              <a:t>güzergah</a:t>
            </a:r>
            <a:r>
              <a:rPr lang="en-US" dirty="0" smtClean="0"/>
              <a:t>.</a:t>
            </a:r>
            <a:endParaRPr lang="tr-TR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tr-TR" dirty="0" smtClean="0"/>
              <a:t>Çözünebilen atıkların neredeyse tamamı kandan alınır ve </a:t>
            </a:r>
            <a:r>
              <a:rPr lang="en-US" dirty="0" err="1" smtClean="0"/>
              <a:t>vücut</a:t>
            </a:r>
            <a:r>
              <a:rPr lang="en-US" dirty="0" smtClean="0"/>
              <a:t> </a:t>
            </a:r>
            <a:r>
              <a:rPr lang="en-US" dirty="0" err="1" smtClean="0"/>
              <a:t>dışına</a:t>
            </a:r>
            <a:r>
              <a:rPr lang="en-US" dirty="0" smtClean="0"/>
              <a:t> </a:t>
            </a:r>
            <a:r>
              <a:rPr lang="en-US" dirty="0" err="1" smtClean="0"/>
              <a:t>taşınır</a:t>
            </a:r>
            <a:r>
              <a:rPr lang="en-US" dirty="0" smtClean="0"/>
              <a:t>.</a:t>
            </a:r>
            <a:endParaRPr lang="tr-TR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Vücuttan</a:t>
            </a:r>
            <a:r>
              <a:rPr lang="en-US" dirty="0" smtClean="0"/>
              <a:t> </a:t>
            </a:r>
            <a:r>
              <a:rPr lang="en-US" dirty="0" err="1" smtClean="0"/>
              <a:t>fazla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tr-TR" dirty="0" err="1" smtClean="0"/>
              <a:t>yu</a:t>
            </a:r>
            <a:r>
              <a:rPr lang="en-US" dirty="0" smtClean="0"/>
              <a:t> </a:t>
            </a:r>
            <a:r>
              <a:rPr lang="en-US" dirty="0" err="1" smtClean="0"/>
              <a:t>çeker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URİNER SİSTEM  (Prof. Dr. İsmail Hakkı NUR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1" y="-76200"/>
            <a:ext cx="76962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URİNER SİSTEM  (Prof. Dr. İsmail Hakkı NUR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07368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Urethra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sz="2000" dirty="0" err="1" smtClean="0"/>
              <a:t>Vesica</a:t>
            </a:r>
            <a:r>
              <a:rPr lang="tr-TR" sz="2000" dirty="0" smtClean="0"/>
              <a:t> </a:t>
            </a:r>
            <a:r>
              <a:rPr lang="tr-TR" sz="2000" dirty="0" err="1" smtClean="0"/>
              <a:t>urinaria’nın</a:t>
            </a:r>
            <a:r>
              <a:rPr lang="tr-TR" sz="2000" dirty="0" smtClean="0"/>
              <a:t> </a:t>
            </a:r>
            <a:r>
              <a:rPr lang="tr-TR" sz="2000" dirty="0" err="1" smtClean="0"/>
              <a:t>cervix’inden</a:t>
            </a:r>
            <a:r>
              <a:rPr lang="tr-TR" sz="2000" dirty="0" smtClean="0"/>
              <a:t> sonra </a:t>
            </a:r>
            <a:r>
              <a:rPr lang="tr-TR" sz="2000" dirty="0" err="1" smtClean="0"/>
              <a:t>pelvis</a:t>
            </a:r>
            <a:r>
              <a:rPr lang="tr-TR" sz="2000" dirty="0" smtClean="0"/>
              <a:t> içerisinde geriye doğru uzanan idrar yoludur</a:t>
            </a:r>
            <a:r>
              <a:rPr lang="en-US" sz="2000" dirty="0" smtClean="0"/>
              <a:t>.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tr-TR" sz="2000" dirty="0" smtClean="0"/>
              <a:t>İdrarı sidik kesesinden dışarıya taşır.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tr-TR" sz="2000" dirty="0" smtClean="0">
                <a:solidFill>
                  <a:schemeClr val="folHlink"/>
                </a:solidFill>
              </a:rPr>
              <a:t>Dişide</a:t>
            </a:r>
            <a:endParaRPr lang="en-US" sz="2000" dirty="0" smtClean="0">
              <a:solidFill>
                <a:schemeClr val="folHlink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tr-TR" sz="1800" dirty="0" smtClean="0"/>
              <a:t>Kısa ve geniş bir </a:t>
            </a:r>
            <a:r>
              <a:rPr lang="tr-TR" sz="1800" dirty="0" err="1" smtClean="0"/>
              <a:t>uretra</a:t>
            </a:r>
            <a:r>
              <a:rPr lang="tr-TR" sz="1800" dirty="0" smtClean="0"/>
              <a:t> vardır.</a:t>
            </a:r>
            <a:endParaRPr lang="en-US" sz="1800" dirty="0" smtClean="0"/>
          </a:p>
          <a:p>
            <a:pPr lvl="1" eaLnBrk="1" hangingPunct="1">
              <a:lnSpc>
                <a:spcPct val="80000"/>
              </a:lnSpc>
            </a:pPr>
            <a:r>
              <a:rPr lang="tr-TR" sz="1800" dirty="0" err="1" smtClean="0"/>
              <a:t>Vestibulum</a:t>
            </a:r>
            <a:r>
              <a:rPr lang="tr-TR" sz="1800" dirty="0" smtClean="0"/>
              <a:t> </a:t>
            </a:r>
            <a:r>
              <a:rPr lang="tr-TR" sz="1800" dirty="0" err="1" smtClean="0"/>
              <a:t>vagina’nın</a:t>
            </a:r>
            <a:r>
              <a:rPr lang="tr-TR" sz="1800" dirty="0" smtClean="0"/>
              <a:t> tabanına açılır.</a:t>
            </a:r>
            <a:endParaRPr lang="en-US" sz="1800" dirty="0" smtClean="0"/>
          </a:p>
          <a:p>
            <a:pPr lvl="1" eaLnBrk="1" hangingPunct="1">
              <a:lnSpc>
                <a:spcPct val="80000"/>
              </a:lnSpc>
            </a:pPr>
            <a:r>
              <a:rPr lang="tr-TR" sz="1800" dirty="0" smtClean="0"/>
              <a:t>Yalnızca idrarı iletir.</a:t>
            </a: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tr-TR" sz="2000" dirty="0" smtClean="0">
                <a:solidFill>
                  <a:schemeClr val="folHlink"/>
                </a:solidFill>
              </a:rPr>
              <a:t>Erkekte</a:t>
            </a:r>
            <a:endParaRPr lang="en-US" sz="2000" dirty="0" smtClean="0">
              <a:solidFill>
                <a:schemeClr val="folHlink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tr-TR" sz="1800" dirty="0" smtClean="0"/>
              <a:t>Uzun ve kıvrımlı bir </a:t>
            </a:r>
            <a:r>
              <a:rPr lang="tr-TR" sz="1800" dirty="0" err="1" smtClean="0"/>
              <a:t>uratra</a:t>
            </a:r>
            <a:r>
              <a:rPr lang="tr-TR" sz="1800" dirty="0" smtClean="0"/>
              <a:t> vardır.</a:t>
            </a:r>
            <a:endParaRPr lang="en-US" sz="1800" dirty="0" smtClean="0"/>
          </a:p>
          <a:p>
            <a:pPr lvl="1" eaLnBrk="1" hangingPunct="1">
              <a:lnSpc>
                <a:spcPct val="80000"/>
              </a:lnSpc>
            </a:pPr>
            <a:r>
              <a:rPr lang="tr-TR" sz="1800" dirty="0" smtClean="0"/>
              <a:t>Penisin içerisinde </a:t>
            </a:r>
            <a:r>
              <a:rPr lang="tr-TR" sz="1800" dirty="0" err="1" smtClean="0"/>
              <a:t>ventral’e</a:t>
            </a:r>
            <a:r>
              <a:rPr lang="tr-TR" sz="1800" dirty="0" smtClean="0"/>
              <a:t> kıvrılır.</a:t>
            </a:r>
            <a:endParaRPr lang="en-US" sz="1800" dirty="0" smtClean="0"/>
          </a:p>
          <a:p>
            <a:pPr lvl="1" eaLnBrk="1" hangingPunct="1">
              <a:lnSpc>
                <a:spcPct val="80000"/>
              </a:lnSpc>
            </a:pPr>
            <a:r>
              <a:rPr lang="tr-TR" sz="1800" dirty="0" smtClean="0"/>
              <a:t>Semen ve idrarın ortak yoludur</a:t>
            </a:r>
            <a:r>
              <a:rPr lang="en-US" sz="1800" dirty="0" smtClean="0"/>
              <a:t>. </a:t>
            </a: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F:\Anatomi II\1 Ürogenital\imagesCA0DU4C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95400"/>
            <a:ext cx="3534422" cy="2971800"/>
          </a:xfrm>
          <a:prstGeom prst="rect">
            <a:avLst/>
          </a:prstGeom>
          <a:noFill/>
        </p:spPr>
      </p:pic>
      <p:pic>
        <p:nvPicPr>
          <p:cNvPr id="74755" name="Picture 3" descr="F:\Anatomi II\1 Ürogenital\imagesCAR4PCL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0778" y="1066800"/>
            <a:ext cx="3900854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5" descr="urinary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609600"/>
            <a:ext cx="537059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7" descr="bladder_stones_in_dog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143000"/>
            <a:ext cx="2921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F:\Anatomi II\1 Ürogenital\ine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-609601"/>
            <a:ext cx="7696200" cy="58572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7826" name="Picture 2" descr="F:\Anatomi II\1 Ürogenital\boğ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9548" y="-838201"/>
            <a:ext cx="8004452" cy="609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F:\Anatomi II\1 Ürogenital\domuz 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1" y="-1143000"/>
            <a:ext cx="8647354" cy="6397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8850" name="Picture 2" descr="F:\Anatomi II\1 Ürogenital\domu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744" y="-1219200"/>
            <a:ext cx="8725842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AutoShape 2" descr="processus urethralis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9876" name="AutoShape 4" descr="processus urethralis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79878" name="Picture 6" descr="processus urethralis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685800"/>
            <a:ext cx="2286000" cy="2095501"/>
          </a:xfrm>
          <a:prstGeom prst="rect">
            <a:avLst/>
          </a:prstGeom>
          <a:noFill/>
        </p:spPr>
      </p:pic>
      <p:pic>
        <p:nvPicPr>
          <p:cNvPr id="79880" name="Picture 8" descr="İlgili resi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5410200" y="2971800"/>
            <a:ext cx="3495675" cy="2619375"/>
          </a:xfrm>
          <a:prstGeom prst="rect">
            <a:avLst/>
          </a:prstGeom>
          <a:noFill/>
        </p:spPr>
      </p:pic>
      <p:pic>
        <p:nvPicPr>
          <p:cNvPr id="79884" name="Picture 12" descr="İlgili resi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2667000"/>
            <a:ext cx="2647950" cy="2409201"/>
          </a:xfrm>
          <a:prstGeom prst="rect">
            <a:avLst/>
          </a:prstGeom>
          <a:noFill/>
        </p:spPr>
      </p:pic>
      <p:pic>
        <p:nvPicPr>
          <p:cNvPr id="79886" name="Picture 14" descr="horse urethral proces ile ilgili görsel sonuc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399" y="228600"/>
            <a:ext cx="3908885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>
          <a:xfrm>
            <a:off x="685800" y="0"/>
            <a:ext cx="7747000" cy="833438"/>
          </a:xfrm>
        </p:spPr>
        <p:txBody>
          <a:bodyPr lIns="0" rIns="0" bIns="0" anchor="ctr"/>
          <a:lstStyle/>
          <a:p>
            <a:pPr eaLnBrk="1" hangingPunct="1">
              <a:defRPr/>
            </a:pPr>
            <a:r>
              <a:rPr lang="tr-TR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ü</a:t>
            </a:r>
            <a:r>
              <a:rPr lang="tr-TR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riner</a:t>
            </a:r>
            <a:r>
              <a:rPr lang="tr-TR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sistem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sz="half" idx="4294967295"/>
          </p:nvPr>
        </p:nvSpPr>
        <p:spPr>
          <a:xfrm>
            <a:off x="304800" y="838200"/>
            <a:ext cx="4037013" cy="4398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tr-TR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ü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rin</a:t>
            </a:r>
            <a:r>
              <a:rPr lang="tr-TR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er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s</a:t>
            </a:r>
            <a:r>
              <a:rPr lang="tr-TR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i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stem</a:t>
            </a:r>
            <a:r>
              <a:rPr lang="tr-TR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’in bölümleri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: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eaLnBrk="1" hangingPunct="1">
              <a:defRPr/>
            </a:pPr>
            <a:r>
              <a:rPr lang="tr-TR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İki böbrek (ren)</a:t>
            </a:r>
          </a:p>
          <a:p>
            <a:pPr eaLnBrk="1" hangingPunct="1">
              <a:defRPr/>
            </a:pPr>
            <a:r>
              <a:rPr lang="tr-TR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İdrar oluşturur ve hayati fonksiyonları yerine getirir.</a:t>
            </a:r>
            <a:endParaRPr lang="en-US" sz="1800" dirty="0" smtClean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eaLnBrk="1" hangingPunct="1">
              <a:defRPr/>
            </a:pPr>
            <a:r>
              <a:rPr lang="tr-TR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İki </a:t>
            </a:r>
            <a:r>
              <a:rPr lang="tr-TR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üreter</a:t>
            </a:r>
            <a:r>
              <a:rPr lang="tr-TR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(ü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reter</a:t>
            </a:r>
            <a:r>
              <a:rPr lang="tr-TR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)</a:t>
            </a:r>
            <a:endParaRPr lang="en-US" sz="2000" dirty="0" smtClean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lvl="1" eaLnBrk="1" hangingPunct="1">
              <a:defRPr/>
            </a:pPr>
            <a:r>
              <a:rPr lang="tr-TR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İdrarı </a:t>
            </a:r>
            <a:r>
              <a:rPr lang="tr-TR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vesica</a:t>
            </a:r>
            <a:r>
              <a:rPr lang="tr-TR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tr-TR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urinaria’ya</a:t>
            </a:r>
            <a:r>
              <a:rPr lang="tr-TR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taşır</a:t>
            </a:r>
            <a:endParaRPr lang="en-US" sz="1800" dirty="0" smtClean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eaLnBrk="1" hangingPunct="1">
              <a:defRPr/>
            </a:pPr>
            <a:r>
              <a:rPr lang="tr-TR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Vesica</a:t>
            </a:r>
            <a:r>
              <a:rPr lang="tr-TR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tr-TR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urinaria</a:t>
            </a:r>
            <a:r>
              <a:rPr lang="tr-TR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(sidik kesesi)</a:t>
            </a:r>
            <a:endParaRPr lang="en-US" sz="2000" dirty="0" smtClean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lvl="1" eaLnBrk="1" hangingPunct="1">
              <a:defRPr/>
            </a:pPr>
            <a:r>
              <a:rPr lang="tr-TR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İdrarı toplar, depolar ve boşaltır.</a:t>
            </a:r>
            <a:endParaRPr lang="en-US" sz="1800" dirty="0" smtClean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eaLnBrk="1" hangingPunct="1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Urethra</a:t>
            </a:r>
          </a:p>
          <a:p>
            <a:pPr lvl="1" eaLnBrk="1" hangingPunct="1">
              <a:defRPr/>
            </a:pPr>
            <a:r>
              <a:rPr lang="tr-TR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İdrarı sidik kesesinden dışarı taşır</a:t>
            </a:r>
            <a:r>
              <a:rPr 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. </a:t>
            </a:r>
            <a:endParaRPr lang="en-US" sz="1800" dirty="0" smtClean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eaLnBrk="1" hangingPunct="1">
              <a:defRPr/>
            </a:pPr>
            <a:endParaRPr lang="en-US" sz="2000" dirty="0" smtClean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eaLnBrk="1" hangingPunct="1">
              <a:buFontTx/>
              <a:buNone/>
              <a:defRPr/>
            </a:pPr>
            <a:endParaRPr lang="en-US" sz="1800" dirty="0" smtClean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pic>
        <p:nvPicPr>
          <p:cNvPr id="6148" name="Picture 8" descr="bladderp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1" y="685800"/>
            <a:ext cx="5029200" cy="5258976"/>
          </a:xfrm>
          <a:prstGeom prst="rect">
            <a:avLst/>
          </a:prstGeom>
          <a:solidFill>
            <a:srgbClr val="E3DAA7"/>
          </a:solidFill>
          <a:ln w="9525">
            <a:noFill/>
            <a:miter lim="800000"/>
            <a:headEnd/>
            <a:tailEnd/>
          </a:ln>
        </p:spPr>
      </p:pic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4328410" y="2071687"/>
            <a:ext cx="1371600" cy="519113"/>
          </a:xfrm>
          <a:prstGeom prst="rect">
            <a:avLst/>
          </a:prstGeom>
          <a:solidFill>
            <a:srgbClr val="E9E2B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E9E2B9"/>
                </a:solidFill>
                <a:cs typeface="Arial" pitchFamily="34" charset="0"/>
              </a:rPr>
              <a:t>ffffffffff</a:t>
            </a:r>
            <a:endParaRPr lang="en-US" sz="2800" dirty="0">
              <a:solidFill>
                <a:srgbClr val="E9E2B9"/>
              </a:solidFill>
              <a:cs typeface="Arial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257800" y="1600200"/>
            <a:ext cx="1219200" cy="307777"/>
          </a:xfrm>
          <a:prstGeom prst="rect">
            <a:avLst/>
          </a:prstGeom>
          <a:solidFill>
            <a:srgbClr val="E9E2B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1400" dirty="0" smtClean="0">
                <a:solidFill>
                  <a:schemeClr val="accent4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v. </a:t>
            </a:r>
            <a:r>
              <a:rPr lang="tr-TR" sz="1400" dirty="0" err="1" smtClean="0">
                <a:solidFill>
                  <a:schemeClr val="accent4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urinaria</a:t>
            </a:r>
            <a:endParaRPr lang="en-US" sz="1400" dirty="0">
              <a:solidFill>
                <a:schemeClr val="accent4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Terminolo</a:t>
            </a:r>
            <a:r>
              <a:rPr lang="tr-TR" dirty="0" err="1" smtClean="0"/>
              <a:t>ji</a:t>
            </a:r>
            <a:endParaRPr lang="en-US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folHlink"/>
                </a:solidFill>
              </a:rPr>
              <a:t>Nephrology</a:t>
            </a:r>
            <a:r>
              <a:rPr lang="en-US" sz="2000" dirty="0" smtClean="0"/>
              <a:t>- </a:t>
            </a:r>
            <a:r>
              <a:rPr lang="tr-TR" sz="2000" dirty="0" smtClean="0"/>
              <a:t>Böbrek bilimi</a:t>
            </a:r>
            <a:r>
              <a:rPr lang="en-US" sz="2000" dirty="0" smtClean="0"/>
              <a:t>.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err="1" smtClean="0">
                <a:solidFill>
                  <a:schemeClr val="folHlink"/>
                </a:solidFill>
              </a:rPr>
              <a:t>Diuresis</a:t>
            </a:r>
            <a:r>
              <a:rPr lang="en-US" sz="2000" dirty="0" smtClean="0"/>
              <a:t>- </a:t>
            </a:r>
            <a:r>
              <a:rPr lang="tr-TR" sz="2000" dirty="0" smtClean="0"/>
              <a:t>Aşırı idrar üretimi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err="1" smtClean="0">
                <a:solidFill>
                  <a:schemeClr val="folHlink"/>
                </a:solidFill>
              </a:rPr>
              <a:t>Oliguria</a:t>
            </a:r>
            <a:r>
              <a:rPr lang="en-US" sz="2000" dirty="0" smtClean="0"/>
              <a:t>- </a:t>
            </a:r>
            <a:r>
              <a:rPr lang="tr-TR" sz="2000" dirty="0" smtClean="0"/>
              <a:t>Az idrar oluşumu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err="1" smtClean="0">
                <a:solidFill>
                  <a:schemeClr val="folHlink"/>
                </a:solidFill>
              </a:rPr>
              <a:t>Anuria</a:t>
            </a:r>
            <a:r>
              <a:rPr lang="en-US" sz="2000" dirty="0" smtClean="0"/>
              <a:t>- </a:t>
            </a:r>
            <a:r>
              <a:rPr lang="tr-TR" sz="2000" dirty="0" smtClean="0"/>
              <a:t>İdrar oluşmaması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err="1" smtClean="0">
                <a:solidFill>
                  <a:schemeClr val="folHlink"/>
                </a:solidFill>
              </a:rPr>
              <a:t>Dysuria</a:t>
            </a:r>
            <a:r>
              <a:rPr lang="en-US" sz="2000" dirty="0" smtClean="0"/>
              <a:t>- </a:t>
            </a:r>
            <a:r>
              <a:rPr lang="tr-TR" sz="2000" dirty="0" smtClean="0"/>
              <a:t>Zor idrar yapma (zor işeme)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err="1" smtClean="0">
                <a:solidFill>
                  <a:schemeClr val="folHlink"/>
                </a:solidFill>
              </a:rPr>
              <a:t>Hematuria</a:t>
            </a:r>
            <a:r>
              <a:rPr lang="en-US" sz="2000" dirty="0" smtClean="0"/>
              <a:t>- </a:t>
            </a:r>
            <a:r>
              <a:rPr lang="tr-TR" sz="2000" dirty="0" smtClean="0"/>
              <a:t>Kanlı idrar yapma (kan işeme)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err="1" smtClean="0">
                <a:solidFill>
                  <a:schemeClr val="folHlink"/>
                </a:solidFill>
              </a:rPr>
              <a:t>Polyuria</a:t>
            </a:r>
            <a:r>
              <a:rPr lang="en-US" sz="2000" dirty="0" smtClean="0"/>
              <a:t>- </a:t>
            </a:r>
            <a:r>
              <a:rPr lang="tr-TR" sz="2000" dirty="0" smtClean="0"/>
              <a:t>İdrar miktarında artış</a:t>
            </a:r>
            <a:r>
              <a:rPr lang="en-US" sz="2000" dirty="0" smtClean="0"/>
              <a:t>.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err="1" smtClean="0">
                <a:solidFill>
                  <a:schemeClr val="folHlink"/>
                </a:solidFill>
              </a:rPr>
              <a:t>Antidi</a:t>
            </a:r>
            <a:r>
              <a:rPr lang="tr-TR" sz="2000" dirty="0" smtClean="0">
                <a:solidFill>
                  <a:schemeClr val="folHlink"/>
                </a:solidFill>
              </a:rPr>
              <a:t>ü</a:t>
            </a:r>
            <a:r>
              <a:rPr lang="en-US" sz="2000" dirty="0" err="1" smtClean="0">
                <a:solidFill>
                  <a:schemeClr val="folHlink"/>
                </a:solidFill>
              </a:rPr>
              <a:t>reti</a:t>
            </a:r>
            <a:r>
              <a:rPr lang="tr-TR" sz="2000" dirty="0" smtClean="0">
                <a:solidFill>
                  <a:schemeClr val="folHlink"/>
                </a:solidFill>
              </a:rPr>
              <a:t>k</a:t>
            </a:r>
            <a:r>
              <a:rPr lang="en-US" sz="2000" dirty="0" smtClean="0">
                <a:solidFill>
                  <a:schemeClr val="folHlink"/>
                </a:solidFill>
              </a:rPr>
              <a:t> </a:t>
            </a:r>
            <a:r>
              <a:rPr lang="en-US" sz="2000" dirty="0" err="1" smtClean="0">
                <a:solidFill>
                  <a:schemeClr val="folHlink"/>
                </a:solidFill>
              </a:rPr>
              <a:t>Hormon</a:t>
            </a:r>
            <a:r>
              <a:rPr lang="en-US" sz="2000" dirty="0" smtClean="0">
                <a:solidFill>
                  <a:schemeClr val="folHlink"/>
                </a:solidFill>
              </a:rPr>
              <a:t> </a:t>
            </a:r>
            <a:r>
              <a:rPr lang="en-US" sz="2000" dirty="0" smtClean="0">
                <a:solidFill>
                  <a:schemeClr val="folHlink"/>
                </a:solidFill>
              </a:rPr>
              <a:t>(ADH)- </a:t>
            </a:r>
            <a:r>
              <a:rPr lang="en-US" sz="2000" dirty="0" smtClean="0">
                <a:solidFill>
                  <a:schemeClr val="folHlink"/>
                </a:solidFill>
              </a:rPr>
              <a:t>(Vasopressin</a:t>
            </a:r>
            <a:r>
              <a:rPr lang="en-US" sz="2000" dirty="0" smtClean="0">
                <a:solidFill>
                  <a:schemeClr val="folHlink"/>
                </a:solidFill>
              </a:rPr>
              <a:t>)</a:t>
            </a:r>
            <a:r>
              <a:rPr lang="en-US" sz="2000" dirty="0" smtClean="0"/>
              <a:t> </a:t>
            </a:r>
            <a:endParaRPr lang="tr-TR" sz="20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tr-TR" sz="2000" dirty="0" smtClean="0"/>
              <a:t> </a:t>
            </a:r>
            <a:r>
              <a:rPr lang="tr-TR" sz="2000" dirty="0" smtClean="0"/>
              <a:t>    İ</a:t>
            </a:r>
            <a:r>
              <a:rPr lang="en-US" sz="2000" dirty="0" err="1" smtClean="0"/>
              <a:t>drar</a:t>
            </a:r>
            <a:r>
              <a:rPr lang="en-US" sz="2000" dirty="0" smtClean="0"/>
              <a:t> </a:t>
            </a:r>
            <a:r>
              <a:rPr lang="en-US" sz="2000" dirty="0" err="1" smtClean="0"/>
              <a:t>kanalların</a:t>
            </a:r>
            <a:r>
              <a:rPr lang="tr-TR" sz="2000" dirty="0" smtClean="0"/>
              <a:t>dan geri emilimi ve böylece </a:t>
            </a:r>
            <a:r>
              <a:rPr lang="en-US" sz="2000" dirty="0" err="1" smtClean="0"/>
              <a:t>su</a:t>
            </a:r>
            <a:r>
              <a:rPr lang="en-US" sz="2000" dirty="0" smtClean="0"/>
              <a:t> </a:t>
            </a:r>
            <a:r>
              <a:rPr lang="en-US" sz="2000" dirty="0" err="1" smtClean="0"/>
              <a:t>tasarrufunu</a:t>
            </a:r>
            <a:r>
              <a:rPr lang="en-US" sz="2000" dirty="0" smtClean="0"/>
              <a:t> </a:t>
            </a:r>
            <a:r>
              <a:rPr lang="en-US" sz="2000" dirty="0" err="1" smtClean="0"/>
              <a:t>arttırır</a:t>
            </a:r>
            <a:r>
              <a:rPr lang="en-US" sz="20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err="1" smtClean="0">
                <a:solidFill>
                  <a:schemeClr val="folHlink"/>
                </a:solidFill>
              </a:rPr>
              <a:t>Aldosteron</a:t>
            </a:r>
            <a:r>
              <a:rPr lang="en-US" sz="2000" dirty="0" smtClean="0"/>
              <a:t>-mineral</a:t>
            </a:r>
            <a:r>
              <a:rPr lang="tr-TR" sz="2000" dirty="0" smtClean="0"/>
              <a:t>k</a:t>
            </a:r>
            <a:r>
              <a:rPr lang="en-US" sz="2000" dirty="0" err="1" smtClean="0"/>
              <a:t>orti</a:t>
            </a:r>
            <a:r>
              <a:rPr lang="tr-TR" sz="2000" dirty="0" smtClean="0"/>
              <a:t>k</a:t>
            </a:r>
            <a:r>
              <a:rPr lang="en-US" sz="2000" dirty="0" err="1" smtClean="0"/>
              <a:t>oid</a:t>
            </a:r>
            <a:r>
              <a:rPr lang="en-US" sz="2000" dirty="0" smtClean="0"/>
              <a:t> </a:t>
            </a:r>
            <a:r>
              <a:rPr lang="en-US" sz="2000" dirty="0" err="1" smtClean="0"/>
              <a:t>hormon</a:t>
            </a:r>
            <a:endParaRPr lang="tr-TR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Adrenal </a:t>
            </a:r>
            <a:r>
              <a:rPr lang="en-US" sz="2000" dirty="0" err="1" smtClean="0"/>
              <a:t>bezin</a:t>
            </a:r>
            <a:r>
              <a:rPr lang="en-US" sz="2000" dirty="0" smtClean="0"/>
              <a:t> </a:t>
            </a:r>
            <a:r>
              <a:rPr lang="en-US" sz="2000" dirty="0" err="1" smtClean="0"/>
              <a:t>korteks</a:t>
            </a:r>
            <a:r>
              <a:rPr lang="tr-TR" sz="2000" dirty="0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tarafından</a:t>
            </a:r>
            <a:r>
              <a:rPr lang="en-US" sz="2000" dirty="0" smtClean="0"/>
              <a:t> </a:t>
            </a:r>
            <a:r>
              <a:rPr lang="en-US" sz="2000" dirty="0" err="1" smtClean="0"/>
              <a:t>salgılan</a:t>
            </a:r>
            <a:r>
              <a:rPr lang="tr-TR" sz="2000" dirty="0" err="1" smtClean="0"/>
              <a:t>ır</a:t>
            </a:r>
            <a:r>
              <a:rPr lang="en-US" sz="2000" dirty="0" smtClean="0"/>
              <a:t>. </a:t>
            </a:r>
            <a:r>
              <a:rPr lang="en-US" sz="2000" dirty="0" err="1" smtClean="0"/>
              <a:t>Sodyum</a:t>
            </a:r>
            <a:r>
              <a:rPr lang="en-US" sz="2000" dirty="0" smtClean="0"/>
              <a:t> </a:t>
            </a:r>
            <a:r>
              <a:rPr lang="en-US" sz="2000" dirty="0" err="1" smtClean="0"/>
              <a:t>iyonlarını</a:t>
            </a:r>
            <a:r>
              <a:rPr lang="en-US" sz="2000" dirty="0" smtClean="0"/>
              <a:t> </a:t>
            </a:r>
            <a:r>
              <a:rPr lang="en-US" sz="2000" dirty="0" err="1" smtClean="0"/>
              <a:t>ve</a:t>
            </a:r>
            <a:r>
              <a:rPr lang="en-US" sz="2000" dirty="0" smtClean="0"/>
              <a:t> </a:t>
            </a:r>
            <a:r>
              <a:rPr lang="en-US" sz="2000" dirty="0" err="1" smtClean="0"/>
              <a:t>suyu</a:t>
            </a:r>
            <a:r>
              <a:rPr lang="tr-TR" sz="2000" dirty="0" smtClean="0"/>
              <a:t> tutup </a:t>
            </a:r>
            <a:r>
              <a:rPr lang="en-US" sz="2000" dirty="0" err="1" smtClean="0"/>
              <a:t>potasyum</a:t>
            </a:r>
            <a:r>
              <a:rPr lang="en-US" sz="2000" dirty="0" smtClean="0"/>
              <a:t> </a:t>
            </a:r>
            <a:r>
              <a:rPr lang="en-US" sz="2000" dirty="0" err="1" smtClean="0"/>
              <a:t>ve</a:t>
            </a:r>
            <a:r>
              <a:rPr lang="en-US" sz="2000" dirty="0" smtClean="0"/>
              <a:t> </a:t>
            </a:r>
            <a:r>
              <a:rPr lang="en-US" sz="2000" dirty="0" err="1" smtClean="0"/>
              <a:t>hidrojen</a:t>
            </a:r>
            <a:r>
              <a:rPr lang="en-US" sz="2000" dirty="0" smtClean="0"/>
              <a:t> </a:t>
            </a:r>
            <a:r>
              <a:rPr lang="en-US" sz="2000" dirty="0" err="1" smtClean="0"/>
              <a:t>iyonlarını</a:t>
            </a:r>
            <a:r>
              <a:rPr lang="en-US" sz="2000" dirty="0" smtClean="0"/>
              <a:t> </a:t>
            </a:r>
            <a:r>
              <a:rPr lang="tr-TR" sz="2000" dirty="0" smtClean="0"/>
              <a:t>atılması </a:t>
            </a:r>
            <a:r>
              <a:rPr lang="en-US" sz="2000" dirty="0" err="1" smtClean="0"/>
              <a:t>için</a:t>
            </a:r>
            <a:r>
              <a:rPr lang="en-US" sz="2000" dirty="0" smtClean="0"/>
              <a:t> </a:t>
            </a:r>
            <a:r>
              <a:rPr lang="en-US" sz="2000" dirty="0" err="1" smtClean="0"/>
              <a:t>böbrekleri</a:t>
            </a:r>
            <a:r>
              <a:rPr lang="en-US" sz="2000" dirty="0" smtClean="0"/>
              <a:t> </a:t>
            </a:r>
            <a:r>
              <a:rPr lang="en-US" sz="2000" dirty="0" err="1" smtClean="0"/>
              <a:t>uyarır</a:t>
            </a:r>
            <a:r>
              <a:rPr lang="en-US" sz="2000" dirty="0" smtClean="0"/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Böbreklerin </a:t>
            </a:r>
            <a:r>
              <a:rPr lang="en-US" dirty="0" smtClean="0"/>
              <a:t>F</a:t>
            </a:r>
            <a:r>
              <a:rPr lang="tr-TR" dirty="0" err="1" smtClean="0"/>
              <a:t>onksiyonu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1800" dirty="0" smtClean="0"/>
              <a:t>Farklı yöntemlerle “H</a:t>
            </a:r>
            <a:r>
              <a:rPr lang="en-US" sz="1800" dirty="0" err="1" smtClean="0"/>
              <a:t>omeostasis</a:t>
            </a:r>
            <a:r>
              <a:rPr lang="tr-TR" sz="1800" dirty="0" smtClean="0"/>
              <a:t>” i sağlar</a:t>
            </a:r>
            <a:r>
              <a:rPr lang="en-US" sz="1800" dirty="0" smtClean="0"/>
              <a:t>.</a:t>
            </a:r>
            <a:endParaRPr lang="en-US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tr-TR" sz="1600" dirty="0" smtClean="0">
                <a:solidFill>
                  <a:schemeClr val="folHlink"/>
                </a:solidFill>
              </a:rPr>
              <a:t>Kanın f</a:t>
            </a:r>
            <a:r>
              <a:rPr lang="en-US" sz="1600" dirty="0" err="1" smtClean="0">
                <a:solidFill>
                  <a:schemeClr val="folHlink"/>
                </a:solidFill>
              </a:rPr>
              <a:t>iltra</a:t>
            </a:r>
            <a:r>
              <a:rPr lang="tr-TR" sz="1600" dirty="0" err="1" smtClean="0">
                <a:solidFill>
                  <a:schemeClr val="folHlink"/>
                </a:solidFill>
              </a:rPr>
              <a:t>syonu</a:t>
            </a:r>
            <a:r>
              <a:rPr lang="en-US" sz="1600" dirty="0" smtClean="0">
                <a:solidFill>
                  <a:schemeClr val="folHlink"/>
                </a:solidFill>
              </a:rPr>
              <a:t>, </a:t>
            </a:r>
            <a:r>
              <a:rPr lang="tr-TR" sz="1600" dirty="0" smtClean="0">
                <a:solidFill>
                  <a:schemeClr val="folHlink"/>
                </a:solidFill>
              </a:rPr>
              <a:t>geri amilim ve </a:t>
            </a:r>
            <a:r>
              <a:rPr lang="tr-TR" sz="1600" dirty="0" err="1" smtClean="0">
                <a:solidFill>
                  <a:schemeClr val="folHlink"/>
                </a:solidFill>
              </a:rPr>
              <a:t>sekresyon</a:t>
            </a:r>
            <a:endParaRPr lang="en-US" sz="1600" dirty="0" smtClean="0">
              <a:solidFill>
                <a:schemeClr val="folHlink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tr-TR" sz="1600" dirty="0" smtClean="0"/>
              <a:t>Kanı süzer</a:t>
            </a:r>
            <a:r>
              <a:rPr lang="en-US" sz="1600" dirty="0" smtClean="0"/>
              <a:t>, </a:t>
            </a:r>
            <a:r>
              <a:rPr lang="tr-TR" sz="1600" dirty="0" smtClean="0"/>
              <a:t>gerekli maddeleri geri emilimle kana kazandırırken zararlı atıkları uzaklaştırır.</a:t>
            </a:r>
            <a:endParaRPr lang="en-US" sz="1600" dirty="0" smtClean="0"/>
          </a:p>
          <a:p>
            <a:pPr lvl="1" eaLnBrk="1" hangingPunct="1">
              <a:lnSpc>
                <a:spcPct val="90000"/>
              </a:lnSpc>
            </a:pPr>
            <a:r>
              <a:rPr lang="tr-TR" sz="1600" dirty="0" smtClean="0">
                <a:solidFill>
                  <a:schemeClr val="folHlink"/>
                </a:solidFill>
              </a:rPr>
              <a:t>S</a:t>
            </a:r>
            <a:r>
              <a:rPr lang="tr-TR" sz="1600" dirty="0" smtClean="0">
                <a:solidFill>
                  <a:schemeClr val="folHlink"/>
                </a:solidFill>
              </a:rPr>
              <a:t>ıvı dengesini ayarlar</a:t>
            </a:r>
            <a:endParaRPr lang="en-US" sz="1600" dirty="0" smtClean="0">
              <a:solidFill>
                <a:schemeClr val="folHlink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tr-TR" sz="1600" dirty="0" smtClean="0"/>
              <a:t>Yeterince suyun vücutta tutulmasıyla sağlıklı bir beden oluşturmak</a:t>
            </a:r>
            <a:r>
              <a:rPr lang="en-US" sz="1600" dirty="0" smtClean="0"/>
              <a:t>.</a:t>
            </a:r>
            <a:endParaRPr lang="en-US" sz="1600" dirty="0" smtClean="0"/>
          </a:p>
          <a:p>
            <a:pPr lvl="1" eaLnBrk="1" hangingPunct="1">
              <a:lnSpc>
                <a:spcPct val="90000"/>
              </a:lnSpc>
            </a:pPr>
            <a:r>
              <a:rPr lang="tr-TR" sz="1600" dirty="0" smtClean="0">
                <a:solidFill>
                  <a:schemeClr val="folHlink"/>
                </a:solidFill>
              </a:rPr>
              <a:t>Asit-Baz dengesi</a:t>
            </a:r>
            <a:endParaRPr lang="en-US" sz="1600" dirty="0" smtClean="0">
              <a:solidFill>
                <a:schemeClr val="folHlink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tr-TR" sz="1600" dirty="0" smtClean="0"/>
              <a:t>Kandan </a:t>
            </a:r>
            <a:r>
              <a:rPr lang="en-US" sz="1600" dirty="0" smtClean="0"/>
              <a:t>hydro</a:t>
            </a:r>
            <a:r>
              <a:rPr lang="tr-TR" sz="1600" dirty="0" smtClean="0"/>
              <a:t>j</a:t>
            </a:r>
            <a:r>
              <a:rPr lang="en-US" sz="1600" dirty="0" smtClean="0"/>
              <a:t>en </a:t>
            </a:r>
            <a:r>
              <a:rPr lang="tr-TR" sz="1600" dirty="0" smtClean="0"/>
              <a:t>ve</a:t>
            </a:r>
            <a:r>
              <a:rPr lang="en-US" sz="1600" dirty="0" smtClean="0"/>
              <a:t> bi</a:t>
            </a:r>
            <a:r>
              <a:rPr lang="tr-TR" sz="1600" dirty="0" smtClean="0"/>
              <a:t>k</a:t>
            </a:r>
            <a:r>
              <a:rPr lang="en-US" sz="1600" dirty="0" err="1" smtClean="0"/>
              <a:t>arbonat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tr-TR" sz="1600" dirty="0" smtClean="0"/>
              <a:t>y</a:t>
            </a:r>
            <a:r>
              <a:rPr lang="en-US" sz="1600" dirty="0" smtClean="0"/>
              <a:t>on</a:t>
            </a:r>
            <a:r>
              <a:rPr lang="tr-TR" sz="1600" dirty="0" err="1" smtClean="0"/>
              <a:t>larının</a:t>
            </a:r>
            <a:r>
              <a:rPr lang="tr-TR" sz="1600" dirty="0" smtClean="0"/>
              <a:t> uzaklaştırılması</a:t>
            </a:r>
            <a:r>
              <a:rPr lang="en-US" sz="1600" dirty="0" smtClean="0"/>
              <a:t>.</a:t>
            </a:r>
            <a:endParaRPr lang="en-US" sz="1600" dirty="0" smtClean="0"/>
          </a:p>
          <a:p>
            <a:pPr lvl="1" eaLnBrk="1" hangingPunct="1">
              <a:lnSpc>
                <a:spcPct val="90000"/>
              </a:lnSpc>
            </a:pPr>
            <a:r>
              <a:rPr lang="tr-TR" sz="1600" dirty="0" smtClean="0">
                <a:solidFill>
                  <a:schemeClr val="folHlink"/>
                </a:solidFill>
              </a:rPr>
              <a:t>Hormonlar</a:t>
            </a:r>
            <a:endParaRPr lang="en-US" sz="1600" dirty="0" smtClean="0">
              <a:solidFill>
                <a:schemeClr val="folHlink"/>
              </a:solidFill>
            </a:endParaRPr>
          </a:p>
          <a:p>
            <a:pPr lvl="3" eaLnBrk="1" hangingPunct="1">
              <a:lnSpc>
                <a:spcPct val="90000"/>
              </a:lnSpc>
            </a:pPr>
            <a:r>
              <a:rPr lang="tr-TR" sz="1600" dirty="0" err="1" smtClean="0"/>
              <a:t>Epifiz</a:t>
            </a:r>
            <a:r>
              <a:rPr lang="tr-TR" sz="1600" dirty="0" smtClean="0"/>
              <a:t> bezinden salınan </a:t>
            </a:r>
            <a:r>
              <a:rPr lang="tr-TR" sz="1600" dirty="0" smtClean="0">
                <a:solidFill>
                  <a:schemeClr val="folHlink"/>
                </a:solidFill>
              </a:rPr>
              <a:t>ADH</a:t>
            </a:r>
            <a:r>
              <a:rPr lang="tr-TR" sz="1600" dirty="0" smtClean="0"/>
              <a:t>.</a:t>
            </a:r>
            <a:endParaRPr lang="en-US" sz="1600" dirty="0" smtClean="0"/>
          </a:p>
          <a:p>
            <a:pPr lvl="3" eaLnBrk="1" hangingPunct="1">
              <a:lnSpc>
                <a:spcPct val="90000"/>
              </a:lnSpc>
            </a:pPr>
            <a:r>
              <a:rPr lang="tr-TR" sz="1600" dirty="0" smtClean="0"/>
              <a:t>Böbrekler </a:t>
            </a:r>
            <a:r>
              <a:rPr lang="en-US" sz="1600" dirty="0" smtClean="0">
                <a:solidFill>
                  <a:schemeClr val="folHlink"/>
                </a:solidFill>
              </a:rPr>
              <a:t>erythropoietin</a:t>
            </a:r>
            <a:r>
              <a:rPr lang="en-US" sz="1600" dirty="0" smtClean="0"/>
              <a:t>-</a:t>
            </a:r>
            <a:r>
              <a:rPr lang="tr-TR" sz="1600" dirty="0" smtClean="0"/>
              <a:t> üretir. Bu eritrosit üretilmesi ve </a:t>
            </a:r>
            <a:r>
              <a:rPr lang="tr-TR" sz="1600" dirty="0" err="1" smtClean="0"/>
              <a:t>prostoglandin</a:t>
            </a:r>
            <a:r>
              <a:rPr lang="tr-TR" sz="1600" dirty="0" smtClean="0"/>
              <a:t> üretilmesi için gereklidir.</a:t>
            </a:r>
            <a:endParaRPr lang="en-US" sz="1600" dirty="0" smtClean="0"/>
          </a:p>
          <a:p>
            <a:pPr lvl="3" eaLnBrk="1" hangingPunct="1">
              <a:lnSpc>
                <a:spcPct val="90000"/>
              </a:lnSpc>
            </a:pPr>
            <a:r>
              <a:rPr lang="tr-TR" sz="1600" dirty="0" smtClean="0"/>
              <a:t>Böbrek üstü bezlerinden  </a:t>
            </a:r>
            <a:r>
              <a:rPr lang="tr-TR" sz="1600" dirty="0" err="1" smtClean="0">
                <a:solidFill>
                  <a:schemeClr val="folHlink"/>
                </a:solidFill>
              </a:rPr>
              <a:t>Aldosteron</a:t>
            </a:r>
            <a:r>
              <a:rPr lang="tr-TR" sz="1600" dirty="0" smtClean="0">
                <a:solidFill>
                  <a:schemeClr val="folHlink"/>
                </a:solidFill>
              </a:rPr>
              <a:t> </a:t>
            </a:r>
            <a:r>
              <a:rPr lang="tr-TR" sz="16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salgılanır.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Böbreklerin (</a:t>
            </a:r>
            <a:r>
              <a:rPr lang="tr-TR" dirty="0" err="1" smtClean="0"/>
              <a:t>Renes</a:t>
            </a:r>
            <a:r>
              <a:rPr lang="tr-TR" dirty="0" smtClean="0"/>
              <a:t>) yeri</a:t>
            </a:r>
            <a:endParaRPr lang="en-US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3988" y="1600201"/>
            <a:ext cx="6326187" cy="3429000"/>
          </a:xfrm>
        </p:spPr>
        <p:txBody>
          <a:bodyPr/>
          <a:lstStyle/>
          <a:p>
            <a:pPr eaLnBrk="1" hangingPunct="1"/>
            <a:r>
              <a:rPr lang="tr-TR" sz="2000" dirty="0" smtClean="0"/>
              <a:t>Karın boşluğunun </a:t>
            </a:r>
            <a:r>
              <a:rPr lang="tr-TR" sz="2000" dirty="0" err="1" smtClean="0"/>
              <a:t>dorsal’indedir</a:t>
            </a:r>
            <a:r>
              <a:rPr lang="tr-TR" sz="2000" dirty="0" smtClean="0"/>
              <a:t>.</a:t>
            </a:r>
            <a:endParaRPr lang="en-US" sz="2000" dirty="0" smtClean="0"/>
          </a:p>
          <a:p>
            <a:pPr eaLnBrk="1" hangingPunct="1"/>
            <a:r>
              <a:rPr lang="tr-TR" sz="2000" dirty="0" smtClean="0"/>
              <a:t>İlk birkaç </a:t>
            </a:r>
            <a:r>
              <a:rPr lang="tr-TR" sz="2000" dirty="0" err="1" smtClean="0"/>
              <a:t>lumbal</a:t>
            </a:r>
            <a:r>
              <a:rPr lang="tr-TR" sz="2000" dirty="0" smtClean="0"/>
              <a:t> </a:t>
            </a:r>
            <a:r>
              <a:rPr lang="tr-TR" sz="2000" dirty="0" err="1" smtClean="0"/>
              <a:t>vertebra’nın</a:t>
            </a:r>
            <a:r>
              <a:rPr lang="tr-TR" sz="2000" dirty="0" smtClean="0"/>
              <a:t> v</a:t>
            </a:r>
            <a:r>
              <a:rPr lang="en-US" sz="2000" dirty="0" err="1" smtClean="0"/>
              <a:t>entral</a:t>
            </a:r>
            <a:r>
              <a:rPr lang="tr-TR" sz="2000" dirty="0" smtClean="0"/>
              <a:t>’inde yer alır</a:t>
            </a:r>
            <a:r>
              <a:rPr lang="en-US" sz="2000" dirty="0" smtClean="0"/>
              <a:t>.</a:t>
            </a:r>
            <a:endParaRPr lang="en-US" sz="2000" dirty="0" smtClean="0"/>
          </a:p>
          <a:p>
            <a:pPr eaLnBrk="1" hangingPunct="1"/>
            <a:r>
              <a:rPr lang="tr-TR" sz="2000" dirty="0" smtClean="0"/>
              <a:t>Evcil hayvanların çoğunda sağdaki soldakinden daha </a:t>
            </a:r>
            <a:r>
              <a:rPr lang="tr-TR" sz="2000" dirty="0" err="1" smtClean="0"/>
              <a:t>cranial’de</a:t>
            </a:r>
            <a:r>
              <a:rPr lang="tr-TR" sz="2000" dirty="0" smtClean="0"/>
              <a:t> bulunur</a:t>
            </a:r>
            <a:r>
              <a:rPr lang="en-US" sz="2000" dirty="0" smtClean="0"/>
              <a:t>.</a:t>
            </a:r>
            <a:endParaRPr lang="en-US" sz="2000" dirty="0" smtClean="0"/>
          </a:p>
          <a:p>
            <a:pPr eaLnBrk="1" hangingPunct="1"/>
            <a:r>
              <a:rPr lang="tr-TR" sz="20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Komşu organların etkilerinden böbrekleri koruyan </a:t>
            </a:r>
            <a:r>
              <a:rPr lang="tr-TR" sz="2000" dirty="0" smtClean="0">
                <a:solidFill>
                  <a:schemeClr val="folHlink"/>
                </a:solidFill>
              </a:rPr>
              <a:t>p</a:t>
            </a:r>
            <a:r>
              <a:rPr lang="en-US" sz="2000" dirty="0" err="1" smtClean="0">
                <a:solidFill>
                  <a:schemeClr val="folHlink"/>
                </a:solidFill>
              </a:rPr>
              <a:t>erirenal</a:t>
            </a:r>
            <a:r>
              <a:rPr lang="en-US" sz="2000" dirty="0" smtClean="0">
                <a:solidFill>
                  <a:schemeClr val="folHlink"/>
                </a:solidFill>
              </a:rPr>
              <a:t> </a:t>
            </a:r>
            <a:r>
              <a:rPr lang="tr-TR" sz="2000" dirty="0" smtClean="0">
                <a:solidFill>
                  <a:schemeClr val="folHlink"/>
                </a:solidFill>
              </a:rPr>
              <a:t>yağ</a:t>
            </a:r>
            <a:r>
              <a:rPr lang="en-US" sz="2000" dirty="0" smtClean="0"/>
              <a:t> </a:t>
            </a:r>
            <a:r>
              <a:rPr lang="tr-TR" sz="2000" dirty="0" smtClean="0"/>
              <a:t>dokusu ile çevrilidir.</a:t>
            </a:r>
            <a:endParaRPr lang="en-US" sz="2000" dirty="0" smtClean="0"/>
          </a:p>
          <a:p>
            <a:pPr eaLnBrk="1" hangingPunct="1"/>
            <a:r>
              <a:rPr lang="tr-TR" sz="2000" dirty="0" smtClean="0">
                <a:solidFill>
                  <a:schemeClr val="folHlink"/>
                </a:solidFill>
              </a:rPr>
              <a:t>R</a:t>
            </a:r>
            <a:r>
              <a:rPr lang="en-US" sz="2000" dirty="0" err="1" smtClean="0">
                <a:solidFill>
                  <a:schemeClr val="folHlink"/>
                </a:solidFill>
              </a:rPr>
              <a:t>etroperitoneal</a:t>
            </a:r>
            <a:r>
              <a:rPr lang="en-US" sz="2000" dirty="0" smtClean="0">
                <a:solidFill>
                  <a:schemeClr val="folHlink"/>
                </a:solidFill>
              </a:rPr>
              <a:t> </a:t>
            </a:r>
            <a:r>
              <a:rPr lang="tr-TR" sz="20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olarak yer alır.</a:t>
            </a:r>
            <a:r>
              <a:rPr lang="en-US" sz="20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 </a:t>
            </a:r>
            <a:endParaRPr lang="en-US" sz="2000" dirty="0" smtClean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pPr eaLnBrk="1" hangingPunct="1"/>
            <a:r>
              <a:rPr lang="tr-TR" sz="2000" dirty="0" err="1" smtClean="0"/>
              <a:t>Diaframın</a:t>
            </a:r>
            <a:r>
              <a:rPr lang="tr-TR" sz="2000" dirty="0" smtClean="0"/>
              <a:t> hareketiyle az da olsa </a:t>
            </a:r>
            <a:r>
              <a:rPr lang="tr-TR" sz="2000" dirty="0" err="1" smtClean="0"/>
              <a:t>yerdeğiştirebilir</a:t>
            </a:r>
            <a:r>
              <a:rPr lang="tr-TR" sz="2000" dirty="0" smtClean="0"/>
              <a:t>.</a:t>
            </a:r>
            <a:endParaRPr lang="en-US" sz="2000" dirty="0" smtClean="0"/>
          </a:p>
          <a:p>
            <a:pPr eaLnBrk="1" hangingPunct="1"/>
            <a:r>
              <a:rPr lang="tr-TR" sz="2000" dirty="0" smtClean="0"/>
              <a:t>Konumu türlere göre farklılıklar gösterir.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Anatomi II\1 Ürogenital\boğ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15000" cy="4352408"/>
          </a:xfrm>
          <a:prstGeom prst="rect">
            <a:avLst/>
          </a:prstGeom>
          <a:noFill/>
        </p:spPr>
      </p:pic>
      <p:pic>
        <p:nvPicPr>
          <p:cNvPr id="3075" name="Picture 3" descr="F:\Anatomi II\1 Ürogenital\domu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8494" y="2971800"/>
            <a:ext cx="5235505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pic>
        <p:nvPicPr>
          <p:cNvPr id="10244" name="Picture 5" descr="kidney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0"/>
            <a:ext cx="6629400" cy="5821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heme/theme1.xml><?xml version="1.0" encoding="utf-8"?>
<a:theme xmlns:a="http://schemas.openxmlformats.org/drawingml/2006/main" name="0052_slide">
  <a:themeElements>
    <a:clrScheme name="0052_slide 2">
      <a:dk1>
        <a:srgbClr val="000000"/>
      </a:dk1>
      <a:lt1>
        <a:srgbClr val="FFF0F5"/>
      </a:lt1>
      <a:dk2>
        <a:srgbClr val="000000"/>
      </a:dk2>
      <a:lt2>
        <a:srgbClr val="A3A3A3"/>
      </a:lt2>
      <a:accent1>
        <a:srgbClr val="FFA385"/>
      </a:accent1>
      <a:accent2>
        <a:srgbClr val="FFA3C2"/>
      </a:accent2>
      <a:accent3>
        <a:srgbClr val="FFF6F9"/>
      </a:accent3>
      <a:accent4>
        <a:srgbClr val="000000"/>
      </a:accent4>
      <a:accent5>
        <a:srgbClr val="FFCEC2"/>
      </a:accent5>
      <a:accent6>
        <a:srgbClr val="E793B0"/>
      </a:accent6>
      <a:hlink>
        <a:srgbClr val="E76A3C"/>
      </a:hlink>
      <a:folHlink>
        <a:srgbClr val="CE3CE7"/>
      </a:folHlink>
    </a:clrScheme>
    <a:fontScheme name="0052_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052_slide 1">
        <a:dk1>
          <a:srgbClr val="000000"/>
        </a:dk1>
        <a:lt1>
          <a:srgbClr val="FFF0F5"/>
        </a:lt1>
        <a:dk2>
          <a:srgbClr val="000000"/>
        </a:dk2>
        <a:lt2>
          <a:srgbClr val="A3A3A3"/>
        </a:lt2>
        <a:accent1>
          <a:srgbClr val="FFC2D8"/>
        </a:accent1>
        <a:accent2>
          <a:srgbClr val="DC578B"/>
        </a:accent2>
        <a:accent3>
          <a:srgbClr val="FFF6F9"/>
        </a:accent3>
        <a:accent4>
          <a:srgbClr val="000000"/>
        </a:accent4>
        <a:accent5>
          <a:srgbClr val="FFDDE9"/>
        </a:accent5>
        <a:accent6>
          <a:srgbClr val="C74E7D"/>
        </a:accent6>
        <a:hlink>
          <a:srgbClr val="CE0042"/>
        </a:hlink>
        <a:folHlink>
          <a:srgbClr val="6B2C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52_slide 2">
        <a:dk1>
          <a:srgbClr val="000000"/>
        </a:dk1>
        <a:lt1>
          <a:srgbClr val="FFF0F5"/>
        </a:lt1>
        <a:dk2>
          <a:srgbClr val="000000"/>
        </a:dk2>
        <a:lt2>
          <a:srgbClr val="A3A3A3"/>
        </a:lt2>
        <a:accent1>
          <a:srgbClr val="FFA385"/>
        </a:accent1>
        <a:accent2>
          <a:srgbClr val="FFA3C2"/>
        </a:accent2>
        <a:accent3>
          <a:srgbClr val="FFF6F9"/>
        </a:accent3>
        <a:accent4>
          <a:srgbClr val="000000"/>
        </a:accent4>
        <a:accent5>
          <a:srgbClr val="FFCEC2"/>
        </a:accent5>
        <a:accent6>
          <a:srgbClr val="E793B0"/>
        </a:accent6>
        <a:hlink>
          <a:srgbClr val="E76A3C"/>
        </a:hlink>
        <a:folHlink>
          <a:srgbClr val="CE3C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52_slide 3">
        <a:dk1>
          <a:srgbClr val="000000"/>
        </a:dk1>
        <a:lt1>
          <a:srgbClr val="FFF0F5"/>
        </a:lt1>
        <a:dk2>
          <a:srgbClr val="000000"/>
        </a:dk2>
        <a:lt2>
          <a:srgbClr val="A3A3A3"/>
        </a:lt2>
        <a:accent1>
          <a:srgbClr val="B7FF2E"/>
        </a:accent1>
        <a:accent2>
          <a:srgbClr val="F3E530"/>
        </a:accent2>
        <a:accent3>
          <a:srgbClr val="FFF6F9"/>
        </a:accent3>
        <a:accent4>
          <a:srgbClr val="000000"/>
        </a:accent4>
        <a:accent5>
          <a:srgbClr val="D8FFAD"/>
        </a:accent5>
        <a:accent6>
          <a:srgbClr val="DCCF2A"/>
        </a:accent6>
        <a:hlink>
          <a:srgbClr val="07CAC0"/>
        </a:hlink>
        <a:folHlink>
          <a:srgbClr val="D52F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52_slide 4">
        <a:dk1>
          <a:srgbClr val="000000"/>
        </a:dk1>
        <a:lt1>
          <a:srgbClr val="FFF0F5"/>
        </a:lt1>
        <a:dk2>
          <a:srgbClr val="000000"/>
        </a:dk2>
        <a:lt2>
          <a:srgbClr val="A3A3A3"/>
        </a:lt2>
        <a:accent1>
          <a:srgbClr val="FAEA10"/>
        </a:accent1>
        <a:accent2>
          <a:srgbClr val="F07F00"/>
        </a:accent2>
        <a:accent3>
          <a:srgbClr val="FFF6F9"/>
        </a:accent3>
        <a:accent4>
          <a:srgbClr val="000000"/>
        </a:accent4>
        <a:accent5>
          <a:srgbClr val="FCF3AA"/>
        </a:accent5>
        <a:accent6>
          <a:srgbClr val="D97200"/>
        </a:accent6>
        <a:hlink>
          <a:srgbClr val="C1154D"/>
        </a:hlink>
        <a:folHlink>
          <a:srgbClr val="152EC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52_slid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C2D8"/>
        </a:accent1>
        <a:accent2>
          <a:srgbClr val="DC578B"/>
        </a:accent2>
        <a:accent3>
          <a:srgbClr val="FFFFFF"/>
        </a:accent3>
        <a:accent4>
          <a:srgbClr val="000000"/>
        </a:accent4>
        <a:accent5>
          <a:srgbClr val="FFDDE9"/>
        </a:accent5>
        <a:accent6>
          <a:srgbClr val="C74E7D"/>
        </a:accent6>
        <a:hlink>
          <a:srgbClr val="CE0042"/>
        </a:hlink>
        <a:folHlink>
          <a:srgbClr val="6B2C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52_slid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A385"/>
        </a:accent1>
        <a:accent2>
          <a:srgbClr val="FFA3C2"/>
        </a:accent2>
        <a:accent3>
          <a:srgbClr val="FFFFFF"/>
        </a:accent3>
        <a:accent4>
          <a:srgbClr val="000000"/>
        </a:accent4>
        <a:accent5>
          <a:srgbClr val="FFCEC2"/>
        </a:accent5>
        <a:accent6>
          <a:srgbClr val="E793B0"/>
        </a:accent6>
        <a:hlink>
          <a:srgbClr val="E76A3C"/>
        </a:hlink>
        <a:folHlink>
          <a:srgbClr val="CE3C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52_slid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7FF2E"/>
        </a:accent1>
        <a:accent2>
          <a:srgbClr val="F3E530"/>
        </a:accent2>
        <a:accent3>
          <a:srgbClr val="FFFFFF"/>
        </a:accent3>
        <a:accent4>
          <a:srgbClr val="000000"/>
        </a:accent4>
        <a:accent5>
          <a:srgbClr val="D8FFAD"/>
        </a:accent5>
        <a:accent6>
          <a:srgbClr val="DCCF2A"/>
        </a:accent6>
        <a:hlink>
          <a:srgbClr val="07CAC0"/>
        </a:hlink>
        <a:folHlink>
          <a:srgbClr val="D52F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52_slid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AEA10"/>
        </a:accent1>
        <a:accent2>
          <a:srgbClr val="F07F00"/>
        </a:accent2>
        <a:accent3>
          <a:srgbClr val="FFFFFF"/>
        </a:accent3>
        <a:accent4>
          <a:srgbClr val="000000"/>
        </a:accent4>
        <a:accent5>
          <a:srgbClr val="FCF3AA"/>
        </a:accent5>
        <a:accent6>
          <a:srgbClr val="D97200"/>
        </a:accent6>
        <a:hlink>
          <a:srgbClr val="C1154D"/>
        </a:hlink>
        <a:folHlink>
          <a:srgbClr val="152EC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0052_slide</Template>
  <TotalTime>682</TotalTime>
  <Words>823</Words>
  <Application>Microsoft Office PowerPoint</Application>
  <PresentationFormat>Ekran Gösterisi (4:3)</PresentationFormat>
  <Paragraphs>130</Paragraphs>
  <Slides>39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39</vt:i4>
      </vt:variant>
    </vt:vector>
  </HeadingPairs>
  <TitlesOfParts>
    <vt:vector size="40" baseType="lpstr">
      <vt:lpstr>0052_slide</vt:lpstr>
      <vt:lpstr>     Üriner Sistem</vt:lpstr>
      <vt:lpstr>Atıklar</vt:lpstr>
      <vt:lpstr>Üriner sistem</vt:lpstr>
      <vt:lpstr>üriner sistem</vt:lpstr>
      <vt:lpstr>Terminoloji</vt:lpstr>
      <vt:lpstr>Böbreklerin Fonksiyonu</vt:lpstr>
      <vt:lpstr>Böbreklerin (Renes) yeri</vt:lpstr>
      <vt:lpstr>Slayt 8</vt:lpstr>
      <vt:lpstr>Slayt 9</vt:lpstr>
      <vt:lpstr>Slayt 10</vt:lpstr>
      <vt:lpstr>Slayt 11</vt:lpstr>
      <vt:lpstr>Böbreklerin Makro-Anatomisi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Mikroskobik Anatomi</vt:lpstr>
      <vt:lpstr>Slayt 21</vt:lpstr>
      <vt:lpstr>Corpusculum Renale </vt:lpstr>
      <vt:lpstr>Slayt 23</vt:lpstr>
      <vt:lpstr>Slayt 24</vt:lpstr>
      <vt:lpstr>Slayt 25</vt:lpstr>
      <vt:lpstr>Arteria &amp; Vena Renalis’ler</vt:lpstr>
      <vt:lpstr>Ureter</vt:lpstr>
      <vt:lpstr>Vesica urinaria – Sidik Kesesi</vt:lpstr>
      <vt:lpstr>Slayt 29</vt:lpstr>
      <vt:lpstr>Slayt 30</vt:lpstr>
      <vt:lpstr>Slayt 31</vt:lpstr>
      <vt:lpstr>Urethra</vt:lpstr>
      <vt:lpstr>Slayt 33</vt:lpstr>
      <vt:lpstr>Slayt 34</vt:lpstr>
      <vt:lpstr>Slayt 35</vt:lpstr>
      <vt:lpstr>Slayt 36</vt:lpstr>
      <vt:lpstr>Slayt 37</vt:lpstr>
      <vt:lpstr>Slayt 38</vt:lpstr>
      <vt:lpstr>Slayt 39</vt:lpstr>
    </vt:vector>
  </TitlesOfParts>
  <Company>Stone Briar Farms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Urinary System</dc:title>
  <dc:creator>Wilkerson</dc:creator>
  <cp:lastModifiedBy>Asus</cp:lastModifiedBy>
  <cp:revision>36</cp:revision>
  <dcterms:created xsi:type="dcterms:W3CDTF">2009-09-28T12:11:43Z</dcterms:created>
  <dcterms:modified xsi:type="dcterms:W3CDTF">2018-02-19T22:29:33Z</dcterms:modified>
</cp:coreProperties>
</file>