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0"/>
  </p:notesMasterIdLst>
  <p:sldIdLst>
    <p:sldId id="315" r:id="rId2"/>
    <p:sldId id="316" r:id="rId3"/>
    <p:sldId id="317" r:id="rId4"/>
    <p:sldId id="318" r:id="rId5"/>
    <p:sldId id="319" r:id="rId6"/>
    <p:sldId id="320" r:id="rId7"/>
    <p:sldId id="323" r:id="rId8"/>
    <p:sldId id="321" r:id="rId9"/>
    <p:sldId id="322" r:id="rId10"/>
    <p:sldId id="396" r:id="rId11"/>
    <p:sldId id="339" r:id="rId12"/>
    <p:sldId id="340" r:id="rId13"/>
    <p:sldId id="350" r:id="rId14"/>
    <p:sldId id="394" r:id="rId15"/>
    <p:sldId id="395" r:id="rId16"/>
    <p:sldId id="397" r:id="rId17"/>
    <p:sldId id="398" r:id="rId18"/>
    <p:sldId id="399" r:id="rId19"/>
    <p:sldId id="400" r:id="rId20"/>
    <p:sldId id="341" r:id="rId21"/>
    <p:sldId id="342" r:id="rId22"/>
    <p:sldId id="345" r:id="rId23"/>
    <p:sldId id="352" r:id="rId24"/>
    <p:sldId id="351" r:id="rId25"/>
    <p:sldId id="353" r:id="rId26"/>
    <p:sldId id="354" r:id="rId27"/>
    <p:sldId id="355" r:id="rId28"/>
    <p:sldId id="356" r:id="rId29"/>
    <p:sldId id="357" r:id="rId30"/>
    <p:sldId id="358" r:id="rId31"/>
    <p:sldId id="359" r:id="rId32"/>
    <p:sldId id="360" r:id="rId33"/>
    <p:sldId id="361" r:id="rId34"/>
    <p:sldId id="365" r:id="rId35"/>
    <p:sldId id="366" r:id="rId36"/>
    <p:sldId id="367" r:id="rId37"/>
    <p:sldId id="368" r:id="rId38"/>
    <p:sldId id="369" r:id="rId39"/>
    <p:sldId id="370" r:id="rId40"/>
    <p:sldId id="371" r:id="rId41"/>
    <p:sldId id="402" r:id="rId42"/>
    <p:sldId id="403" r:id="rId43"/>
    <p:sldId id="404" r:id="rId44"/>
    <p:sldId id="405" r:id="rId45"/>
    <p:sldId id="406" r:id="rId46"/>
    <p:sldId id="407" r:id="rId47"/>
    <p:sldId id="373" r:id="rId48"/>
    <p:sldId id="372" r:id="rId49"/>
    <p:sldId id="374" r:id="rId50"/>
    <p:sldId id="375" r:id="rId51"/>
    <p:sldId id="376" r:id="rId52"/>
    <p:sldId id="337" r:id="rId53"/>
    <p:sldId id="377" r:id="rId54"/>
    <p:sldId id="344" r:id="rId55"/>
    <p:sldId id="378" r:id="rId56"/>
    <p:sldId id="379" r:id="rId57"/>
    <p:sldId id="380" r:id="rId58"/>
    <p:sldId id="381" r:id="rId59"/>
    <p:sldId id="382" r:id="rId60"/>
    <p:sldId id="299" r:id="rId61"/>
    <p:sldId id="300" r:id="rId62"/>
    <p:sldId id="301" r:id="rId63"/>
    <p:sldId id="302" r:id="rId64"/>
    <p:sldId id="383" r:id="rId65"/>
    <p:sldId id="303" r:id="rId66"/>
    <p:sldId id="304" r:id="rId67"/>
    <p:sldId id="305" r:id="rId68"/>
    <p:sldId id="306" r:id="rId69"/>
    <p:sldId id="384" r:id="rId70"/>
    <p:sldId id="387" r:id="rId71"/>
    <p:sldId id="385" r:id="rId72"/>
    <p:sldId id="386" r:id="rId73"/>
    <p:sldId id="388" r:id="rId74"/>
    <p:sldId id="389" r:id="rId75"/>
    <p:sldId id="390" r:id="rId76"/>
    <p:sldId id="391" r:id="rId77"/>
    <p:sldId id="392" r:id="rId78"/>
    <p:sldId id="393" r:id="rId7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283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B86B8-F6C9-47F1-B665-6371E862D507}" type="datetimeFigureOut">
              <a:rPr lang="tr-TR" smtClean="0"/>
              <a:pPr/>
              <a:t>19.04.2022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26DEC-0E17-453D-A5D3-A53B0D4FCABD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9781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19.04.2022</a:t>
            </a:fld>
            <a:endParaRPr lang="tr-TR"/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19.04.2022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19.04.2022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5BFB9DD9-1E47-4FF6-A72D-0EF93D9672FC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Başlık, Metin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Veri Yer Tutucusu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6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8D45A9D4-76CF-4163-BF1B-82895E745CA7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19.04.2022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19.04.2022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19.04.2022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19.04.2022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19.04.2022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19.04.2022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19.04.2022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19.04.2022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19.04.2022</a:t>
            </a:fld>
            <a:endParaRPr lang="tr-TR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8208912" cy="6125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228601"/>
            <a:ext cx="8510588" cy="968152"/>
          </a:xfrm>
        </p:spPr>
        <p:txBody>
          <a:bodyPr/>
          <a:lstStyle/>
          <a:p>
            <a:r>
              <a:rPr lang="tr-TR" dirty="0">
                <a:solidFill>
                  <a:schemeClr val="tx1"/>
                </a:solidFill>
              </a:rPr>
              <a:t>Cingulum Membri Pelvini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619625" cy="4997450"/>
          </a:xfrm>
        </p:spPr>
        <p:txBody>
          <a:bodyPr/>
          <a:lstStyle/>
          <a:p>
            <a:r>
              <a:rPr lang="tr-TR" sz="2800" dirty="0">
                <a:solidFill>
                  <a:srgbClr val="FF0000"/>
                </a:solidFill>
              </a:rPr>
              <a:t>Evcil memeli hayvanlarda arka bacak omurgaya cingulum membri pelvini </a:t>
            </a:r>
            <a:r>
              <a:rPr lang="tr-TR" sz="2000" dirty="0">
                <a:solidFill>
                  <a:srgbClr val="FF0000"/>
                </a:solidFill>
              </a:rPr>
              <a:t>(kalça kemeri)</a:t>
            </a:r>
            <a:r>
              <a:rPr lang="tr-TR" sz="2800" dirty="0">
                <a:solidFill>
                  <a:srgbClr val="FF0000"/>
                </a:solidFill>
              </a:rPr>
              <a:t>’nin sacrum ile eklemleşmesi ile bağlanır. </a:t>
            </a:r>
          </a:p>
          <a:p>
            <a:r>
              <a:rPr lang="tr-TR" sz="2800" dirty="0">
                <a:solidFill>
                  <a:srgbClr val="FF0000"/>
                </a:solidFill>
              </a:rPr>
              <a:t>Bu kalça kemeri, üç adet kemiğin birleşerek oluşturduğu os coxae’dan oluşur. </a:t>
            </a:r>
          </a:p>
        </p:txBody>
      </p:sp>
      <p:pic>
        <p:nvPicPr>
          <p:cNvPr id="4100" name="Picture 4" descr="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-6000" contrast="12000"/>
          </a:blip>
          <a:srcRect/>
          <a:stretch>
            <a:fillRect/>
          </a:stretch>
        </p:blipFill>
        <p:spPr>
          <a:xfrm>
            <a:off x="5180013" y="1341438"/>
            <a:ext cx="3713162" cy="51117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3"/>
            <a:ext cx="7416824" cy="608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5" y="0"/>
            <a:ext cx="7416824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8136904" cy="637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02704"/>
            <a:ext cx="646271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5" name="Picture 1" descr="C:\Users\user\Desktop\Untitled-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906772"/>
            <a:ext cx="2634802" cy="51865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404813"/>
            <a:ext cx="7772400" cy="1223962"/>
          </a:xfrm>
          <a:noFill/>
        </p:spPr>
        <p:txBody>
          <a:bodyPr/>
          <a:lstStyle/>
          <a:p>
            <a:r>
              <a:rPr lang="tr-TR" sz="6600" b="1" i="1">
                <a:solidFill>
                  <a:schemeClr val="bg1"/>
                </a:solidFill>
                <a:latin typeface="Comic Sans MS" pitchFamily="66" charset="0"/>
              </a:rPr>
              <a:t>OS COXAE</a:t>
            </a:r>
          </a:p>
        </p:txBody>
      </p:sp>
      <p:pic>
        <p:nvPicPr>
          <p:cNvPr id="3075" name="Picture 3" descr="139-3979_IMG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 bwMode="auto">
          <a:xfrm>
            <a:off x="468313" y="1628775"/>
            <a:ext cx="3617912" cy="4824413"/>
          </a:xfrm>
          <a:prstGeom prst="rect">
            <a:avLst/>
          </a:prstGeom>
          <a:noFill/>
        </p:spPr>
      </p:pic>
      <p:pic>
        <p:nvPicPr>
          <p:cNvPr id="3076" name="Picture 4" descr="139-3989_IMG"/>
          <p:cNvPicPr>
            <a:picLocks noChangeAspect="1" noChangeArrowheads="1"/>
          </p:cNvPicPr>
          <p:nvPr/>
        </p:nvPicPr>
        <p:blipFill>
          <a:blip r:embed="rId3" cstate="print">
            <a:lum contrast="36000"/>
          </a:blip>
          <a:srcRect/>
          <a:stretch>
            <a:fillRect/>
          </a:stretch>
        </p:blipFill>
        <p:spPr bwMode="auto">
          <a:xfrm>
            <a:off x="4284663" y="2205038"/>
            <a:ext cx="4679950" cy="3509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tr-TR">
                <a:solidFill>
                  <a:schemeClr val="bg1"/>
                </a:solidFill>
              </a:rPr>
              <a:t>Rontgen Görüntüsü</a:t>
            </a:r>
          </a:p>
        </p:txBody>
      </p:sp>
      <p:pic>
        <p:nvPicPr>
          <p:cNvPr id="6148" name="Picture 4" descr="Başlıksız-2 kopya"/>
          <p:cNvPicPr>
            <a:picLocks noChangeAspect="1" noChangeArrowheads="1"/>
          </p:cNvPicPr>
          <p:nvPr/>
        </p:nvPicPr>
        <p:blipFill>
          <a:blip r:embed="rId2" cstate="print">
            <a:lum bright="-6000" contrast="18000"/>
          </a:blip>
          <a:srcRect/>
          <a:stretch>
            <a:fillRect/>
          </a:stretch>
        </p:blipFill>
        <p:spPr bwMode="auto">
          <a:xfrm>
            <a:off x="4932363" y="1268413"/>
            <a:ext cx="3929062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Başlıksız-1 kopya"/>
          <p:cNvPicPr>
            <a:picLocks noChangeAspect="1" noChangeArrowheads="1"/>
          </p:cNvPicPr>
          <p:nvPr/>
        </p:nvPicPr>
        <p:blipFill>
          <a:blip r:embed="rId3" cstate="print">
            <a:lum bright="-6000" contrast="18000"/>
          </a:blip>
          <a:srcRect/>
          <a:stretch>
            <a:fillRect/>
          </a:stretch>
        </p:blipFill>
        <p:spPr bwMode="auto">
          <a:xfrm>
            <a:off x="250825" y="2060575"/>
            <a:ext cx="4608513" cy="363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3898900" cy="922337"/>
          </a:xfrm>
        </p:spPr>
        <p:txBody>
          <a:bodyPr/>
          <a:lstStyle/>
          <a:p>
            <a:r>
              <a:rPr lang="tr-TR" sz="5400" b="1" dirty="0">
                <a:solidFill>
                  <a:schemeClr val="tx1"/>
                </a:solidFill>
              </a:rPr>
              <a:t>Os Coxae</a:t>
            </a:r>
            <a:r>
              <a:rPr lang="tr-TR" sz="5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2420938"/>
            <a:ext cx="3168650" cy="3589337"/>
          </a:xfrm>
          <a:noFill/>
          <a:ln/>
        </p:spPr>
        <p:txBody>
          <a:bodyPr/>
          <a:lstStyle/>
          <a:p>
            <a:pPr marL="457200" indent="-457200"/>
            <a:r>
              <a:rPr lang="en-US" sz="4000" b="1" dirty="0"/>
              <a:t>os ilium </a:t>
            </a:r>
          </a:p>
          <a:p>
            <a:pPr marL="457200" indent="-457200"/>
            <a:r>
              <a:rPr lang="en-US" sz="4000" b="1" dirty="0"/>
              <a:t>os pubis </a:t>
            </a:r>
          </a:p>
          <a:p>
            <a:pPr marL="457200" indent="-457200"/>
            <a:r>
              <a:rPr lang="en-US" sz="4000" b="1" dirty="0"/>
              <a:t>os ischii </a:t>
            </a:r>
          </a:p>
          <a:p>
            <a:pPr marL="457200" indent="-457200">
              <a:buFontTx/>
              <a:buNone/>
            </a:pPr>
            <a:endParaRPr lang="tr-TR" sz="4000" b="1" dirty="0">
              <a:solidFill>
                <a:srgbClr val="FFFF66"/>
              </a:solidFill>
              <a:latin typeface="Comic Sans MS" pitchFamily="66" charset="0"/>
            </a:endParaRPr>
          </a:p>
        </p:txBody>
      </p:sp>
      <p:pic>
        <p:nvPicPr>
          <p:cNvPr id="5124" name="Picture 4" descr="139-3979_IMG DİK kopy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98913" y="0"/>
            <a:ext cx="5145087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Grp="1" noChangeArrowheads="1"/>
          </p:cNvSpPr>
          <p:nvPr>
            <p:ph type="title"/>
          </p:nvPr>
        </p:nvSpPr>
        <p:spPr>
          <a:xfrm>
            <a:off x="5364163" y="274638"/>
            <a:ext cx="3779837" cy="1143000"/>
          </a:xfrm>
        </p:spPr>
        <p:txBody>
          <a:bodyPr/>
          <a:lstStyle/>
          <a:p>
            <a:r>
              <a:rPr lang="tr-TR" sz="6000" b="1" dirty="0">
                <a:solidFill>
                  <a:schemeClr val="tx1"/>
                </a:solidFill>
              </a:rPr>
              <a:t>Os Coxae</a:t>
            </a:r>
          </a:p>
        </p:txBody>
      </p:sp>
      <p:pic>
        <p:nvPicPr>
          <p:cNvPr id="14340" name="Picture 4" descr="139-3980_IMG DİK kopy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143500" cy="6858000"/>
          </a:xfrm>
          <a:noFill/>
          <a:ln/>
        </p:spPr>
      </p:pic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5148263" y="2133600"/>
            <a:ext cx="3995737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tr-TR" sz="2800" b="1" dirty="0"/>
              <a:t> </a:t>
            </a:r>
            <a:r>
              <a:rPr lang="en-US" sz="2800" b="1" dirty="0"/>
              <a:t>acetabulum </a:t>
            </a:r>
            <a:endParaRPr lang="tr-TR" sz="2800" b="1" dirty="0"/>
          </a:p>
          <a:p>
            <a:pPr>
              <a:buFontTx/>
              <a:buChar char="•"/>
            </a:pPr>
            <a:r>
              <a:rPr lang="tr-TR" sz="2800" b="1" dirty="0"/>
              <a:t> </a:t>
            </a:r>
            <a:r>
              <a:rPr lang="en-US" sz="2800" b="1" dirty="0"/>
              <a:t>spina ischiadica </a:t>
            </a:r>
            <a:endParaRPr lang="tr-TR" sz="2800" b="1" dirty="0"/>
          </a:p>
          <a:p>
            <a:pPr>
              <a:buFontTx/>
              <a:buChar char="•"/>
            </a:pPr>
            <a:r>
              <a:rPr lang="tr-TR" sz="2800" b="1" dirty="0"/>
              <a:t> </a:t>
            </a:r>
            <a:r>
              <a:rPr lang="en-US" sz="2800" b="1" dirty="0"/>
              <a:t>incisura ischiadica major</a:t>
            </a:r>
            <a:endParaRPr lang="tr-TR" sz="2800" b="1" dirty="0"/>
          </a:p>
          <a:p>
            <a:pPr>
              <a:buFontTx/>
              <a:buChar char="•"/>
            </a:pPr>
            <a:r>
              <a:rPr lang="tr-TR" sz="2800" b="1" dirty="0"/>
              <a:t> </a:t>
            </a:r>
            <a:r>
              <a:rPr lang="en-US" sz="2800" b="1" dirty="0"/>
              <a:t>incisura ischiadica minor </a:t>
            </a:r>
            <a:r>
              <a:rPr lang="tr-TR" sz="2800" b="1" dirty="0"/>
              <a:t> </a:t>
            </a:r>
          </a:p>
          <a:p>
            <a:pPr>
              <a:buFontTx/>
              <a:buChar char="•"/>
            </a:pPr>
            <a:r>
              <a:rPr lang="tr-TR" sz="2800" b="1" dirty="0"/>
              <a:t> </a:t>
            </a:r>
            <a:r>
              <a:rPr lang="en-US" sz="2800" b="1" dirty="0"/>
              <a:t>foramen obturatum</a:t>
            </a:r>
            <a:endParaRPr lang="tr-TR" sz="28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kemik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708400" y="1455738"/>
            <a:ext cx="5435600" cy="5402262"/>
          </a:xfrm>
          <a:noFill/>
          <a:ln/>
        </p:spPr>
      </p:pic>
      <p:sp>
        <p:nvSpPr>
          <p:cNvPr id="8203" name="Rectangle 11"/>
          <p:cNvSpPr>
            <a:spLocks noGrp="1" noChangeArrowheads="1"/>
          </p:cNvSpPr>
          <p:nvPr>
            <p:ph type="title"/>
          </p:nvPr>
        </p:nvSpPr>
        <p:spPr>
          <a:xfrm>
            <a:off x="179512" y="476672"/>
            <a:ext cx="8229600" cy="1143000"/>
          </a:xfrm>
          <a:noFill/>
          <a:ln/>
        </p:spPr>
        <p:txBody>
          <a:bodyPr/>
          <a:lstStyle/>
          <a:p>
            <a:r>
              <a:rPr lang="tr-TR" b="1" dirty="0">
                <a:solidFill>
                  <a:schemeClr val="tx1"/>
                </a:solidFill>
              </a:rPr>
              <a:t>A</a:t>
            </a:r>
            <a:r>
              <a:rPr lang="en-US" b="1" dirty="0">
                <a:solidFill>
                  <a:schemeClr val="tx1"/>
                </a:solidFill>
              </a:rPr>
              <a:t>cetabulum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0" y="2420938"/>
            <a:ext cx="38100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b="1" dirty="0">
                <a:latin typeface="Comic Sans MS" pitchFamily="66" charset="0"/>
                <a:cs typeface="Times New Roman" pitchFamily="18" charset="0"/>
              </a:rPr>
              <a:t>facies lunata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b="1" dirty="0">
                <a:latin typeface="Comic Sans MS" pitchFamily="66" charset="0"/>
                <a:cs typeface="Times New Roman" pitchFamily="18" charset="0"/>
              </a:rPr>
              <a:t>fossa acetabuli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b="1" dirty="0">
                <a:latin typeface="Comic Sans MS" pitchFamily="66" charset="0"/>
                <a:cs typeface="Times New Roman" pitchFamily="18" charset="0"/>
              </a:rPr>
              <a:t>incisura acetabuli </a:t>
            </a:r>
            <a:endParaRPr lang="tr-TR" sz="2400" b="1" dirty="0">
              <a:latin typeface="Comic Sans MS" pitchFamily="66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b="1" dirty="0">
                <a:latin typeface="Comic Sans MS" pitchFamily="66" charset="0"/>
                <a:cs typeface="Times New Roman" pitchFamily="18" charset="0"/>
              </a:rPr>
              <a:t>Ligamentum</a:t>
            </a:r>
            <a:r>
              <a:rPr lang="tr-TR" sz="2400" b="1" dirty="0">
                <a:cs typeface="Times New Roman" pitchFamily="18" charset="0"/>
              </a:rPr>
              <a:t> </a:t>
            </a:r>
            <a:r>
              <a:rPr lang="en-US" sz="2400" b="1" dirty="0">
                <a:latin typeface="Comic Sans MS" pitchFamily="66" charset="0"/>
                <a:cs typeface="Times New Roman" pitchFamily="18" charset="0"/>
              </a:rPr>
              <a:t>capitis ossis</a:t>
            </a:r>
            <a:endParaRPr lang="tr-TR" sz="2400" b="1" dirty="0">
              <a:latin typeface="Comic Sans MS" pitchFamily="66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b="1" dirty="0">
                <a:latin typeface="Comic Sans MS" pitchFamily="66" charset="0"/>
                <a:cs typeface="Times New Roman" pitchFamily="18" charset="0"/>
              </a:rPr>
              <a:t>femoris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sz="2400" b="1" dirty="0">
                <a:latin typeface="Comic Sans MS" pitchFamily="66" charset="0"/>
              </a:rPr>
              <a:t>l</a:t>
            </a:r>
            <a:r>
              <a:rPr lang="en-US" sz="2400" b="1" dirty="0">
                <a:latin typeface="Comic Sans MS" pitchFamily="66" charset="0"/>
                <a:cs typeface="Times New Roman" pitchFamily="18" charset="0"/>
              </a:rPr>
              <a:t>abrum acetabulare</a:t>
            </a:r>
            <a:endParaRPr lang="tr-TR" sz="2400" b="1" dirty="0">
              <a:latin typeface="Comic Sans MS" pitchFamily="66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2656"/>
            <a:ext cx="8229600" cy="1008112"/>
          </a:xfrm>
        </p:spPr>
        <p:txBody>
          <a:bodyPr/>
          <a:lstStyle/>
          <a:p>
            <a:r>
              <a:rPr lang="tr-TR" sz="4800" b="1" dirty="0">
                <a:solidFill>
                  <a:schemeClr val="tx1"/>
                </a:solidFill>
              </a:rPr>
              <a:t>A</a:t>
            </a:r>
            <a:r>
              <a:rPr lang="en-US" sz="4800" b="1" dirty="0">
                <a:solidFill>
                  <a:schemeClr val="tx1"/>
                </a:solidFill>
              </a:rPr>
              <a:t>cetabulum</a:t>
            </a:r>
            <a:endParaRPr lang="tr-TR" sz="4800" b="1" dirty="0">
              <a:solidFill>
                <a:schemeClr val="tx1"/>
              </a:solidFill>
            </a:endParaRPr>
          </a:p>
        </p:txBody>
      </p:sp>
      <p:pic>
        <p:nvPicPr>
          <p:cNvPr id="13316" name="Picture 4" descr="acetabulum"/>
          <p:cNvPicPr>
            <a:picLocks noChangeAspect="1" noChangeArrowheads="1"/>
          </p:cNvPicPr>
          <p:nvPr/>
        </p:nvPicPr>
        <p:blipFill>
          <a:blip r:embed="rId2" cstate="print"/>
          <a:srcRect b="58337"/>
          <a:stretch>
            <a:fillRect/>
          </a:stretch>
        </p:blipFill>
        <p:spPr bwMode="auto">
          <a:xfrm>
            <a:off x="1979613" y="1412875"/>
            <a:ext cx="5486400" cy="1447800"/>
          </a:xfrm>
          <a:prstGeom prst="rect">
            <a:avLst/>
          </a:prstGeom>
          <a:noFill/>
        </p:spPr>
      </p:pic>
      <p:pic>
        <p:nvPicPr>
          <p:cNvPr id="13317" name="Picture 5" descr="acetabulum"/>
          <p:cNvPicPr>
            <a:picLocks noChangeAspect="1" noChangeArrowheads="1"/>
          </p:cNvPicPr>
          <p:nvPr/>
        </p:nvPicPr>
        <p:blipFill>
          <a:blip r:embed="rId2" cstate="print"/>
          <a:srcRect t="41052" r="67999" b="6046"/>
          <a:stretch>
            <a:fillRect/>
          </a:stretch>
        </p:blipFill>
        <p:spPr bwMode="auto">
          <a:xfrm>
            <a:off x="5486400" y="3429000"/>
            <a:ext cx="25479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8" name="Picture 6" descr="acetabulum"/>
          <p:cNvPicPr>
            <a:picLocks noChangeAspect="1" noChangeArrowheads="1"/>
          </p:cNvPicPr>
          <p:nvPr/>
        </p:nvPicPr>
        <p:blipFill>
          <a:blip r:embed="rId2" cstate="print"/>
          <a:srcRect l="58333" t="41663"/>
          <a:stretch>
            <a:fillRect/>
          </a:stretch>
        </p:blipFill>
        <p:spPr bwMode="auto">
          <a:xfrm>
            <a:off x="990600" y="3352800"/>
            <a:ext cx="2971800" cy="2633663"/>
          </a:xfrm>
          <a:prstGeom prst="rect">
            <a:avLst/>
          </a:prstGeom>
          <a:noFill/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609600" y="6172200"/>
            <a:ext cx="853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kumimoji="1" lang="en-US" sz="2000" b="1">
                <a:solidFill>
                  <a:srgbClr val="FF9966"/>
                </a:solidFill>
                <a:latin typeface="Comic Sans MS" pitchFamily="66" charset="0"/>
                <a:cs typeface="Times New Roman" pitchFamily="18" charset="0"/>
              </a:rPr>
              <a:t>İncisura acetabuli, equidae’de geniş, B. ruminant’ta ise dardır.</a:t>
            </a:r>
            <a:endParaRPr kumimoji="1" lang="tr-TR" sz="2400">
              <a:latin typeface="Comic Sans MS" pitchFamily="66" charset="0"/>
            </a:endParaRP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914400" y="2590800"/>
            <a:ext cx="746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1" lang="tr-TR" sz="2400">
              <a:latin typeface="Comic Sans MS" pitchFamily="66" charset="0"/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684213" y="2852738"/>
            <a:ext cx="800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kumimoji="1" lang="en-US" sz="2000" b="1">
                <a:solidFill>
                  <a:srgbClr val="FF9966"/>
                </a:solidFill>
                <a:latin typeface="Comic Sans MS" pitchFamily="66" charset="0"/>
                <a:cs typeface="Times New Roman" pitchFamily="18" charset="0"/>
              </a:rPr>
              <a:t>İncisura acetabuli ; carnivor’da geniş, K. Ruminant’ta dardır.</a:t>
            </a:r>
            <a:endParaRPr kumimoji="1" lang="tr-TR" sz="2400" b="1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212976"/>
            <a:ext cx="8208912" cy="3519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145-4501_IM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6200000">
            <a:off x="3015013" y="-531245"/>
            <a:ext cx="3185981" cy="4248472"/>
          </a:xfrm>
          <a:prstGeom prst="rect">
            <a:avLst/>
          </a:prstGeom>
          <a:noFill/>
          <a:ln w="34925">
            <a:solidFill>
              <a:srgbClr val="FFFF0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8437320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340768"/>
            <a:ext cx="405266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6" name="Picture 4" descr="İlgili resi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0"/>
            <a:ext cx="2381250" cy="2190750"/>
          </a:xfrm>
          <a:prstGeom prst="rect">
            <a:avLst/>
          </a:prstGeom>
          <a:noFill/>
        </p:spPr>
      </p:pic>
      <p:pic>
        <p:nvPicPr>
          <p:cNvPr id="110599" name="Picture 7" descr="coxae animal ile ilgili görsel sonuc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496765"/>
            <a:ext cx="2857500" cy="36766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2642" name="Picture 2" descr="İlgili res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8456666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46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6"/>
            <a:ext cx="7704856" cy="6295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articulatio coxae animal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2730380" cy="2564904"/>
          </a:xfrm>
          <a:prstGeom prst="rect">
            <a:avLst/>
          </a:prstGeom>
          <a:noFill/>
        </p:spPr>
      </p:pic>
      <p:pic>
        <p:nvPicPr>
          <p:cNvPr id="22530" name="Picture 2" descr="cut ossis pubis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4904"/>
            <a:ext cx="6012160" cy="4509121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21858" name="Picture 2" descr="ossa coxae animal ile ilgili görsel sonuc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16281">
            <a:off x="2712063" y="60025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476672"/>
            <a:ext cx="8311013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6" name="Picture 4" descr="İlgili res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124744"/>
            <a:ext cx="5256584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8208912" cy="590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8387599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27674"/>
            <a:ext cx="7848872" cy="6330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298107"/>
            <a:ext cx="4176464" cy="3587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064896" cy="6440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5"/>
            <a:ext cx="8280920" cy="6287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208912" cy="6093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8558866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C:\Users\user\Desktop\DSC_03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76872"/>
            <a:ext cx="3703264" cy="3717032"/>
          </a:xfrm>
          <a:prstGeom prst="rect">
            <a:avLst/>
          </a:prstGeom>
          <a:noFill/>
        </p:spPr>
      </p:pic>
      <p:pic>
        <p:nvPicPr>
          <p:cNvPr id="129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996952"/>
            <a:ext cx="358177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4664"/>
            <a:ext cx="822125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8" name="Picture 4" descr="İlgili resi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2668" y="4176464"/>
            <a:ext cx="2867844" cy="2708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45224"/>
            <a:ext cx="741997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pecten ossis pubis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52634"/>
            <a:ext cx="7056784" cy="52925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:\Users\user\Desktop\DSC_0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4895549"/>
            <a:ext cx="3174306" cy="1962451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0"/>
            <a:ext cx="718185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 descr="os ischii animal ile ilgili görsel sonuc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64904"/>
            <a:ext cx="3707904" cy="2734580"/>
          </a:xfrm>
          <a:prstGeom prst="rect">
            <a:avLst/>
          </a:prstGeom>
          <a:noFill/>
        </p:spPr>
      </p:pic>
      <p:pic>
        <p:nvPicPr>
          <p:cNvPr id="13317" name="Picture 5" descr="C:\Users\user\Desktop\DSC_03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42337" y="2621967"/>
            <a:ext cx="3401663" cy="42360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35171" name="Picture 3" descr="C:\Users\user\Desktop\DSC_0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1672" y="0"/>
            <a:ext cx="2952328" cy="1988840"/>
          </a:xfrm>
          <a:prstGeom prst="rect">
            <a:avLst/>
          </a:prstGeom>
          <a:noFill/>
        </p:spPr>
      </p:pic>
      <p:pic>
        <p:nvPicPr>
          <p:cNvPr id="135172" name="Picture 4" descr="C:\Users\user\Desktop\DSC_03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2668" y="0"/>
            <a:ext cx="3215516" cy="1988840"/>
          </a:xfrm>
          <a:prstGeom prst="rect">
            <a:avLst/>
          </a:prstGeom>
          <a:noFill/>
        </p:spPr>
      </p:pic>
      <p:pic>
        <p:nvPicPr>
          <p:cNvPr id="135173" name="Picture 5" descr="C:\Users\user\Desktop\DSC_03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14082" cy="1988840"/>
          </a:xfrm>
          <a:prstGeom prst="rect">
            <a:avLst/>
          </a:prstGeom>
          <a:noFill/>
        </p:spPr>
      </p:pic>
      <p:pic>
        <p:nvPicPr>
          <p:cNvPr id="135175" name="Picture 7" descr="C:\Users\user\Desktop\DSC_03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7345" y="1916832"/>
            <a:ext cx="2033167" cy="2160240"/>
          </a:xfrm>
          <a:prstGeom prst="rect">
            <a:avLst/>
          </a:prstGeom>
          <a:noFill/>
        </p:spPr>
      </p:pic>
      <p:pic>
        <p:nvPicPr>
          <p:cNvPr id="135176" name="Picture 8" descr="C:\Users\user\Desktop\DSC_03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293096"/>
            <a:ext cx="2366112" cy="2564904"/>
          </a:xfrm>
          <a:prstGeom prst="rect">
            <a:avLst/>
          </a:prstGeom>
          <a:noFill/>
        </p:spPr>
      </p:pic>
      <p:pic>
        <p:nvPicPr>
          <p:cNvPr id="135177" name="Picture 9" descr="C:\Users\user\Desktop\DSC_03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4245443"/>
            <a:ext cx="2232248" cy="2612557"/>
          </a:xfrm>
          <a:prstGeom prst="rect">
            <a:avLst/>
          </a:prstGeom>
          <a:noFill/>
        </p:spPr>
      </p:pic>
      <p:pic>
        <p:nvPicPr>
          <p:cNvPr id="13517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916832"/>
            <a:ext cx="715327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95" y="2420888"/>
            <a:ext cx="8893793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116632"/>
            <a:ext cx="889248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4291897"/>
            <a:ext cx="3528392" cy="256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89587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4" name="Picture 4" descr="İlgili res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2492897"/>
            <a:ext cx="2186571" cy="1489202"/>
          </a:xfrm>
          <a:prstGeom prst="rect">
            <a:avLst/>
          </a:prstGeom>
          <a:noFill/>
        </p:spPr>
      </p:pic>
      <p:pic>
        <p:nvPicPr>
          <p:cNvPr id="138246" name="Picture 6" descr="İlgili resi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3933056"/>
            <a:ext cx="2160240" cy="1620180"/>
          </a:xfrm>
          <a:prstGeom prst="rect">
            <a:avLst/>
          </a:prstGeom>
          <a:noFill/>
        </p:spPr>
      </p:pic>
      <p:pic>
        <p:nvPicPr>
          <p:cNvPr id="138248" name="Picture 8" descr="birth diamater pelvis animal ile ilgili görsel sonuc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5445224"/>
            <a:ext cx="2160240" cy="14198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23" y="72008"/>
            <a:ext cx="8676457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2708920"/>
            <a:ext cx="3059832" cy="2585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8763" y="5373216"/>
            <a:ext cx="7115725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3" y="2920061"/>
            <a:ext cx="3168353" cy="230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3673986"/>
            <a:ext cx="2304256" cy="155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346541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534628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4" cy="6000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55455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509120"/>
            <a:ext cx="2818360" cy="2054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4365104"/>
            <a:ext cx="3130699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1042988" y="260350"/>
            <a:ext cx="71643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sz="4400" u="sng">
                <a:solidFill>
                  <a:srgbClr val="FFFF00"/>
                </a:solidFill>
              </a:rPr>
              <a:t>Equidae - Büyük Ruminant</a:t>
            </a:r>
            <a:endParaRPr lang="tr-TR" sz="4400" u="sng">
              <a:solidFill>
                <a:srgbClr val="FFFF00"/>
              </a:solidFill>
            </a:endParaRPr>
          </a:p>
        </p:txBody>
      </p:sp>
      <p:pic>
        <p:nvPicPr>
          <p:cNvPr id="11273" name="Picture 9" descr="coxaeo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4038600"/>
            <a:ext cx="4419600" cy="2709863"/>
          </a:xfrm>
          <a:prstGeom prst="rect">
            <a:avLst/>
          </a:prstGeom>
          <a:noFill/>
        </p:spPr>
      </p:pic>
      <p:pic>
        <p:nvPicPr>
          <p:cNvPr id="11274" name="Picture 10" descr="coxaehor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052513"/>
            <a:ext cx="4427537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0" y="1398588"/>
            <a:ext cx="4643438" cy="48387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FF66"/>
                </a:solidFill>
              </a:rPr>
              <a:t>1. Tuber coxae:</a:t>
            </a:r>
            <a:r>
              <a:rPr lang="en-US" sz="2400">
                <a:solidFill>
                  <a:schemeClr val="bg1"/>
                </a:solidFill>
              </a:rPr>
              <a:t> Equidede ortadan basık dikdörtgen şeklindedir. Büyük ruminantta yanlardan basık, ortası yüksek, mekik görünümündedir.</a:t>
            </a:r>
          </a:p>
          <a:p>
            <a:r>
              <a:rPr lang="en-US" sz="2400" b="1">
                <a:solidFill>
                  <a:srgbClr val="FFFF66"/>
                </a:solidFill>
              </a:rPr>
              <a:t>2. Spina ischiadica:</a:t>
            </a:r>
            <a:r>
              <a:rPr lang="en-US" sz="2400">
                <a:solidFill>
                  <a:schemeClr val="bg1"/>
                </a:solidFill>
              </a:rPr>
              <a:t> Equidede alçak ve küttür. Büyük ruminantta yüksek ve keskindir.</a:t>
            </a:r>
          </a:p>
          <a:p>
            <a:r>
              <a:rPr lang="en-US" sz="2400" b="1">
                <a:solidFill>
                  <a:srgbClr val="FFFF66"/>
                </a:solidFill>
              </a:rPr>
              <a:t>3. İncisura acetabuli:</a:t>
            </a:r>
            <a:r>
              <a:rPr lang="en-US" sz="2400">
                <a:solidFill>
                  <a:schemeClr val="bg1"/>
                </a:solidFill>
              </a:rPr>
              <a:t> Equidede geniş, Büyük ruminantta dardır.</a:t>
            </a:r>
          </a:p>
          <a:p>
            <a:r>
              <a:rPr lang="en-US" sz="2400" b="1">
                <a:solidFill>
                  <a:srgbClr val="FFFF66"/>
                </a:solidFill>
              </a:rPr>
              <a:t>4. Tuber ischiadicum:</a:t>
            </a:r>
            <a:r>
              <a:rPr lang="en-US" sz="2400">
                <a:solidFill>
                  <a:schemeClr val="bg1"/>
                </a:solidFill>
              </a:rPr>
              <a:t> Equidae’de iki çıkıntılı, Büyük ruminant’ta üç çıkıntılıdır.</a:t>
            </a:r>
            <a:endParaRPr kumimoji="1" lang="tr-TR" sz="3200" b="1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50825" y="0"/>
            <a:ext cx="788511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sz="4400" u="sng">
                <a:solidFill>
                  <a:srgbClr val="FFFF00"/>
                </a:solidFill>
              </a:rPr>
              <a:t>Carnivor - Küçük Ruminant</a:t>
            </a:r>
            <a:endParaRPr lang="tr-TR" sz="4400" u="sng">
              <a:solidFill>
                <a:srgbClr val="FFFF00"/>
              </a:solidFill>
            </a:endParaRPr>
          </a:p>
        </p:txBody>
      </p:sp>
      <p:pic>
        <p:nvPicPr>
          <p:cNvPr id="16389" name="Picture 5" descr="coxaeshee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125" y="4114800"/>
            <a:ext cx="2339975" cy="2743200"/>
          </a:xfrm>
          <a:prstGeom prst="rect">
            <a:avLst/>
          </a:prstGeom>
          <a:noFill/>
        </p:spPr>
      </p:pic>
      <p:pic>
        <p:nvPicPr>
          <p:cNvPr id="16390" name="Picture 6" descr="coxaedo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25" y="836613"/>
            <a:ext cx="2341563" cy="3313112"/>
          </a:xfrm>
          <a:prstGeom prst="rect">
            <a:avLst/>
          </a:prstGeom>
          <a:noFill/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23850" y="1484313"/>
            <a:ext cx="56515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FF66"/>
                </a:solidFill>
              </a:rPr>
              <a:t>1. Crista iliaca:</a:t>
            </a:r>
            <a:r>
              <a:rPr lang="en-US" sz="2400">
                <a:solidFill>
                  <a:schemeClr val="bg1"/>
                </a:solidFill>
              </a:rPr>
              <a:t> Carnivorda dış bükeydir. Küçük ruminantta  iç bükeydir.</a:t>
            </a:r>
          </a:p>
          <a:p>
            <a:r>
              <a:rPr lang="en-US" sz="2400" b="1">
                <a:solidFill>
                  <a:srgbClr val="FFFF66"/>
                </a:solidFill>
              </a:rPr>
              <a:t>2. Facies glutea:</a:t>
            </a:r>
            <a:r>
              <a:rPr lang="en-US" sz="2400">
                <a:solidFill>
                  <a:schemeClr val="bg1"/>
                </a:solidFill>
              </a:rPr>
              <a:t> Carnivorda çukur ve laterale dönüktür. Küçük ruminantta dış bükey ve caudodorsale dönüktür.</a:t>
            </a:r>
          </a:p>
          <a:p>
            <a:r>
              <a:rPr lang="en-US" sz="2400" b="1">
                <a:solidFill>
                  <a:srgbClr val="FFFF66"/>
                </a:solidFill>
              </a:rPr>
              <a:t>3. Spina ischiadica:</a:t>
            </a:r>
            <a:r>
              <a:rPr lang="en-US" sz="2400">
                <a:solidFill>
                  <a:schemeClr val="bg1"/>
                </a:solidFill>
              </a:rPr>
              <a:t> Carnivorda alçak ve küttür. Küçük ruminantta yüksek ve keskindir.</a:t>
            </a:r>
          </a:p>
          <a:p>
            <a:r>
              <a:rPr lang="en-US" sz="2400" b="1">
                <a:solidFill>
                  <a:srgbClr val="FFFF66"/>
                </a:solidFill>
              </a:rPr>
              <a:t>4. Tuber ischiadicum:</a:t>
            </a:r>
            <a:r>
              <a:rPr lang="en-US" sz="2400">
                <a:solidFill>
                  <a:schemeClr val="bg1"/>
                </a:solidFill>
              </a:rPr>
              <a:t> Carnivorda tek çıkıntılıdır. Küçük ruminantta üç çıkıntılıdır.</a:t>
            </a:r>
          </a:p>
          <a:p>
            <a:r>
              <a:rPr lang="en-US" sz="2400" b="1">
                <a:solidFill>
                  <a:srgbClr val="FFFF66"/>
                </a:solidFill>
              </a:rPr>
              <a:t>5. İncisura acetabuli:</a:t>
            </a:r>
            <a:r>
              <a:rPr lang="en-US" sz="2400">
                <a:solidFill>
                  <a:schemeClr val="bg1"/>
                </a:solidFill>
              </a:rPr>
              <a:t> Carnivorda geniştir. Küçük ruminantta dardır.</a:t>
            </a:r>
            <a:endParaRPr kumimoji="1"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r>
              <a:rPr lang="tr-TR">
                <a:solidFill>
                  <a:srgbClr val="FFFF00"/>
                </a:solidFill>
              </a:rPr>
              <a:t>Sağ – Sol Ayrımı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2349500"/>
            <a:ext cx="4038600" cy="37766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2800">
                <a:solidFill>
                  <a:srgbClr val="FFFF66"/>
                </a:solidFill>
              </a:rPr>
              <a:t>Acetabulum laterale ve </a:t>
            </a:r>
            <a:endParaRPr lang="tr-TR" sz="2800">
              <a:solidFill>
                <a:srgbClr val="FFFF66"/>
              </a:solidFill>
            </a:endParaRPr>
          </a:p>
          <a:p>
            <a:pPr algn="ctr">
              <a:buFontTx/>
              <a:buNone/>
            </a:pPr>
            <a:r>
              <a:rPr lang="en-US" sz="2800">
                <a:solidFill>
                  <a:srgbClr val="FFFF66"/>
                </a:solidFill>
              </a:rPr>
              <a:t>os ilium craniodorsale gelecek biçimde tutulduğunda; acetabulum hangi tarafta ise os coxae </a:t>
            </a:r>
            <a:endParaRPr lang="tr-TR" sz="2800">
              <a:solidFill>
                <a:srgbClr val="FFFF66"/>
              </a:solidFill>
            </a:endParaRPr>
          </a:p>
          <a:p>
            <a:pPr algn="ctr">
              <a:buFontTx/>
              <a:buNone/>
            </a:pPr>
            <a:r>
              <a:rPr lang="en-US" sz="2800">
                <a:solidFill>
                  <a:srgbClr val="FFFF66"/>
                </a:solidFill>
              </a:rPr>
              <a:t>o taraftaki ekstremiteye aittir.</a:t>
            </a:r>
            <a:endParaRPr lang="tr-TR" sz="2800">
              <a:solidFill>
                <a:srgbClr val="FFFF66"/>
              </a:solidFill>
            </a:endParaRPr>
          </a:p>
        </p:txBody>
      </p:sp>
      <p:pic>
        <p:nvPicPr>
          <p:cNvPr id="17418" name="Picture 10" descr="139-3979_IM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>
          <a:xfrm>
            <a:off x="4643438" y="1268413"/>
            <a:ext cx="4030662" cy="5373687"/>
          </a:xfrm>
          <a:noFill/>
          <a:ln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u="sng">
                <a:solidFill>
                  <a:srgbClr val="FFFF00"/>
                </a:solidFill>
              </a:rPr>
              <a:t>Apertura </a:t>
            </a:r>
            <a:r>
              <a:rPr lang="tr-TR" sz="3200" b="1" u="sng">
                <a:solidFill>
                  <a:srgbClr val="FFFF00"/>
                </a:solidFill>
              </a:rPr>
              <a:t>P</a:t>
            </a:r>
            <a:r>
              <a:rPr lang="fr-FR" sz="3200" b="1" u="sng">
                <a:solidFill>
                  <a:srgbClr val="FFFF00"/>
                </a:solidFill>
              </a:rPr>
              <a:t>elvis </a:t>
            </a:r>
            <a:r>
              <a:rPr lang="tr-TR" sz="3200" b="1" u="sng">
                <a:solidFill>
                  <a:srgbClr val="FFFF00"/>
                </a:solidFill>
              </a:rPr>
              <a:t>C</a:t>
            </a:r>
            <a:r>
              <a:rPr lang="fr-FR" sz="3200" b="1" u="sng">
                <a:solidFill>
                  <a:srgbClr val="FFFF00"/>
                </a:solidFill>
              </a:rPr>
              <a:t>ranialis’in </a:t>
            </a:r>
            <a:r>
              <a:rPr lang="tr-TR" sz="3200" b="1" u="sng">
                <a:solidFill>
                  <a:srgbClr val="FFFF00"/>
                </a:solidFill>
              </a:rPr>
              <a:t>Yatay Ç</a:t>
            </a:r>
            <a:r>
              <a:rPr lang="fr-FR" sz="3200" b="1" u="sng">
                <a:solidFill>
                  <a:srgbClr val="FFFF00"/>
                </a:solidFill>
              </a:rPr>
              <a:t>apları</a:t>
            </a:r>
            <a:endParaRPr lang="tr-TR" sz="3200" b="1" u="sng">
              <a:solidFill>
                <a:srgbClr val="FFFF0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133600"/>
            <a:ext cx="4038600" cy="3992563"/>
          </a:xfrm>
        </p:spPr>
        <p:txBody>
          <a:bodyPr/>
          <a:lstStyle/>
          <a:p>
            <a:r>
              <a:rPr lang="fr-FR" sz="2000" b="1">
                <a:solidFill>
                  <a:srgbClr val="FFFF66"/>
                </a:solidFill>
              </a:rPr>
              <a:t>a) Dorsal çap:</a:t>
            </a:r>
            <a:r>
              <a:rPr lang="fr-FR" sz="2000">
                <a:solidFill>
                  <a:schemeClr val="bg1"/>
                </a:solidFill>
              </a:rPr>
              <a:t> İki ala ossis sacri’nin uçlarını birleştiren çaptır.</a:t>
            </a:r>
          </a:p>
          <a:p>
            <a:endParaRPr lang="tr-TR" sz="1800" b="1">
              <a:solidFill>
                <a:schemeClr val="bg1"/>
              </a:solidFill>
            </a:endParaRPr>
          </a:p>
          <a:p>
            <a:r>
              <a:rPr lang="fr-FR" sz="2000" b="1">
                <a:solidFill>
                  <a:srgbClr val="FFFF66"/>
                </a:solidFill>
              </a:rPr>
              <a:t>b) </a:t>
            </a:r>
            <a:r>
              <a:rPr lang="tr-TR" sz="2000" b="1">
                <a:solidFill>
                  <a:srgbClr val="FFFF66"/>
                </a:solidFill>
              </a:rPr>
              <a:t>İ</a:t>
            </a:r>
            <a:r>
              <a:rPr lang="fr-FR" sz="2000" b="1">
                <a:solidFill>
                  <a:srgbClr val="FFFF66"/>
                </a:solidFill>
              </a:rPr>
              <a:t>ntermedier çap:</a:t>
            </a:r>
            <a:r>
              <a:rPr lang="fr-FR" sz="2000" i="1">
                <a:solidFill>
                  <a:schemeClr val="bg1"/>
                </a:solidFill>
              </a:rPr>
              <a:t> </a:t>
            </a:r>
            <a:r>
              <a:rPr lang="fr-FR" sz="2000">
                <a:solidFill>
                  <a:schemeClr val="bg1"/>
                </a:solidFill>
              </a:rPr>
              <a:t>İki tuberculum m. psoas minoris arasındaki çaptır. </a:t>
            </a:r>
          </a:p>
          <a:p>
            <a:endParaRPr lang="tr-TR" sz="1800" b="1">
              <a:solidFill>
                <a:schemeClr val="bg1"/>
              </a:solidFill>
            </a:endParaRPr>
          </a:p>
          <a:p>
            <a:r>
              <a:rPr lang="fr-FR" sz="2000" b="1">
                <a:solidFill>
                  <a:srgbClr val="FFFF66"/>
                </a:solidFill>
              </a:rPr>
              <a:t>c) Ventral çap:</a:t>
            </a:r>
            <a:r>
              <a:rPr lang="fr-FR" sz="2000" i="1">
                <a:solidFill>
                  <a:schemeClr val="bg1"/>
                </a:solidFill>
              </a:rPr>
              <a:t> </a:t>
            </a:r>
            <a:r>
              <a:rPr lang="fr-FR" sz="2000">
                <a:solidFill>
                  <a:schemeClr val="bg1"/>
                </a:solidFill>
              </a:rPr>
              <a:t>İki eminentia iliopubica arasındaki çaptır.</a:t>
            </a:r>
            <a:endParaRPr lang="tr-TR" sz="2000">
              <a:solidFill>
                <a:schemeClr val="bg1"/>
              </a:solidFill>
            </a:endParaRPr>
          </a:p>
        </p:txBody>
      </p:sp>
      <p:pic>
        <p:nvPicPr>
          <p:cNvPr id="19460" name="Picture 4" descr="coxa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21304" r="27005"/>
          <a:stretch>
            <a:fillRect/>
          </a:stretch>
        </p:blipFill>
        <p:spPr>
          <a:xfrm>
            <a:off x="5329238" y="1268413"/>
            <a:ext cx="3490912" cy="5256212"/>
          </a:xfrm>
          <a:noFill/>
          <a:ln/>
        </p:spPr>
      </p:pic>
      <p:sp>
        <p:nvSpPr>
          <p:cNvPr id="19462" name="AutoShape 6"/>
          <p:cNvSpPr>
            <a:spLocks noChangeArrowheads="1"/>
          </p:cNvSpPr>
          <p:nvPr/>
        </p:nvSpPr>
        <p:spPr bwMode="auto">
          <a:xfrm>
            <a:off x="6516688" y="3429000"/>
            <a:ext cx="1366837" cy="215900"/>
          </a:xfrm>
          <a:prstGeom prst="leftRightArrow">
            <a:avLst>
              <a:gd name="adj1" fmla="val 50000"/>
              <a:gd name="adj2" fmla="val 126618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9463" name="AutoShape 7"/>
          <p:cNvSpPr>
            <a:spLocks noChangeArrowheads="1"/>
          </p:cNvSpPr>
          <p:nvPr/>
        </p:nvSpPr>
        <p:spPr bwMode="auto">
          <a:xfrm>
            <a:off x="6372225" y="3860800"/>
            <a:ext cx="1655763" cy="215900"/>
          </a:xfrm>
          <a:prstGeom prst="leftRightArrow">
            <a:avLst>
              <a:gd name="adj1" fmla="val 50000"/>
              <a:gd name="adj2" fmla="val 153382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9464" name="AutoShape 8"/>
          <p:cNvSpPr>
            <a:spLocks noChangeArrowheads="1"/>
          </p:cNvSpPr>
          <p:nvPr/>
        </p:nvSpPr>
        <p:spPr bwMode="auto">
          <a:xfrm>
            <a:off x="6659563" y="4437063"/>
            <a:ext cx="1081087" cy="215900"/>
          </a:xfrm>
          <a:prstGeom prst="leftRightArrow">
            <a:avLst>
              <a:gd name="adj1" fmla="val 50000"/>
              <a:gd name="adj2" fmla="val 10014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7019925" y="3141663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400"/>
              <a:t>a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7019925" y="3573463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400"/>
              <a:t>b</a:t>
            </a: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7019925" y="414972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400"/>
              <a:t>c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i="1" u="sng">
                <a:solidFill>
                  <a:srgbClr val="FFFF00"/>
                </a:solidFill>
              </a:rPr>
              <a:t>Apertura </a:t>
            </a:r>
            <a:r>
              <a:rPr lang="tr-TR" sz="3200" b="1" i="1" u="sng">
                <a:solidFill>
                  <a:srgbClr val="FFFF00"/>
                </a:solidFill>
              </a:rPr>
              <a:t>P</a:t>
            </a:r>
            <a:r>
              <a:rPr lang="fr-FR" sz="3200" b="1" i="1" u="sng">
                <a:solidFill>
                  <a:srgbClr val="FFFF00"/>
                </a:solidFill>
              </a:rPr>
              <a:t>elvis </a:t>
            </a:r>
            <a:r>
              <a:rPr lang="tr-TR" sz="3200" b="1" i="1" u="sng">
                <a:solidFill>
                  <a:srgbClr val="FFFF00"/>
                </a:solidFill>
              </a:rPr>
              <a:t>C</a:t>
            </a:r>
            <a:r>
              <a:rPr lang="fr-FR" sz="3200" b="1" i="1" u="sng">
                <a:solidFill>
                  <a:srgbClr val="FFFF00"/>
                </a:solidFill>
              </a:rPr>
              <a:t>ranialis’in </a:t>
            </a:r>
            <a:r>
              <a:rPr lang="tr-TR" sz="3200" b="1" i="1" u="sng">
                <a:solidFill>
                  <a:srgbClr val="FFFF00"/>
                </a:solidFill>
              </a:rPr>
              <a:t>Dikey ve Eğri Ç</a:t>
            </a:r>
            <a:r>
              <a:rPr lang="fr-FR" sz="3200" b="1" i="1" u="sng">
                <a:solidFill>
                  <a:srgbClr val="FFFF00"/>
                </a:solidFill>
              </a:rPr>
              <a:t>apları</a:t>
            </a:r>
            <a:endParaRPr lang="tr-TR" sz="3200" b="1" i="1" u="sng">
              <a:solidFill>
                <a:srgbClr val="FFFF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643438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tr-TR" sz="1200" b="1" i="1">
                <a:solidFill>
                  <a:srgbClr val="FFFF66"/>
                </a:solidFill>
              </a:rPr>
              <a:t>	</a:t>
            </a:r>
            <a:r>
              <a:rPr lang="fr-FR" sz="2000" b="1" i="1">
                <a:solidFill>
                  <a:srgbClr val="FFFF66"/>
                </a:solidFill>
              </a:rPr>
              <a:t>a) Diamater conjugata:</a:t>
            </a:r>
            <a:r>
              <a:rPr lang="fr-FR" sz="2000" b="1">
                <a:solidFill>
                  <a:schemeClr val="bg1"/>
                </a:solidFill>
              </a:rPr>
              <a:t> </a:t>
            </a:r>
            <a:r>
              <a:rPr lang="fr-FR" sz="2000">
                <a:solidFill>
                  <a:schemeClr val="bg1"/>
                </a:solidFill>
              </a:rPr>
              <a:t>Symphysis pelvina'nın ön ucundan sacrum’un promontorium'una uzanan çaptır.	</a:t>
            </a:r>
            <a:br>
              <a:rPr lang="fr-FR" sz="2000">
                <a:solidFill>
                  <a:schemeClr val="bg1"/>
                </a:solidFill>
              </a:rPr>
            </a:br>
            <a:r>
              <a:rPr lang="tr-TR" sz="2000">
                <a:solidFill>
                  <a:srgbClr val="FFFF66"/>
                </a:solidFill>
              </a:rPr>
              <a:t/>
            </a:r>
            <a:br>
              <a:rPr lang="tr-TR" sz="2000">
                <a:solidFill>
                  <a:srgbClr val="FFFF66"/>
                </a:solidFill>
              </a:rPr>
            </a:br>
            <a:r>
              <a:rPr lang="fr-FR" sz="2000" b="1" i="1">
                <a:solidFill>
                  <a:srgbClr val="FFFF66"/>
                </a:solidFill>
              </a:rPr>
              <a:t>b) Diamater verticalis:</a:t>
            </a:r>
            <a:r>
              <a:rPr lang="fr-FR" sz="2000">
                <a:solidFill>
                  <a:schemeClr val="bg1"/>
                </a:solidFill>
              </a:rPr>
              <a:t> Sympysis pelvina'nın ön ucu ile pelvis'in dorsal duvarını oluşturan sacrum'un facies</a:t>
            </a:r>
            <a:r>
              <a:rPr lang="tr-TR" sz="2000">
                <a:solidFill>
                  <a:schemeClr val="bg1"/>
                </a:solidFill>
              </a:rPr>
              <a:t> </a:t>
            </a:r>
            <a:r>
              <a:rPr lang="fr-FR" sz="2000">
                <a:solidFill>
                  <a:schemeClr val="bg1"/>
                </a:solidFill>
              </a:rPr>
              <a:t>pelvina'sı arasında uzanan dikey çaptır.</a:t>
            </a:r>
            <a:br>
              <a:rPr lang="fr-FR" sz="2000">
                <a:solidFill>
                  <a:schemeClr val="bg1"/>
                </a:solidFill>
              </a:rPr>
            </a:br>
            <a:r>
              <a:rPr lang="fr-FR" sz="2000">
                <a:solidFill>
                  <a:schemeClr val="bg1"/>
                </a:solidFill>
              </a:rPr>
              <a:t>	</a:t>
            </a:r>
            <a:r>
              <a:rPr lang="tr-TR" sz="2000">
                <a:solidFill>
                  <a:schemeClr val="bg1"/>
                </a:solidFill>
              </a:rPr>
              <a:t/>
            </a:r>
            <a:br>
              <a:rPr lang="tr-TR" sz="2000">
                <a:solidFill>
                  <a:schemeClr val="bg1"/>
                </a:solidFill>
              </a:rPr>
            </a:br>
            <a:r>
              <a:rPr lang="fr-FR" sz="2000" b="1" i="1">
                <a:solidFill>
                  <a:srgbClr val="FFFF66"/>
                </a:solidFill>
              </a:rPr>
              <a:t>c) Conjugata diagonalis:</a:t>
            </a:r>
            <a:r>
              <a:rPr lang="tr-TR" sz="2000" b="1" i="1">
                <a:solidFill>
                  <a:schemeClr val="bg1"/>
                </a:solidFill>
              </a:rPr>
              <a:t> </a:t>
            </a:r>
            <a:r>
              <a:rPr lang="fr-FR" sz="2000">
                <a:solidFill>
                  <a:schemeClr val="bg1"/>
                </a:solidFill>
              </a:rPr>
              <a:t>Symphysis pelvina'nın arka ucundan sacrum’un promontorium'una uzanan eğik çaptır.</a:t>
            </a:r>
            <a:endParaRPr lang="tr-TR" sz="200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tr-TR" sz="2000" i="1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tr-TR" sz="2000" b="1" i="1" u="sng">
                <a:solidFill>
                  <a:srgbClr val="FF0000"/>
                </a:solidFill>
              </a:rPr>
              <a:t>İ</a:t>
            </a:r>
            <a:r>
              <a:rPr lang="fr-FR" sz="2000" b="1" i="1" u="sng">
                <a:solidFill>
                  <a:srgbClr val="FF0000"/>
                </a:solidFill>
              </a:rPr>
              <a:t>nclinatio pelvis:</a:t>
            </a:r>
            <a:r>
              <a:rPr lang="fr-FR" sz="2000" i="1">
                <a:solidFill>
                  <a:schemeClr val="bg1"/>
                </a:solidFill>
              </a:rPr>
              <a:t> Diamater conjugata ile diamater verticalis arasındaki açıdır.</a:t>
            </a:r>
            <a:endParaRPr lang="tr-TR" sz="2000">
              <a:solidFill>
                <a:schemeClr val="bg1"/>
              </a:solidFill>
            </a:endParaRPr>
          </a:p>
        </p:txBody>
      </p:sp>
      <p:pic>
        <p:nvPicPr>
          <p:cNvPr id="21514" name="Picture 10" descr="coxae L-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87900" y="2708275"/>
            <a:ext cx="4356100" cy="3094038"/>
          </a:xfrm>
          <a:noFill/>
          <a:ln/>
        </p:spPr>
      </p:pic>
      <p:sp>
        <p:nvSpPr>
          <p:cNvPr id="21516" name="AutoShape 12"/>
          <p:cNvSpPr>
            <a:spLocks noChangeArrowheads="1"/>
          </p:cNvSpPr>
          <p:nvPr/>
        </p:nvSpPr>
        <p:spPr bwMode="auto">
          <a:xfrm rot="2866330">
            <a:off x="6039644" y="4461669"/>
            <a:ext cx="1624012" cy="127000"/>
          </a:xfrm>
          <a:prstGeom prst="leftRightArrow">
            <a:avLst>
              <a:gd name="adj1" fmla="val 50000"/>
              <a:gd name="adj2" fmla="val 25575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21517" name="AutoShape 13"/>
          <p:cNvSpPr>
            <a:spLocks noChangeArrowheads="1"/>
          </p:cNvSpPr>
          <p:nvPr/>
        </p:nvSpPr>
        <p:spPr bwMode="auto">
          <a:xfrm rot="5217065">
            <a:off x="6487319" y="4248944"/>
            <a:ext cx="1624012" cy="127000"/>
          </a:xfrm>
          <a:prstGeom prst="leftRightArrow">
            <a:avLst>
              <a:gd name="adj1" fmla="val 50000"/>
              <a:gd name="adj2" fmla="val 25575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21518" name="AutoShape 14"/>
          <p:cNvSpPr>
            <a:spLocks noChangeArrowheads="1"/>
          </p:cNvSpPr>
          <p:nvPr/>
        </p:nvSpPr>
        <p:spPr bwMode="auto">
          <a:xfrm rot="1552007">
            <a:off x="6148388" y="4394200"/>
            <a:ext cx="2519362" cy="155575"/>
          </a:xfrm>
          <a:prstGeom prst="leftRightArrow">
            <a:avLst>
              <a:gd name="adj1" fmla="val 50000"/>
              <a:gd name="adj2" fmla="val 32387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21520" name="AutoShape 16"/>
          <p:cNvSpPr>
            <a:spLocks noChangeArrowheads="1"/>
          </p:cNvSpPr>
          <p:nvPr/>
        </p:nvSpPr>
        <p:spPr bwMode="auto">
          <a:xfrm>
            <a:off x="7019925" y="4581525"/>
            <a:ext cx="288925" cy="2159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6516688" y="4292600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000" b="1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21522" name="Text Box 18"/>
          <p:cNvSpPr txBox="1">
            <a:spLocks noChangeArrowheads="1"/>
          </p:cNvSpPr>
          <p:nvPr/>
        </p:nvSpPr>
        <p:spPr bwMode="auto">
          <a:xfrm>
            <a:off x="7256463" y="4040188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000" b="1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21524" name="Text Box 20"/>
          <p:cNvSpPr txBox="1">
            <a:spLocks noChangeArrowheads="1"/>
          </p:cNvSpPr>
          <p:nvPr/>
        </p:nvSpPr>
        <p:spPr bwMode="auto">
          <a:xfrm>
            <a:off x="7885113" y="4365625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000" b="1">
                <a:solidFill>
                  <a:srgbClr val="0000FF"/>
                </a:solidFill>
              </a:rPr>
              <a:t>c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u="sng">
                <a:solidFill>
                  <a:srgbClr val="FFFF00"/>
                </a:solidFill>
              </a:rPr>
              <a:t>Apertura </a:t>
            </a:r>
            <a:r>
              <a:rPr lang="tr-TR" sz="3600" b="1" u="sng">
                <a:solidFill>
                  <a:srgbClr val="FFFF00"/>
                </a:solidFill>
              </a:rPr>
              <a:t>P</a:t>
            </a:r>
            <a:r>
              <a:rPr lang="fr-FR" sz="3600" b="1" u="sng">
                <a:solidFill>
                  <a:srgbClr val="FFFF00"/>
                </a:solidFill>
              </a:rPr>
              <a:t>elvis </a:t>
            </a:r>
            <a:r>
              <a:rPr lang="tr-TR" sz="3600" b="1" u="sng">
                <a:solidFill>
                  <a:srgbClr val="FFFF00"/>
                </a:solidFill>
              </a:rPr>
              <a:t>C</a:t>
            </a:r>
            <a:r>
              <a:rPr lang="fr-FR" sz="3600" b="1" u="sng">
                <a:solidFill>
                  <a:srgbClr val="FFFF00"/>
                </a:solidFill>
              </a:rPr>
              <a:t>audalis’in </a:t>
            </a:r>
            <a:r>
              <a:rPr lang="tr-TR" sz="3600" b="1" u="sng">
                <a:solidFill>
                  <a:srgbClr val="FFFF00"/>
                </a:solidFill>
              </a:rPr>
              <a:t>Ç</a:t>
            </a:r>
            <a:r>
              <a:rPr lang="fr-FR" sz="3600" b="1" u="sng">
                <a:solidFill>
                  <a:srgbClr val="FFFF00"/>
                </a:solidFill>
              </a:rPr>
              <a:t>apları</a:t>
            </a:r>
            <a:endParaRPr lang="tr-TR" sz="3600" b="1" u="sng">
              <a:solidFill>
                <a:srgbClr val="FFFF00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276475"/>
            <a:ext cx="4038600" cy="3849688"/>
          </a:xfrm>
        </p:spPr>
        <p:txBody>
          <a:bodyPr/>
          <a:lstStyle/>
          <a:p>
            <a:pPr>
              <a:buFontTx/>
              <a:buNone/>
            </a:pPr>
            <a:r>
              <a:rPr lang="fr-FR" sz="2400">
                <a:solidFill>
                  <a:srgbClr val="FFFF66"/>
                </a:solidFill>
              </a:rPr>
              <a:t>a)</a:t>
            </a:r>
            <a:r>
              <a:rPr lang="fr-FR" sz="2400" i="1">
                <a:solidFill>
                  <a:srgbClr val="FFFF66"/>
                </a:solidFill>
              </a:rPr>
              <a:t> </a:t>
            </a:r>
            <a:r>
              <a:rPr lang="fr-FR" sz="2400" b="1">
                <a:solidFill>
                  <a:srgbClr val="FFFF66"/>
                </a:solidFill>
              </a:rPr>
              <a:t>Ön çap:</a:t>
            </a:r>
            <a:r>
              <a:rPr lang="fr-FR" sz="2400" i="1">
                <a:solidFill>
                  <a:schemeClr val="bg1"/>
                </a:solidFill>
              </a:rPr>
              <a:t> </a:t>
            </a:r>
            <a:r>
              <a:rPr lang="fr-FR" sz="2400">
                <a:solidFill>
                  <a:schemeClr val="bg1"/>
                </a:solidFill>
              </a:rPr>
              <a:t>İki incisura ischiadica major arasındaki çaptır.</a:t>
            </a:r>
          </a:p>
          <a:p>
            <a:pPr>
              <a:buFontTx/>
              <a:buNone/>
            </a:pPr>
            <a:r>
              <a:rPr lang="fr-FR" sz="2400">
                <a:solidFill>
                  <a:srgbClr val="FFFF66"/>
                </a:solidFill>
              </a:rPr>
              <a:t>b)</a:t>
            </a:r>
            <a:r>
              <a:rPr lang="fr-FR" sz="2400" i="1">
                <a:solidFill>
                  <a:srgbClr val="FFFF66"/>
                </a:solidFill>
              </a:rPr>
              <a:t> </a:t>
            </a:r>
            <a:r>
              <a:rPr lang="fr-FR" sz="2400" b="1">
                <a:solidFill>
                  <a:srgbClr val="FFFF66"/>
                </a:solidFill>
              </a:rPr>
              <a:t>Orta çap:</a:t>
            </a:r>
            <a:r>
              <a:rPr lang="fr-FR" sz="2400" i="1">
                <a:solidFill>
                  <a:schemeClr val="bg1"/>
                </a:solidFill>
              </a:rPr>
              <a:t> </a:t>
            </a:r>
            <a:r>
              <a:rPr lang="fr-FR" sz="2400">
                <a:solidFill>
                  <a:schemeClr val="bg1"/>
                </a:solidFill>
              </a:rPr>
              <a:t>İki spina ischiadica arasındaki çaptır.</a:t>
            </a:r>
          </a:p>
          <a:p>
            <a:pPr>
              <a:buFontTx/>
              <a:buNone/>
            </a:pPr>
            <a:r>
              <a:rPr lang="fr-FR" sz="2400" b="1">
                <a:solidFill>
                  <a:srgbClr val="FFFF66"/>
                </a:solidFill>
              </a:rPr>
              <a:t>c)</a:t>
            </a:r>
            <a:r>
              <a:rPr lang="fr-FR" sz="2400" b="1" i="1">
                <a:solidFill>
                  <a:srgbClr val="FFFF66"/>
                </a:solidFill>
              </a:rPr>
              <a:t> </a:t>
            </a:r>
            <a:r>
              <a:rPr lang="fr-FR" sz="2400" b="1">
                <a:solidFill>
                  <a:srgbClr val="FFFF66"/>
                </a:solidFill>
              </a:rPr>
              <a:t>Arka çap:</a:t>
            </a:r>
            <a:r>
              <a:rPr lang="fr-FR" sz="2400" i="1">
                <a:solidFill>
                  <a:schemeClr val="bg1"/>
                </a:solidFill>
              </a:rPr>
              <a:t> </a:t>
            </a:r>
            <a:r>
              <a:rPr lang="fr-FR" sz="2400">
                <a:solidFill>
                  <a:schemeClr val="bg1"/>
                </a:solidFill>
              </a:rPr>
              <a:t>Tuberculum ischiadicum’ların iç yüzleri arasındaki çaptır. </a:t>
            </a:r>
            <a:endParaRPr lang="tr-TR" sz="2400">
              <a:solidFill>
                <a:schemeClr val="bg1"/>
              </a:solidFill>
            </a:endParaRPr>
          </a:p>
        </p:txBody>
      </p:sp>
      <p:pic>
        <p:nvPicPr>
          <p:cNvPr id="23556" name="Picture 4" descr="coxa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21304" r="27005"/>
          <a:stretch>
            <a:fillRect/>
          </a:stretch>
        </p:blipFill>
        <p:spPr>
          <a:xfrm>
            <a:off x="4787900" y="1268413"/>
            <a:ext cx="4038600" cy="5329237"/>
          </a:xfrm>
          <a:noFill/>
          <a:ln/>
        </p:spPr>
      </p:pic>
      <p:sp>
        <p:nvSpPr>
          <p:cNvPr id="23558" name="AutoShape 6"/>
          <p:cNvSpPr>
            <a:spLocks noChangeArrowheads="1"/>
          </p:cNvSpPr>
          <p:nvPr/>
        </p:nvSpPr>
        <p:spPr bwMode="auto">
          <a:xfrm>
            <a:off x="5795963" y="3644900"/>
            <a:ext cx="2305050" cy="215900"/>
          </a:xfrm>
          <a:prstGeom prst="leftRightArrow">
            <a:avLst>
              <a:gd name="adj1" fmla="val 50000"/>
              <a:gd name="adj2" fmla="val 213529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23559" name="AutoShape 7"/>
          <p:cNvSpPr>
            <a:spLocks noChangeArrowheads="1"/>
          </p:cNvSpPr>
          <p:nvPr/>
        </p:nvSpPr>
        <p:spPr bwMode="auto">
          <a:xfrm>
            <a:off x="5435600" y="5661025"/>
            <a:ext cx="2952750" cy="215900"/>
          </a:xfrm>
          <a:prstGeom prst="leftRightArrow">
            <a:avLst>
              <a:gd name="adj1" fmla="val 50000"/>
              <a:gd name="adj2" fmla="val 273529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23560" name="AutoShape 8"/>
          <p:cNvSpPr>
            <a:spLocks noChangeArrowheads="1"/>
          </p:cNvSpPr>
          <p:nvPr/>
        </p:nvSpPr>
        <p:spPr bwMode="auto">
          <a:xfrm>
            <a:off x="6084888" y="4221163"/>
            <a:ext cx="1727200" cy="215900"/>
          </a:xfrm>
          <a:prstGeom prst="leftRightArrow">
            <a:avLst>
              <a:gd name="adj1" fmla="val 50000"/>
              <a:gd name="adj2" fmla="val 160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6732588" y="3357563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000" b="1"/>
              <a:t>a</a:t>
            </a: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6732588" y="3933825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000" b="1"/>
              <a:t>b</a:t>
            </a: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6732588" y="5373688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000" b="1"/>
              <a:t>c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691680" y="980728"/>
            <a:ext cx="583264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404664"/>
            <a:ext cx="48958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424936" cy="60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188640"/>
            <a:ext cx="2362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6280" y="3284984"/>
            <a:ext cx="2318207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7" y="4266064"/>
            <a:ext cx="3600400" cy="259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6675" y="144016"/>
            <a:ext cx="6055525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280920" cy="58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20688"/>
            <a:ext cx="6984776" cy="535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8640"/>
            <a:ext cx="720080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287" y="5517232"/>
            <a:ext cx="7207097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6498" name="Picture 2" descr="D:\LİSANS DERS\ANATOMİ I\LOCOMOTOR-ost-arth-myo\Osteology\femu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52100"/>
            <a:ext cx="8964488" cy="58012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İlgili res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636912"/>
            <a:ext cx="4176464" cy="3225846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8532440" cy="2805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633864"/>
            <a:ext cx="85689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513" y="332656"/>
            <a:ext cx="8772975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412776"/>
            <a:ext cx="2462350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-243408"/>
            <a:ext cx="212372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27384"/>
            <a:ext cx="711178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İlgili resi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725772" y="4365104"/>
            <a:ext cx="2411760" cy="2492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5960"/>
            <a:ext cx="8787333" cy="6747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147-4757_IMG"/>
          <p:cNvPicPr>
            <a:picLocks noChangeAspect="1" noChangeArrowheads="1"/>
          </p:cNvPicPr>
          <p:nvPr/>
        </p:nvPicPr>
        <p:blipFill>
          <a:blip r:embed="rId2" cstate="print"/>
          <a:srcRect l="51831" t="9888"/>
          <a:stretch>
            <a:fillRect/>
          </a:stretch>
        </p:blipFill>
        <p:spPr bwMode="auto">
          <a:xfrm rot="1773165" flipH="1">
            <a:off x="983312" y="2470070"/>
            <a:ext cx="1843020" cy="4621464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10" y="332656"/>
            <a:ext cx="903649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2" name="Picture 4" descr="İlgili resi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905249"/>
            <a:ext cx="5715000" cy="2952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581128"/>
            <a:ext cx="8588591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147-4757_IM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1" y="116632"/>
            <a:ext cx="3312368" cy="4416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8700" y="1052736"/>
            <a:ext cx="5575300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92696"/>
            <a:ext cx="35814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0728"/>
            <a:ext cx="3816424" cy="448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147-4761_IMG"/>
          <p:cNvPicPr>
            <a:picLocks noChangeAspect="1" noChangeArrowheads="1"/>
          </p:cNvPicPr>
          <p:nvPr/>
        </p:nvPicPr>
        <p:blipFill>
          <a:blip r:embed="rId5" cstate="print"/>
          <a:srcRect l="47940" t="13100" r="4303" b="27869"/>
          <a:stretch>
            <a:fillRect/>
          </a:stretch>
        </p:blipFill>
        <p:spPr bwMode="auto">
          <a:xfrm>
            <a:off x="6660232" y="4653135"/>
            <a:ext cx="2304256" cy="2136215"/>
          </a:xfrm>
          <a:prstGeom prst="rect">
            <a:avLst/>
          </a:prstGeom>
          <a:noFill/>
        </p:spPr>
      </p:pic>
      <p:pic>
        <p:nvPicPr>
          <p:cNvPr id="6" name="Picture 9" descr="147-4761_IMG"/>
          <p:cNvPicPr>
            <a:picLocks noChangeAspect="1" noChangeArrowheads="1"/>
          </p:cNvPicPr>
          <p:nvPr/>
        </p:nvPicPr>
        <p:blipFill>
          <a:blip r:embed="rId5" cstate="print"/>
          <a:srcRect l="2960" t="13100" r="50656" b="27869"/>
          <a:stretch>
            <a:fillRect/>
          </a:stretch>
        </p:blipFill>
        <p:spPr bwMode="auto">
          <a:xfrm>
            <a:off x="4211960" y="4682505"/>
            <a:ext cx="2232248" cy="21308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28583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88913"/>
            <a:ext cx="7845425" cy="1470025"/>
          </a:xfrm>
        </p:spPr>
        <p:txBody>
          <a:bodyPr>
            <a:normAutofit fontScale="90000"/>
          </a:bodyPr>
          <a:lstStyle/>
          <a:p>
            <a:r>
              <a:rPr lang="fr-FR" b="1">
                <a:solidFill>
                  <a:srgbClr val="FFFF00"/>
                </a:solidFill>
              </a:rPr>
              <a:t>T</a:t>
            </a:r>
            <a:r>
              <a:rPr lang="tr-TR" b="1">
                <a:solidFill>
                  <a:srgbClr val="FFFF00"/>
                </a:solidFill>
              </a:rPr>
              <a:t>İBİA</a:t>
            </a:r>
            <a:r>
              <a:rPr lang="fr-FR" b="1">
                <a:solidFill>
                  <a:srgbClr val="FFFF00"/>
                </a:solidFill>
              </a:rPr>
              <a:t> </a:t>
            </a:r>
            <a:br>
              <a:rPr lang="fr-FR" b="1">
                <a:solidFill>
                  <a:srgbClr val="FFFF00"/>
                </a:solidFill>
              </a:rPr>
            </a:br>
            <a:r>
              <a:rPr lang="fr-FR" b="1">
                <a:solidFill>
                  <a:srgbClr val="FFFF00"/>
                </a:solidFill>
              </a:rPr>
              <a:t>(Kaval Kemiği)</a:t>
            </a:r>
            <a:endParaRPr lang="tr-TR" b="1">
              <a:solidFill>
                <a:srgbClr val="FFFF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916832"/>
            <a:ext cx="5905028" cy="4464918"/>
          </a:xfrm>
        </p:spPr>
        <p:txBody>
          <a:bodyPr>
            <a:normAutofit/>
          </a:bodyPr>
          <a:lstStyle/>
          <a:p>
            <a:pPr marL="609600" indent="-609600">
              <a:lnSpc>
                <a:spcPct val="80000"/>
              </a:lnSpc>
            </a:pPr>
            <a:r>
              <a:rPr lang="en-US" sz="2800" b="1" u="sng" dirty="0">
                <a:solidFill>
                  <a:srgbClr val="FFFF00"/>
                </a:solidFill>
              </a:rPr>
              <a:t>Equidae-Büyük Ruminant</a:t>
            </a:r>
            <a:endParaRPr lang="tr-TR" sz="2800" b="1" u="sng" dirty="0">
              <a:solidFill>
                <a:srgbClr val="FFFF00"/>
              </a:solidFill>
            </a:endParaRPr>
          </a:p>
          <a:p>
            <a:pPr marL="609600" indent="-609600">
              <a:lnSpc>
                <a:spcPct val="80000"/>
              </a:lnSpc>
            </a:pPr>
            <a:endParaRPr lang="en-US" sz="2800" b="1" u="sng" dirty="0">
              <a:solidFill>
                <a:srgbClr val="FFFF00"/>
              </a:solidFill>
            </a:endParaRPr>
          </a:p>
          <a:p>
            <a:pPr marL="609600" indent="-609600" algn="l">
              <a:lnSpc>
                <a:spcPct val="80000"/>
              </a:lnSpc>
              <a:buFontTx/>
              <a:buAutoNum type="arabicPeriod"/>
            </a:pPr>
            <a:r>
              <a:rPr lang="en-US" sz="2800" b="1" dirty="0">
                <a:solidFill>
                  <a:srgbClr val="FFFF99"/>
                </a:solidFill>
              </a:rPr>
              <a:t>Sulcus tuberositatis tibiae:</a:t>
            </a:r>
            <a:r>
              <a:rPr lang="en-US" sz="2800" dirty="0">
                <a:solidFill>
                  <a:srgbClr val="FFFFFF"/>
                </a:solidFill>
              </a:rPr>
              <a:t> Equidede</a:t>
            </a:r>
            <a:r>
              <a:rPr lang="tr-TR" sz="2800" dirty="0">
                <a:solidFill>
                  <a:srgbClr val="FFFFFF"/>
                </a:solidFill>
              </a:rPr>
              <a:t> </a:t>
            </a:r>
            <a:r>
              <a:rPr lang="en-US" sz="2800" dirty="0">
                <a:solidFill>
                  <a:srgbClr val="FFFFFF"/>
                </a:solidFill>
              </a:rPr>
              <a:t>vardır. Büyük ruminantta yoktur.</a:t>
            </a:r>
            <a:endParaRPr lang="tr-TR" sz="2800" dirty="0">
              <a:solidFill>
                <a:srgbClr val="FFFFFF"/>
              </a:solidFill>
            </a:endParaRPr>
          </a:p>
          <a:p>
            <a:pPr marL="609600" indent="-609600" algn="l">
              <a:lnSpc>
                <a:spcPct val="80000"/>
              </a:lnSpc>
              <a:buFontTx/>
              <a:buAutoNum type="arabicPeriod"/>
            </a:pP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4" name="Picture 4" descr="147-4757_IM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2420888"/>
            <a:ext cx="3168352" cy="422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5508625" cy="1143000"/>
          </a:xfrm>
          <a:noFill/>
          <a:ln/>
        </p:spPr>
        <p:txBody>
          <a:bodyPr/>
          <a:lstStyle/>
          <a:p>
            <a:r>
              <a:rPr lang="en-US" sz="3600" b="1" u="sng">
                <a:solidFill>
                  <a:srgbClr val="FFFF00"/>
                </a:solidFill>
              </a:rPr>
              <a:t>Equidae-Büyük Ruminant</a:t>
            </a:r>
            <a:endParaRPr lang="tr-TR" sz="3600" b="1" u="sng">
              <a:solidFill>
                <a:srgbClr val="FFFF00"/>
              </a:solidFill>
            </a:endParaRPr>
          </a:p>
        </p:txBody>
      </p:sp>
      <p:pic>
        <p:nvPicPr>
          <p:cNvPr id="14344" name="Picture 8" descr="147-4761_IMG"/>
          <p:cNvPicPr>
            <a:picLocks noChangeAspect="1" noChangeArrowheads="1"/>
          </p:cNvPicPr>
          <p:nvPr/>
        </p:nvPicPr>
        <p:blipFill>
          <a:blip r:embed="rId2" cstate="print"/>
          <a:srcRect l="47940" t="13100" r="4303" b="27869"/>
          <a:stretch>
            <a:fillRect/>
          </a:stretch>
        </p:blipFill>
        <p:spPr bwMode="auto">
          <a:xfrm>
            <a:off x="5689153" y="3487738"/>
            <a:ext cx="3635375" cy="3370262"/>
          </a:xfrm>
          <a:prstGeom prst="rect">
            <a:avLst/>
          </a:prstGeom>
          <a:noFill/>
        </p:spPr>
      </p:pic>
      <p:pic>
        <p:nvPicPr>
          <p:cNvPr id="14345" name="Picture 9" descr="147-4761_IMG"/>
          <p:cNvPicPr>
            <a:picLocks noChangeAspect="1" noChangeArrowheads="1"/>
          </p:cNvPicPr>
          <p:nvPr/>
        </p:nvPicPr>
        <p:blipFill>
          <a:blip r:embed="rId2" cstate="print"/>
          <a:srcRect l="2960" t="13100" r="50656" b="27869"/>
          <a:stretch>
            <a:fillRect/>
          </a:stretch>
        </p:blipFill>
        <p:spPr bwMode="auto">
          <a:xfrm>
            <a:off x="5689153" y="30163"/>
            <a:ext cx="3635375" cy="3470275"/>
          </a:xfrm>
          <a:prstGeom prst="rect">
            <a:avLst/>
          </a:prstGeom>
          <a:noFill/>
        </p:spPr>
      </p:pic>
      <p:sp>
        <p:nvSpPr>
          <p:cNvPr id="6" name="5 Dikdörtgen"/>
          <p:cNvSpPr/>
          <p:nvPr/>
        </p:nvSpPr>
        <p:spPr>
          <a:xfrm>
            <a:off x="179512" y="2060848"/>
            <a:ext cx="4896544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lnSpc>
                <a:spcPct val="80000"/>
              </a:lnSpc>
            </a:pPr>
            <a:r>
              <a:rPr lang="en-US" sz="2400" b="1" dirty="0" smtClean="0">
                <a:solidFill>
                  <a:srgbClr val="FFFF99"/>
                </a:solidFill>
              </a:rPr>
              <a:t>2. Cochlea tibiae'nin eklem yüzündeki</a:t>
            </a:r>
            <a:r>
              <a:rPr lang="tr-TR" sz="2400" b="1" dirty="0" smtClean="0">
                <a:solidFill>
                  <a:srgbClr val="FFFF99"/>
                </a:solidFill>
              </a:rPr>
              <a:t> </a:t>
            </a:r>
            <a:r>
              <a:rPr lang="en-US" sz="2400" b="1" dirty="0" smtClean="0">
                <a:solidFill>
                  <a:srgbClr val="FFFF99"/>
                </a:solidFill>
              </a:rPr>
              <a:t>crista:</a:t>
            </a:r>
            <a:r>
              <a:rPr lang="tr-TR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Equidede obliktir. Büyük ruminantta sagittaldir.  </a:t>
            </a:r>
            <a:endParaRPr lang="tr-TR" sz="2400" dirty="0" smtClean="0">
              <a:solidFill>
                <a:srgbClr val="FFFFFF"/>
              </a:solidFill>
            </a:endParaRPr>
          </a:p>
          <a:p>
            <a:pPr marL="609600" indent="-609600">
              <a:lnSpc>
                <a:spcPct val="8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          </a:t>
            </a:r>
            <a:endParaRPr lang="tr-TR" sz="2400" dirty="0" smtClean="0">
              <a:solidFill>
                <a:srgbClr val="FFFFFF"/>
              </a:solidFill>
            </a:endParaRPr>
          </a:p>
          <a:p>
            <a:pPr marL="609600" indent="-609600">
              <a:lnSpc>
                <a:spcPct val="80000"/>
              </a:lnSpc>
            </a:pPr>
            <a:endParaRPr lang="tr-TR" sz="2400" dirty="0" smtClean="0">
              <a:solidFill>
                <a:srgbClr val="FFFFFF"/>
              </a:solidFill>
            </a:endParaRPr>
          </a:p>
          <a:p>
            <a:pPr marL="609600" indent="-609600">
              <a:lnSpc>
                <a:spcPct val="80000"/>
              </a:lnSpc>
            </a:pPr>
            <a:endParaRPr lang="tr-TR" sz="2400" dirty="0" smtClean="0">
              <a:solidFill>
                <a:srgbClr val="FFFFFF"/>
              </a:solidFill>
            </a:endParaRPr>
          </a:p>
          <a:p>
            <a:pPr marL="609600" indent="-609600">
              <a:lnSpc>
                <a:spcPct val="80000"/>
              </a:lnSpc>
            </a:pPr>
            <a:endParaRPr lang="tr-TR" sz="2400" dirty="0" smtClean="0">
              <a:solidFill>
                <a:srgbClr val="FFFFFF"/>
              </a:solidFill>
            </a:endParaRPr>
          </a:p>
          <a:p>
            <a:pPr marL="609600" indent="-609600">
              <a:lnSpc>
                <a:spcPct val="80000"/>
              </a:lnSpc>
            </a:pPr>
            <a:endParaRPr lang="en-US" sz="2400" dirty="0" smtClean="0">
              <a:solidFill>
                <a:srgbClr val="FFFFFF"/>
              </a:solidFill>
            </a:endParaRPr>
          </a:p>
          <a:p>
            <a:pPr marL="609600" indent="-609600">
              <a:lnSpc>
                <a:spcPct val="80000"/>
              </a:lnSpc>
            </a:pPr>
            <a:r>
              <a:rPr lang="en-US" sz="2400" b="1" dirty="0" smtClean="0">
                <a:solidFill>
                  <a:srgbClr val="FFFF99"/>
                </a:solidFill>
              </a:rPr>
              <a:t>3. Os malleolare'nin eklemleşmesi için üçüncü bir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smtClean="0">
                <a:solidFill>
                  <a:srgbClr val="FFFF99"/>
                </a:solidFill>
              </a:rPr>
              <a:t>eklem yüzü:</a:t>
            </a:r>
            <a:r>
              <a:rPr lang="en-US" sz="2400" dirty="0" smtClean="0">
                <a:solidFill>
                  <a:srgbClr val="FFFFFF"/>
                </a:solidFill>
              </a:rPr>
              <a:t> Equidede yoktur. Büyük ruminantta vardır. </a:t>
            </a:r>
            <a:endParaRPr lang="tr-TR" sz="2400" dirty="0">
              <a:solidFill>
                <a:srgbClr val="FFFFFF"/>
              </a:solidFill>
            </a:endParaRPr>
          </a:p>
        </p:txBody>
      </p:sp>
      <p:pic>
        <p:nvPicPr>
          <p:cNvPr id="7" name="Picture 6" descr="147-4766_IMG"/>
          <p:cNvPicPr>
            <a:picLocks noChangeAspect="1" noChangeArrowheads="1"/>
          </p:cNvPicPr>
          <p:nvPr/>
        </p:nvPicPr>
        <p:blipFill>
          <a:blip r:embed="rId3" cstate="print"/>
          <a:srcRect t="7567" r="56912" b="33401"/>
          <a:stretch>
            <a:fillRect/>
          </a:stretch>
        </p:blipFill>
        <p:spPr bwMode="auto">
          <a:xfrm flipH="1">
            <a:off x="4951606" y="0"/>
            <a:ext cx="1204570" cy="144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88913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FR" sz="4000" b="1">
                <a:solidFill>
                  <a:srgbClr val="FFFF00"/>
                </a:solidFill>
              </a:rPr>
              <a:t>T</a:t>
            </a:r>
            <a:r>
              <a:rPr lang="tr-TR" sz="4000" b="1">
                <a:solidFill>
                  <a:srgbClr val="FFFF00"/>
                </a:solidFill>
              </a:rPr>
              <a:t>İBİA</a:t>
            </a:r>
            <a:r>
              <a:rPr lang="fr-FR" sz="4000" b="1">
                <a:solidFill>
                  <a:srgbClr val="FFFF00"/>
                </a:solidFill>
              </a:rPr>
              <a:t> </a:t>
            </a:r>
            <a:br>
              <a:rPr lang="fr-FR" sz="4000" b="1">
                <a:solidFill>
                  <a:srgbClr val="FFFF00"/>
                </a:solidFill>
              </a:rPr>
            </a:br>
            <a:r>
              <a:rPr lang="fr-FR" sz="4000" b="1">
                <a:solidFill>
                  <a:srgbClr val="FFFF00"/>
                </a:solidFill>
              </a:rPr>
              <a:t>(Kaval Kemiği)</a:t>
            </a:r>
            <a:endParaRPr lang="tr-TR" sz="4000" b="1">
              <a:solidFill>
                <a:srgbClr val="FFFF00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84313"/>
            <a:ext cx="8964613" cy="4897437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u="sng">
                <a:solidFill>
                  <a:srgbClr val="FFFF00"/>
                </a:solidFill>
              </a:rPr>
              <a:t>Carnivor-Küçük Ruminant</a:t>
            </a:r>
            <a:endParaRPr lang="tr-TR" b="1" u="sng">
              <a:solidFill>
                <a:srgbClr val="FFFF00"/>
              </a:solidFill>
            </a:endParaRPr>
          </a:p>
          <a:p>
            <a:pPr algn="ctr">
              <a:buFontTx/>
              <a:buNone/>
            </a:pPr>
            <a:endParaRPr lang="tr-TR" b="1" u="sng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n-US" b="1">
                <a:solidFill>
                  <a:srgbClr val="FFFF99"/>
                </a:solidFill>
              </a:rPr>
              <a:t>1. Incisura fibularis:</a:t>
            </a:r>
            <a:r>
              <a:rPr lang="en-US"/>
              <a:t> </a:t>
            </a:r>
            <a:r>
              <a:rPr lang="en-US">
                <a:solidFill>
                  <a:srgbClr val="FFFFFF"/>
                </a:solidFill>
              </a:rPr>
              <a:t>Carnivorda vardır. Küçük ruminantta yoktur.</a:t>
            </a:r>
          </a:p>
          <a:p>
            <a:pPr>
              <a:buFontTx/>
              <a:buNone/>
            </a:pPr>
            <a:r>
              <a:rPr lang="en-US" b="1">
                <a:solidFill>
                  <a:srgbClr val="FFFF99"/>
                </a:solidFill>
              </a:rPr>
              <a:t>2. Cochlea tibiae'nin eklem yüzündeki crista:</a:t>
            </a:r>
            <a:r>
              <a:rPr lang="en-US">
                <a:solidFill>
                  <a:srgbClr val="FFFFFF"/>
                </a:solidFill>
              </a:rPr>
              <a:t> Carnivorda obliktir. Küçük ruminantta sagittaldir.</a:t>
            </a:r>
          </a:p>
          <a:p>
            <a:pPr>
              <a:buFontTx/>
              <a:buNone/>
            </a:pPr>
            <a:r>
              <a:rPr lang="en-US" b="1">
                <a:solidFill>
                  <a:srgbClr val="FFFF99"/>
                </a:solidFill>
              </a:rPr>
              <a:t>3. Os malleolare'nin eklemleşmesi için üçüncü bir eklem yüzü:</a:t>
            </a:r>
            <a:r>
              <a:rPr lang="en-US">
                <a:solidFill>
                  <a:srgbClr val="FFFFFF"/>
                </a:solidFill>
              </a:rPr>
              <a:t> Carnivorda yoktur. Küçük ruminantta vardır.</a:t>
            </a:r>
            <a:endParaRPr lang="tr-TR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147-4764_IMG"/>
          <p:cNvPicPr>
            <a:picLocks noChangeAspect="1" noChangeArrowheads="1"/>
          </p:cNvPicPr>
          <p:nvPr/>
        </p:nvPicPr>
        <p:blipFill>
          <a:blip r:embed="rId2" cstate="print"/>
          <a:srcRect l="23711" r="27831" b="7567"/>
          <a:stretch>
            <a:fillRect/>
          </a:stretch>
        </p:blipFill>
        <p:spPr bwMode="auto">
          <a:xfrm>
            <a:off x="215900" y="0"/>
            <a:ext cx="5003800" cy="6858000"/>
          </a:xfrm>
          <a:prstGeom prst="rect">
            <a:avLst/>
          </a:prstGeom>
          <a:noFill/>
        </p:spPr>
      </p:pic>
      <p:pic>
        <p:nvPicPr>
          <p:cNvPr id="15366" name="Picture 6" descr="147-4766_IMG"/>
          <p:cNvPicPr>
            <a:picLocks noChangeAspect="1" noChangeArrowheads="1"/>
          </p:cNvPicPr>
          <p:nvPr/>
        </p:nvPicPr>
        <p:blipFill>
          <a:blip r:embed="rId3" cstate="print"/>
          <a:srcRect t="7567" r="56912" b="33401"/>
          <a:stretch>
            <a:fillRect/>
          </a:stretch>
        </p:blipFill>
        <p:spPr bwMode="auto">
          <a:xfrm>
            <a:off x="5651500" y="0"/>
            <a:ext cx="3341688" cy="3357563"/>
          </a:xfrm>
          <a:prstGeom prst="rect">
            <a:avLst/>
          </a:prstGeom>
          <a:noFill/>
        </p:spPr>
      </p:pic>
      <p:pic>
        <p:nvPicPr>
          <p:cNvPr id="15367" name="Picture 7" descr="147-4766_IMG"/>
          <p:cNvPicPr>
            <a:picLocks noChangeAspect="1" noChangeArrowheads="1"/>
          </p:cNvPicPr>
          <p:nvPr/>
        </p:nvPicPr>
        <p:blipFill>
          <a:blip r:embed="rId3" cstate="print"/>
          <a:srcRect l="57797" t="7567" b="33401"/>
          <a:stretch>
            <a:fillRect/>
          </a:stretch>
        </p:blipFill>
        <p:spPr bwMode="auto">
          <a:xfrm>
            <a:off x="5651500" y="3357563"/>
            <a:ext cx="3336925" cy="3500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499230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412875"/>
            <a:ext cx="6119812" cy="4608513"/>
          </a:xfrm>
        </p:spPr>
        <p:txBody>
          <a:bodyPr/>
          <a:lstStyle/>
          <a:p>
            <a:r>
              <a:rPr lang="en-US" sz="4000">
                <a:solidFill>
                  <a:srgbClr val="66FF66"/>
                </a:solidFill>
              </a:rPr>
              <a:t>Tuberositas tibiae öne ve sulcus extensorius laterale gelecek biçimde tutulduğunda; sulcus extensorius hangi tarafta ise tibia o taraftaki ekstremiteye aittir.</a:t>
            </a:r>
            <a:r>
              <a:rPr lang="tr-TR" sz="4000">
                <a:solidFill>
                  <a:srgbClr val="66FF66"/>
                </a:solidFill>
              </a:rPr>
              <a:t> 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0825" y="188913"/>
            <a:ext cx="6400800" cy="987425"/>
          </a:xfrm>
        </p:spPr>
        <p:txBody>
          <a:bodyPr/>
          <a:lstStyle/>
          <a:p>
            <a:r>
              <a:rPr lang="tr-TR" sz="4400" b="1">
                <a:solidFill>
                  <a:srgbClr val="66FF33"/>
                </a:solidFill>
              </a:rPr>
              <a:t>SAĞ-SOL AYRIMI</a:t>
            </a:r>
          </a:p>
        </p:txBody>
      </p:sp>
      <p:pic>
        <p:nvPicPr>
          <p:cNvPr id="11269" name="Picture 5" descr="147-4762_IMG"/>
          <p:cNvPicPr>
            <a:picLocks noChangeAspect="1" noChangeArrowheads="1"/>
          </p:cNvPicPr>
          <p:nvPr/>
        </p:nvPicPr>
        <p:blipFill>
          <a:blip r:embed="rId2" cstate="print"/>
          <a:srcRect l="11229" t="8484" r="53702" b="11230"/>
          <a:stretch>
            <a:fillRect/>
          </a:stretch>
        </p:blipFill>
        <p:spPr bwMode="auto">
          <a:xfrm>
            <a:off x="6659563" y="0"/>
            <a:ext cx="248443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6516688" cy="1419225"/>
          </a:xfrm>
        </p:spPr>
        <p:txBody>
          <a:bodyPr/>
          <a:lstStyle/>
          <a:p>
            <a:r>
              <a:rPr lang="en-US" sz="4000" b="1">
                <a:solidFill>
                  <a:srgbClr val="FFFF00"/>
                </a:solidFill>
              </a:rPr>
              <a:t>F</a:t>
            </a:r>
            <a:r>
              <a:rPr lang="tr-TR" sz="4000" b="1">
                <a:solidFill>
                  <a:srgbClr val="FFFF00"/>
                </a:solidFill>
              </a:rPr>
              <a:t>i</a:t>
            </a:r>
            <a:r>
              <a:rPr lang="en-US" sz="4000" b="1">
                <a:solidFill>
                  <a:srgbClr val="FFFF00"/>
                </a:solidFill>
              </a:rPr>
              <a:t>BULA</a:t>
            </a:r>
            <a:r>
              <a:rPr lang="en-US" sz="4000">
                <a:solidFill>
                  <a:srgbClr val="FFFF00"/>
                </a:solidFill>
              </a:rPr>
              <a:t/>
            </a:r>
            <a:br>
              <a:rPr lang="en-US" sz="4000">
                <a:solidFill>
                  <a:srgbClr val="FFFF00"/>
                </a:solidFill>
              </a:rPr>
            </a:br>
            <a:r>
              <a:rPr lang="en-US" sz="4000">
                <a:solidFill>
                  <a:srgbClr val="FFFF00"/>
                </a:solidFill>
              </a:rPr>
              <a:t>   </a:t>
            </a:r>
            <a:r>
              <a:rPr lang="en-US" sz="4000" b="1">
                <a:solidFill>
                  <a:srgbClr val="FFFF00"/>
                </a:solidFill>
              </a:rPr>
              <a:t>(İğne - Baldır Kemiği)</a:t>
            </a:r>
            <a:r>
              <a:rPr lang="en-US" sz="4000">
                <a:solidFill>
                  <a:srgbClr val="FFFF00"/>
                </a:solidFill>
              </a:rPr>
              <a:t> </a:t>
            </a:r>
            <a:endParaRPr lang="tr-TR" sz="4000">
              <a:solidFill>
                <a:srgbClr val="FFFF00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73238"/>
            <a:ext cx="6516688" cy="4751387"/>
          </a:xfrm>
        </p:spPr>
        <p:txBody>
          <a:bodyPr>
            <a:normAutofit lnSpcReduction="10000"/>
          </a:bodyPr>
          <a:lstStyle/>
          <a:p>
            <a:r>
              <a:rPr lang="en-US" sz="2800">
                <a:solidFill>
                  <a:srgbClr val="FFFFFF"/>
                </a:solidFill>
              </a:rPr>
              <a:t>Carnivorlarda ince bir kemik halinde tibia'nın proximal ucundan distal ucuna kadar uzanır. </a:t>
            </a:r>
            <a:endParaRPr lang="tr-TR" sz="2800">
              <a:solidFill>
                <a:srgbClr val="FFFFFF"/>
              </a:solidFill>
            </a:endParaRPr>
          </a:p>
          <a:p>
            <a:r>
              <a:rPr lang="en-US" sz="2800">
                <a:solidFill>
                  <a:srgbClr val="FFFFFF"/>
                </a:solidFill>
              </a:rPr>
              <a:t>Proksimal ucu (caput fibulae), gövdesi (corpus fibulae) ve distal ucu (malleolus lateralis) tam olarak bulunur. </a:t>
            </a:r>
            <a:endParaRPr lang="tr-TR" sz="2800">
              <a:solidFill>
                <a:srgbClr val="FFFFFF"/>
              </a:solidFill>
            </a:endParaRPr>
          </a:p>
          <a:p>
            <a:r>
              <a:rPr lang="en-US" sz="2800">
                <a:solidFill>
                  <a:srgbClr val="FFFFFF"/>
                </a:solidFill>
              </a:rPr>
              <a:t>Caput fibulae’nin medialinde tibia ile eklemleşen facies articularis capitis fibulae bulunur. </a:t>
            </a:r>
            <a:endParaRPr lang="tr-TR" sz="2800">
              <a:solidFill>
                <a:srgbClr val="FFFFFF"/>
              </a:solidFill>
            </a:endParaRPr>
          </a:p>
          <a:p>
            <a:r>
              <a:rPr lang="en-US" sz="2800">
                <a:solidFill>
                  <a:srgbClr val="FFFFFF"/>
                </a:solidFill>
              </a:rPr>
              <a:t>Malleolus lateralis talus ile eklemleşir.</a:t>
            </a:r>
            <a:endParaRPr lang="tr-TR" sz="2800">
              <a:solidFill>
                <a:srgbClr val="FFFFFF"/>
              </a:solidFill>
            </a:endParaRPr>
          </a:p>
        </p:txBody>
      </p:sp>
      <p:pic>
        <p:nvPicPr>
          <p:cNvPr id="13320" name="Picture 8" descr="147-4762_IMG"/>
          <p:cNvPicPr>
            <a:picLocks noChangeAspect="1" noChangeArrowheads="1"/>
          </p:cNvPicPr>
          <p:nvPr/>
        </p:nvPicPr>
        <p:blipFill>
          <a:blip r:embed="rId2" cstate="print"/>
          <a:srcRect l="12856" t="8362" r="53906" b="9979"/>
          <a:stretch>
            <a:fillRect/>
          </a:stretch>
        </p:blipFill>
        <p:spPr bwMode="auto">
          <a:xfrm>
            <a:off x="6443663" y="0"/>
            <a:ext cx="2700337" cy="6858000"/>
          </a:xfrm>
          <a:prstGeom prst="rect">
            <a:avLst/>
          </a:prstGeom>
          <a:noFill/>
        </p:spPr>
      </p:pic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6084888" y="1484313"/>
            <a:ext cx="1079500" cy="215900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6516688" cy="1143000"/>
          </a:xfrm>
        </p:spPr>
        <p:txBody>
          <a:bodyPr>
            <a:normAutofit fontScale="90000"/>
          </a:bodyPr>
          <a:lstStyle/>
          <a:p>
            <a:r>
              <a:rPr lang="en-US" sz="4000" b="1">
                <a:solidFill>
                  <a:srgbClr val="FFFF00"/>
                </a:solidFill>
              </a:rPr>
              <a:t>F</a:t>
            </a:r>
            <a:r>
              <a:rPr lang="tr-TR" sz="4000" b="1">
                <a:solidFill>
                  <a:srgbClr val="FFFF00"/>
                </a:solidFill>
              </a:rPr>
              <a:t>i</a:t>
            </a:r>
            <a:r>
              <a:rPr lang="en-US" sz="4000" b="1">
                <a:solidFill>
                  <a:srgbClr val="FFFF00"/>
                </a:solidFill>
              </a:rPr>
              <a:t>BULA</a:t>
            </a:r>
            <a:r>
              <a:rPr lang="en-US" sz="4000">
                <a:solidFill>
                  <a:srgbClr val="FFFF00"/>
                </a:solidFill>
              </a:rPr>
              <a:t/>
            </a:r>
            <a:br>
              <a:rPr lang="en-US" sz="4000">
                <a:solidFill>
                  <a:srgbClr val="FFFF00"/>
                </a:solidFill>
              </a:rPr>
            </a:br>
            <a:r>
              <a:rPr lang="en-US" sz="4000">
                <a:solidFill>
                  <a:srgbClr val="FFFF00"/>
                </a:solidFill>
              </a:rPr>
              <a:t>   </a:t>
            </a:r>
            <a:r>
              <a:rPr lang="en-US" sz="4000" b="1">
                <a:solidFill>
                  <a:srgbClr val="FFFF00"/>
                </a:solidFill>
              </a:rPr>
              <a:t>(İğne - Baldır Kemiği)</a:t>
            </a:r>
            <a:endParaRPr lang="tr-TR" sz="4000" b="1">
              <a:solidFill>
                <a:srgbClr val="FFFF0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00213"/>
            <a:ext cx="6516688" cy="4752975"/>
          </a:xfrm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Equidede fibula'nın distal </a:t>
            </a:r>
            <a:r>
              <a:rPr lang="en-US" b="1">
                <a:solidFill>
                  <a:srgbClr val="FFFFFF"/>
                </a:solidFill>
              </a:rPr>
              <a:t>½</a:t>
            </a:r>
            <a:r>
              <a:rPr lang="en-US">
                <a:solidFill>
                  <a:srgbClr val="FFFFFF"/>
                </a:solidFill>
              </a:rPr>
              <a:t>’si tibia ile kaynaştığından görülmez. </a:t>
            </a:r>
            <a:endParaRPr lang="tr-TR">
              <a:solidFill>
                <a:srgbClr val="FFFFFF"/>
              </a:solidFill>
            </a:endParaRPr>
          </a:p>
          <a:p>
            <a:r>
              <a:rPr lang="en-US">
                <a:solidFill>
                  <a:srgbClr val="FFFFFF"/>
                </a:solidFill>
              </a:rPr>
              <a:t>Sadece caput fibulae adındaki proksimal ucu ile tibia'nın ortasına kadar uzanan serbest kısmı vardır. </a:t>
            </a:r>
            <a:endParaRPr lang="tr-TR">
              <a:solidFill>
                <a:srgbClr val="FFFFFF"/>
              </a:solidFill>
            </a:endParaRPr>
          </a:p>
          <a:p>
            <a:r>
              <a:rPr lang="en-US">
                <a:solidFill>
                  <a:srgbClr val="FFFFFF"/>
                </a:solidFill>
              </a:rPr>
              <a:t>Caput fibulae, tibia'nın condylus lateralis'inin dış yüzü üzerindeki facies articularis fibularis ile eklem yapar.</a:t>
            </a:r>
            <a:endParaRPr lang="tr-TR">
              <a:solidFill>
                <a:srgbClr val="FFFFFF"/>
              </a:solidFill>
            </a:endParaRPr>
          </a:p>
        </p:txBody>
      </p:sp>
      <p:pic>
        <p:nvPicPr>
          <p:cNvPr id="16388" name="Picture 4" descr="147-4757_IMG"/>
          <p:cNvPicPr>
            <a:picLocks noChangeAspect="1" noChangeArrowheads="1"/>
          </p:cNvPicPr>
          <p:nvPr/>
        </p:nvPicPr>
        <p:blipFill>
          <a:blip r:embed="rId2" cstate="print"/>
          <a:srcRect l="53702" t="8484"/>
          <a:stretch>
            <a:fillRect/>
          </a:stretch>
        </p:blipFill>
        <p:spPr bwMode="auto">
          <a:xfrm>
            <a:off x="6542088" y="0"/>
            <a:ext cx="2601912" cy="6858000"/>
          </a:xfrm>
          <a:prstGeom prst="rect">
            <a:avLst/>
          </a:prstGeom>
          <a:noFill/>
        </p:spPr>
      </p:pic>
      <p:sp>
        <p:nvSpPr>
          <p:cNvPr id="16389" name="AutoShape 5"/>
          <p:cNvSpPr>
            <a:spLocks noChangeArrowheads="1"/>
          </p:cNvSpPr>
          <p:nvPr/>
        </p:nvSpPr>
        <p:spPr bwMode="auto">
          <a:xfrm rot="1026163">
            <a:off x="5935663" y="1362075"/>
            <a:ext cx="1223962" cy="215900"/>
          </a:xfrm>
          <a:prstGeom prst="rightArrow">
            <a:avLst>
              <a:gd name="adj1" fmla="val 50000"/>
              <a:gd name="adj2" fmla="val 141728"/>
            </a:avLst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6372225" cy="1358900"/>
          </a:xfrm>
        </p:spPr>
        <p:txBody>
          <a:bodyPr/>
          <a:lstStyle/>
          <a:p>
            <a:r>
              <a:rPr lang="en-US" sz="4000" b="1">
                <a:solidFill>
                  <a:srgbClr val="FFFF00"/>
                </a:solidFill>
              </a:rPr>
              <a:t>F</a:t>
            </a:r>
            <a:r>
              <a:rPr lang="tr-TR" sz="4000" b="1">
                <a:solidFill>
                  <a:srgbClr val="FFFF00"/>
                </a:solidFill>
              </a:rPr>
              <a:t>i</a:t>
            </a:r>
            <a:r>
              <a:rPr lang="en-US" sz="4000" b="1">
                <a:solidFill>
                  <a:srgbClr val="FFFF00"/>
                </a:solidFill>
              </a:rPr>
              <a:t>BULA</a:t>
            </a:r>
            <a:r>
              <a:rPr lang="en-US" sz="4000">
                <a:solidFill>
                  <a:srgbClr val="FFFF00"/>
                </a:solidFill>
              </a:rPr>
              <a:t/>
            </a:r>
            <a:br>
              <a:rPr lang="en-US" sz="4000">
                <a:solidFill>
                  <a:srgbClr val="FFFF00"/>
                </a:solidFill>
              </a:rPr>
            </a:br>
            <a:r>
              <a:rPr lang="en-US" sz="4000">
                <a:solidFill>
                  <a:srgbClr val="FFFF00"/>
                </a:solidFill>
              </a:rPr>
              <a:t>   </a:t>
            </a:r>
            <a:r>
              <a:rPr lang="en-US" sz="4000" b="1">
                <a:solidFill>
                  <a:srgbClr val="FFFF00"/>
                </a:solidFill>
              </a:rPr>
              <a:t>(İğne - Baldır Kemiği)</a:t>
            </a:r>
            <a:endParaRPr lang="tr-TR" sz="4000" b="1">
              <a:solidFill>
                <a:srgbClr val="FFFF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57338"/>
            <a:ext cx="6372225" cy="48244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Ruminantlarda fibula'nın proksimal ucu, tibia'nın condylus lateralis'i ile kaynaşmış küçük bir çıkıntı halinde bulunur. </a:t>
            </a:r>
            <a:endParaRPr lang="tr-TR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Corpus'u tamamen kaybolmuştur. </a:t>
            </a:r>
            <a:endParaRPr lang="tr-TR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Distal ucu ise, os malleolare adı verilen küçük bir kemik halindedir ve cochlea tibiae'nin lateralinde yeralan kendisine özgü eklem yüzü ile eklemleşir. </a:t>
            </a:r>
            <a:endParaRPr lang="tr-TR">
              <a:solidFill>
                <a:srgbClr val="FFFFFF"/>
              </a:solidFill>
            </a:endParaRPr>
          </a:p>
        </p:txBody>
      </p:sp>
      <p:pic>
        <p:nvPicPr>
          <p:cNvPr id="17414" name="Picture 6" descr="147-4758_IMG"/>
          <p:cNvPicPr>
            <a:picLocks noChangeAspect="1" noChangeArrowheads="1"/>
          </p:cNvPicPr>
          <p:nvPr/>
        </p:nvPicPr>
        <p:blipFill>
          <a:blip r:embed="rId2" cstate="print"/>
          <a:srcRect l="2034" t="12633" r="57364" b="4303"/>
          <a:stretch>
            <a:fillRect/>
          </a:stretch>
        </p:blipFill>
        <p:spPr bwMode="auto">
          <a:xfrm>
            <a:off x="6372225" y="0"/>
            <a:ext cx="2771775" cy="6858000"/>
          </a:xfrm>
          <a:prstGeom prst="rect">
            <a:avLst/>
          </a:prstGeom>
          <a:noFill/>
        </p:spPr>
      </p:pic>
      <p:sp>
        <p:nvSpPr>
          <p:cNvPr id="17415" name="AutoShape 7"/>
          <p:cNvSpPr>
            <a:spLocks noChangeArrowheads="1"/>
          </p:cNvSpPr>
          <p:nvPr/>
        </p:nvSpPr>
        <p:spPr bwMode="auto">
          <a:xfrm rot="1026163">
            <a:off x="5789613" y="1298575"/>
            <a:ext cx="1008062" cy="215900"/>
          </a:xfrm>
          <a:prstGeom prst="rightArrow">
            <a:avLst>
              <a:gd name="adj1" fmla="val 50000"/>
              <a:gd name="adj2" fmla="val 116728"/>
            </a:avLst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615193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8352928" cy="6069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55650" name="Picture 2" descr="talus calcaneus ruminant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3297932" cy="6261896"/>
          </a:xfrm>
          <a:prstGeom prst="rect">
            <a:avLst/>
          </a:prstGeom>
          <a:noFill/>
        </p:spPr>
      </p:pic>
      <p:pic>
        <p:nvPicPr>
          <p:cNvPr id="9220" name="Picture 4" descr="İlgili res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76672"/>
            <a:ext cx="2842420" cy="1800200"/>
          </a:xfrm>
          <a:prstGeom prst="rect">
            <a:avLst/>
          </a:prstGeom>
          <a:noFill/>
        </p:spPr>
      </p:pic>
      <p:pic>
        <p:nvPicPr>
          <p:cNvPr id="9222" name="Picture 6" descr="horse talus ruminant talus ile ilgili görsel sonuc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2276872"/>
            <a:ext cx="2842419" cy="18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talus calcaneus ruminant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116856">
            <a:off x="615785" y="4591398"/>
            <a:ext cx="3333567" cy="2500175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0"/>
            <a:ext cx="5796136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horse talus ruminant talus ile ilgili görsel sonuc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20888"/>
            <a:ext cx="3410903" cy="2160240"/>
          </a:xfrm>
          <a:prstGeom prst="rect">
            <a:avLst/>
          </a:prstGeom>
          <a:noFill/>
        </p:spPr>
      </p:pic>
      <p:sp>
        <p:nvSpPr>
          <p:cNvPr id="12" name="1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8198" name="AutoShape 6" descr="İlgili resi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200" name="AutoShape 8" descr="İlgili resi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8202" name="Picture 10" descr="White-tailed deer (Odocoileus virginianus) astragalus, inferior vi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462889" y="4503449"/>
            <a:ext cx="1509192" cy="1664550"/>
          </a:xfrm>
          <a:prstGeom prst="rect">
            <a:avLst/>
          </a:prstGeom>
          <a:noFill/>
        </p:spPr>
      </p:pic>
      <p:pic>
        <p:nvPicPr>
          <p:cNvPr id="8204" name="Picture 12" descr="İlgili resi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88640"/>
            <a:ext cx="2890292" cy="21677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İlgili res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1592" y="4180283"/>
            <a:ext cx="3672408" cy="2417069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566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88640"/>
            <a:ext cx="5652119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talus calcaneus ruminant ile ilgili görsel sonuc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44" y="0"/>
            <a:ext cx="2123756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770" y="116632"/>
            <a:ext cx="8986734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48680"/>
            <a:ext cx="7537509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708669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78" y="620688"/>
            <a:ext cx="6996294" cy="456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talus calcaneus ruminant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6756" y="1196752"/>
            <a:ext cx="2123756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61794" name="Picture 2" descr="talus calcaneus ruminant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476672"/>
            <a:ext cx="2442271" cy="3960440"/>
          </a:xfrm>
          <a:prstGeom prst="rect">
            <a:avLst/>
          </a:prstGeom>
          <a:noFill/>
        </p:spPr>
      </p:pic>
      <p:pic>
        <p:nvPicPr>
          <p:cNvPr id="5" name="Picture 2" descr="talus calcaneus ruminant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548680"/>
            <a:ext cx="1944216" cy="3691550"/>
          </a:xfrm>
          <a:prstGeom prst="rect">
            <a:avLst/>
          </a:prstGeom>
          <a:noFill/>
        </p:spPr>
      </p:pic>
      <p:pic>
        <p:nvPicPr>
          <p:cNvPr id="161796" name="Picture 4" descr="talus calcaneus ruminant ile ilgili görsel sonuc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404664"/>
            <a:ext cx="2050628" cy="3960440"/>
          </a:xfrm>
          <a:prstGeom prst="rect">
            <a:avLst/>
          </a:prstGeom>
          <a:noFill/>
        </p:spPr>
      </p:pic>
      <p:pic>
        <p:nvPicPr>
          <p:cNvPr id="161798" name="Picture 6" descr="talus calcaneus ruminant ile ilgili görsel sonuc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476672"/>
            <a:ext cx="2841116" cy="3816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33586"/>
            <a:ext cx="7560840" cy="650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Dikdörtgen"/>
          <p:cNvSpPr/>
          <p:nvPr/>
        </p:nvSpPr>
        <p:spPr>
          <a:xfrm>
            <a:off x="6516216" y="1124744"/>
            <a:ext cx="158417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7" name="6 Düz Ok Bağlayıcısı"/>
          <p:cNvCxnSpPr/>
          <p:nvPr/>
        </p:nvCxnSpPr>
        <p:spPr>
          <a:xfrm>
            <a:off x="2699792" y="980728"/>
            <a:ext cx="576064" cy="1368152"/>
          </a:xfrm>
          <a:prstGeom prst="straightConnector1">
            <a:avLst/>
          </a:prstGeom>
          <a:ln w="85725">
            <a:solidFill>
              <a:srgbClr val="FF0000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Dikdörtgen"/>
          <p:cNvSpPr/>
          <p:nvPr/>
        </p:nvSpPr>
        <p:spPr>
          <a:xfrm>
            <a:off x="2123728" y="332656"/>
            <a:ext cx="187220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352928" cy="6016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424936" cy="6146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1453</TotalTime>
  <Words>657</Words>
  <Application>Microsoft Office PowerPoint</Application>
  <PresentationFormat>Ekran Gösterisi (4:3)</PresentationFormat>
  <Paragraphs>96</Paragraphs>
  <Slides>78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78</vt:i4>
      </vt:variant>
    </vt:vector>
  </HeadingPairs>
  <TitlesOfParts>
    <vt:vector size="84" baseType="lpstr">
      <vt:lpstr>Calibri</vt:lpstr>
      <vt:lpstr>Comic Sans MS</vt:lpstr>
      <vt:lpstr>Constantia</vt:lpstr>
      <vt:lpstr>Times New Roman</vt:lpstr>
      <vt:lpstr>Wingdings 2</vt:lpstr>
      <vt:lpstr>Akış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Cingulum Membri Pelvini</vt:lpstr>
      <vt:lpstr>PowerPoint Sunusu</vt:lpstr>
      <vt:lpstr>PowerPoint Sunusu</vt:lpstr>
      <vt:lpstr>PowerPoint Sunusu</vt:lpstr>
      <vt:lpstr>OS COXAE</vt:lpstr>
      <vt:lpstr>Rontgen Görüntüsü</vt:lpstr>
      <vt:lpstr>Os Coxae </vt:lpstr>
      <vt:lpstr>Os Coxae</vt:lpstr>
      <vt:lpstr>Acetabulum</vt:lpstr>
      <vt:lpstr>Acetabulum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Sağ – Sol Ayrımı</vt:lpstr>
      <vt:lpstr>Apertura Pelvis Cranialis’in Yatay Çapları</vt:lpstr>
      <vt:lpstr>Apertura Pelvis Cranialis’in Dikey ve Eğri Çapları</vt:lpstr>
      <vt:lpstr>Apertura Pelvis Caudalis’in Çapları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TİBİA  (Kaval Kemiği)</vt:lpstr>
      <vt:lpstr>Equidae-Büyük Ruminant</vt:lpstr>
      <vt:lpstr>TİBİA  (Kaval Kemiği)</vt:lpstr>
      <vt:lpstr>PowerPoint Sunusu</vt:lpstr>
      <vt:lpstr>PowerPoint Sunusu</vt:lpstr>
      <vt:lpstr>Tuberositas tibiae öne ve sulcus extensorius laterale gelecek biçimde tutulduğunda; sulcus extensorius hangi tarafta ise tibia o taraftaki ekstremiteye aittir. </vt:lpstr>
      <vt:lpstr>FiBULA    (İğne - Baldır Kemiği) </vt:lpstr>
      <vt:lpstr>FiBULA    (İğne - Baldır Kemiği)</vt:lpstr>
      <vt:lpstr>FiBULA    (İğne - Baldır Kemiği)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OSTEOLOJİ “Kemik Bilimi”</dc:title>
  <dc:creator>1</dc:creator>
  <cp:lastModifiedBy>Administrator</cp:lastModifiedBy>
  <cp:revision>157</cp:revision>
  <dcterms:created xsi:type="dcterms:W3CDTF">2015-06-09T05:33:50Z</dcterms:created>
  <dcterms:modified xsi:type="dcterms:W3CDTF">2022-04-19T13:11:50Z</dcterms:modified>
</cp:coreProperties>
</file>