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sldIdLst>
    <p:sldId id="256" r:id="rId2"/>
    <p:sldId id="260" r:id="rId3"/>
    <p:sldId id="261" r:id="rId4"/>
    <p:sldId id="262" r:id="rId5"/>
    <p:sldId id="263" r:id="rId6"/>
    <p:sldId id="295" r:id="rId7"/>
    <p:sldId id="301" r:id="rId8"/>
    <p:sldId id="303" r:id="rId9"/>
    <p:sldId id="304" r:id="rId10"/>
    <p:sldId id="296" r:id="rId11"/>
    <p:sldId id="278" r:id="rId12"/>
    <p:sldId id="297" r:id="rId13"/>
    <p:sldId id="265" r:id="rId14"/>
    <p:sldId id="279" r:id="rId15"/>
    <p:sldId id="298" r:id="rId16"/>
    <p:sldId id="299" r:id="rId17"/>
    <p:sldId id="300" r:id="rId18"/>
    <p:sldId id="266" r:id="rId19"/>
    <p:sldId id="302" r:id="rId20"/>
    <p:sldId id="305" r:id="rId21"/>
    <p:sldId id="306" r:id="rId22"/>
    <p:sldId id="274" r:id="rId23"/>
    <p:sldId id="280" r:id="rId24"/>
    <p:sldId id="281" r:id="rId25"/>
    <p:sldId id="292" r:id="rId26"/>
    <p:sldId id="293" r:id="rId27"/>
    <p:sldId id="294" r:id="rId28"/>
    <p:sldId id="283" r:id="rId29"/>
    <p:sldId id="287" r:id="rId30"/>
    <p:sldId id="288" r:id="rId31"/>
    <p:sldId id="284" r:id="rId32"/>
    <p:sldId id="289" r:id="rId33"/>
    <p:sldId id="290" r:id="rId34"/>
    <p:sldId id="307" r:id="rId35"/>
    <p:sldId id="285" r:id="rId36"/>
    <p:sldId id="286" r:id="rId37"/>
    <p:sldId id="271" r:id="rId38"/>
    <p:sldId id="277" r:id="rId39"/>
    <p:sldId id="275" r:id="rId40"/>
    <p:sldId id="272" r:id="rId41"/>
  </p:sldIdLst>
  <p:sldSz cx="9144000" cy="6858000" type="screen4x3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folHlink"/>
    </p:penClr>
  </p:showPr>
  <p:clrMru>
    <a:srgbClr val="FFFFFF"/>
    <a:srgbClr val="FF0000"/>
    <a:srgbClr val="009900"/>
    <a:srgbClr val="003300"/>
    <a:srgbClr val="000000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608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ltGray">
          <a:xfrm>
            <a:off x="0" y="0"/>
            <a:ext cx="825500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biçemi için tıklatın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tr-TR"/>
              <a:t>Asıl alt başlık biçemi için tıklatın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tr-T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tr-T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fld id="{8DDA1935-D28E-4F06-BD1B-5D27CEA45F85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ltGray">
          <a:xfrm>
            <a:off x="0" y="3543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10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745FD-0243-41C9-AD45-631F1D0097F3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400800" y="457200"/>
            <a:ext cx="2057400" cy="56388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019800" cy="56388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FA384E-53C6-4EA6-AFEE-E768B897119F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Başlık, 2 İçeri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14727B3-D562-43C0-AF12-F487DB2D96AB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Başlık, Küçük Resim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Küçük Resim Yer Tutucusu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3649381-942E-4775-8939-25FAFD7E73C1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Başlık, İçeri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5DAFD81-25AE-4DF2-9DB0-CE33480E7FF1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C1AB3B-C977-4BFD-BCA6-04039AEA0256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79CE8-C387-4CA3-992B-093708C89AC7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37EC52-A6EA-4B6A-9F8F-D7E34C165CE2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D7E96-6645-4AE2-9341-095509416D83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BF472-FD08-46C5-AC07-26B651B0A23D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5954BC-C3C3-439D-B780-2090F79A453E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B844E-B8BB-41B5-93F2-750C7D34643F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25F31-9467-4C9A-9A78-A5A19A76EDFC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biçemi için tıklatın</a:t>
            </a:r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biçemleri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3076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endParaRPr lang="tr-TR"/>
          </a:p>
        </p:txBody>
      </p:sp>
      <p:sp>
        <p:nvSpPr>
          <p:cNvPr id="307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endParaRPr lang="tr-TR"/>
          </a:p>
        </p:txBody>
      </p:sp>
      <p:sp>
        <p:nvSpPr>
          <p:cNvPr id="307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8A5410DF-52E6-4D76-AF6F-804800BCE879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3079" name="Rectangle 1031"/>
          <p:cNvSpPr>
            <a:spLocks noChangeArrowheads="1"/>
          </p:cNvSpPr>
          <p:nvPr/>
        </p:nvSpPr>
        <p:spPr bwMode="gray">
          <a:xfrm>
            <a:off x="0" y="1638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Monotype Sort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turkish.alibaba.com/product-detail-img/s-r-dil-50014494716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tr.wikipedia.org/wiki/Dosya:Rumen-sheep2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aglik.im/kategori/hastaliklar/kan-hastaliklari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28662" y="928670"/>
            <a:ext cx="7772400" cy="1143000"/>
          </a:xfrm>
        </p:spPr>
        <p:txBody>
          <a:bodyPr/>
          <a:lstStyle/>
          <a:p>
            <a:r>
              <a:rPr lang="tr-TR" dirty="0" smtClean="0"/>
              <a:t>SİNDİRİM SİSTEMİ</a:t>
            </a: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F:\Anatomi I 2016\4 Sindirim\Resimler\05incisor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42984"/>
            <a:ext cx="8229990" cy="442915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https://upload.wikimedia.org/wikipedia/commons/thumb/6/61/Porte_musc_global.jpg/1920px-Porte_musc_globa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02" y="1357274"/>
            <a:ext cx="864399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svpow.files.wordpress.com/2014/10/sheep-skull-composit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42975" y="0"/>
            <a:ext cx="4557687" cy="35718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2050" name="AutoShape 2" descr="Sığır d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052" name="AutoShape 4" descr="Sığır dil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4116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054" name="AutoShape 6" descr="http://sc01.alicdn.com/kf/UT8nwUBXkdbXXagOFbXv/Beef-tongu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056" name="AutoShape 8" descr="http://sc01.alicdn.com/kf/UT8nwUBXkdbXXagOFbXv/Beef-tongu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57" name="Picture 9" descr="C:\Users\user\Desktop\Beef-tong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499666">
            <a:off x="3832278" y="317937"/>
            <a:ext cx="4574286" cy="6858000"/>
          </a:xfrm>
          <a:prstGeom prst="rect">
            <a:avLst/>
          </a:prstGeom>
          <a:noFill/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554106" cy="393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5602" name="Picture 2" descr="http://img.tfd.com/vet/thumbs/gr1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357430"/>
            <a:ext cx="3115029" cy="2143140"/>
          </a:xfrm>
          <a:prstGeom prst="rect">
            <a:avLst/>
          </a:prstGeom>
          <a:noFill/>
        </p:spPr>
      </p:pic>
      <p:pic>
        <p:nvPicPr>
          <p:cNvPr id="25604" name="Picture 4" descr="http://www.mypetsdentist.com/sites/site-2442/images/Oral%20exam%20dog/1b5c44b8-7f00-0001-78bf-49d0f2b8b1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571480"/>
            <a:ext cx="3214710" cy="2143140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5143504" y="1571612"/>
            <a:ext cx="16193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Phrenilum</a:t>
            </a:r>
            <a:r>
              <a:rPr lang="tr-TR" dirty="0" smtClean="0"/>
              <a:t>  </a:t>
            </a:r>
          </a:p>
          <a:p>
            <a:r>
              <a:rPr lang="tr-TR" dirty="0" smtClean="0"/>
              <a:t>   </a:t>
            </a:r>
            <a:r>
              <a:rPr lang="tr-TR" dirty="0" err="1" smtClean="0"/>
              <a:t>lingula</a:t>
            </a:r>
            <a:endParaRPr lang="tr-TR" dirty="0"/>
          </a:p>
        </p:txBody>
      </p:sp>
      <p:sp>
        <p:nvSpPr>
          <p:cNvPr id="13314" name="AutoShape 2" descr="data:image/jpeg;base64,/9j/4AAQSkZJRgABAQAAAQABAAD/2wCEAAkGBxQTEhUUExQWFhUVGB0YGBYYFxoXHRgaHhccHBgaGxkaHCggGBolHR0aITEiJSkrLi4uHB8zODMsNygtLisBCgoKBQUFDgUFDisZExkrKysrKysrKysrKysrKysrKysrKysrKysrKysrKysrKysrKysrKysrKysrKysrKysrK//AABEIANgAmgMBIgACEQEDEQH/xAAbAAACAwEBAQAAAAAAAAAAAAAEBQIDBgABB//EADsQAAECBAQDBgUDBAEEAwAAAAECEQADITEEEkFRBWFxIoGRodHwBhOxwfEyQuEUI1JiclOCwtIVM0P/xAAUAQEAAAAAAAAAAAAAAAAAAAAA/8QAFBEBAAAAAAAAAAAAAAAAAAAAAP/aAAwDAQACEQMRAD8Ado+JcWVEGdY6IFvCCx8QYj/qmnJPpC/EyWU41vFE1DaQDmXx/EW+aom7AD0j1XHcR/1FDw9IVYOaHMFIclyLGAYDi840+auvMelomOJYgE5pqm0ikSnILClYkJnaS2/8wBo4hNIChMLa6RYrFzXYTFH/ALjA4llypOp00NDppbSLFqUSdX1Zg8Bb/XTGbOqmrlyfSI/1Mw/vVSl1fiKWSkKzJzKNq2jyWT0gLzOmOkFSnP8AsT3R4qbMJygqKho5H3iGdSWV+12B3PKKjPIJVV1chAdiMYcrBSgoGrqV3i8Cf1KmLqVX/YwSqeSC9e54EnyqNABLnLKFVUa0OYj8wNLmLNHV5wxXh7Bwd20rFcuS9hrASlpUSA58XflFHxZKPySUlQVLq4J0vB0pISoE6nw9YC+LJyky15BmBTUksw353gMLNnmlVVDiu48o9E9X+UUfKJZnsK91osEoin3gPoeKmBiQdfKA1F962hHhcSrMUEuH69Wh/LWSwvt70EB0jBqNhfyhjhsIUA6+EWZ2F35tfQU2vEgpJTqVfWAhNdtACLv9t4tMwqJAZOVNjR46Zhy7zLJqw9Y6fdWYEKcD/iNSf5gLZZH6kJIAoWL19IjO4zhwopXMBJLNsfWCJJVIdJYpWAoHY2BiCSknMlCXoCey5O9oAHik8BX61p7PZQAUpJzMT8wIVUbN9YHlzpypKGIzkkFS6EJBLEBu2+jtu0PUuWTlDPd3bw8WgdctlGr08+h5QHsg9hCFTCrLZSgHO9qD+IuLFZNgAwMAizJAKiWG/wBYsWnKEsSrODblemrQHq5bkqcM+lIFKd3cVeLpkx2UwAtSxb7x7JJBcVgBlSDcl+Yv+I9CWNO7nBpUKn9PL6wPOW4p1gFnFsQpEtQ5P4CMhxbiZVJCCSHYE1eheg1tGg+KZzSyYwuOmEhIpUPAQC62fk7xcH28oAl393rBomcvfhANpJIULB41eDWw8/fKMri0lMzSlDGiwKnYwGhwmIdJBSliRU3G0EyZTMQm9QT6c4XyEuwt3wWEsGGXrZ4AkT0lwpI36beEVzOI9uYwHbGUhtDtAswh6VNxyiWFQAznKSMxIuBYAfWAsQVhaU5UrJFE626XgmZiVFTlISQGNLCvIRThUqOdTl5aQsKNLu6eYp5xdPnqWylpKSU0cXpAW4c1q4Hc/nA+JIq3m3dFuEDqAdjaungIrWHexqXMBPE4FEtCZuZRBICg7FQJqIpxOGCE5wMrFOROataFyNau3SJYTDInEpmqLIFADlr/AJczAmIQ0uWl3CisuokWZlHdoCGHWa61qA14udjb1ilUsKIH7xZaBlCqWP8At0iUicCwL1oKVd7fxAGKTmD8qwt+YxI0gyUti3d7EU45D2gMp8U4lwkAXUOdNYx3EDWzafTw2jX/ABCGUgqB/U7BnsbRleKSGU9nehuPYgApS7Nfx6914I+cfYgaXeusFhB5QD7HocnrDbg0x0EUpqeX5hUtPaPOL+EYgpJQKA272gNdgmarv5RfOnD09+EB4KZlFx73jlzsxZKXOgZ/LXpASIKnItVyS1INQErAIUUkgJLgWFmdqxRKkhD50utNWVYdRvSD8LiBMWUryKBTtQANSlqG8BamUflqShK1P+pTGreQYaDnBc2dmyDmIBwuKmy00Dyn7JNx4G0XyZiiO0kh7OG+sB6lBcgPanRoHKA1/fKCishQah360ihSKXq5cMLbvARly5YlqKg62IqS7tpAa3WEIWClSXEvNQLBDFINh9mg9OB+YWdqXZ2pE8TKyoKJ1Q3ZUBf/ANVCkAulYFaGSApKQsKckGorRv1dYMlTnJm5QkoWl1ghIWCQ4UNTcuGtFcvB50Bc6aoSx+0KApo5Z4qxmRQSlOZKEWChQk3KtyftAVzT2llJBTmLEbOdYhOFHgMp0rmFq3H/AJDzi2cqnv2RAZD4gmkzk1/T7frGXx0/MXvse8Q3+I5n901ZhW+42jPrDWIIgPULrQ0HkH5e6wWG3gGUK111HjBIV1gNRPXWkVIUEzU7ERdPoTCzGrYJL1d7WgNjhsUA1ArVjY8jWvSHuPxZlrmGWjKCsBU0AlgUghCWoilzeMbw/GgpqGIvDzhGLUh1O6TQoPa+ZyOutCKwF85amUHCXLuXqG/y35QXw9GRKmtkKQah3q7dQI8wUpRLSpZIDsCrtM+p3gxKErVUOkh01Zt+8QDBCMvynZh9WpDDEqdLKr1hTJmTFjKEuBTOWFvrBKSLZj0gKJlW8HPnFWoYvv7aCZ5NKcoEW4O798BfJlrKuwQN3t/MUfKWqY05jTss4HNm1gnDTFBzlVl1LRVjZyjlISGBfM9R3XgF2OUyQDZCyny7J5wBKxdHJJGYh20plHX9VOkM58onMlX7+0DzDcuVoVTklSw70DFOUkvuGDd8BOYxJLFkkGrih8wHiqYpxmNg7c4vny1FKzWoZKTfvbWFeJn0IsBob9IDH8fJVMKi1R5CkI5aykuyS29R4Pz8WjQ8WBUpVnCCbHr/ABGamE7i3t4CSBW8XgjcQIlVa+6jwr9oJE3kIDWzZj/aE/EFgGGeFUCQfvC3iZ7RgDOH4gZQ9/tGrws8JS/IV2e5+kY3hgJBrRNQfrGr4TPLJ/SS2uo25QDPhnEly5h+W1QHJqwv08YYSQPloFg79xPp9YXyMOwbsoSRWrv36QxlqSp1kOlIZIu+5+wgHCv0sA1gIJmrCRlAAegDVPqYRYPCuHWpYINAFFk+MNOGyWTmUorUbqJr05CAqnFSSzcjrFE0Aqo7i/hFvFSoS1mWkKmBKihJOUKXlJSkk2BUwfnGS+GhORip6Z0pacyEKUpUxKhnarFJIYkqoD2WAOkBsMMt/T3pA2NSofpDJJFKfS6RHKxBHaCCRqweOncTStDSUqWptsoFdVKgB8TMWSlKkhP+wL6NSzXgbFzpiHDgmgdqVevvWLPnTJpLICSgsUqL1blaBZmMzKJTLWsK7KgdFAtRzZu6AERMmJWFTHAdzV9KlhSF851LJFnJ74NnzXcCinZSKqUz1BJsIGEx6h2dq3gMvxXNnmNRkFj1jMglg7dWbwjW8QfNNJZ2byJjLTklLBdC1r0Na/46UNbQEELu1H9RvBWfkPfdAfzH20p4cucEgiAecOmh2J3P0jzikmuaj9ICCi7g197Qz4ogfL3cfa8B58PmpD0+xeG0tbBu52sN33jO8ExDTBrmpt70jSroNC+r/V4BnhwxYFMx6BR6aA/WCsPi1D+3LTmKqM7ZDuT5wBKmBYsmlWYjkTSJYOYqWUlKQ9nNiKVe7wDyTjJks/LKFTlM5KGHjmhnwzDpy51VUrtGpIB2AdqQt4fi0pzfMWhBJdycoLijPp71grhcqSorWnKt1EZr2ag2374BjMlhSgLavsNT4RWmckrKf2K7I5bK6vWCVSQRYCmgb6QomdknlANkukNtsYBQAFry2oe83iaMZOKH+QVBOgWkE9xhUiZOUFrRkQ//AOa0kkMGqXDGkB7j5IImLC1y1J7IZTBTbg3uRAsvFyxl7K0KapLhzu9QTEZ0pSQFzUheaudIZQOgYaR4MUhfYLggPlUCCT36QA+KUC7l2DA6itCSNC8JsTOCbEAatYmDscUdpksNG3b6RnsTNZbqcgVyhg9KQAM/Gf2ZqiamYa9yQ0ZoTQbCw5XflDHE4nNLy27ZNB9K7vADhhU2IFDvAeJmCw7/AB5wUG5wLKA0B79oKCOY8IBhMSMpDh6NUcwzC9z4Q3wykrlgE6N9oQTEVq9naz/x0hlwWal2t48tzABSBlUxd008I1GFxGdKXP0rGfxMofNLP2jeHGGSw5gwDCVOUCczsOXtrw3lznBKSwTVILX9IRlJNSSdGvB+ClEqcoDKNDz79IBjgTLVNCppCqOkUZO9N/Y1hjJUpS/mSUp+WKKBpmbUN94SLwcskZ0AZVZVMaeXdDLDT1YdJSAkoV+kuxTmoza7wDlHGklwJc0qF2SCA/MGBlLzEE0c19Ib4KUEoYfnmdzCviaGV1HswDmUgNCLiwmlahJKR2e2VA30A5t9oKw0iepDCclP/YCR3n0igLXJHylpzqNQpLnNuS9jWAVzMXOypCpYIs6SK8yDr6RKeUTU5ym1K0Zud4tmYwJ7ExORrE2euu9bQPPwySmlDluCamt94BBxCeq5diKE6gUPWEuPLAl9Nve0OOIyy2Uv2XYPbl4wp4qkZWPdR9G+8BmcRJJQFjcv0FIEewc17uZ6Vg7G9lCEvo/cS4gBI1fekBKVvXzgkCBx1IfmYKBGx8vWAvmzO1fxeIyp5TV+WpozGJTl1rzilUzmT3AfiAe8SltkWHAspvI++UGYSc9Q57rRagBWHYu+WjbtR4D4FiAJiUqUQlwFtQhJLKvRgIByPY/FoJkTVDkAaClD3wXg+HEL7QKZLqyziGTlDlKgaO4FNDAcieS5Jqdef2gLVOVh1FI138GqfWGPDcIlQVmBJYs+g0Z4WrnTCKJCgA7vWv4i2TiMSt0S0JdIrMJpyHMwGk4NKmlDqnTCDZIIGUbOzmIY+TkLuovuSfMxXwDDz/ljNONa5QkU5O0E8UwpyElSieZ+wDQDPBp7MA8S4hKTOSFL7QFQxcPbr/EU8IXPUn9YCf8Ai5bqaeUR4xw1GVU28xNQs3cW7tIAafPRNmnslgCwUls17A6QrMlKEkhSk27OgP1b0i9PFSxmKQpNAh2dt3ausCcSxCSA37RtfUkwCnFziVEuX6+2hFxoqyk1NPvaHxWFMAB2RdqlzV+mkJeNp/bueusBmeIIIWwU7ACnQQMlDOP51izFqdSqm/fYRSglixLed/e8BLKbgwUE8jApWbPbr75ReD1gCZ0xzaK08olMVe3eOttHiEhdQ5Nx9XgNfhE/2U9IBnIyTSAaGvfDOXMGRxYV8/SAeLswWCxf31gNirEASCfny5kyYlIU5PZSlsqEpy1UGDktaFclQeqQoagwtwM0EAnv+0Mkn3vAFIUSlTFgKXEXYHjglKV2VKRR1AChZra2vAcxIiE6YQCS3/FqnWkA+4Nxhc2ZlkulFyVIvX9u+sPMbJOU51EnmQG7hGb/APnHypkoUmaQwBTlZ99GENpHCVLS86ataurDwEBLhPEmDCUtbUdIDHvJirjnFZqQ6sOUyhVRzAqb/iNO+D+EzBLzIUQ6bcxoYp43j5SgUKWntUblrAIRxVC0KlpSorUokgp8R0aFmKkuHBNasdOQhzKQgdqWQCCq9HfTwYwBjJmY2buZ4AGVJCXJjM/EmIUSAl35RqMYsBN4w/xJiGWzlmelO7ygErk0q+r+/ZeJZgAHBqfdYiF5nYkOW60F62jlkEB7sW5vZ4D2Urq7nnpa8ECarn5xQwt/MEhR5wBs0M9Be5c8j9R5QGRQHnpBWJFb10tAaw9PL3SkBrOHYgGWhtq9RFeMcoKaVs+jGrRHF8PGF+SUTkzUYhGZKU3l0S6TWodVDSxpSpy5HZBNfWkAv4RMIJDj2frD/DrDAEgnl9DGckgJnKFq0HU0htsRAPcPLUpQCWqOQ99I4yQHeikqs2x1hdhMSbEsRaCBMIN3p1gGHC8WV4jMUswZ7vvGukrEYFc/IQpBLnwB58jGpwGKmMMwT3dIApWGSqZ2w4y/eAONYKTkUctWp10gw5zMHyyH1e0LPiXhs1KTOE6ssFWUUFL0174AKZPSUAgAK392AgGeokhz97aQOmfmAs+pGp1ePJk3N2R3+kANxPGJDuC+he3JheMdxfGJ7OVVFEn8va0aTjaAJZ39+UY/jCm+Wk07ALdecANiJwNiTT30pHhNbj7Wp9orSoVr05d/nHomWb89+sBfLXVzXoBtztBHjAaD2m+/TV4vLc/EQDPEOXb3/ECqW2xr99NoLnm+7v73gGYnfyEBfKWn5gIoMwYO+tn1jahToduf8RgCvUsGqD3g7co3nCCFyr12291gE/GJRTNSofuDPz1h3wxGZOlfWAfieWUAEbjTQxPg2IDBr6wDGfhXHMbHWB5XEQnsTAAomi3amgI3hga11hdxXCuggp025abQBSEJJ7SgBcOHfkYb8EMxSP1JCXYalo+f4fiapRyTHKN7qAevWH3A+I4czf8A7VJFwCSkHu8IDVSpqkzcqFhRuXO8UfEk6YkJzqRlUWISS5/iLMOMPOLS1JITcg1hB8WTBIUn5ZClTeyyqkBrjaAhicSKqogHWzRVhJgWwRmvUmzctX5wuwkrOXWozCNAOyO633jRIASnsj20Ah+KGTLIf36Ri+ITcyhWyQLO+sav4kUSwe5B8xGPnKdRIOsByUUqR3Dp/MRUmzEmt2p+ecSynK792raqszXERfmA99IC+SKuXrRhbRqv0pF5TFCb7Nyd4vceyfWAZT0s+/SAZguWdzaD5sxlGuu0CzF8/DrAUAc41Pwst0EUcU7oy4A3aH3wytlDnSA0PxDJz4fM1U0MZvhWOOYDkzM1n998bHDJzImS1a5h4xgZQMpZSbgt51MBtpRJD+MPMZwpsMDlV8xIStSq5SlZIyvbsjKT1jKcMmggD33co0Bx8xWYlZ7SSkh6EEMQ1hTaAB4zhZQlmTLCFqU3zJxS7sXAlm6UitRUxh8bgzKVrQ0IenQ3GvrG5Ui7Vb6feAsRhQq/dAJJOIw7JmIkrcUJTnfoSNYBmSFKmKWlMzKdFl1cxXSPo/D+JpEsImJqNRqIWcbmImTOwKAXZn/EAt4XNSAAezyIb8w5y5gcoFA94CQgENeCP6dOgaAy3xQpgOZ+4eMeFeFe/wAfF+Ubf4uw39p/8S/08IyElbO1yGFbUqd/ZgK0UFbNZ27u+keKRerkbW8otUghgLCwudQTycvFNdWoXgPUGtKcrezF/wAs7xRKlLUpkhXIJBJtWggv+kX/AIL8DANZoIVpW1H8jAZFNGpp1jyOgIlDa32pDr4fUaD/AGB9ffWOjoDbISyxsfSMl8S4QCaugqAodWrHkdAe8JmgVL10+saaWxS48xHR0BVMXYM3N3j1Msm5HhHR0BJCDQRbj+H5GL5sw2jo6ACFIPkpcBjHR0Am+JpX9lYOx8qxgRKIrY2DevSOjoD2uvjv6RLIWbe4pYNTb8R0dAXYIqBUWFW18YtCFcvCOjo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316" name="AutoShape 4" descr="data:image/jpeg;base64,/9j/4AAQSkZJRgABAQAAAQABAAD/2wCEAAkGBxQTEhUUExQWFhUVGB0YGBYYFxoXHRgaHhccHBgaGxkaHCggGBolHR0aITEiJSkrLi4uHB8zODMsNygtLisBCgoKBQUFDgUFDisZExkrKysrKysrKysrKysrKysrKysrKysrKysrKysrKysrKysrKysrKysrKysrKysrKysrK//AABEIANgAmgMBIgACEQEDEQH/xAAbAAACAwEBAQAAAAAAAAAAAAAEBQIDBgABB//EADsQAAECBAQDBgUDBAEEAwAAAAECEQADITEEEkFRBWFxIoGRodHwBhOxwfEyQuEUI1JiclOCwtIVM0P/xAAUAQEAAAAAAAAAAAAAAAAAAAAA/8QAFBEBAAAAAAAAAAAAAAAAAAAAAP/aAAwDAQACEQMRAD8Ado+JcWVEGdY6IFvCCx8QYj/qmnJPpC/EyWU41vFE1DaQDmXx/EW+aom7AD0j1XHcR/1FDw9IVYOaHMFIclyLGAYDi840+auvMelomOJYgE5pqm0ikSnILClYkJnaS2/8wBo4hNIChMLa6RYrFzXYTFH/ALjA4llypOp00NDppbSLFqUSdX1Zg8Bb/XTGbOqmrlyfSI/1Mw/vVSl1fiKWSkKzJzKNq2jyWT0gLzOmOkFSnP8AsT3R4qbMJygqKho5H3iGdSWV+12B3PKKjPIJVV1chAdiMYcrBSgoGrqV3i8Cf1KmLqVX/YwSqeSC9e54EnyqNABLnLKFVUa0OYj8wNLmLNHV5wxXh7Bwd20rFcuS9hrASlpUSA58XflFHxZKPySUlQVLq4J0vB0pISoE6nw9YC+LJyky15BmBTUksw353gMLNnmlVVDiu48o9E9X+UUfKJZnsK91osEoin3gPoeKmBiQdfKA1F962hHhcSrMUEuH69Wh/LWSwvt70EB0jBqNhfyhjhsIUA6+EWZ2F35tfQU2vEgpJTqVfWAhNdtACLv9t4tMwqJAZOVNjR46Zhy7zLJqw9Y6fdWYEKcD/iNSf5gLZZH6kJIAoWL19IjO4zhwopXMBJLNsfWCJJVIdJYpWAoHY2BiCSknMlCXoCey5O9oAHik8BX61p7PZQAUpJzMT8wIVUbN9YHlzpypKGIzkkFS6EJBLEBu2+jtu0PUuWTlDPd3bw8WgdctlGr08+h5QHsg9hCFTCrLZSgHO9qD+IuLFZNgAwMAizJAKiWG/wBYsWnKEsSrODblemrQHq5bkqcM+lIFKd3cVeLpkx2UwAtSxb7x7JJBcVgBlSDcl+Yv+I9CWNO7nBpUKn9PL6wPOW4p1gFnFsQpEtQ5P4CMhxbiZVJCCSHYE1eheg1tGg+KZzSyYwuOmEhIpUPAQC62fk7xcH28oAl393rBomcvfhANpJIULB41eDWw8/fKMri0lMzSlDGiwKnYwGhwmIdJBSliRU3G0EyZTMQm9QT6c4XyEuwt3wWEsGGXrZ4AkT0lwpI36beEVzOI9uYwHbGUhtDtAswh6VNxyiWFQAznKSMxIuBYAfWAsQVhaU5UrJFE626XgmZiVFTlISQGNLCvIRThUqOdTl5aQsKNLu6eYp5xdPnqWylpKSU0cXpAW4c1q4Hc/nA+JIq3m3dFuEDqAdjaungIrWHexqXMBPE4FEtCZuZRBICg7FQJqIpxOGCE5wMrFOROataFyNau3SJYTDInEpmqLIFADlr/AJczAmIQ0uWl3CisuokWZlHdoCGHWa61qA14udjb1ilUsKIH7xZaBlCqWP8At0iUicCwL1oKVd7fxAGKTmD8qwt+YxI0gyUti3d7EU45D2gMp8U4lwkAXUOdNYx3EDWzafTw2jX/ABCGUgqB/U7BnsbRleKSGU9nehuPYgApS7Nfx6914I+cfYgaXeusFhB5QD7HocnrDbg0x0EUpqeX5hUtPaPOL+EYgpJQKA272gNdgmarv5RfOnD09+EB4KZlFx73jlzsxZKXOgZ/LXpASIKnItVyS1INQErAIUUkgJLgWFmdqxRKkhD50utNWVYdRvSD8LiBMWUryKBTtQANSlqG8BamUflqShK1P+pTGreQYaDnBc2dmyDmIBwuKmy00Dyn7JNx4G0XyZiiO0kh7OG+sB6lBcgPanRoHKA1/fKCishQah360ihSKXq5cMLbvARly5YlqKg62IqS7tpAa3WEIWClSXEvNQLBDFINh9mg9OB+YWdqXZ2pE8TKyoKJ1Q3ZUBf/ANVCkAulYFaGSApKQsKckGorRv1dYMlTnJm5QkoWl1ghIWCQ4UNTcuGtFcvB50Bc6aoSx+0KApo5Z4qxmRQSlOZKEWChQk3KtyftAVzT2llJBTmLEbOdYhOFHgMp0rmFq3H/AJDzi2cqnv2RAZD4gmkzk1/T7frGXx0/MXvse8Q3+I5n901ZhW+42jPrDWIIgPULrQ0HkH5e6wWG3gGUK111HjBIV1gNRPXWkVIUEzU7ERdPoTCzGrYJL1d7WgNjhsUA1ArVjY8jWvSHuPxZlrmGWjKCsBU0AlgUghCWoilzeMbw/GgpqGIvDzhGLUh1O6TQoPa+ZyOutCKwF85amUHCXLuXqG/y35QXw9GRKmtkKQah3q7dQI8wUpRLSpZIDsCrtM+p3gxKErVUOkh01Zt+8QDBCMvynZh9WpDDEqdLKr1hTJmTFjKEuBTOWFvrBKSLZj0gKJlW8HPnFWoYvv7aCZ5NKcoEW4O798BfJlrKuwQN3t/MUfKWqY05jTss4HNm1gnDTFBzlVl1LRVjZyjlISGBfM9R3XgF2OUyQDZCyny7J5wBKxdHJJGYh20plHX9VOkM58onMlX7+0DzDcuVoVTklSw70DFOUkvuGDd8BOYxJLFkkGrih8wHiqYpxmNg7c4vny1FKzWoZKTfvbWFeJn0IsBob9IDH8fJVMKi1R5CkI5aykuyS29R4Pz8WjQ8WBUpVnCCbHr/ABGamE7i3t4CSBW8XgjcQIlVa+6jwr9oJE3kIDWzZj/aE/EFgGGeFUCQfvC3iZ7RgDOH4gZQ9/tGrws8JS/IV2e5+kY3hgJBrRNQfrGr4TPLJ/SS2uo25QDPhnEly5h+W1QHJqwv08YYSQPloFg79xPp9YXyMOwbsoSRWrv36QxlqSp1kOlIZIu+5+wgHCv0sA1gIJmrCRlAAegDVPqYRYPCuHWpYINAFFk+MNOGyWTmUorUbqJr05CAqnFSSzcjrFE0Aqo7i/hFvFSoS1mWkKmBKihJOUKXlJSkk2BUwfnGS+GhORip6Z0pacyEKUpUxKhnarFJIYkqoD2WAOkBsMMt/T3pA2NSofpDJJFKfS6RHKxBHaCCRqweOncTStDSUqWptsoFdVKgB8TMWSlKkhP+wL6NSzXgbFzpiHDgmgdqVevvWLPnTJpLICSgsUqL1blaBZmMzKJTLWsK7KgdFAtRzZu6AERMmJWFTHAdzV9KlhSF851LJFnJ74NnzXcCinZSKqUz1BJsIGEx6h2dq3gMvxXNnmNRkFj1jMglg7dWbwjW8QfNNJZ2byJjLTklLBdC1r0Na/46UNbQEELu1H9RvBWfkPfdAfzH20p4cucEgiAecOmh2J3P0jzikmuaj9ICCi7g197Qz4ogfL3cfa8B58PmpD0+xeG0tbBu52sN33jO8ExDTBrmpt70jSroNC+r/V4BnhwxYFMx6BR6aA/WCsPi1D+3LTmKqM7ZDuT5wBKmBYsmlWYjkTSJYOYqWUlKQ9nNiKVe7wDyTjJks/LKFTlM5KGHjmhnwzDpy51VUrtGpIB2AdqQt4fi0pzfMWhBJdycoLijPp71grhcqSorWnKt1EZr2ag2374BjMlhSgLavsNT4RWmckrKf2K7I5bK6vWCVSQRYCmgb6QomdknlANkukNtsYBQAFry2oe83iaMZOKH+QVBOgWkE9xhUiZOUFrRkQ//AOa0kkMGqXDGkB7j5IImLC1y1J7IZTBTbg3uRAsvFyxl7K0KapLhzu9QTEZ0pSQFzUheaudIZQOgYaR4MUhfYLggPlUCCT36QA+KUC7l2DA6itCSNC8JsTOCbEAatYmDscUdpksNG3b6RnsTNZbqcgVyhg9KQAM/Gf2ZqiamYa9yQ0ZoTQbCw5XflDHE4nNLy27ZNB9K7vADhhU2IFDvAeJmCw7/AB5wUG5wLKA0B79oKCOY8IBhMSMpDh6NUcwzC9z4Q3wykrlgE6N9oQTEVq9naz/x0hlwWal2t48tzABSBlUxd008I1GFxGdKXP0rGfxMofNLP2jeHGGSw5gwDCVOUCczsOXtrw3lznBKSwTVILX9IRlJNSSdGvB+ClEqcoDKNDz79IBjgTLVNCppCqOkUZO9N/Y1hjJUpS/mSUp+WKKBpmbUN94SLwcskZ0AZVZVMaeXdDLDT1YdJSAkoV+kuxTmoza7wDlHGklwJc0qF2SCA/MGBlLzEE0c19Ib4KUEoYfnmdzCviaGV1HswDmUgNCLiwmlahJKR2e2VA30A5t9oKw0iepDCclP/YCR3n0igLXJHylpzqNQpLnNuS9jWAVzMXOypCpYIs6SK8yDr6RKeUTU5ym1K0Zud4tmYwJ7ExORrE2euu9bQPPwySmlDluCamt94BBxCeq5diKE6gUPWEuPLAl9Nve0OOIyy2Uv2XYPbl4wp4qkZWPdR9G+8BmcRJJQFjcv0FIEewc17uZ6Vg7G9lCEvo/cS4gBI1fekBKVvXzgkCBx1IfmYKBGx8vWAvmzO1fxeIyp5TV+WpozGJTl1rzilUzmT3AfiAe8SltkWHAspvI++UGYSc9Q57rRagBWHYu+WjbtR4D4FiAJiUqUQlwFtQhJLKvRgIByPY/FoJkTVDkAaClD3wXg+HEL7QKZLqyziGTlDlKgaO4FNDAcieS5Jqdef2gLVOVh1FI138GqfWGPDcIlQVmBJYs+g0Z4WrnTCKJCgA7vWv4i2TiMSt0S0JdIrMJpyHMwGk4NKmlDqnTCDZIIGUbOzmIY+TkLuovuSfMxXwDDz/ljNONa5QkU5O0E8UwpyElSieZ+wDQDPBp7MA8S4hKTOSFL7QFQxcPbr/EU8IXPUn9YCf8Ai5bqaeUR4xw1GVU28xNQs3cW7tIAafPRNmnslgCwUls17A6QrMlKEkhSk27OgP1b0i9PFSxmKQpNAh2dt3ausCcSxCSA37RtfUkwCnFziVEuX6+2hFxoqyk1NPvaHxWFMAB2RdqlzV+mkJeNp/bueusBmeIIIWwU7ACnQQMlDOP51izFqdSqm/fYRSglixLed/e8BLKbgwUE8jApWbPbr75ReD1gCZ0xzaK08olMVe3eOttHiEhdQ5Nx9XgNfhE/2U9IBnIyTSAaGvfDOXMGRxYV8/SAeLswWCxf31gNirEASCfny5kyYlIU5PZSlsqEpy1UGDktaFclQeqQoagwtwM0EAnv+0Mkn3vAFIUSlTFgKXEXYHjglKV2VKRR1AChZra2vAcxIiE6YQCS3/FqnWkA+4Nxhc2ZlkulFyVIvX9u+sPMbJOU51EnmQG7hGb/APnHypkoUmaQwBTlZ99GENpHCVLS86ataurDwEBLhPEmDCUtbUdIDHvJirjnFZqQ6sOUyhVRzAqb/iNO+D+EzBLzIUQ6bcxoYp43j5SgUKWntUblrAIRxVC0KlpSorUokgp8R0aFmKkuHBNasdOQhzKQgdqWQCCq9HfTwYwBjJmY2buZ4AGVJCXJjM/EmIUSAl35RqMYsBN4w/xJiGWzlmelO7ygErk0q+r+/ZeJZgAHBqfdYiF5nYkOW60F62jlkEB7sW5vZ4D2Urq7nnpa8ECarn5xQwt/MEhR5wBs0M9Be5c8j9R5QGRQHnpBWJFb10tAaw9PL3SkBrOHYgGWhtq9RFeMcoKaVs+jGrRHF8PGF+SUTkzUYhGZKU3l0S6TWodVDSxpSpy5HZBNfWkAv4RMIJDj2frD/DrDAEgnl9DGckgJnKFq0HU0htsRAPcPLUpQCWqOQ99I4yQHeikqs2x1hdhMSbEsRaCBMIN3p1gGHC8WV4jMUswZ7vvGukrEYFc/IQpBLnwB58jGpwGKmMMwT3dIApWGSqZ2w4y/eAONYKTkUctWp10gw5zMHyyH1e0LPiXhs1KTOE6ssFWUUFL0174AKZPSUAgAK392AgGeokhz97aQOmfmAs+pGp1ePJk3N2R3+kANxPGJDuC+he3JheMdxfGJ7OVVFEn8va0aTjaAJZ39+UY/jCm+Wk07ALdecANiJwNiTT30pHhNbj7Wp9orSoVr05d/nHomWb89+sBfLXVzXoBtztBHjAaD2m+/TV4vLc/EQDPEOXb3/ECqW2xr99NoLnm+7v73gGYnfyEBfKWn5gIoMwYO+tn1jahToduf8RgCvUsGqD3g7co3nCCFyr12291gE/GJRTNSofuDPz1h3wxGZOlfWAfieWUAEbjTQxPg2IDBr6wDGfhXHMbHWB5XEQnsTAAomi3amgI3hga11hdxXCuggp025abQBSEJJ7SgBcOHfkYb8EMxSP1JCXYalo+f4fiapRyTHKN7qAevWH3A+I4czf8A7VJFwCSkHu8IDVSpqkzcqFhRuXO8UfEk6YkJzqRlUWISS5/iLMOMPOLS1JITcg1hB8WTBIUn5ZClTeyyqkBrjaAhicSKqogHWzRVhJgWwRmvUmzctX5wuwkrOXWozCNAOyO633jRIASnsj20Ah+KGTLIf36Ri+ITcyhWyQLO+sav4kUSwe5B8xGPnKdRIOsByUUqR3Dp/MRUmzEmt2p+ecSynK792raqszXERfmA99IC+SKuXrRhbRqv0pF5TFCb7Nyd4vceyfWAZT0s+/SAZguWdzaD5sxlGuu0CzF8/DrAUAc41Pwst0EUcU7oy4A3aH3wytlDnSA0PxDJz4fM1U0MZvhWOOYDkzM1n998bHDJzImS1a5h4xgZQMpZSbgt51MBtpRJD+MPMZwpsMDlV8xIStSq5SlZIyvbsjKT1jKcMmggD33co0Bx8xWYlZ7SSkh6EEMQ1hTaAB4zhZQlmTLCFqU3zJxS7sXAlm6UitRUxh8bgzKVrQ0IenQ3GvrG5Ui7Vb6feAsRhQq/dAJJOIw7JmIkrcUJTnfoSNYBmSFKmKWlMzKdFl1cxXSPo/D+JpEsImJqNRqIWcbmImTOwKAXZn/EAt4XNSAAezyIb8w5y5gcoFA94CQgENeCP6dOgaAy3xQpgOZ+4eMeFeFe/wAfF+Ubf4uw39p/8S/08IyElbO1yGFbUqd/ZgK0UFbNZ27u+keKRerkbW8otUghgLCwudQTycvFNdWoXgPUGtKcrezF/wAs7xRKlLUpkhXIJBJtWggv+kX/AIL8DANZoIVpW1H8jAZFNGpp1jyOgIlDa32pDr4fUaD/AGB9ffWOjoDbISyxsfSMl8S4QCaugqAodWrHkdAe8JmgVL10+saaWxS48xHR0BVMXYM3N3j1Msm5HhHR0BJCDQRbj+H5GL5sw2jo6ACFIPkpcBjHR0Am+JpX9lYOx8qxgRKIrY2DevSOjoD2uvjv6RLIWbe4pYNTb8R0dAXYIqBUWFW18YtCFcvCOjo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3318" name="Picture 6" descr="http://mingaonline.uach.cl/fbpe/img/amv/v30n2/fig0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3500438"/>
            <a:ext cx="1838325" cy="2581276"/>
          </a:xfrm>
          <a:prstGeom prst="rect">
            <a:avLst/>
          </a:prstGeom>
          <a:noFill/>
        </p:spPr>
      </p:pic>
      <p:pic>
        <p:nvPicPr>
          <p:cNvPr id="13320" name="Picture 8" descr="http://fce-study.netdna-ssl.com/images/upload-flashcards/back/8/9/45198579_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3000372"/>
            <a:ext cx="2786082" cy="29804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929066"/>
            <a:ext cx="3435236" cy="2724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928802"/>
            <a:ext cx="519112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0"/>
            <a:ext cx="2406802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0"/>
            <a:ext cx="2428860" cy="347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4696554"/>
            <a:ext cx="2714612" cy="2161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4629155" cy="4651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 descr="http://mingaonline.uach.cl/fbpe/img/amv/v30n2/fig01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05675" y="3500438"/>
            <a:ext cx="1838325" cy="25812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Glandulae Salivariae</a:t>
            </a:r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251520" y="1844824"/>
            <a:ext cx="86409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 smtClean="0"/>
              <a:t>Saliva’nın Fonksiyonları </a:t>
            </a:r>
          </a:p>
          <a:p>
            <a:r>
              <a:rPr lang="tr-TR" sz="2000" dirty="0" smtClean="0"/>
              <a:t>• Lokmanın şekillenmesini sağlar. </a:t>
            </a:r>
          </a:p>
          <a:p>
            <a:r>
              <a:rPr lang="tr-TR" sz="2000" dirty="0" smtClean="0"/>
              <a:t>• Lokmanın kayganlığını sağlar. </a:t>
            </a:r>
          </a:p>
          <a:p>
            <a:r>
              <a:rPr lang="tr-TR" sz="2000" dirty="0" smtClean="0"/>
              <a:t>• Amilazı içerir, bu nedenle nişastayı parçalar. </a:t>
            </a:r>
          </a:p>
          <a:p>
            <a:r>
              <a:rPr lang="tr-TR" sz="2000" dirty="0" smtClean="0"/>
              <a:t>• Bakterisid etkiye sahiptir. </a:t>
            </a:r>
          </a:p>
          <a:p>
            <a:r>
              <a:rPr lang="tr-TR" sz="2000" dirty="0" smtClean="0"/>
              <a:t>• Mukozaların kurumasını önler. Ağız mukozası ve üst solunum yolu için bir koruyucu görev üstlenir. Otojen ve yabancı maddelerin atılmasına yardımcı olur. </a:t>
            </a:r>
          </a:p>
          <a:p>
            <a:r>
              <a:rPr lang="tr-TR" sz="2000" dirty="0" smtClean="0"/>
              <a:t>• Dişlerin korumasında yararlıdır. Bakteri plağının tutunmasını güçleştirir. </a:t>
            </a:r>
          </a:p>
          <a:p>
            <a:r>
              <a:rPr lang="tr-TR" sz="2000" dirty="0" smtClean="0"/>
              <a:t>• Tad tomurcuklarını yıkayarak tad alma duyusuna yardım eder. </a:t>
            </a:r>
          </a:p>
          <a:p>
            <a:r>
              <a:rPr lang="tr-TR" sz="2000" dirty="0" smtClean="0"/>
              <a:t>• % 30’u parotis, %60’ı mandibular , %5’i sublingual ve %5’i de küçük tükürük bezlerinden tarafından salgılanır. </a:t>
            </a:r>
          </a:p>
          <a:p>
            <a:r>
              <a:rPr lang="tr-TR" sz="2000" dirty="0" smtClean="0"/>
              <a:t>• % 99.5 sudur. </a:t>
            </a:r>
          </a:p>
          <a:p>
            <a:r>
              <a:rPr lang="tr-TR" sz="2000" dirty="0" smtClean="0"/>
              <a:t>• Geri kalan kısmı inorganik, organik ve sellüler yapılardan ibarettir. </a:t>
            </a:r>
          </a:p>
          <a:p>
            <a:r>
              <a:rPr lang="tr-TR" sz="2000" dirty="0" smtClean="0"/>
              <a:t>• İçinde sodyum,potasyum, kalsiyum, protein, amilaz, IgA,G,M, albumin bulunur.</a:t>
            </a:r>
            <a:endParaRPr lang="tr-TR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Glandulae salivaria majores </a:t>
            </a:r>
          </a:p>
          <a:p>
            <a:r>
              <a:rPr lang="tr-TR" dirty="0" smtClean="0"/>
              <a:t>• Glandula parotis </a:t>
            </a:r>
          </a:p>
          <a:p>
            <a:r>
              <a:rPr lang="tr-TR" dirty="0" smtClean="0"/>
              <a:t>• Glandula mandibularis </a:t>
            </a:r>
          </a:p>
          <a:p>
            <a:r>
              <a:rPr lang="tr-TR" dirty="0" smtClean="0"/>
              <a:t>• Glandula sublingualis</a:t>
            </a: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user\Desktop\DSC_03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513550" y="1961822"/>
            <a:ext cx="5143359" cy="2893139"/>
          </a:xfrm>
          <a:prstGeom prst="rect">
            <a:avLst/>
          </a:prstGeom>
          <a:noFill/>
        </p:spPr>
      </p:pic>
      <p:pic>
        <p:nvPicPr>
          <p:cNvPr id="1027" name="Picture 3" descr="C:\Users\user\Desktop\DSC_03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628800"/>
            <a:ext cx="5364088" cy="301729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6626" name="Picture 2" descr="https://classconnection.s3.amazonaws.com/838/flashcards/752838/jpg/pharynx13193189459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8982177" cy="4719644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 rot="21041475">
            <a:off x="1742353" y="3162133"/>
            <a:ext cx="160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800" dirty="0" err="1" smtClean="0">
                <a:ln>
                  <a:solidFill>
                    <a:schemeClr val="bg2"/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Palatum</a:t>
            </a:r>
            <a:r>
              <a:rPr lang="tr-TR" sz="1800" dirty="0" smtClean="0">
                <a:ln>
                  <a:solidFill>
                    <a:schemeClr val="bg2"/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 durum</a:t>
            </a:r>
            <a:endParaRPr lang="tr-TR" sz="1800" dirty="0">
              <a:ln>
                <a:solidFill>
                  <a:schemeClr val="bg2"/>
                </a:solidFill>
              </a:ln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5 Metin kutusu"/>
          <p:cNvSpPr txBox="1"/>
          <p:nvPr/>
        </p:nvSpPr>
        <p:spPr>
          <a:xfrm rot="704236">
            <a:off x="5157072" y="3175429"/>
            <a:ext cx="152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800" dirty="0" err="1" smtClean="0">
                <a:ln>
                  <a:solidFill>
                    <a:schemeClr val="bg2"/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Palatum</a:t>
            </a:r>
            <a:r>
              <a:rPr lang="tr-TR" sz="1800" dirty="0" smtClean="0">
                <a:ln>
                  <a:solidFill>
                    <a:schemeClr val="bg2"/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tr-TR" sz="1800" dirty="0" err="1" smtClean="0">
                <a:ln>
                  <a:solidFill>
                    <a:schemeClr val="bg2"/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molle</a:t>
            </a:r>
            <a:endParaRPr lang="tr-TR" sz="1800" dirty="0">
              <a:ln>
                <a:solidFill>
                  <a:schemeClr val="bg2"/>
                </a:solidFill>
              </a:ln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3357554" y="4000504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800" dirty="0" err="1" smtClean="0"/>
              <a:t>Corpus</a:t>
            </a:r>
            <a:r>
              <a:rPr lang="tr-TR" sz="1800" dirty="0" smtClean="0"/>
              <a:t> </a:t>
            </a:r>
            <a:r>
              <a:rPr lang="tr-TR" sz="1800" dirty="0" err="1" smtClean="0"/>
              <a:t>Lingua</a:t>
            </a:r>
            <a:endParaRPr lang="tr-TR" sz="1800" dirty="0"/>
          </a:p>
        </p:txBody>
      </p:sp>
      <p:sp>
        <p:nvSpPr>
          <p:cNvPr id="8" name="7 Metin kutusu"/>
          <p:cNvSpPr txBox="1"/>
          <p:nvPr/>
        </p:nvSpPr>
        <p:spPr>
          <a:xfrm>
            <a:off x="1744892" y="3868645"/>
            <a:ext cx="125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800" dirty="0" err="1" smtClean="0"/>
              <a:t>apex</a:t>
            </a:r>
            <a:r>
              <a:rPr lang="tr-TR" sz="1800" dirty="0" smtClean="0"/>
              <a:t> </a:t>
            </a:r>
            <a:r>
              <a:rPr lang="tr-TR" sz="1800" dirty="0" err="1" smtClean="0"/>
              <a:t>lingua</a:t>
            </a:r>
            <a:endParaRPr lang="tr-TR" sz="1800" dirty="0"/>
          </a:p>
        </p:txBody>
      </p:sp>
      <p:sp>
        <p:nvSpPr>
          <p:cNvPr id="9" name="8 Metin kutusu"/>
          <p:cNvSpPr txBox="1"/>
          <p:nvPr/>
        </p:nvSpPr>
        <p:spPr>
          <a:xfrm>
            <a:off x="5572132" y="4214818"/>
            <a:ext cx="750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err="1" smtClean="0"/>
              <a:t>Radix</a:t>
            </a:r>
            <a:endParaRPr lang="tr-TR" sz="1600" dirty="0" smtClean="0"/>
          </a:p>
          <a:p>
            <a:r>
              <a:rPr lang="tr-TR" sz="1600" dirty="0" err="1" smtClean="0"/>
              <a:t>lingua</a:t>
            </a:r>
            <a:r>
              <a:rPr lang="tr-TR" sz="1600" dirty="0" smtClean="0"/>
              <a:t> </a:t>
            </a:r>
            <a:endParaRPr lang="tr-TR" sz="1600" dirty="0"/>
          </a:p>
        </p:txBody>
      </p:sp>
      <p:sp>
        <p:nvSpPr>
          <p:cNvPr id="10" name="9 Metin kutusu"/>
          <p:cNvSpPr txBox="1"/>
          <p:nvPr/>
        </p:nvSpPr>
        <p:spPr>
          <a:xfrm rot="4040502">
            <a:off x="6660738" y="411273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800" b="1" dirty="0" err="1" smtClean="0">
                <a:solidFill>
                  <a:schemeClr val="accent2">
                    <a:lumMod val="25000"/>
                  </a:schemeClr>
                </a:solidFill>
              </a:rPr>
              <a:t>epiglottis</a:t>
            </a:r>
            <a:endParaRPr lang="tr-TR" sz="18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11" name="10 Metin kutusu"/>
          <p:cNvSpPr txBox="1"/>
          <p:nvPr/>
        </p:nvSpPr>
        <p:spPr>
          <a:xfrm rot="2211432">
            <a:off x="6520069" y="3240579"/>
            <a:ext cx="119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pharynx</a:t>
            </a:r>
            <a:endParaRPr lang="tr-TR" dirty="0"/>
          </a:p>
        </p:txBody>
      </p:sp>
      <p:sp>
        <p:nvSpPr>
          <p:cNvPr id="12" name="11 Metin kutusu"/>
          <p:cNvSpPr txBox="1"/>
          <p:nvPr/>
        </p:nvSpPr>
        <p:spPr>
          <a:xfrm rot="1175828">
            <a:off x="7938995" y="4040049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800" dirty="0" err="1" smtClean="0"/>
              <a:t>esophageus</a:t>
            </a:r>
            <a:endParaRPr lang="tr-TR" sz="1800" dirty="0"/>
          </a:p>
        </p:txBody>
      </p:sp>
      <p:sp>
        <p:nvSpPr>
          <p:cNvPr id="13" name="12 Metin kutusu"/>
          <p:cNvSpPr txBox="1"/>
          <p:nvPr/>
        </p:nvSpPr>
        <p:spPr>
          <a:xfrm rot="1269559">
            <a:off x="8396168" y="4856117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800" dirty="0" err="1" smtClean="0"/>
              <a:t>trachea</a:t>
            </a:r>
            <a:endParaRPr lang="tr-TR" sz="1800" dirty="0"/>
          </a:p>
        </p:txBody>
      </p:sp>
      <p:sp>
        <p:nvSpPr>
          <p:cNvPr id="14" name="13 Metin kutusu"/>
          <p:cNvSpPr txBox="1"/>
          <p:nvPr/>
        </p:nvSpPr>
        <p:spPr>
          <a:xfrm>
            <a:off x="7460909" y="448842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800" b="1" dirty="0" err="1" smtClean="0">
                <a:solidFill>
                  <a:schemeClr val="bg1"/>
                </a:solidFill>
              </a:rPr>
              <a:t>larynx</a:t>
            </a:r>
            <a:endParaRPr lang="tr-TR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C:\Users\user\Desktop\DSC_03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2425" y="476672"/>
            <a:ext cx="9936425" cy="558923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484" name="Picture 4" descr="http://fce-study.netdna-ssl.com/images/upload-flashcards/back/2/2/33522978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2571768" cy="2544699"/>
          </a:xfrm>
          <a:prstGeom prst="rect">
            <a:avLst/>
          </a:prstGeom>
          <a:noFill/>
        </p:spPr>
      </p:pic>
      <p:pic>
        <p:nvPicPr>
          <p:cNvPr id="20486" name="Picture 6" descr="http://fce-study.netdna-ssl.com/images/upload-flashcards/back/3/2/33523042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643314"/>
            <a:ext cx="2357454" cy="1990493"/>
          </a:xfrm>
          <a:prstGeom prst="rect">
            <a:avLst/>
          </a:prstGeom>
          <a:noFill/>
        </p:spPr>
      </p:pic>
      <p:pic>
        <p:nvPicPr>
          <p:cNvPr id="20488" name="Picture 8" descr="http://www.nevetdermatology.com/wp-content/uploads/2013/12/Canine-Oral-Papillomatosis-After-169x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2857496"/>
            <a:ext cx="1928826" cy="2857500"/>
          </a:xfrm>
          <a:prstGeom prst="rect">
            <a:avLst/>
          </a:prstGeom>
          <a:noFill/>
        </p:spPr>
      </p:pic>
      <p:pic>
        <p:nvPicPr>
          <p:cNvPr id="20490" name="Picture 10" descr="http://commons.wikivet.net/images/thumb/a/ae/The_nose_of_a_Dog.jpg/200px-The_nose_of_a_Do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5214950"/>
            <a:ext cx="1928826" cy="1504484"/>
          </a:xfrm>
          <a:prstGeom prst="rect">
            <a:avLst/>
          </a:prstGeom>
          <a:noFill/>
        </p:spPr>
      </p:pic>
      <p:pic>
        <p:nvPicPr>
          <p:cNvPr id="20492" name="Picture 12" descr="http://upload.wikimedia.org/wikipedia/commons/1/18/HorseNose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285728"/>
            <a:ext cx="2357454" cy="2286017"/>
          </a:xfrm>
          <a:prstGeom prst="rect">
            <a:avLst/>
          </a:prstGeom>
          <a:noFill/>
        </p:spPr>
      </p:pic>
      <p:pic>
        <p:nvPicPr>
          <p:cNvPr id="20494" name="Picture 14" descr="https://c1.staticflickr.com/1/122/294679356_1561b4f32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571480"/>
            <a:ext cx="2214578" cy="2286016"/>
          </a:xfrm>
          <a:prstGeom prst="rect">
            <a:avLst/>
          </a:prstGeom>
          <a:noFill/>
        </p:spPr>
      </p:pic>
      <p:pic>
        <p:nvPicPr>
          <p:cNvPr id="20496" name="Picture 16" descr="http://www.koreaittimes.com/images/imagecache/large/pig_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6512" y="3786190"/>
            <a:ext cx="2582467" cy="22002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İlgili res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52736"/>
            <a:ext cx="7587620" cy="489654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7346" name="Picture 2" descr="İlgili res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52928" cy="626469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00042"/>
            <a:ext cx="432948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28934"/>
            <a:ext cx="4279323" cy="298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00608" y="2010397"/>
            <a:ext cx="9289032" cy="484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İlgili resi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0"/>
            <a:ext cx="4067945" cy="4509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Resim 1" descr="http://upload.wikimedia.org/wikipedia/commons/thumb/2/2d/Rumen-sheep2.jpg/200px-Rumen-sheep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908720"/>
            <a:ext cx="6533109" cy="4536504"/>
          </a:xfrm>
          <a:prstGeom prst="rect">
            <a:avLst/>
          </a:prstGeom>
          <a:noFill/>
        </p:spPr>
      </p:pic>
      <p:pic>
        <p:nvPicPr>
          <p:cNvPr id="4097" name="Resim 2" descr="http://bits.wikimedia.org/static-1.23wmf4/skins/common/images/magnify-clip.png">
            <a:hlinkClick r:id="rId2" tooltip="&quot;Büyüt&quot;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38550"/>
            <a:ext cx="142875" cy="104775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3638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3743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Soldan Görünüş Koyun </a:t>
            </a:r>
            <a:r>
              <a:rPr kumimoji="0" lang="tr-TR" sz="11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Rumeni</a:t>
            </a:r>
            <a:r>
              <a:rPr kumimoji="0" lang="tr-TR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tr-T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Atrium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ruminis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endParaRPr kumimoji="0" 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Saccus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dorsalis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endParaRPr kumimoji="0" 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Saccus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ventralis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endParaRPr kumimoji="0" 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Recessus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ruminis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endParaRPr kumimoji="0" 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Saccus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cecus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caudodorsalis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endParaRPr kumimoji="0" 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Saccus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cecus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caudoventralis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endParaRPr kumimoji="0" 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7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Sulcus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cranialis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8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Sulcus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longitudinalis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sinister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endParaRPr kumimoji="0" 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9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Sulcus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coronarius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dorsalis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endParaRPr kumimoji="0" 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Sulcus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coronarius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ventralis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endParaRPr kumimoji="0" 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11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Sulcus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caudalis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endParaRPr kumimoji="0" 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12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Sulcus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accessorius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sinister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endParaRPr kumimoji="0" 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13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Insula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ruminis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endParaRPr kumimoji="0" 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14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Sulcus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ruminoreticularis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endParaRPr kumimoji="0" 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15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Reticulum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endParaRPr kumimoji="0" 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16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Abomasum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endParaRPr kumimoji="0" 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17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Ösefagus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endParaRPr kumimoji="0" 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18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Dalak.</a:t>
            </a:r>
            <a:endParaRPr kumimoji="0" lang="tr-T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tr-T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00108"/>
            <a:ext cx="7950111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farm3.static.flickr.com/2310/2246733678_988b777be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642918"/>
            <a:ext cx="7143800" cy="5357850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2928926" y="2285992"/>
            <a:ext cx="4074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P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İ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L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A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1428728" y="2071678"/>
            <a:ext cx="11737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Papillae</a:t>
            </a:r>
            <a:endParaRPr lang="tr-TR" dirty="0" smtClean="0"/>
          </a:p>
          <a:p>
            <a:r>
              <a:rPr lang="tr-TR" dirty="0" err="1" smtClean="0"/>
              <a:t>ruminis</a:t>
            </a:r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5715008" y="2928934"/>
            <a:ext cx="20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Cellulae</a:t>
            </a:r>
            <a:r>
              <a:rPr lang="tr-TR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</a:p>
          <a:p>
            <a:r>
              <a:rPr lang="tr-TR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reticuli</a:t>
            </a:r>
            <a:endParaRPr lang="tr-TR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 descr="http://25.media.tumblr.com/09e861939e2074c0797b82380d6be699/tumblr_mgneulf2E61rd5divo1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857232"/>
            <a:ext cx="6405522" cy="4804142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5072066" y="2071678"/>
            <a:ext cx="1138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cellulae</a:t>
            </a:r>
            <a:endParaRPr lang="tr-TR" dirty="0"/>
          </a:p>
        </p:txBody>
      </p:sp>
      <p:sp>
        <p:nvSpPr>
          <p:cNvPr id="6" name="5 Metin kutusu"/>
          <p:cNvSpPr txBox="1"/>
          <p:nvPr/>
        </p:nvSpPr>
        <p:spPr>
          <a:xfrm>
            <a:off x="3000364" y="2643182"/>
            <a:ext cx="1156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papillae</a:t>
            </a:r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2786050" y="4857760"/>
            <a:ext cx="1156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laminae</a:t>
            </a:r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5500694" y="4500570"/>
            <a:ext cx="1951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Plicae</a:t>
            </a:r>
            <a:r>
              <a:rPr lang="tr-TR" dirty="0" smtClean="0"/>
              <a:t> </a:t>
            </a:r>
            <a:r>
              <a:rPr lang="tr-TR" dirty="0" err="1" smtClean="0"/>
              <a:t>spirales</a:t>
            </a: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1485900"/>
            <a:ext cx="78962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9704" name="Picture 8" descr="3d color equine gastrointestinal tra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3643314"/>
            <a:ext cx="4989319" cy="3143272"/>
          </a:xfrm>
          <a:prstGeom prst="rect">
            <a:avLst/>
          </a:prstGeom>
          <a:noFill/>
        </p:spPr>
      </p:pic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516255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1506" name="Picture 2" descr="https://encrypted-tbn3.gstatic.com/images?q=tbn:ANd9GcTgjmyyFB5B6V4wiImznDcafLo7SBkVTK0IUWwEnyN9tj6znCy5x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3330372" cy="2357454"/>
          </a:xfrm>
          <a:prstGeom prst="rect">
            <a:avLst/>
          </a:prstGeom>
          <a:noFill/>
        </p:spPr>
      </p:pic>
      <p:pic>
        <p:nvPicPr>
          <p:cNvPr id="21508" name="Picture 4" descr="http://fce-study.netdna-ssl.com/images/upload-flashcards/front/3/0/43803038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5000636"/>
            <a:ext cx="2286000" cy="1733551"/>
          </a:xfrm>
          <a:prstGeom prst="rect">
            <a:avLst/>
          </a:prstGeom>
          <a:noFill/>
        </p:spPr>
      </p:pic>
      <p:pic>
        <p:nvPicPr>
          <p:cNvPr id="21510" name="Picture 6" descr="http://classconnection.s3.amazonaws.com/658/flashcards/2520658/jpg/01101713598514825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214290"/>
            <a:ext cx="2643105" cy="2335844"/>
          </a:xfrm>
          <a:prstGeom prst="rect">
            <a:avLst/>
          </a:prstGeom>
          <a:noFill/>
        </p:spPr>
      </p:pic>
      <p:pic>
        <p:nvPicPr>
          <p:cNvPr id="21512" name="Picture 8" descr="http://www.fribrasil.com.br/fazgc/upload/1001091146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2786058"/>
            <a:ext cx="2685228" cy="1928826"/>
          </a:xfrm>
          <a:prstGeom prst="rect">
            <a:avLst/>
          </a:prstGeom>
          <a:noFill/>
        </p:spPr>
      </p:pic>
      <p:sp>
        <p:nvSpPr>
          <p:cNvPr id="21514" name="AutoShape 10" descr="data:image/jpeg;base64,/9j/4AAQSkZJRgABAQAAAQABAAD/2wCEAAkGBxQSEhUUExQVFRUXGBgVFxgXFhcVFxcYFxgYFhcYGBUYHCggHBolHBQXITEhJSksLi4wFx8zODMsNygtLisBCgoKDg0OGxAQGywkHyQsLCwsLCwsLCwsLCwsLCwsLCwsLCwsLCwsLCwsLCwsLCwsLCwsLCwsLCwsLCwsLCwsLP/AABEIAKUBMQMBIgACEQEDEQH/xAAcAAAABwEBAAAAAAAAAAAAAAAAAgMEBQYHAQj/xABFEAACAQIEAggDBgQEBAUFAAABAhEAAwQSITEFQQYTIlFhcYGRBzKhFEKxwdHwI1Ji4RWCkvFTcqKyFzPC0uIWQ1RVc//EABkBAAMBAQEAAAAAAAAAAAAAAAECAwAEBf/EACgRAAICAgIBBAEEAwAAAAAAAAABAhEDIRIxQQQTUWEiBRQykRVCU//aAAwDAQACEQMRAD8A1K/TS5T3EimL06FEyaITXWNEmsA7XKBNAVjAiimj0Q1jAAo7UQGjuaxhMmiZqDGk6xhWhSYNLpb8VA2BZlWfKTWs1BafcKshnANHs8IuMJ7I8zP4TUtw3AizJJBJ57aDlQlJUFIXukKJ2pC9eCrmMmJOg3jX1pe+VI1E+FJYoSIAgDc+Gsx7VzMqiDu4nD3DJuATM8iD7/SmGOthASjFtiJjy0I5a8+6pu3wO1cE3EEmJjQ+4pwnBLKCMkjkGZiPqaVJ+Rm0UT/GO1vEcuVWEY+2oGZ1WdpIE+U1M/4Phx2jZtT35F+mn1rOulnTLC4Z3XDWbTXM2V2CKBK75niT3QPpVYSrQjVllxeMEGNZqIZapvD+nst/HRQDzQER5qTr6VasPjkuAMjBgddDNd2NpnPNMVGlFdq6woZaqIJAUaKPFdCisY6lqafYeyBSPWKomQPE0nh+KW22YGO6pyY6RI3hpSNBboY705FulCETQVx7opyLM1y9Z0gULNWhvmFdL0lbsNMCndrDRvRejIatZzUZMKBT+3ZNHdIpORqsb9QfGhT6RQrWbiGu3KauaKz0RzSD2cJos1w1ysAODQooNFxF8IJJA+lYwpSb3QKpXH+n1uwSq9s/yyP+4GqdxDp/ef5Oz9frQsNGwnErrB2pJMeCwE7z9N/wrC26SXyc3WEHwp5w/pPeV1YtmKnNB0nvE+Vaw0bdmmuVG8B4zaxdrrLZBjR1MZkbuI/A86W4goCEx+Ud+vlR8CiOMx5Gi9x1318KguJ3cx0nUTqZJknntup/YprxriS2wCGBU6jXUc/bT0pNMcrDXSIWddWCaye/MrGfEVBtsskkad0I4r19hAAAyaNAjYxqOU1Zrg5VRPh9jLaW+rVhmLSdfmO3hoNB+W1X5RQAxK5bFFRRzM/v+9GvD3qNxVwjWR3jT9+FBsKJO7eVdyBSAvhuc+VVi/jgfmlSR36qIDHSdDqtd4ZxEG6d45efjMeXoKFsNDX4ncYazhurTOHuEKrrpkMySTuNBWIcQTLBY95jc6cz661qHxg4tlt21UL2tczNEQJgLvm9O/uMYpir7XGJYyapDoWQ6a8BMankeQHh4+P7E/0E4gy4gWpBS5Oh5MBIIPI6R7VUQpNOOGcR6i6jgSUYNv3HUVSLp2I1aN1VYAn9+tdZKacN4lbxFoPbbMpHqO8EUz4zx+3hl17b8kB/E8hXY5JKyFNj3H423YTNcaBy7z4AVUsX0mdyTbBA5CDHqTvUVexT4hjcu9onYcgO4A6Aad/nTPGYsJoVInQSAND4g1yzytvReMKHuP4pefRm07hTEcWuqeyW8hoBr+9oqJvYyJIMfvupv9vdiIWT3yanb7G+i3YPpZetaQPPn761d+jfSbriATJPLc/nWQ4ZLrg/wyPH5fqR+VL4YXLdxXEqREyYHuP1plJgcT0XbcEUYVC9G7pa2CSDpyk/UmamZqggcLRlt864Emg5IGtYwe7dA2qPvPRnuTSSgk01CNh4NdpxloVgCRosUvAoNaqZWhsRQilSlHS3WAN4qv8ATTFtbw7lQNB7flVnZKqnxGLDCuEXMSInu/vWYUYPiiZMyTNNwT40uJ1n1rhvcgPfWkGC2amfspygxKmBKkNqeRI1Q76MAd6gwfSp/AXcqyo0iDzz8ypndTppQYUcwuOuYa4HtO1tgIkHfwI2I8DV+tdN26m2MSFzXCQIU9ofL8p5TIJ20qo4nh6MFYdnkVAzZTuRMjXQmeag81My1nEZb12+AjEW2s28wlEJa2o+YQGS3MTB566msahbEcKFxVu2lPVHRkaQ1pxoy+I2IPcRqdDT+9w1h14BJzFrgjkQwYx5qI8h5U66LXnbBXOuZgTecpmHLq7cRA+UxcOnjU30f4PexAV4A2mdiNnE+OpBAiCKlZQqnDnfDNaupsLjN3clEGfM+4rfrN0MgYagjQ9/iPCqdgugFsZetuF1DZssQDGUQf8ASJ76uMcuVGxWI3XM6fvWmmIUkbRsRz131nyFPZQfeHvRLl63zI9jSG2Uri9uG2jQeXL66a0xUlRJ0J+XflMnyke4PdVs4lasXIlwp8yJjz8qhsXw0nVWVx/SeQ2WDy2FOqM0zI/iTea5igGJIVABymSx256zVa+yELLQikSC0jMOWVQCWHiBHjV9+IGG6trdzIC+qSwkKdWkKdC2p1aR3Cdaz+7aa5c+87MQTu7N6ak6VRKhB/hcPaKQSxBMTokZgVDbtMGDuKh8MMylckkAkELLCBpOUbTzqf8AsQw/Zvv4rbSGuMDzb7ttdOZLHWFI1qOxuLU9hLYRY0GZo7tYgFvEyfGiYd2Ok921hUsWjlC6k7kkzoDyXXb/AGpjb4sWfNdkzuRvTTsndSnKQcw9VbX6+lIHfv8AfXXuNbsxcLWMR4GjdxgZhpGsxP40zxV9QIiZ7iQfHstO0zp31X0vHloan8Lg3xSZEAzDaTz8+VTlJQ2xlsrd64C3h3R/epHA4nkNPHapzBfDvHkknDuQOc2yD/1VxbShIgecQfbegssZfxdh4vyJC4CNW9jJny/tXLVk3GUKSSTtMGNtNPyp5gsBcusFtgMTptEefKtS6GdDFsw93Vzy5A+o0NPFWK2SXRfh2SyogjTnvU99lgUdEjSuPpvVrJ0IAwaSvtR7z0wxmMW2jO5hVBZidgBuaIAEjXkBVU4t8Q8Dh2K9YbjCZFoZwI5ZpifWs06b9Ob2MLW0Jt4eYCDRnHe539Kpk0HMPE33/wARsP8A8O97W/8A31yszjz9jQpfcYeCPQVsUqBTdbtH6yiYUC100RWkUVmisY61N8VhhdUqwmRzpUvQRqxjDemHQ+9h3YosoSTpvG+1U1OydgfA6j1r1Netq4IYAg7g1TMd8O8J1lu5bUoEYsyDVWkzJnXepzfCLk/Ay2Y/w7BNfIUWGJnRrasI8weyR7Hx5VbH4QuEw+V0V7zSxMfKYEKJ5CN9JrUBbA2AHpSd3Co3zKD5ivEyfqLm1qkdEcdGQcPzI/bJyaI45udGKr3MAAcx0UkTMwbTwno4+Kcvh0/hvJuOCMjE6sro3ykjUQYGg1jNVkXoXbxF0SSqqNTCkoJkwSNzpvI0EzWgYewqolqyq27SiAFAVQOQEabyT/evRxeoWWNoRxplc4B0QSxbRHOcLpljTUzrU3ieKWrJFvNbtmOypZV5aGPSk8R17C6oyWlKlbZktck/fbkumw1M+UVnHE+G3bbxfmWk5y0qezvnI8Yk6+1GnLzQ6pGl4LH9ZqHDDXtKZGniKg+OdLxZuG0FLsIkFsg25GCT57amm3RLiVi2qWFeXYkmAYzGSdT4A791TPSG0jWyxtLcuBSqSqsRPdJGkwd6VRrsfvod8KxPWWg72zbOvZYyY5GfKq90g6SPauFAgyZQQ4bXMSQVyR5azUV0efEWAesJFsKRlLyMxbNKjXSCRSfRm+b/ABCbgAVczW5OrkADNE8sxpJr8qL4YqnKQ34g2OuKWt2HJEEZ1jc66MQdppi1vGBlKWbqkjVQphWEHf5Y1I7tK1fHWRHKqtjGifLT3/tVeKSo0XzfJERiOHYi7aNvF2cwgEMsXMpGoJymYrPeKXLmFJTKQRBzBMloHvA/+639TkxyEwa1HCcVK6DU6x494pfF3BkN23pzdRsfGO/vqkJVohkwbswLEKZzMTrrmJJknxO5rkAkH0rVeOcLt4oZrTtYuCdbbFVbTa4g0I7zE+e1Z1jSLbNbuBGuAkMwy2XUkjRFKgOO5oJMwIEE2OeUHHsgLt2uWkLEAAknQAayanMF0SvXipXQPqCwggRMsNY+vM1dOE/D+5h3F5Qz/dCRLaz24jTb0mlnJxi2lYqIXo70UgB7sydQvd51asNg0tghFA76hsf0ts2yV7bMpKkBSIIMEEtA3FQOM6aXmkWlW2O89o/XQV5MsefL2UVI07AcdfDqSbmW3rmzEZR461VeiXRS5i7aXXOVHEqy8xJGvtULwfodj+IEOyvk36y6SluP6ZGv+UGtt6N8J+yYa1YzZsgImIBlixgd3art9J6ZYrfyLKQOB8Dt2EAhSRzjeOZ8alS8VyZpG8a70iTY460Cm9+/TZw3fXRaJ503EVsSu3ahekvDjicNctK0FxAnbQzB9qmr2EPKkHtkcqfVC3TPOXSDhN3DXTbuplI5jVTPMNROjPD0v4uxae4LaO4BciQNdB5kwBykivRy4NXBzgMDyImq7xXoJgHDfwFQkHtJ2SCeenOoTxNpqLHU/LLt/hafyD9+lCqP/gF//wDYX/YfrQrxP8T6j/o/6Oj3YlrrhNJFq6Hr3DnFkuUYvTfNRg1YwejjSkwKM1Yw40iajeMhzaYW5LGNt99acdZypMtSZIKcXF+RlKnZRsRxDFWiddv51/Zo1rpiw+e0D4qYq6O06GD56/jTU8MtP9zL4rKf9pArzn+mrxsss/yiV4Li5whvhSOs2Ezosjl40bovxpGtLmIDSwaTzLGNzzGvrT7iuFy2ktrMKqrvJjmST4CqLxvgbgk2tI8d+fl/vSO8cqj0tHoemwwywqTpsu3SviRs2GuIpZxAUAEiTzMchqdxtWY4vjt7FWbpLMwtqtyVXKoiJI5kg6jy51b+AY18TgWS8D1lstZedMwiVbxlWAnvBqtX8RYuWrli0quUGTIXa0F0jXwHrtXTGVnNPG4a+CFv48C6xg/+YTode0AUMnvjKdtKuvDOLtcwttmaWOZWMg6oSvvA+tZZirhQ5SDmAVCWJOW4m/ZmOc+FWDgXF0TDupYsbRdycpEqUUlo5Q2YeMUcifHQMUly2TnH3e9ayW7nVg7sPmygEGq7ji+Gt2rllzmtEHNvoZB9Nfai9IMfFu4gZkBAW3lKk3tJZidxb1A05z5U+wmAy2FtFs8LvtM66DurnmmkmzuwSUpNI1HovxP7Xgrd5gAWU5o5MrFWjuEqTHiKr/FnCz4T+FO/h1a6vAm2Aey90CO5jn/9VQnSS/ow5kyPfWrXaQmCNTlFkLeulWOpEaj11/M+1S/CMbqyk6Nr6nuqv8Qbtgd4X6LRcFico8Qw9tvyqngbJ8DnHSjwNtx4a086OYVL+KUuYORwBpDMMpUzvoof9gUy4q0gHx/Ef7Uz4bjDbvW7gPysCPcVaL0cGRdo0/AcES25bfunUAA6VOosHb970yLjcE66jX2pe1iarRy2Zofg+Hv3bl7EnI9x7gW2kNDuWALuSBv/ACmrfwfoXgcJDW8OjONQ9z+K4PeC2in/AJQKm7l+kmuzQ4I3IVu3Joq29NTSBeKNnmmoFi+YbUi1GS1RnU1jDZ2rguR5U6FsxXGtijYKGxuzvRWIA2pwLYFJ300o2BoYHvFI3rubQ06+z95gUfqF8RT2hKY2+zr3n2oU46sd5oVuRuLGgM13qTTfDtUmLojbWolBk6EUUNT57oI2pq1usY4tyl0NN8ldVorGF2SknFKreFELzWMIEUvhbZLL5j8RzpMx+/1p/wAOssWBC8wf7k0GzInOIjWmP2XNGmnr3/hFSmLTnTPh90l3JkAREiBu2x56AH19uGUE5uzrjNqOhnisILdpztIGg8J/WsN446W8WH6tikzczKXQk7wD3d091bh0kxH8NhO4NZMLosEi4xKyxzxoonQNHnGtInUtFnvHb+SurgRcvEMVS25YrcQjJzIADeYEGDSHFsC2GbJnBFxNY7Ok9oEecHyNIcSi7ddrYBzNoBu3ioMSDp2eU1bcThEuW1W72gMssYUnKJMk7c/c1WcuNEsePmnXgZcEtDEBHuBz1QQKT8ratAA56x/pHfTnC4W/9pa4SCsldSflB5Dzn9mi8buIMPbVSQjOqrk5hATvO0j6Und4mTasIgILBDMySQ0QZGskSak7ls6sdR1fRp/Qwzh7vL+Ky/8ARbkj1MelVTjjZrp1MKpGvnVm6K3CnDkciGbO58SXbWfGAfWqTxXEkuy6AmB6d/1it1SOj0+3KQyxrSQeck+2lNc427vpqTR8Y3ZU9+f2nSmgbU+Jq0eiOV7JR70p5AH8RUYvd6fl+EU7tPuN9BUbiLgFzTmDP41WL0cc3s1XonxbrrJVsue22Q+RAdPXKw9qmmNZX0R4ytniLW2JC3yls9lgodVAQkkDX7uk/MK2AYODyrpTVHG07ELVgtTpbOUeNOLe1FK60G2FRE0TwpTqxuRSgaKTu3JoBDM4pF3pMNrXW3rAsM9yky1AsK4RO5gUQALAVVek/TaxhOyTmuckXU+vd61JdK+JJhrHzKr3CLaltlzGC5/pUSfSicL+HnD9L0HEsdc7vnUnmco7NTnkroZRsrHBOl2KxLjq8FcdD94GAo7ySI9quNxX++Gt/wDMOz/qFWPB4RbQC20CqBpsI9qNjLAZGzgEEEEESIjUEGp+9IZwRW/sx/mHvQqk/wCOYT/jH/VcoVv3n0D9v9mc4f4l41TJ6pvAofyIq69H/ijh7sLiFNhv5tWtk+YEr6isYrq1SwUepcJcV1DIwZWEggyCO8GnFYd8Mukt6xdFgQ9pj8haCDzNsnSeeXnW1C9OtMBjiJpF0FcV6DGsAIFoBDSqrU/w3hwWGffkO7z8aDdBSsbcH4V9+4PIfmalMXe6tSVXUDQCnBYb1AdIOk+HwwJuXFEAkgamBvoPMDzIG5AqEpNlEiattntg7SAfWoHF8SFtyjDtaECYkTDE+hp30V4wMVYzhSup7J0IG6yJ0JBB9e4iW/HsKj5myjOBIY6ar8s/UUmTqx4OmZ70y4tiLN0lCty1d+RSdQwESpJ0U7xtPdUPiFF2z2wAHUGAZgkZt/Axr4U86QKGzJcJZcpCtIkZgCco8CSdDqCar3CsJcsnIcptEswaTO2hIOkRGnrXNaa+0dMtOvDGvD+BFbn8XI6Qee5I/lYd/wDvUvxPDm9ZdAATAKySO0NRJM93+1KZDz/uR4/pSimJ2HjMfXl7UryttMvjxxUWkRPA8P8AwmtX1CjVreZhmAyiSoPyxM+bVL/agly3hktaOcqiIAaRA+uvcY76qlvBOXCWU655MZBmO+kt7ak1pXw/6J37Lddi8oyybaZszBm1LMQInU6AnUzyFWlBPdmx5OEarZZuMWxbsLbHyooQf5QB+VZjjL4uYjTYHXyAn8qunTXieUZQYnv/AHtWfYca5joO0fbf8RSLsvG4Ybfk7jLsnwGgpqhJ+tGuNoB6+9FQx7T71ZM4JTtjm2+hjypDhtnrLwHj/wBIMk+1KIfGBqx8FAJP0Bpbo3hybd67y1trrBzEAaHyb8PSkSMn5K/wGz9q4laCqga5iOsJzsSIY3GiDAIAO/dXpUOTWLfC7A5+IG9lMWkeTEAs0KOW8E8+W3M7F1ldKOdjnrIFF60UiGohGtGgN0KPiKTa7pSN1TMRRhaNOkI5MNbujc0V8RRrdmTBo92wAd62jbM66ffET7Ixs2FDXoli3ypO0jmfCqZw34sY5T2+quruVKlT6MDp7Grx8QPh6uN/jWGCXo1B0W55nkfGovDdDMJesLhg5tXRDMuYZ1uRDFkbVhOYeW1cvqc6w05J0ysI8kQfTD4grj7KWktG2BDuWIJzAHsrG66zJ9qadHelOLwazh7pVJzMjKrIxiJgifYimb/D7iHbCYZ2FstLCFDKpIlZOsgSAO8VCOrPADZVyjed+Yii2pbClWjaujXxfsXoXFj7Pc2z6taPccwHZ9atvSDj9m7w/FXLN63cC2nk2nzR2TzUyK8y2MNHzbxpp+lN2v3FzBGZQRDAEqGHcw5+tLwT6DdFi+znuHsK7SmahTcQWykwO/6V0Ci0ZacAtacqQQSCDII3BHMVuXQPpD9rsAt869h/MCZ8iNawkVOcF4pcsWrxtOUYmzBHIh2Yn2HrWMeglpRFqs9EukYxtnOIFxezcXubvH9J3Htyp9xrjX2W1niWOijx7z4CmELJiOJYfAWxdxbhM3yKZZj4hRqagm+L+AJ065o+6LZE92pIFYn0i45dxNwvdc3G2knYdw7h4U46L4IPmOgI5nlO8CpS+ykTQeK9NsVjXCoDZt6lbazmj+a7cHyjwGvloTWMVcVbgVi167m7KKFkuJgknsqFk5VJ7AzMQzE5Xb28qkICOzudzHM92uwG3idaa4G8thGussuQERdAe197+ldOYk6QIE0EMah8O8a4zWiEAH8mY5nMljmbflqe02rGMwAkOkN8j0P9/wAQKoPQ3ibi9mOiIMixopMjOVHPUiTJYnKNdav2MjELKnXmNORInTlIb2FQzdDR7M54m7Elt4iB5HYE7afhUBxDjboQtu0JOnaJO3kP3FXjE8HeTpHfTe30dSHa4kgqdQYYgA9n8vWuODSl+SOuKtaZmGP45i5OYm2P6VAHvr+NG6Pr9ouFHck/N2iToN9DWh4boyMQEvK40UjqyIUyDEzsYM8+VVO50RxCX8xRrJDMesQLkUKpMgjSNhrvOtd0ZQelolKEls17oZwhMNYEABmhj4DkPzp/xPHBVJ5Des7wvS/E2UVL1oMFAAu2z2WH9Sn5fMSKHFeJXbwg9kHWN/HVpiNKhK0dWOFu2R/F+KPcuMQZnTvj+9NMUjKgB00gDmZ1JNOcQBaARTJ3JGvaYawdogRUdcUnUkn60IoX1Ga9ITAmaBEeX6V1hGnv+lHsW87QKc42xRbLMhVR2rkIvgsgMSeQInXuB8KsC4VbNhbQiFXtaSGkktIPKTMdwomGGQyFygdkazMCJn0+njXbrkn1Oo8Cf1+lViTbLT0KtBbTFQBLR7D+5qy56i+huGCYZSwEszN9Y/Kp1mHKuqHSJMalzyouVqfZ19a4WFVTF4saiaUUmlyYEkQN5Og96pHSL4oYLDyqMcRcH3bXyA+Nw9n2k1uSMol0ViKUTCO/L1O1YTxT4r4y8SLeTDr/AEDO/wDrcR7LUjwv4pYrC4BkYtcvu+azdukNFsjtEiZMEGJgdrwqTn8DqOjcrXDEG8moPpjx/A4DqnxFvPcBLWgtsM8ruVc6LE9/OsUwnxD4gbq3XxLmCDkhVQxyKgbGti6TcEbi2AtGOqukLeVTDCSPlJjYg7+VTlJvsZRSK7ifjdhh8mFxDeZtKPoxrE+LY5Xv3ntqbaXHZ1Q65Q7FssjzrQ7Hwox9xgGS1bWYLG4D6hVkn6U0+IHw++w2LLG6HuMzDRcqgATuTJoWMZ3dx0rHPv8A7UkgLhtAT37Gf2KRuAqSCNaWtN2DGh/H960wpa+qahXKFNRqKTXQa4KFYAYNTnPCR3tPsI/Omq0ctMeFYxP9EeLvhb63h8k5bg5Mh3HnzHiPGrV0q6a4a+V6svAVlMrGpIg/jVFxVwdRaAGvazeYNRxoGolLjoxkN+VWnozayg+QPvtVDU1McD421gwe0h5cx4j9KDQyZpLGEJG+3tz8+VVq4jG7sWkzvppO5O3MknxJNTWFxdu5bDK4ynnIHfvTfApbuXsrOgt/fJJywDMMV948KToIbhzMGREVpJBNwKdcu0LH/lppAjlMVduiwuv1pW2yJComYDNCyYC5iBlJyyeanVoq9Lwe0LChIAyiCuoIgRqdxSdnhoBlSTHMyPD2qcthR2zhM413/c8tfYU1xuGGWIpzgsR2t5Eka+Gh0NOsZZ5j0HidK554+RWE+LKHjQbeaDqQQJJ56e/61EcbxrHDhE1CuC6yTmgHad4OV4kbVc8fw1WytGzAn/KR47beem9Vu7wlsxJ0WSskAGNtIG0pEb9onlBnCDTOt54yjTGfRTHi5ZFtMuYMC+cgjq2EnKonQ5TpPM61J4bguRBmtA3DmLtayIDr2ZGgmDqQNcu9ReOsdWW6odpgVWBq3ZMD/L366SByJS4pxW89iVZlbNIYnLDCNDl1jWPUU7bb6BF1G0wvHeEqmQMQXMbENcYnZQuhMSO+Krl+5lJBERpBjT0ml8biXuLZum7DjssWJBBTnlHmQc0TURjOJuEi8q3SWzZvmZRAGU3G1y6aDzplC+mSyST7FSQTAM1KcOAJAWCJIkakx6eO1V7C47MVARpPsAOc+tWjgeDyqOW/1MmnSrRzNrwSWIgDbT9P3FR/DnOs82JHkdacY+9PZ1ka6b9+ntUfhLylzlYHw2NWENR6LicOk7S0eUmpi1gmbYad50FZonxJt4PJhxhzdZT2iXCCD2uzoZ0P0rUOinSK1j7AvWQyrJQqwAKssSNCQd9xVeegcRxb4WPvH0H607s4ZF2HqdTS1J3kJUgGDBAPcY0NDkwUVvplZw+Otvw9sWlm7cykqrp1kBg0dWTJBy7V5f4hgeqvXLQbPkdrcgETkYrOXltS2IV+sYuzG4HJZpObOGMtO8zzq7/D7ojhcYVbF3blpjc7IYqq4oE6qjsJLZgQ0Ge0Odax6M7t2CTABP73PcPGlbFmTtXpfC/DPh9q6923bZc9t7WXOSgFwZWIU8yPGPCs1xfwkxtpiLZtXEk5WL5WjlmUroYjYxQcjIkPh/8ADcXXW7iFFzCtbzoVcoWYxAZRDCNZ1rZcDhFtIttAQqjKoLFiAPFiT71EdC+GHC4S1YYhmQGSNpJJMT51LPeytrsaFgaHFZP8ecQVt4clSUzOCw5NAgewJ9K1O6+lRPSPgSY7C3MPc0DjRoBKsNVYTzBpWwrR5U4hlZQR786a4fDdb2U0aCcpOhj+U9/gfepzpJ0duYG4+HvDtrrI1VlPyuvgfprVYLR5jaKqgMu/2d+76ihSNCjsUpVdoUKJgyD8KAp/wIjr0nUa/gaR4hh+rusvKZHkdRQswpgUz/w+bEBf+Y6CPpTnD8Dc3ntXAbbIJaRrVj+EvAjiccrEdiwOtY8s21sep1/ymrl0g4cLuKxDoIKstudpyKCY9Wj0pMrcYtrsK32ZdxTBBFCoNBzO5PjUOa0DiPDm2Kn2Me9UziGCZXOmk1PDNvszGSPFTXCOIN2bZAyZgzEaGNjtUNctlSQwII5Gp/DYSMLnjVm3/pG31mrsyPTJxCC3bCGVyrl8o0pzbx8AAmJMD0P6RWP/AAt469xLlh3LG2FKZjqEkiB3gaVfEunn6fvzmuabp0UStElev6sdtZ0/KnIxZy61EWHllU7TrUniAO0F2USTy/vzpBqIzHYsjTxk/vyqAxfFDlIBM9o695IUgehn1NNrfSi3da4raMuYnnAAJiecaT3ExTe9h2udq3DAMASDtJEfh9am1IDYZuJLkQbhRHtADeYn6Uye4oBCrsgyzrqOfjqq6d++1SljoXi4JZAo2HaBOpHL986jcfwa7bJBExoSNe80HKS7QLIXH9XdYs0gsxkDmCYzT3kED0qPbAIcuh0Gpk6neT++fdpUq1hp2Pt4/pNHs4UiC0KDA179gPegpsDdiHDuHCdAKmsZfWxbk7Df0qX4TwoPYa5aIcrOYc47wOdUnj2PlsoEqNTOmp8Rtp/erYwMa/bs5YyQ4nfQ+UjsnXvp3w/5hoPExERvI/frUQCp2GWYGuo03Ecjp470+t3imfuCf9xA9taqAZ3+k9pbVyy2HM3boa5ekF+rDhstqdFMCJ8a2joX0uwH2W0uGR7doAgqRLK0nNnM9pidSedeaL2LzEnUT6ggaCV22FW34d4wgXU7iraeIj8qp7aj0az0nb49YbZ/cH9Kf2r6uJUgjwM1j+CxRqw8H4z1DSQWV4BjcRzFKw0it/Ev4dFDfxuHIKE9ZctRqpPzsp5ru0edZilwjICSQhzBSxyiTJgA6TAkiDXo/H9J7DWmUZpZWWCveI1nSvN3Ec+HfJdRkbylT4qeYopmN06F/Em3i7y4d7fVEoAjF8wZgBKSdZ3IJ3g+t1xLivLPBuPjD3rd5YJRlYA84MxXoTgnSWzjbQvWTodGB3U8wf3rST0GPZO27uWKJxC8ACxMACSToB61EvjtTHLv51Q+mfF3vXOrz/wwJKjv8e+pOZSjUeF49LtsMrA89CCacWsXrBBrAcPwDFXVuXcGGDJzVsjE7wp0k7U84B8Tcbhj1eKXr1UwQ4yXkjxgAnwI9adJ1YjaLZ8dOELcwq4lR27TBSQN0cxB8jB96893rRGvI7GvXPB+L4fiGH6y0Q6HRkI1B5o68jFVXinwo4bcVgma0WUwFuSAdwwVp27qaMuJtMx6hWg/+GL/AP5K/wCj/wCdCn96IvtsyvIC8QO86DWori9kLdYDQaH3FChS4hWO+CpALc5ipa/gbdwFmBzARIMbVyhT3+QDYvg/wtbOAQr816brmNSZKqPIBfqe+m3EEi5d/wD6OfVmJNChRkYrl/FsLqpPZbNI8hpUJ0rsg2HMQdD9QPzoUKl/sMVTja5hac/MyKD4xzp/jcR/BRFGVQApE6Hx2rtCqmC9BMa1vH2cv3mNs+IYH9AfSt1tnUjxoUK5838h8fQLHM1A9POO3LGEKppnnMZMwMoyg/5qFCtHtBZT/h7wkYlr7s0EZk2k/wATtEzOnyitSTAJasC2ghZQeJ7SrJPfFdoV2wiqbOeTdl5uDQ1SOKp2j4/nXKFcuYtAyDF8QuI9xQ7dlrg3P3XUz5w0egpuOJuwZidQqGORk2+X+dh5GhQpEkAk+AdIblgPbGqsI1O33h7TFQSXi1wk8/7+/rQoUF2zMVwkM2WIg8vTlSnGWKYe7B1Iyz3AtBiuUKrEVlGNTfRC6ReIHNTPoR+tChVn0A0fDOQAQamOsJtz4T7a1yhUxxviMQY/fdNQnG8MuIt5Lg03BGhB7wa7QpfJin//AE2ivq7MAJiAJ12Jqy8H4q2EkWVCht1Gx5SR3+NChWm7NHskX6UXnbfLIjTbXnTfg1j7RiBbYkSdTzNChUIL8kPJ6NWweGW0gRBCroP331V+n/Bbdy315EXEgFgB2gdIbyoUK9HIlwZxxb5Fp6EcBs2MNbvW1K3HQZyCe3vGZdjHLTSo7p1hwlxXUkFwSfAg7jzrlCuE6kVf7Vc/4je9ChQpaNb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1516" name="Picture 12" descr="https://wimpoleestatent.files.wordpress.com/2014/07/cowstongu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2643182"/>
            <a:ext cx="4088452" cy="221457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24" name="Picture 4" descr="http://datateca.unad.edu.co/contenidos/201506/201506/va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42852"/>
            <a:ext cx="4954068" cy="3286835"/>
          </a:xfrm>
          <a:prstGeom prst="rect">
            <a:avLst/>
          </a:prstGeom>
          <a:noFill/>
        </p:spPr>
      </p:pic>
      <p:pic>
        <p:nvPicPr>
          <p:cNvPr id="30726" name="Picture 6" descr="ox cow digestive tract intestine system 3d veterinary model anatomic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156" y="3357562"/>
            <a:ext cx="4186092" cy="4000528"/>
          </a:xfrm>
          <a:prstGeom prst="rect">
            <a:avLst/>
          </a:prstGeom>
          <a:noFill/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429000"/>
            <a:ext cx="45720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5" y="1509713"/>
            <a:ext cx="802005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9458" name="Picture 2" descr="http://e08595.medialib.glogster.com/media/67/677be7ac17b23e04ec4c623f0358abf93c264b5ac3620ab777287f905224dc32/sheepdigestivetra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71480"/>
            <a:ext cx="8673522" cy="5786478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 bwMode="auto">
          <a:xfrm>
            <a:off x="3071802" y="3143248"/>
            <a:ext cx="1000132" cy="21431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6 Dikdörtgen"/>
          <p:cNvSpPr/>
          <p:nvPr/>
        </p:nvSpPr>
        <p:spPr bwMode="auto">
          <a:xfrm>
            <a:off x="3000364" y="2928934"/>
            <a:ext cx="1214446" cy="71438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2857488" y="2928934"/>
            <a:ext cx="1558440" cy="830997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tr-TR" dirty="0" err="1" smtClean="0"/>
              <a:t>intestinum</a:t>
            </a:r>
            <a:r>
              <a:rPr lang="tr-TR" dirty="0" smtClean="0"/>
              <a:t> </a:t>
            </a:r>
          </a:p>
          <a:p>
            <a:r>
              <a:rPr lang="tr-TR" dirty="0" smtClean="0"/>
              <a:t>   </a:t>
            </a:r>
            <a:r>
              <a:rPr lang="tr-TR" dirty="0" err="1" smtClean="0"/>
              <a:t>tenue</a:t>
            </a:r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 rot="19443686">
            <a:off x="4022587" y="1734410"/>
            <a:ext cx="1191352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tr-TR" dirty="0" err="1" smtClean="0">
                <a:solidFill>
                  <a:schemeClr val="bg2">
                    <a:lumMod val="50000"/>
                  </a:schemeClr>
                </a:solidFill>
              </a:rPr>
              <a:t>jejunum</a:t>
            </a:r>
            <a:endParaRPr lang="tr-T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8 Metin kutusu"/>
          <p:cNvSpPr txBox="1"/>
          <p:nvPr/>
        </p:nvSpPr>
        <p:spPr>
          <a:xfrm rot="18298276">
            <a:off x="2215129" y="2763797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ileum</a:t>
            </a:r>
            <a:endParaRPr lang="tr-TR" dirty="0"/>
          </a:p>
        </p:txBody>
      </p:sp>
      <p:sp>
        <p:nvSpPr>
          <p:cNvPr id="10" name="9 Metin kutusu"/>
          <p:cNvSpPr txBox="1"/>
          <p:nvPr/>
        </p:nvSpPr>
        <p:spPr>
          <a:xfrm>
            <a:off x="714348" y="2714620"/>
            <a:ext cx="1576072" cy="830997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tr-TR" dirty="0" err="1" smtClean="0"/>
              <a:t>İntestinum</a:t>
            </a:r>
            <a:r>
              <a:rPr lang="tr-TR" dirty="0" smtClean="0"/>
              <a:t> </a:t>
            </a:r>
          </a:p>
          <a:p>
            <a:r>
              <a:rPr lang="tr-TR" dirty="0" smtClean="0"/>
              <a:t>  </a:t>
            </a:r>
            <a:r>
              <a:rPr lang="tr-TR" dirty="0" err="1" smtClean="0"/>
              <a:t>crassum</a:t>
            </a: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7650" name="Picture 2" descr="http://commons.wikivet.net/images/thumb/1/1c/Alimentary_Canine.jpg/300px-Alimentary_Can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25635" cy="4206269"/>
          </a:xfrm>
          <a:prstGeom prst="rect">
            <a:avLst/>
          </a:prstGeom>
          <a:noFill/>
        </p:spPr>
      </p:pic>
      <p:pic>
        <p:nvPicPr>
          <p:cNvPr id="27652" name="Picture 4" descr="system 3d veterinary model anatomical educational animal anatom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357818" y="3643314"/>
            <a:ext cx="3571900" cy="35718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26" name="AutoShape 2" descr="glandulae paranales anus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28" name="AutoShape 4" descr="glandulae paranales anus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30" name="Picture 6" descr="glandulae paranales anus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1700808"/>
            <a:ext cx="4067944" cy="3456384"/>
          </a:xfrm>
          <a:prstGeom prst="rect">
            <a:avLst/>
          </a:prstGeom>
          <a:noFill/>
        </p:spPr>
      </p:pic>
      <p:pic>
        <p:nvPicPr>
          <p:cNvPr id="1032" name="Picture 8" descr="glandulae paranales anus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196752"/>
            <a:ext cx="4417788" cy="432048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547813"/>
            <a:ext cx="814387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" y="1066800"/>
            <a:ext cx="79438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746" name="AutoShape 2" descr="data:image/jpeg;base64,/9j/4AAQSkZJRgABAQAAAQABAAD/2wCEAAkGBxQTEhUUExQWFhUXGBgYFxgXFBccFxgXGBgXGBcUFhgYHCggHBomHBcUITEhJSkrLi4uFx8zODMsNygtLisBCgoKDg0OGxAQGywlICQsLCwvLCwsLCwsLDQsLCwsLCwsLCwsLCwsLCwsLCwsLCwsLCwsLCwsLCwsLCwsLCwsLP/AABEIAL0BCgMBIgACEQEDEQH/xAAcAAABBQEBAQAAAAAAAAAAAAAAAwQFBgcCAQj/xABBEAABAwIDBQYDBgQFAwUAAAABAAIRAyEEEjEFBkFRYQcTInGBkTKhsRRCUmLB8CNygtEzkrLh8UOiwhUXJERT/8QAGQEAAwEBAQAAAAAAAAAAAAAAAAIDAQQF/8QAKBEAAgICAgEEAgIDAQAAAAAAAAECEQMhEjFBBBNRYSJxMsFCobEU/9oADAMBAAIRAxEAPwDcUIQgAQhCABCEIAEIVQ3g7RMJhiWNJr1Bq2mRlB5Ofp7SRyWNpDRi5dFvSWJxLKbc1RzWNGpc4Ae5WJbX7SsZWJDHNot5U2gujkXukz1GVVXE4t9YzVe+o7m9znHylxKTmXj6d+WbdtPtHwNKzajqp5UmyP8AM6G+xKqu0u1mpcUqDGjgXuLj5w2Fm8I7s8krk2VWCCLXX7S8adKwHQU2fq0rj/3Ex2vfE/004/0qomnzAXtMBvBKyqxx+C74ftSxg1yO82D/AMYUvgu1t/8A1MOx38rnN+ocswNMcLJei8QJ95KW38je1jfcTb9mdomFqQHh9I9W5m+7JPuArVhcSyo0Opua9p0LSCPcL5xo1CTrYfm/SVZ90toOoOfWa6IgOAmHngHN0KdZH5OfJ6aNXE21CzzBdqFOR31FzQbFzLwf5TePIk9FoFGqHNDmmWuAII0IIkEeirGal0c2TDPH/JHaF4SuadZrvhcDGsEH6JiZ2hCEACEIQAIQhAAhCEACEIQAIQhAAhCEACEIQAIQs+7Sd8O6BwtA/wARw/iPB/w2n7oj75HHgDzIjG6GjFydIju0vfIlzsJh3+EWrPabk8aQI4D73tzWYPhKkBJVGKN27PRhFRVITheh0aLnKlGUuaVlKOHVV6MQea8qMXDWLEwocipPD5rhzwF5Rm6TqBFm8TuoUm0cVz3iXp0jPJBqFcIb2B6+SkGklhAMXnpySOHpkNd4b8wV27EvBIbkAPMSfkpOXwVUF5Y3xOMDCA64Bmw4nUTyt9ea1LdjaDjsqlVqWcRVgZiYaaz2sbJ0AEAAaACFQNi7A+0Pl0ua0gumw/laNZN/7K0bzbUYMOW04FOmcjAIAkNg5RyEgW4pX+T4k866d6sgt59+KlX+HmOQHUk3I46qHwO3KrXirTqOY8aOadRyI0I6GygcQZP906o0IHG6rx1ZOXG+KWjcd3O0OhWot70ltYeF7WtJBPBzeEHlNrhS9LedjvhpujqWj3glfPOy8VUZXDmCL38uS1PZu1QGDnB15wTFvID1WSyZF0Z/5sNfZcq+99Cn/iyz2P0M/JdUN8sE/TEMH80t/wBQCzDbFYVHyQIiJ8Rm85oOlrR5qCxFMcFqzTXYr9JjfVm/YXalGp/h1abvJ4P6p4vmsYh1MgscWkcirPsnfJ4De9AItJFjYaxon99/BB+k32bFj8UGsJDgD5iyhMO5rmPJql2t8xNzyuqTjNpGuJBOSOHLnZRGIrVGWa45TwlTnKUtlYYlFcUzTdzd524nvKLpFegcrgfvt0bWbzBtPInqFZlgeE3ldhq2Hqv+FlXK93EMME9T4TU9lvbXAiRcHQroxSbjs480OMj1CEKpIEIQgAQhCAIXe7boweHdUsXnw02nQvMxPQQSegWEYh5e5znEuc4klx1LiZJPmVbu0za3fYs0wZZRGQcu8MGofTwt/pKp1Z8CFKW2dmGNITeR7JGJP0SZfdP8PSESUh09DYUl17JxUokpJtI8lg6Gz6oH3VwK9/hKcuBXFOrHL2SsfoWwNWmGvFSWlxaBHACSTPsltrbHLGipTJfTdo6NOYPVNKzQ6Oaf7Kxr8OCJzMOrDceiV62byvohcPSk/VSWZg6lT+AbhK5JFE59SwPLQerHAGD0hRm2MPToy6Ms/C1zg5wHKREla2Iq32ReMxxAvYLrZeHNUyy97uPwt6uJ0GiS2fSfUfOQZRq51ySbDoFb8BSdTpl9dzW0WjOWhpGbKZaLi9xNuiWX4oWORfGh5jtoDB4QUmEOqvBu37oIguA+Q6lUPHYgvAE+FujfqTzJ4qy7TouLDiKvx1oIE/C0iWz5C0cyVWMRSnh5R9SsiuP7GS5KxrSozc2AT+lixAaAJHEpsaBjT5pNlM5rfvqnuxHCicwNJrbmCTqpnDY6Ig9fVVii0jUmfNOqbiLpHJjLEiZxNXMfX2THFVBELkPOp1P0SD2SZWJ2VqhLuHPcGtiTpLmtHq5xACbhrmlzXCHNcWkciDBHuCnVGqGvzFz2kXa5gaSHAiDDrc/WEnja4qVKj2sDA9znBrdGgmco8kJy5VWiMnsnt1cae8aJEEhsnhceK5AtzNlNb07OFN8s+BxMX9+HQj0Va3UwwdWDC4tzggG8Ai4zRwsf3dS20MY+sQ6o4uMZZPQk68fi+at/iRivztFR3se1tEDMM3etIE3gNcCY5XC1PsT3vbisMcNUce/w8xmN3USfA4fyzkPIBvNZ1vTgmHDVHFozNaS13EaQJ5a+6ouw9s1cJiGYig6KlMyJ0INnNcOLSCQfNUw1RD1V8j7JQozdrbdPG4aliaXw1GzHFrtHMPVrgR6KTVjlBCEIAEx23j+4w9WtE5GFwHMx4R6mAnyqfaVisuE7vjUe0ejTnJ/7QPVY+hoq3Rj7iSSXGSSSSeJJku85lM8SndQxKYvuVJnoQVnOGoSZUm1sCNTxPLoOvMpGlCcNclKNnhYSlaeFLjDWucQJIaHHTU2SYcbp/sio1r87qmQthzPC5wLx8JIbwFz8uanlm4xbXZqIiq4FJ0qbSnFamJN5vqeI5pMhFlNUedyOC8qac/klaZtEJPFmBYzz/fusoLGbMS5hlpDSrBurh2Y3ERU+JrS4OA5RY2IGusKp4grRexuqzNWZk8Rbmz9AQMnT4p9+SxrQkp0nRZcLRbTb3bwAGwQ8GHEzOY2g+Som+W0BVqsbrl1HAiQf0C0jamyDVdIIaIi/FRNLcSg45qkudzDo9gueCd7Fc4VfkW/9Da+iO8aSCASOI6g9FVtpbovDy6m5ndm4k3C0ujDAGRoAB5aBNsbleCIBj8p81dysjjySiZid1Xi9QgN5tEn9AkXbsnWnMc3C59FeThKhPhjL+Etg+hlKvwDrRw/L9IJHyWVIus0fJm7dj1TZtJ5PPKUs3Z2QZqhDT+EkT5u5eSvtPBtqTma4gHR2aJHNLfY6YgdwwD8RY2At46NebdUZjWxlJoJLxHS587KLq7ULrUmOd1i3utT2hjsNQa7JTa5wEyGgj+wVeZtmhXBmjleTZwgHhyF/vfvUikbNya0Ur7PWNy0if3AT7ZmCJku9lK4uo2mBmh9OYImHtvqP3xUmzCNyhwFuoh3Dh+oTqSfRDi12Q1NsOEKRaE2xVKNFZd2N33YiC45WkEg8SRIEdJTJctIdtR2ysbwsnC1hH/TefYE/osoK2TauHMPpniHNPqCFjmVUxabRzeqXTNV7BN7u5ruwNU/w65LqRJ+GsBdvk9o92j8S+gJXxXh6jmOa9pLXNIc1w1DmkEOHUELfMD24Ybu2d7Rq95lb3mUDLngZssnSZhWOM1lCEIAFQO0PFtqODBfugcxB0c6LegHzU7vpvD9lpAM/xakhn5RxqHykW5nzWROxLodLjxJvJJOpJPFJJ+C2OHkYYo3TZoSplxShaAeqnZ2rR61gGq9fJC4zJQ1EDI4pkjXQLsVxHVeU6Tqjg1ov6AWuSTwAE3T2m9tI+ANc+38RzZyniGNJI/qIPQDVKP8A9GUzqvHgBOadMkgNBJPqmu0oFhqNfMWI5QsaGT2FPFR6Ax58/wB8kxxNbVJipqmlSk5/QLKsyTob4nE5nZW3PRa/2UbPbSpPcSO8JAd0HAT6FZbhstP4RfnxVi3P22/DveS3NnEa3bBn26dFk1a0c6t2vJr20apixv1TSrtAgtDfETYx9VRq++VSIcxpM3MmPZenfQgeGlDosc0gHnECQoqISxyWi/AuJEwD5qSyt7sREgXP1UA0Cq0OaSWkAgjiCNUvjMUWUi2nd2UAToSbA+1/ROnRztNkfiNpM+0tpW8TSfIg3BU9WxFOjRNV4s0CwAkkkNa1uniJIA6kKqYPZwpuz6uiXON3c/Qa2VspYNtekabxbwutqHNcHtcOoc0H0TxjQSlrQ1x+0Gtpd4IJIJim7PMGPiAjhEmBIImy42fiS+mHObrwUpgNnspM7ttwXVHnNcl1V7n1HHhdz3G0ATaIXldzWQNEsklseErVFR3kr27tgEut0HNUTb1DuwwsgW8Q0zX+oWlbbyEGRzv+/wB2WR70VS0+Ekhp+vBCl4LJeUJ7ObWxeINRopg0/GWudla8giG3tPLRT7KxqtzCvLmhxygNLBwcHsIlpnjPVQWIosa1hcGMcypQL2mp/Dc3vacue/LLW3ucpi9inW8uKFXEU31KkVDQrGrTZiG1W0miqCzI9toe0A5bxawU55HzUUu73+vr+/0VUoqSi/I2wO8YdVZTP3pB4AEaFtzY8ua2Ds7rAUqri6Ay9zYW1jhpr0HJfNrxnqAUmu8tT8ukLR9mbQqAuaHENIgiSAREifkum+DTIKPvcl4RLbdrtdVeWGxe8gxFibLINpsyVqjeT3fUx8oWkVqhIVA3npZa5P4gHf8AifojFK5sPVRrGvojmiSuiUkw3S0K5wH2imm1NpUsPTNWs8MYOJ1J4NaNSTyCc1HhoJJgAEknQAakrCN7d4XYzEOfJFJsik3k38UfidEn0HBEnQ+OHJne29tPxVd1Z1psxv4WD4W+fE9SVGVMzviKZuqcl3TdPFSbO2MaO6zouEkHHN5rpxlK7NwL61TJTiYm7gBABJuTEwD7IStlLSWzl5gxyT2rs51OO8IaTfJMvGnxN+7IPGECr3Rllqn4rHKCIIbwB1OYXFoISAkkkm5uTNyTqSVjYK2LfbSKZpNPhLsxA0JFpJ49OHRcsp6Djrzk8hC5pUMzgBxMSr/svc/uwKz3tDRDnB4ItxuY4Rz1WJNhOcYIqTf4LA4yCbHQGJbIHHQ/NV3F1MzjH74qY3sxrauIeac5JIE+cWHARECfbQQxssY2O6t9idFgXOIdNuCWKaSZ9UIybPcNQ4qW2fTAumlOmn1FsBY3skkI17krlghePC9YEDss+6W1H5u4u4Os0TZp1PWPLkrfgSXDhw87S3SPh69VmmzHhlZjjcBzSbxx58Fq2zcQ1zsw8Q1BHLhfnxRRDMtjXG1O7AI1lKYPaRBcSYBEDWZNk22wZPLr5JhgruHtcW6TF08Fas52XPBOtcydZ5+nD/ZRm3ZkPGgTtldsQOFon9Uw23jGimQTAKhORbHp2VHbO1SWW4/VU7eGv3dNsxq1zudiDr5qQx22qRc5l4HEAkDpbQqj7exGbwtzO6kHQaarMcG5HTOcYx+yfdtY06grFrHtLc3eWdmJImL2doOl1WNuY7vqhqAATwHNc4Kk4NIcSGn7vXn0TzAbBNZxIMAObIj7pzTB6QB/V0XQoRi7IzzTyR40Te7+zBTpCoR43ybg/DPgjoRB9U7pu8SfbTIbAaDAa0R5NAJ8pUUwzJUW7kdeOPGCHdWpZVreulLWu4gx/m/4+amy6yjdrMzUnjpPtdNDUkxMq5QaKmxqUlcgLpdR5J9QdqO1+5whpg+OscnXILvP0b/UsWc6VcO1XEuqY0j7tPKxo9A4/Nx9gqVmU3LZ3YYVE9L0rTqJsXLqm5KdFDthkj5+ScMqxABhoPPU9U2oNLtLBG0XBuVo1iTYi5vN+ke6BWiXqUfGwRlD4Imwg8ZPDqrTQ3XcaOamGmQ2Hvc0A5iZLQCbZRxM6+So2FrF9MHi0x6cFaN2cUC4BxJiAyXQ1pJvJ4CZ/wC5OqslK+Oi9bA3SoYcte92eoJ1gNBHEA3tGqrHaDvL3zu5puORpvBs46X5x++BTPeTet1Qd3TOVgkOyyA+dJ45dTcze6qjTclZKXhGY8bb5zPDSTWs3qnTjITd5UpHXEQSTTdd1Co3G7Q7oSLlEdiZaSsmMM6TCfOPDiE6weCFKkwPA794D6hv4JEtogHkDJPEmOCTetrdEk72M3tXjQpjBYFr6dZ5glrHFoztBBaWeItmTYkDhrxhRVNJGcZNpeBgcIutL3WxNJ2Hhh8TQMwmSBEibDqNOHFZuGwCW6+XBOtlY+swkU3Rm8JsDPyVGtCTjyRcsVQqVakaNFhfUnV1uACf4lgpw0XeRb+56JLZBeykMw8XlckpzSw4YHVHmTEk+SxNrRzteSMqVCwHxZRxJ+ZgqmY7FfbsVToNqPyZoec0eEfEbcE03v3ldVeQ0wwaAfqoTd5xY2rVkgxkB/m1+QIWOK7LY9PZJb1Ytned3SaG02WaBpA4+ardYpbFvkpvUKokJN7o6Y0n5fPQBX3ZWD+zMYTZ4IdBGrtZg/dFh1VP3f8A8enwgz7CVY9oY0kuJcSSbkmSeqWZbAtWN94sa97nPJlxJLo4knoo+lUIbfVeVq68bVaQRF+c/olUfLKzyaoUL7JviHWTwYUHDOrNLszHta4Q2AH5odZ2YCQ0SQAS6BoVD1qtlkWpN140TcyBc2CRyJC9hdYj43ea4ldR5z7Nx7QMLGMfPF7HeYc1on3lZ3VFytU7TnAYhp/LTn/OVmm0WAPj3+cD2hQl2d+B6Qjh4kBxIbxIEkDjAkSfUeic1KTQ4Bjs5P4RYyJgTqeERqLSneytmUageX12UwIgPa6T5R+9VDPfBI4LSt2yZxTgxgkNMxadRAPDidb8HD0itqYvvHE6CwExMAQASAJtZJuq2j5dT/wEgwT6aoMpIlt3ROYcCD8tD9V2MSW6GEhgq2Qg8voldoMvLbh1x/ZaEdOmdUz++a7L0m2wXGdYNY7DrfuyaufdeZ0hVISsdHGLdCiMI3vcXQaRLc4cQdCG+Ig9CAR6p1jKtkluo3NiHP4NYfcmPoCmhrZz5ttRLrjsYX1Hvd8T3OcfMmTHumVWtK8qulcOCmirSQqwm8EiRB6jWD00XNPWAkK2IDQrBuvutWxEVHAtYdCeI6LUhG1HbI2nRcT4QZ0srtsTYgoU+8q3dwHnwHVT+yd2qdC+p5ngk3DvKhcfhbZo58ymsg58v0eYZhPifbk3kP7plvVjBTwlVwIBDHRJtMFdbc2mKTXGbj9wsl3i2zUxB8R8DfhHDz81lWT/AJMgXVc0RxCknu7ukGj71z6SB883yTLDi8leYmuXfv0VGOn5EnmUNau6WGe5j3hpLGRndHhbmcGtk9XOAjquMyLXgm2dYfEFjw4cDKlquIzjM0yPp0KgXDxJ1h6uSY9QsaHhNrQ4f1STn8l67Eg62XLas6LBpSHZxz+7NPwhpy5srGguykludwEugk69JmBDRzEuF49sLEkugSbIHHsh88/+EmpHF0M1uPD+yb09k4ggEUKxBAIIpPIIOhBAuFZO0c041I2ztSeftUHTu2lvl4h9QVnW0KkvJ5ra+1DYve4fv2/HRBJ60z8Xtr5ZlhmLepSVM68DXE5LkmXJVjZZPWP1SRKxF29WdNC7o07+aSZKcUTF0wnZ68HinWzK0yx3m3z5JjWqLmi+DPELUE9j+vUhJMeu67g7xcePmm7IlZQ3IcONk0r1F3Vf1UTicRM8uKVRsJ5FFCOOxEg8vqeQUvutTy0nPNi8/IWH6qr13lzvoOS1nc/ds18Mx+QkOHhto1ti6OpB15dU81UaObHO58n4IF+IAuSu8JQr4g/wqZI/EdPNaLhNzqVM5qjWm9pIM8ZgcE9oYqix2RosTFgBYeSTgPLM30RO6u4AzCpiDnIM5Y8M/qtLY0AQFWK+2C2GtgBPcLtYHUpujndy2x9jqkBQ9asGNm06gdVxtTaWYhjTJ4xwHVR2PxAa2XHQKQdIqe9OJIYSTJNvU/slUHEPlTm8O0e+dxygkjraAf3zUDWVY6HitHOgSDgliuHCy01jjB4traOIpuzTVYxrYAIBbWp1SXEuEA93Fgdeij8y9IldZUKKVv53/qv6JntBvFOW0l3h6HhTljbdf15BY2UhEdbu7Ddi8TSw7bZ3eI/hYLvd7T6kLfcZuVgKjAx2FpQ0BrS1oa8AaAPZDvmozs03T+x0e8qj/wCRVALpF6bdRS8+J6+SuapGOtkss7evBm20+yGg6TQrVKZ5PAe39HfMqCq9kWK4VqBHXOPlBWzIR7aMWWSMk2N2OnOHYqs0sBnJSBl3QvdEDyHqFq1DDtY1rGtAa0BrQBYACAB6JVCZJIRyb7OXsBBBAIIgg6EHUFYR2h7oOwVXOwE4eoTkP4Dr3bj7weI6greU22lgKdem6lVaHMcIIPyIPAg3BGiyUbHx5HBnzOxwDC2OMz7f2TE6q975biVcHL2TUofjA8TOlQD/AFC3loqQ+nCj0d0ZKS0AXmZAcuHoRrB7pXIK4cVyXJhbFm1YSjXiCmT6i8FVAvLZ7i8RCZYgQIJuQCeV7x7Eesrqu4kpXZuBdiKrabBc6k6Bo1ceg/2TI58jtkluXuyMXXbnJFJt6pFjHBgPAk2nlPJfQeDxDKVPI2mAxrQAAYAAENaAqpulsNtKkG0xIAL3m0mNXOPOOHDRTu19rMLG02ABoufMWjW/mVq7ti8aVEdicZ4SL5v0ULRqS7UTP1ulMfWBkkwD1+RUfSo5oDJJk3sOPD0lZ0PxJGrXc42mRaykcFg6jmjKYBvJ9oHVOdjYfu6bw4GSWkSR90zeLjhoeC6FY30a2Sco6/osbSQORyabMO03k6kk3Kz/AHi233zixp8IPiPPon++O1cxFNhubeQ5lVOq4NED/fzJUVb2xoxTdiWKddMnBOHlN3qiHZy8pNwXcQuCtRNngal2Ul1Spp/gcG6o9rKbS97jDWtEkn98UNgonlJmlugEXPQBbJ2e7jNoNbiMSwGubsab90OB5d514aJbcHcQYWK2Ih1c/CNW0v5TxdzPoOZvKaMfLEyZPCBCEKhEEIQgAQhcl4QB0hCEAeOE2OizHfzs6BzV8Gzq+i0W/mpDn+X25HT0JZRTGhNxdo+VarMpIPC3+x6pB7l9G7zbk4XGy57Syr/+lOA4/wAwiHeonqFm+1+yDEtJNCrSqjk6abva4+YU+LR1rPFozMlcEq41OzPaY/8ArT1Faj+r03PZ1tLT7I//AD0vqHoFc18lPqvXjHz9FesB2SbRquh7KdFvF1Sq11ujaeaT0MLRN2uyHB0AHYicTU45hlpeXdgmR0cSOiZKyLmZJupuRidoO/hDLSBh9Z4ORvMN/G78o9SNVe9k7t4fD1qlLDgnxCmXvJJcW+F7zawLs9hbktho0msaGtaGtaIAaAAAOAA0Cymri4JcdS4mJ4k3M+uq3o2H5EntrGU6RyUyRFn6kucblsRFtI5gquuxvhtr1EeZ05yuKmMbIL5ygmMpkkQYIzeiabSqtZUeBMCB4ozZoBc21rOLh6JJTXLj9WUiqOKri+Q2Tz1PFdjeBmFADxHmbpzurs2piavd0jBjM9/3abTxMak8BxjgASLLvl2UUcRhwMO4sxDJLXPcS2oTq2oNG6WLRbkVlOX6FnNIqrN9mOEtObo0fUqNxu8lV8hvgHuf7Ku4TZVTDl9Oq0sqNcQ9piQbcRYiIMixkJdI4pMtjxpq2d95qSZJ1J1Pmm1RKPEJCoVo7VdCdRySaOK7cVzmTImzhzZXg1XTXQr7uf2X18SW1cUDQoWOU2q1Byj7gPM36cVvfQjaXZWd29iV8bV7rDsmPjebMYObnfpqVu25e51LAU7fxKzh/EqkXP5WD7rOnHipvZezKWHpinQptpsGjWiPU8z1N07VFFIjLI3oEIQmJghCEACEIQALgz0XaEACEIQAIQhAAhCEACEIQAIQhAAsT3lwzqFV9F3AwDpmbYtPtHqOi2xRe29gUMU2KrZI0cDDm+R/QyEslZTHPizBMVinTm0LbRwsbWNimNPE1a1UMptL6r3WAElznGT/AHJ0WqY3smY/4cU9rZ+9TDj7hwHyVo3T3Pw2AB7oF1Rwh1R5l5HIcGieA6TKTi2+h5ZF4PNxd3PsOGFNxDqrjnquHF5+6D+FogD1PFWJCFRKiBX95t0aGM8TwWVAIFRkTHAOBs4fPqFnO2+zTE0pNLLWb+Xwv9WOMexK2ZCVwTKRyyj0fNeM2LiWfHQrD+ak8fOFD1TFj9V9WLnuxMwJ5xdL7f2U99/B8wbP2Jia5ilQqv8AJjoHm6IHqVa9j9k+MrXrFmHb+Yh7/RrDHu4LdkJlBCPK2VTdfs+weCIe1hq1R/1asOcD+QRlb5gT1KtaEJ6JN2CEIQAIQhAAhCEACEIQAIQh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1748" name="AutoShape 4" descr="data:image/jpeg;base64,/9j/4AAQSkZJRgABAQAAAQABAAD/2wCEAAkGBxQTEhUUExQWFhUXGBgYFxgXFBccFxgXGBgXGBcUFhgYHCggHBomHBcUITEhJSkrLi4uFx8zODMsNygtLisBCgoKDg0OGxAQGywlICQsLCwvLCwsLCwsLDQsLCwsLCwsLCwsLCwsLCwsLCwsLCwsLCwsLCwsLCwsLCwsLCwsLP/AABEIAL0BCgMBIgACEQEDEQH/xAAcAAABBQEBAQAAAAAAAAAAAAAAAwQFBgcCAQj/xABBEAABAwIDBQYDBgQFAwUAAAABAAIRAyEEEjEFBkFRYQcTInGBkTKhsRRCUmLB8CNygtEzkrLh8UOiwhUXJERT/8QAGQEAAwEBAQAAAAAAAAAAAAAAAAIDAQQF/8QAKBEAAgICAgEEAgIDAQAAAAAAAAECEQMhEjFBBBNRYSJxMsFCobEU/9oADAMBAAIRAxEAPwDcUIQgAQhCABCEIAEIVQ3g7RMJhiWNJr1Bq2mRlB5Ofp7SRyWNpDRi5dFvSWJxLKbc1RzWNGpc4Ae5WJbX7SsZWJDHNot5U2gujkXukz1GVVXE4t9YzVe+o7m9znHylxKTmXj6d+WbdtPtHwNKzajqp5UmyP8AM6G+xKqu0u1mpcUqDGjgXuLj5w2Fm8I7s8krk2VWCCLXX7S8adKwHQU2fq0rj/3Ex2vfE/004/0qomnzAXtMBvBKyqxx+C74ftSxg1yO82D/AMYUvgu1t/8A1MOx38rnN+ocswNMcLJei8QJ95KW38je1jfcTb9mdomFqQHh9I9W5m+7JPuArVhcSyo0Opua9p0LSCPcL5xo1CTrYfm/SVZ90toOoOfWa6IgOAmHngHN0KdZH5OfJ6aNXE21CzzBdqFOR31FzQbFzLwf5TePIk9FoFGqHNDmmWuAII0IIkEeirGal0c2TDPH/JHaF4SuadZrvhcDGsEH6JiZ2hCEACEIQAIQhAAhCEACEIQAIQhAAhCEACEIQAIQs+7Sd8O6BwtA/wARw/iPB/w2n7oj75HHgDzIjG6GjFydIju0vfIlzsJh3+EWrPabk8aQI4D73tzWYPhKkBJVGKN27PRhFRVITheh0aLnKlGUuaVlKOHVV6MQea8qMXDWLEwocipPD5rhzwF5Rm6TqBFm8TuoUm0cVz3iXp0jPJBqFcIb2B6+SkGklhAMXnpySOHpkNd4b8wV27EvBIbkAPMSfkpOXwVUF5Y3xOMDCA64Bmw4nUTyt9ea1LdjaDjsqlVqWcRVgZiYaaz2sbJ0AEAAaACFQNi7A+0Pl0ua0gumw/laNZN/7K0bzbUYMOW04FOmcjAIAkNg5RyEgW4pX+T4k866d6sgt59+KlX+HmOQHUk3I46qHwO3KrXirTqOY8aOadRyI0I6GygcQZP906o0IHG6rx1ZOXG+KWjcd3O0OhWot70ltYeF7WtJBPBzeEHlNrhS9LedjvhpujqWj3glfPOy8VUZXDmCL38uS1PZu1QGDnB15wTFvID1WSyZF0Z/5sNfZcq+99Cn/iyz2P0M/JdUN8sE/TEMH80t/wBQCzDbFYVHyQIiJ8Rm85oOlrR5qCxFMcFqzTXYr9JjfVm/YXalGp/h1abvJ4P6p4vmsYh1MgscWkcirPsnfJ4De9AItJFjYaxon99/BB+k32bFj8UGsJDgD5iyhMO5rmPJql2t8xNzyuqTjNpGuJBOSOHLnZRGIrVGWa45TwlTnKUtlYYlFcUzTdzd524nvKLpFegcrgfvt0bWbzBtPInqFZlgeE3ldhq2Hqv+FlXK93EMME9T4TU9lvbXAiRcHQroxSbjs480OMj1CEKpIEIQgAQhCAIXe7boweHdUsXnw02nQvMxPQQSegWEYh5e5znEuc4klx1LiZJPmVbu0za3fYs0wZZRGQcu8MGofTwt/pKp1Z8CFKW2dmGNITeR7JGJP0SZfdP8PSESUh09DYUl17JxUokpJtI8lg6Gz6oH3VwK9/hKcuBXFOrHL2SsfoWwNWmGvFSWlxaBHACSTPsltrbHLGipTJfTdo6NOYPVNKzQ6Oaf7Kxr8OCJzMOrDceiV62byvohcPSk/VSWZg6lT+AbhK5JFE59SwPLQerHAGD0hRm2MPToy6Ms/C1zg5wHKREla2Iq32ReMxxAvYLrZeHNUyy97uPwt6uJ0GiS2fSfUfOQZRq51ySbDoFb8BSdTpl9dzW0WjOWhpGbKZaLi9xNuiWX4oWORfGh5jtoDB4QUmEOqvBu37oIguA+Q6lUPHYgvAE+FujfqTzJ4qy7TouLDiKvx1oIE/C0iWz5C0cyVWMRSnh5R9SsiuP7GS5KxrSozc2AT+lixAaAJHEpsaBjT5pNlM5rfvqnuxHCicwNJrbmCTqpnDY6Ig9fVVii0jUmfNOqbiLpHJjLEiZxNXMfX2THFVBELkPOp1P0SD2SZWJ2VqhLuHPcGtiTpLmtHq5xACbhrmlzXCHNcWkciDBHuCnVGqGvzFz2kXa5gaSHAiDDrc/WEnja4qVKj2sDA9znBrdGgmco8kJy5VWiMnsnt1cae8aJEEhsnhceK5AtzNlNb07OFN8s+BxMX9+HQj0Va3UwwdWDC4tzggG8Ai4zRwsf3dS20MY+sQ6o4uMZZPQk68fi+at/iRivztFR3se1tEDMM3etIE3gNcCY5XC1PsT3vbisMcNUce/w8xmN3USfA4fyzkPIBvNZ1vTgmHDVHFozNaS13EaQJ5a+6ouw9s1cJiGYig6KlMyJ0INnNcOLSCQfNUw1RD1V8j7JQozdrbdPG4aliaXw1GzHFrtHMPVrgR6KTVjlBCEIAEx23j+4w9WtE5GFwHMx4R6mAnyqfaVisuE7vjUe0ejTnJ/7QPVY+hoq3Rj7iSSXGSSSSeJJku85lM8SndQxKYvuVJnoQVnOGoSZUm1sCNTxPLoOvMpGlCcNclKNnhYSlaeFLjDWucQJIaHHTU2SYcbp/sio1r87qmQthzPC5wLx8JIbwFz8uanlm4xbXZqIiq4FJ0qbSnFamJN5vqeI5pMhFlNUedyOC8qac/klaZtEJPFmBYzz/fusoLGbMS5hlpDSrBurh2Y3ERU+JrS4OA5RY2IGusKp4grRexuqzNWZk8Rbmz9AQMnT4p9+SxrQkp0nRZcLRbTb3bwAGwQ8GHEzOY2g+Som+W0BVqsbrl1HAiQf0C0jamyDVdIIaIi/FRNLcSg45qkudzDo9gueCd7Fc4VfkW/9Da+iO8aSCASOI6g9FVtpbovDy6m5ndm4k3C0ujDAGRoAB5aBNsbleCIBj8p81dysjjySiZid1Xi9QgN5tEn9AkXbsnWnMc3C59FeThKhPhjL+Etg+hlKvwDrRw/L9IJHyWVIus0fJm7dj1TZtJ5PPKUs3Z2QZqhDT+EkT5u5eSvtPBtqTma4gHR2aJHNLfY6YgdwwD8RY2At46NebdUZjWxlJoJLxHS587KLq7ULrUmOd1i3utT2hjsNQa7JTa5wEyGgj+wVeZtmhXBmjleTZwgHhyF/vfvUikbNya0Ur7PWNy0if3AT7ZmCJku9lK4uo2mBmh9OYImHtvqP3xUmzCNyhwFuoh3Dh+oTqSfRDi12Q1NsOEKRaE2xVKNFZd2N33YiC45WkEg8SRIEdJTJctIdtR2ysbwsnC1hH/TefYE/osoK2TauHMPpniHNPqCFjmVUxabRzeqXTNV7BN7u5ruwNU/w65LqRJ+GsBdvk9o92j8S+gJXxXh6jmOa9pLXNIc1w1DmkEOHUELfMD24Ybu2d7Rq95lb3mUDLngZssnSZhWOM1lCEIAFQO0PFtqODBfugcxB0c6LegHzU7vpvD9lpAM/xakhn5RxqHykW5nzWROxLodLjxJvJJOpJPFJJ+C2OHkYYo3TZoSplxShaAeqnZ2rR61gGq9fJC4zJQ1EDI4pkjXQLsVxHVeU6Tqjg1ov6AWuSTwAE3T2m9tI+ANc+38RzZyniGNJI/qIPQDVKP8A9GUzqvHgBOadMkgNBJPqmu0oFhqNfMWI5QsaGT2FPFR6Ax58/wB8kxxNbVJipqmlSk5/QLKsyTob4nE5nZW3PRa/2UbPbSpPcSO8JAd0HAT6FZbhstP4RfnxVi3P22/DveS3NnEa3bBn26dFk1a0c6t2vJr20apixv1TSrtAgtDfETYx9VRq++VSIcxpM3MmPZenfQgeGlDosc0gHnECQoqISxyWi/AuJEwD5qSyt7sREgXP1UA0Cq0OaSWkAgjiCNUvjMUWUi2nd2UAToSbA+1/ROnRztNkfiNpM+0tpW8TSfIg3BU9WxFOjRNV4s0CwAkkkNa1uniJIA6kKqYPZwpuz6uiXON3c/Qa2VspYNtekabxbwutqHNcHtcOoc0H0TxjQSlrQ1x+0Gtpd4IJIJim7PMGPiAjhEmBIImy42fiS+mHObrwUpgNnspM7ttwXVHnNcl1V7n1HHhdz3G0ATaIXldzWQNEsklseErVFR3kr27tgEut0HNUTb1DuwwsgW8Q0zX+oWlbbyEGRzv+/wB2WR70VS0+Ekhp+vBCl4LJeUJ7ObWxeINRopg0/GWudla8giG3tPLRT7KxqtzCvLmhxygNLBwcHsIlpnjPVQWIosa1hcGMcypQL2mp/Dc3vacue/LLW3ucpi9inW8uKFXEU31KkVDQrGrTZiG1W0miqCzI9toe0A5bxawU55HzUUu73+vr+/0VUoqSi/I2wO8YdVZTP3pB4AEaFtzY8ua2Ds7rAUqri6Ay9zYW1jhpr0HJfNrxnqAUmu8tT8ukLR9mbQqAuaHENIgiSAREifkum+DTIKPvcl4RLbdrtdVeWGxe8gxFibLINpsyVqjeT3fUx8oWkVqhIVA3npZa5P4gHf8AifojFK5sPVRrGvojmiSuiUkw3S0K5wH2imm1NpUsPTNWs8MYOJ1J4NaNSTyCc1HhoJJgAEknQAakrCN7d4XYzEOfJFJsik3k38UfidEn0HBEnQ+OHJne29tPxVd1Z1psxv4WD4W+fE9SVGVMzviKZuqcl3TdPFSbO2MaO6zouEkHHN5rpxlK7NwL61TJTiYm7gBABJuTEwD7IStlLSWzl5gxyT2rs51OO8IaTfJMvGnxN+7IPGECr3Rllqn4rHKCIIbwB1OYXFoISAkkkm5uTNyTqSVjYK2LfbSKZpNPhLsxA0JFpJ49OHRcsp6Djrzk8hC5pUMzgBxMSr/svc/uwKz3tDRDnB4ItxuY4Rz1WJNhOcYIqTf4LA4yCbHQGJbIHHQ/NV3F1MzjH74qY3sxrauIeac5JIE+cWHARECfbQQxssY2O6t9idFgXOIdNuCWKaSZ9UIybPcNQ4qW2fTAumlOmn1FsBY3skkI17krlghePC9YEDss+6W1H5u4u4Os0TZp1PWPLkrfgSXDhw87S3SPh69VmmzHhlZjjcBzSbxx58Fq2zcQ1zsw8Q1BHLhfnxRRDMtjXG1O7AI1lKYPaRBcSYBEDWZNk22wZPLr5JhgruHtcW6TF08Fas52XPBOtcydZ5+nD/ZRm3ZkPGgTtldsQOFon9Uw23jGimQTAKhORbHp2VHbO1SWW4/VU7eGv3dNsxq1zudiDr5qQx22qRc5l4HEAkDpbQqj7exGbwtzO6kHQaarMcG5HTOcYx+yfdtY06grFrHtLc3eWdmJImL2doOl1WNuY7vqhqAATwHNc4Kk4NIcSGn7vXn0TzAbBNZxIMAObIj7pzTB6QB/V0XQoRi7IzzTyR40Te7+zBTpCoR43ybg/DPgjoRB9U7pu8SfbTIbAaDAa0R5NAJ8pUUwzJUW7kdeOPGCHdWpZVreulLWu4gx/m/4+amy6yjdrMzUnjpPtdNDUkxMq5QaKmxqUlcgLpdR5J9QdqO1+5whpg+OscnXILvP0b/UsWc6VcO1XEuqY0j7tPKxo9A4/Nx9gqVmU3LZ3YYVE9L0rTqJsXLqm5KdFDthkj5+ScMqxABhoPPU9U2oNLtLBG0XBuVo1iTYi5vN+ke6BWiXqUfGwRlD4Imwg8ZPDqrTQ3XcaOamGmQ2Hvc0A5iZLQCbZRxM6+So2FrF9MHi0x6cFaN2cUC4BxJiAyXQ1pJvJ4CZ/wC5OqslK+Oi9bA3SoYcte92eoJ1gNBHEA3tGqrHaDvL3zu5puORpvBs46X5x++BTPeTet1Qd3TOVgkOyyA+dJ45dTcze6qjTclZKXhGY8bb5zPDSTWs3qnTjITd5UpHXEQSTTdd1Co3G7Q7oSLlEdiZaSsmMM6TCfOPDiE6weCFKkwPA794D6hv4JEtogHkDJPEmOCTetrdEk72M3tXjQpjBYFr6dZ5glrHFoztBBaWeItmTYkDhrxhRVNJGcZNpeBgcIutL3WxNJ2Hhh8TQMwmSBEibDqNOHFZuGwCW6+XBOtlY+swkU3Rm8JsDPyVGtCTjyRcsVQqVakaNFhfUnV1uACf4lgpw0XeRb+56JLZBeykMw8XlckpzSw4YHVHmTEk+SxNrRzteSMqVCwHxZRxJ+ZgqmY7FfbsVToNqPyZoec0eEfEbcE03v3ldVeQ0wwaAfqoTd5xY2rVkgxkB/m1+QIWOK7LY9PZJb1Ytned3SaG02WaBpA4+ardYpbFvkpvUKokJN7o6Y0n5fPQBX3ZWD+zMYTZ4IdBGrtZg/dFh1VP3f8A8enwgz7CVY9oY0kuJcSSbkmSeqWZbAtWN94sa97nPJlxJLo4knoo+lUIbfVeVq68bVaQRF+c/olUfLKzyaoUL7JviHWTwYUHDOrNLszHta4Q2AH5odZ2YCQ0SQAS6BoVD1qtlkWpN140TcyBc2CRyJC9hdYj43ea4ldR5z7Nx7QMLGMfPF7HeYc1on3lZ3VFytU7TnAYhp/LTn/OVmm0WAPj3+cD2hQl2d+B6Qjh4kBxIbxIEkDjAkSfUeic1KTQ4Bjs5P4RYyJgTqeERqLSneytmUageX12UwIgPa6T5R+9VDPfBI4LSt2yZxTgxgkNMxadRAPDidb8HD0itqYvvHE6CwExMAQASAJtZJuq2j5dT/wEgwT6aoMpIlt3ROYcCD8tD9V2MSW6GEhgq2Qg8voldoMvLbh1x/ZaEdOmdUz++a7L0m2wXGdYNY7DrfuyaufdeZ0hVISsdHGLdCiMI3vcXQaRLc4cQdCG+Ig9CAR6p1jKtkluo3NiHP4NYfcmPoCmhrZz5ttRLrjsYX1Hvd8T3OcfMmTHumVWtK8qulcOCmirSQqwm8EiRB6jWD00XNPWAkK2IDQrBuvutWxEVHAtYdCeI6LUhG1HbI2nRcT4QZ0srtsTYgoU+8q3dwHnwHVT+yd2qdC+p5ngk3DvKhcfhbZo58ymsg58v0eYZhPifbk3kP7plvVjBTwlVwIBDHRJtMFdbc2mKTXGbj9wsl3i2zUxB8R8DfhHDz81lWT/AJMgXVc0RxCknu7ukGj71z6SB883yTLDi8leYmuXfv0VGOn5EnmUNau6WGe5j3hpLGRndHhbmcGtk9XOAjquMyLXgm2dYfEFjw4cDKlquIzjM0yPp0KgXDxJ1h6uSY9QsaHhNrQ4f1STn8l67Eg62XLas6LBpSHZxz+7NPwhpy5srGguykludwEugk69JmBDRzEuF49sLEkugSbIHHsh88/+EmpHF0M1uPD+yb09k4ggEUKxBAIIpPIIOhBAuFZO0c041I2ztSeftUHTu2lvl4h9QVnW0KkvJ5ra+1DYve4fv2/HRBJ60z8Xtr5ZlhmLepSVM68DXE5LkmXJVjZZPWP1SRKxF29WdNC7o07+aSZKcUTF0wnZ68HinWzK0yx3m3z5JjWqLmi+DPELUE9j+vUhJMeu67g7xcePmm7IlZQ3IcONk0r1F3Vf1UTicRM8uKVRsJ5FFCOOxEg8vqeQUvutTy0nPNi8/IWH6qr13lzvoOS1nc/ds18Mx+QkOHhto1ti6OpB15dU81UaObHO58n4IF+IAuSu8JQr4g/wqZI/EdPNaLhNzqVM5qjWm9pIM8ZgcE9oYqix2RosTFgBYeSTgPLM30RO6u4AzCpiDnIM5Y8M/qtLY0AQFWK+2C2GtgBPcLtYHUpujndy2x9jqkBQ9asGNm06gdVxtTaWYhjTJ4xwHVR2PxAa2XHQKQdIqe9OJIYSTJNvU/slUHEPlTm8O0e+dxygkjraAf3zUDWVY6HitHOgSDgliuHCy01jjB4traOIpuzTVYxrYAIBbWp1SXEuEA93Fgdeij8y9IldZUKKVv53/qv6JntBvFOW0l3h6HhTljbdf15BY2UhEdbu7Ddi8TSw7bZ3eI/hYLvd7T6kLfcZuVgKjAx2FpQ0BrS1oa8AaAPZDvmozs03T+x0e8qj/wCRVALpF6bdRS8+J6+SuapGOtkss7evBm20+yGg6TQrVKZ5PAe39HfMqCq9kWK4VqBHXOPlBWzIR7aMWWSMk2N2OnOHYqs0sBnJSBl3QvdEDyHqFq1DDtY1rGtAa0BrQBYACAB6JVCZJIRyb7OXsBBBAIIgg6EHUFYR2h7oOwVXOwE4eoTkP4Dr3bj7weI6greU22lgKdem6lVaHMcIIPyIPAg3BGiyUbHx5HBnzOxwDC2OMz7f2TE6q975biVcHL2TUofjA8TOlQD/AFC3loqQ+nCj0d0ZKS0AXmZAcuHoRrB7pXIK4cVyXJhbFm1YSjXiCmT6i8FVAvLZ7i8RCZYgQIJuQCeV7x7Eesrqu4kpXZuBdiKrabBc6k6Bo1ceg/2TI58jtkluXuyMXXbnJFJt6pFjHBgPAk2nlPJfQeDxDKVPI2mAxrQAAYAAENaAqpulsNtKkG0xIAL3m0mNXOPOOHDRTu19rMLG02ABoufMWjW/mVq7ti8aVEdicZ4SL5v0ULRqS7UTP1ulMfWBkkwD1+RUfSo5oDJJk3sOPD0lZ0PxJGrXc42mRaykcFg6jmjKYBvJ9oHVOdjYfu6bw4GSWkSR90zeLjhoeC6FY30a2Sco6/osbSQORyabMO03k6kk3Kz/AHi233zixp8IPiPPon++O1cxFNhubeQ5lVOq4NED/fzJUVb2xoxTdiWKddMnBOHlN3qiHZy8pNwXcQuCtRNngal2Ul1Spp/gcG6o9rKbS97jDWtEkn98UNgonlJmlugEXPQBbJ2e7jNoNbiMSwGubsab90OB5d514aJbcHcQYWK2Ih1c/CNW0v5TxdzPoOZvKaMfLEyZPCBCEKhEEIQgAQhcl4QB0hCEAeOE2OizHfzs6BzV8Gzq+i0W/mpDn+X25HT0JZRTGhNxdo+VarMpIPC3+x6pB7l9G7zbk4XGy57Syr/+lOA4/wAwiHeonqFm+1+yDEtJNCrSqjk6abva4+YU+LR1rPFozMlcEq41OzPaY/8ArT1Faj+r03PZ1tLT7I//AD0vqHoFc18lPqvXjHz9FesB2SbRquh7KdFvF1Sq11ujaeaT0MLRN2uyHB0AHYicTU45hlpeXdgmR0cSOiZKyLmZJupuRidoO/hDLSBh9Z4ORvMN/G78o9SNVe9k7t4fD1qlLDgnxCmXvJJcW+F7zawLs9hbktho0msaGtaGtaIAaAAAOAA0Cymri4JcdS4mJ4k3M+uq3o2H5EntrGU6RyUyRFn6kucblsRFtI5gquuxvhtr1EeZ05yuKmMbIL5ygmMpkkQYIzeiabSqtZUeBMCB4ozZoBc21rOLh6JJTXLj9WUiqOKri+Q2Tz1PFdjeBmFADxHmbpzurs2piavd0jBjM9/3abTxMak8BxjgASLLvl2UUcRhwMO4sxDJLXPcS2oTq2oNG6WLRbkVlOX6FnNIqrN9mOEtObo0fUqNxu8lV8hvgHuf7Ku4TZVTDl9Oq0sqNcQ9piQbcRYiIMixkJdI4pMtjxpq2d95qSZJ1J1Pmm1RKPEJCoVo7VdCdRySaOK7cVzmTImzhzZXg1XTXQr7uf2X18SW1cUDQoWOU2q1Byj7gPM36cVvfQjaXZWd29iV8bV7rDsmPjebMYObnfpqVu25e51LAU7fxKzh/EqkXP5WD7rOnHipvZezKWHpinQptpsGjWiPU8z1N07VFFIjLI3oEIQmJghCEACEIQALgz0XaEACEIQAIQhAAhCEACEIQAIQhAAsT3lwzqFV9F3AwDpmbYtPtHqOi2xRe29gUMU2KrZI0cDDm+R/QyEslZTHPizBMVinTm0LbRwsbWNimNPE1a1UMptL6r3WAElznGT/AHJ0WqY3smY/4cU9rZ+9TDj7hwHyVo3T3Pw2AB7oF1Rwh1R5l5HIcGieA6TKTi2+h5ZF4PNxd3PsOGFNxDqrjnquHF5+6D+FogD1PFWJCFRKiBX95t0aGM8TwWVAIFRkTHAOBs4fPqFnO2+zTE0pNLLWb+Xwv9WOMexK2ZCVwTKRyyj0fNeM2LiWfHQrD+ak8fOFD1TFj9V9WLnuxMwJ5xdL7f2U99/B8wbP2Jia5ilQqv8AJjoHm6IHqVa9j9k+MrXrFmHb+Yh7/RrDHu4LdkJlBCPK2VTdfs+weCIe1hq1R/1asOcD+QRlb5gT1KtaEJ6JN2CEIQAIQhAAhCEACEIQAIQh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" name="7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50196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2856" y="2705123"/>
            <a:ext cx="544830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5845" name="Picture 5" descr="http://www.erguven.net/medya/www.erguven.net-sindirim_sistemi_ozellikleri_(3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8191620" cy="61437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14356"/>
            <a:ext cx="8534289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http://www.vetschooldiary.com/wp-content/uploads/2013/02/dental-pad-in-the-cow-245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928670"/>
            <a:ext cx="3571900" cy="4373755"/>
          </a:xfrm>
          <a:prstGeom prst="rect">
            <a:avLst/>
          </a:prstGeom>
          <a:noFill/>
        </p:spPr>
      </p:pic>
      <p:sp>
        <p:nvSpPr>
          <p:cNvPr id="26626" name="AutoShape 2" descr="İlgili resi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3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428604"/>
            <a:ext cx="385765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www.saglik.im/wp-content/uploads/2008/11/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357950" y="3071810"/>
            <a:ext cx="2643206" cy="3677946"/>
          </a:xfrm>
          <a:prstGeom prst="rect">
            <a:avLst/>
          </a:prstGeom>
          <a:noFill/>
        </p:spPr>
      </p:pic>
      <p:sp>
        <p:nvSpPr>
          <p:cNvPr id="6" name="5 Dikdörtgen"/>
          <p:cNvSpPr/>
          <p:nvPr/>
        </p:nvSpPr>
        <p:spPr>
          <a:xfrm>
            <a:off x="2000232" y="3571876"/>
            <a:ext cx="49292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rgbClr val="FFFF00"/>
                </a:solidFill>
              </a:rPr>
              <a:t>Dalağın dört önemli görevi vardır. Bunlar </a:t>
            </a:r>
            <a:r>
              <a:rPr lang="tr-TR" dirty="0" smtClean="0">
                <a:solidFill>
                  <a:srgbClr val="FFFF00"/>
                </a:solidFill>
                <a:hlinkClick r:id="rId4"/>
              </a:rPr>
              <a:t>kan</a:t>
            </a:r>
            <a:r>
              <a:rPr lang="tr-TR" dirty="0" smtClean="0">
                <a:solidFill>
                  <a:srgbClr val="FFFF00"/>
                </a:solidFill>
              </a:rPr>
              <a:t> hücrelerinin yapımı, fagositoz, alyuvar depolama ve bağışıklık yanıtına katkıda bulunmaktır. </a:t>
            </a:r>
            <a:endParaRPr lang="tr-TR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3560" name="Picture 8" descr="http://haberno.com/wp-content/uploads/image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867592" cy="3500414"/>
          </a:xfrm>
          <a:prstGeom prst="rect">
            <a:avLst/>
          </a:prstGeom>
          <a:noFill/>
        </p:spPr>
      </p:pic>
      <p:pic>
        <p:nvPicPr>
          <p:cNvPr id="23562" name="Picture 10" descr="http://dk-publishers.com/americasnumber1dogblog/wp-content/uploads/2012/01/Canine-skull-289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3936" y="2571744"/>
            <a:ext cx="3070064" cy="3714776"/>
          </a:xfrm>
          <a:prstGeom prst="rect">
            <a:avLst/>
          </a:prstGeom>
          <a:noFill/>
        </p:spPr>
      </p:pic>
      <p:pic>
        <p:nvPicPr>
          <p:cNvPr id="23564" name="Picture 12" descr="http://lavache.chez.com/images/sku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20" y="0"/>
            <a:ext cx="4286280" cy="2612109"/>
          </a:xfrm>
          <a:prstGeom prst="rect">
            <a:avLst/>
          </a:prstGeom>
          <a:noFill/>
        </p:spPr>
      </p:pic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82" y="3500438"/>
            <a:ext cx="3376610" cy="2218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 descr="http://www.pferdedentalpraktik.de/assets/images/SCHAEDEL_klei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3769" y="2571744"/>
            <a:ext cx="3126596" cy="235745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4694643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5728"/>
            <a:ext cx="4572000" cy="6478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Users\user\Desktop\DSC_0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478996" y="1697468"/>
            <a:ext cx="5909961" cy="332435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C:\Users\user\Desktop\DSC_03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1783" y="1808030"/>
            <a:ext cx="6463961" cy="363597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 descr="C:\Users\user\Desktop\DSC_03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9736" y="1927439"/>
            <a:ext cx="8811151" cy="495627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Jakuzİ.pot">
  <a:themeElements>
    <a:clrScheme name="Jakuzİ.pot 1">
      <a:dk1>
        <a:srgbClr val="000066"/>
      </a:dk1>
      <a:lt1>
        <a:srgbClr val="CCEC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AEC9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Jakuzİ.po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Jakuzİ.pot 1">
        <a:dk1>
          <a:srgbClr val="000066"/>
        </a:dk1>
        <a:lt1>
          <a:srgbClr val="CCEC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kuzİ.pot 2">
        <a:dk1>
          <a:srgbClr val="000066"/>
        </a:dk1>
        <a:lt1>
          <a:srgbClr val="CCEC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kuzİ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192</Words>
  <Application>Microsoft Office PowerPoint</Application>
  <PresentationFormat>Ekran Gösterisi (4:3)</PresentationFormat>
  <Paragraphs>71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41" baseType="lpstr">
      <vt:lpstr>Jakuzİ.pot</vt:lpstr>
      <vt:lpstr>SİNDİRİM SİSTEMİ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Glandulae Salivariae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ANATOMİA TOPOGRAFİCA</dc:title>
  <dc:creator>w</dc:creator>
  <cp:lastModifiedBy>user</cp:lastModifiedBy>
  <cp:revision>49</cp:revision>
  <dcterms:created xsi:type="dcterms:W3CDTF">2001-10-02T06:38:10Z</dcterms:created>
  <dcterms:modified xsi:type="dcterms:W3CDTF">2017-12-19T07:06:23Z</dcterms:modified>
</cp:coreProperties>
</file>