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HALK SAĞLIĞINI TEHDİT EDEN UNSURLAR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16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Metalik parçalar da cam parçaları gibi </a:t>
            </a:r>
            <a:r>
              <a:rPr lang="tr-TR" b="1" u="sng" dirty="0">
                <a:solidFill>
                  <a:srgbClr val="FF0000"/>
                </a:solidFill>
              </a:rPr>
              <a:t>yaralanmalara ve </a:t>
            </a:r>
            <a:r>
              <a:rPr lang="tr-TR" b="1" u="sng" dirty="0" smtClean="0">
                <a:solidFill>
                  <a:srgbClr val="FF0000"/>
                </a:solidFill>
              </a:rPr>
              <a:t>boğulmalara </a:t>
            </a:r>
            <a:r>
              <a:rPr lang="tr-TR" dirty="0" smtClean="0"/>
              <a:t>neden </a:t>
            </a:r>
            <a:r>
              <a:rPr lang="tr-TR" dirty="0"/>
              <a:t>olabilir. </a:t>
            </a:r>
            <a:endParaRPr lang="tr-TR" dirty="0" smtClean="0"/>
          </a:p>
          <a:p>
            <a:r>
              <a:rPr lang="tr-TR" dirty="0" smtClean="0"/>
              <a:t>Metal </a:t>
            </a:r>
            <a:r>
              <a:rPr lang="tr-TR" dirty="0" err="1"/>
              <a:t>dedektörler</a:t>
            </a:r>
            <a:r>
              <a:rPr lang="tr-TR" dirty="0"/>
              <a:t> son </a:t>
            </a:r>
            <a:r>
              <a:rPr lang="tr-TR" dirty="0" smtClean="0"/>
              <a:t>üründeki metalik </a:t>
            </a:r>
            <a:r>
              <a:rPr lang="tr-TR" dirty="0"/>
              <a:t>objelerin saptanması ve böylece tüketime </a:t>
            </a:r>
            <a:r>
              <a:rPr lang="tr-TR" dirty="0" smtClean="0"/>
              <a:t>verilmesinin önlenmesi </a:t>
            </a:r>
            <a:r>
              <a:rPr lang="tr-TR" dirty="0"/>
              <a:t>açısından büyük yarar sağlayabilir. </a:t>
            </a:r>
            <a:endParaRPr lang="tr-TR" dirty="0" smtClean="0"/>
          </a:p>
          <a:p>
            <a:r>
              <a:rPr lang="tr-TR" dirty="0" smtClean="0"/>
              <a:t>Bununla birlikte </a:t>
            </a:r>
            <a:r>
              <a:rPr lang="tr-TR" dirty="0"/>
              <a:t>koruyucu önlem olarak kesme, doğrama, </a:t>
            </a:r>
            <a:r>
              <a:rPr lang="tr-TR" dirty="0" smtClean="0"/>
              <a:t>öğütme gibi </a:t>
            </a:r>
            <a:r>
              <a:rPr lang="tr-TR" dirty="0"/>
              <a:t>işlemlerde kullanılanlar başta olmak üzere makine </a:t>
            </a:r>
            <a:r>
              <a:rPr lang="tr-TR" dirty="0" smtClean="0"/>
              <a:t>ve teçhizatın </a:t>
            </a:r>
            <a:r>
              <a:rPr lang="tr-TR" b="1" u="sng" dirty="0">
                <a:solidFill>
                  <a:srgbClr val="FF0000"/>
                </a:solidFill>
              </a:rPr>
              <a:t>periyodik olarak hasar kontrolü yapılmalı, </a:t>
            </a:r>
            <a:r>
              <a:rPr lang="tr-TR" b="1" u="sng" dirty="0" smtClean="0">
                <a:solidFill>
                  <a:srgbClr val="FF0000"/>
                </a:solidFill>
              </a:rPr>
              <a:t>gevşek veya </a:t>
            </a:r>
            <a:r>
              <a:rPr lang="tr-TR" b="1" u="sng" dirty="0">
                <a:solidFill>
                  <a:srgbClr val="FF0000"/>
                </a:solidFill>
              </a:rPr>
              <a:t>kopan parçaları olup olmadığı saptanmalıdır.</a:t>
            </a:r>
          </a:p>
        </p:txBody>
      </p:sp>
    </p:spTree>
    <p:extLst>
      <p:ext uri="{BB962C8B-B14F-4D97-AF65-F5344CB8AC3E}">
        <p14:creationId xmlns:p14="http://schemas.microsoft.com/office/powerpoint/2010/main" val="1140415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Bitkisel çiğ materyalde, özellikle yere yakın </a:t>
            </a:r>
            <a:r>
              <a:rPr lang="tr-TR" dirty="0" smtClean="0"/>
              <a:t>yetiştirilen bitkilerden </a:t>
            </a:r>
            <a:r>
              <a:rPr lang="tr-TR" dirty="0"/>
              <a:t>hasat edilen ürünlerde değişen boyutlarda </a:t>
            </a:r>
            <a:r>
              <a:rPr lang="tr-TR" dirty="0" smtClean="0"/>
              <a:t>taş parçalarına rastlanabilir.</a:t>
            </a:r>
          </a:p>
          <a:p>
            <a:r>
              <a:rPr lang="tr-TR" dirty="0" smtClean="0"/>
              <a:t>Bu </a:t>
            </a:r>
            <a:r>
              <a:rPr lang="tr-TR" dirty="0"/>
              <a:t>taşlar </a:t>
            </a:r>
            <a:r>
              <a:rPr lang="tr-TR" b="1" u="sng" dirty="0">
                <a:solidFill>
                  <a:srgbClr val="FF0000"/>
                </a:solidFill>
              </a:rPr>
              <a:t>diş kırıklarına ve </a:t>
            </a:r>
            <a:r>
              <a:rPr lang="tr-TR" b="1" u="sng" dirty="0" smtClean="0">
                <a:solidFill>
                  <a:srgbClr val="FF0000"/>
                </a:solidFill>
              </a:rPr>
              <a:t>boğulmaya </a:t>
            </a:r>
            <a:r>
              <a:rPr lang="tr-TR" dirty="0" smtClean="0"/>
              <a:t>neden </a:t>
            </a:r>
            <a:r>
              <a:rPr lang="tr-TR" dirty="0"/>
              <a:t>olabilirler. </a:t>
            </a:r>
            <a:endParaRPr lang="tr-TR" dirty="0" smtClean="0"/>
          </a:p>
          <a:p>
            <a:r>
              <a:rPr lang="tr-TR" dirty="0" smtClean="0"/>
              <a:t>Keskin </a:t>
            </a:r>
            <a:r>
              <a:rPr lang="tr-TR" dirty="0"/>
              <a:t>olanları cam kırıkları </a:t>
            </a:r>
            <a:r>
              <a:rPr lang="tr-TR" dirty="0" smtClean="0"/>
              <a:t>gibi zarar verebilirler.</a:t>
            </a:r>
          </a:p>
          <a:p>
            <a:r>
              <a:rPr lang="tr-TR" dirty="0" smtClean="0"/>
              <a:t>Taşlar</a:t>
            </a:r>
            <a:r>
              <a:rPr lang="tr-TR" dirty="0"/>
              <a:t>, çiğ materyalin özelliğine </a:t>
            </a:r>
            <a:r>
              <a:rPr lang="tr-TR" dirty="0" smtClean="0"/>
              <a:t>göre </a:t>
            </a:r>
            <a:r>
              <a:rPr lang="tr-TR" b="1" u="sng" dirty="0" smtClean="0">
                <a:solidFill>
                  <a:srgbClr val="FF0000"/>
                </a:solidFill>
              </a:rPr>
              <a:t>çöktürme </a:t>
            </a:r>
            <a:r>
              <a:rPr lang="tr-TR" b="1" u="sng" dirty="0">
                <a:solidFill>
                  <a:srgbClr val="FF0000"/>
                </a:solidFill>
              </a:rPr>
              <a:t>ve </a:t>
            </a:r>
            <a:r>
              <a:rPr lang="tr-TR" b="1" u="sng" dirty="0" err="1">
                <a:solidFill>
                  <a:srgbClr val="FF0000"/>
                </a:solidFill>
              </a:rPr>
              <a:t>santrifuj</a:t>
            </a:r>
            <a:r>
              <a:rPr lang="tr-TR" b="1" u="sng" dirty="0">
                <a:solidFill>
                  <a:srgbClr val="FF0000"/>
                </a:solidFill>
              </a:rPr>
              <a:t> gibi çeşitli ayıklama ve ayırma </a:t>
            </a:r>
            <a:r>
              <a:rPr lang="tr-TR" b="1" u="sng" dirty="0" smtClean="0">
                <a:solidFill>
                  <a:srgbClr val="FF0000"/>
                </a:solidFill>
              </a:rPr>
              <a:t>teknikleri kullanılarak </a:t>
            </a:r>
            <a:r>
              <a:rPr lang="tr-TR" b="1" u="sng" dirty="0">
                <a:solidFill>
                  <a:srgbClr val="FF0000"/>
                </a:solidFill>
              </a:rPr>
              <a:t>uzaklaştırılabilir.</a:t>
            </a:r>
          </a:p>
        </p:txBody>
      </p:sp>
    </p:spTree>
    <p:extLst>
      <p:ext uri="{BB962C8B-B14F-4D97-AF65-F5344CB8AC3E}">
        <p14:creationId xmlns:p14="http://schemas.microsoft.com/office/powerpoint/2010/main" val="32430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Tahta ve ağaç parçacıkları da gıdalarda </a:t>
            </a:r>
            <a:r>
              <a:rPr lang="tr-TR" dirty="0" smtClean="0"/>
              <a:t>bulunabilecek tehlikeler </a:t>
            </a:r>
            <a:r>
              <a:rPr lang="tr-TR" dirty="0"/>
              <a:t>arasındadır. </a:t>
            </a:r>
            <a:endParaRPr lang="tr-TR" dirty="0" smtClean="0"/>
          </a:p>
          <a:p>
            <a:r>
              <a:rPr lang="tr-TR" dirty="0" smtClean="0"/>
              <a:t>Tarla </a:t>
            </a:r>
            <a:r>
              <a:rPr lang="tr-TR" dirty="0"/>
              <a:t>ve bahçelerden toplanan </a:t>
            </a:r>
            <a:r>
              <a:rPr lang="tr-TR" dirty="0" smtClean="0"/>
              <a:t>çiğ materyalde </a:t>
            </a:r>
            <a:r>
              <a:rPr lang="tr-TR" dirty="0"/>
              <a:t>tehlike oluşturabilecek bitkisel orijinle sert </a:t>
            </a:r>
            <a:r>
              <a:rPr lang="tr-TR" dirty="0" smtClean="0"/>
              <a:t>ve keskin </a:t>
            </a:r>
            <a:r>
              <a:rPr lang="tr-TR" dirty="0"/>
              <a:t>yabancı cisimler bulunabilir. </a:t>
            </a:r>
            <a:endParaRPr lang="tr-TR" dirty="0" smtClean="0"/>
          </a:p>
          <a:p>
            <a:r>
              <a:rPr lang="tr-TR" dirty="0" smtClean="0"/>
              <a:t>Gıda </a:t>
            </a:r>
            <a:r>
              <a:rPr lang="tr-TR" dirty="0"/>
              <a:t>maddelerinin </a:t>
            </a:r>
            <a:r>
              <a:rPr lang="tr-TR" dirty="0" smtClean="0"/>
              <a:t>taşınmasında ve </a:t>
            </a:r>
            <a:r>
              <a:rPr lang="tr-TR" dirty="0"/>
              <a:t>muhafazasında tahtadan yapılmış </a:t>
            </a:r>
            <a:r>
              <a:rPr lang="tr-TR" dirty="0" smtClean="0"/>
              <a:t>materyal (</a:t>
            </a:r>
            <a:r>
              <a:rPr lang="tr-TR" dirty="0"/>
              <a:t>kasa, sepet, palet vs.) kullanılması durumunda kopan </a:t>
            </a:r>
            <a:r>
              <a:rPr lang="tr-TR" dirty="0" smtClean="0"/>
              <a:t>parçaların gıdalara </a:t>
            </a:r>
            <a:r>
              <a:rPr lang="tr-TR" dirty="0"/>
              <a:t>bulaşması mümkündür.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yanı </a:t>
            </a:r>
            <a:r>
              <a:rPr lang="tr-TR" dirty="0" smtClean="0"/>
              <a:t>sıra gıda </a:t>
            </a:r>
            <a:r>
              <a:rPr lang="tr-TR" dirty="0"/>
              <a:t>maddelerinin tahtadan yapılmış malzemeler </a:t>
            </a:r>
            <a:r>
              <a:rPr lang="tr-TR" dirty="0" smtClean="0"/>
              <a:t>kullanılarak işlenmesi </a:t>
            </a:r>
            <a:r>
              <a:rPr lang="tr-TR" dirty="0"/>
              <a:t>(kesme tahtası vb.) hâlinde de küçük </a:t>
            </a:r>
            <a:r>
              <a:rPr lang="tr-TR" dirty="0" smtClean="0"/>
              <a:t>kıy</a:t>
            </a:r>
            <a:r>
              <a:rPr lang="tr-TR" dirty="0"/>
              <a:t>mıklar şeklinde bulaşmalar olabilir.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tip yabancı </a:t>
            </a:r>
            <a:r>
              <a:rPr lang="tr-TR" dirty="0" smtClean="0"/>
              <a:t>cisimleri içeren </a:t>
            </a:r>
            <a:r>
              <a:rPr lang="tr-TR" dirty="0"/>
              <a:t>gıdaların tüketilmesi tüketicilerin </a:t>
            </a:r>
            <a:r>
              <a:rPr lang="tr-TR" b="1" u="sng" dirty="0">
                <a:solidFill>
                  <a:srgbClr val="FF0000"/>
                </a:solidFill>
              </a:rPr>
              <a:t>ağız ve </a:t>
            </a:r>
            <a:r>
              <a:rPr lang="tr-TR" b="1" u="sng" dirty="0" smtClean="0">
                <a:solidFill>
                  <a:srgbClr val="FF0000"/>
                </a:solidFill>
              </a:rPr>
              <a:t>boğazında yaralanmalar</a:t>
            </a:r>
            <a:r>
              <a:rPr lang="tr-TR" b="1" u="sng" dirty="0">
                <a:solidFill>
                  <a:srgbClr val="FF0000"/>
                </a:solidFill>
              </a:rPr>
              <a:t>, hatta boğulma ile sonuçlanabilir.</a:t>
            </a:r>
          </a:p>
        </p:txBody>
      </p:sp>
    </p:spTree>
    <p:extLst>
      <p:ext uri="{BB962C8B-B14F-4D97-AF65-F5344CB8AC3E}">
        <p14:creationId xmlns:p14="http://schemas.microsoft.com/office/powerpoint/2010/main" val="1140415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Böyle </a:t>
            </a:r>
            <a:r>
              <a:rPr lang="tr-TR" dirty="0" smtClean="0"/>
              <a:t>bir tehlikeyi </a:t>
            </a:r>
            <a:r>
              <a:rPr lang="tr-TR" dirty="0"/>
              <a:t>elimine etmek için gıda üretim zincirinin </a:t>
            </a:r>
            <a:r>
              <a:rPr lang="tr-TR" b="1" u="sng" dirty="0" smtClean="0">
                <a:solidFill>
                  <a:srgbClr val="FF0000"/>
                </a:solidFill>
              </a:rPr>
              <a:t>bütün aşamalarında </a:t>
            </a:r>
            <a:r>
              <a:rPr lang="tr-TR" b="1" u="sng" dirty="0">
                <a:solidFill>
                  <a:srgbClr val="FF0000"/>
                </a:solidFill>
              </a:rPr>
              <a:t>ahşap materyal kullanımından kaçınılmalıdır.</a:t>
            </a:r>
          </a:p>
          <a:p>
            <a:r>
              <a:rPr lang="tr-TR" dirty="0"/>
              <a:t>Bununla birlikte lolipop, dondurma gibi ürünlerde </a:t>
            </a:r>
            <a:r>
              <a:rPr lang="tr-TR" dirty="0" smtClean="0"/>
              <a:t>bazen tahta </a:t>
            </a:r>
            <a:r>
              <a:rPr lang="tr-TR" dirty="0"/>
              <a:t>parçası son ürünün bir parçası olabilmektedir. </a:t>
            </a:r>
            <a:endParaRPr lang="tr-TR" dirty="0" smtClean="0"/>
          </a:p>
          <a:p>
            <a:r>
              <a:rPr lang="tr-TR" dirty="0" smtClean="0"/>
              <a:t>Bu durumda </a:t>
            </a:r>
            <a:r>
              <a:rPr lang="tr-TR" dirty="0"/>
              <a:t>kullanılan bu materyalin kırık ve çatlak </a:t>
            </a:r>
            <a:r>
              <a:rPr lang="tr-TR" dirty="0" smtClean="0"/>
              <a:t>olmamasına dikkat </a:t>
            </a:r>
            <a:r>
              <a:rPr lang="tr-TR" dirty="0"/>
              <a:t>edilmelidir.</a:t>
            </a:r>
          </a:p>
        </p:txBody>
      </p:sp>
    </p:spTree>
    <p:extLst>
      <p:ext uri="{BB962C8B-B14F-4D97-AF65-F5344CB8AC3E}">
        <p14:creationId xmlns:p14="http://schemas.microsoft.com/office/powerpoint/2010/main" val="32430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Gıda maddelerinde bulunabilecek fiziksel tehlikeler </a:t>
            </a:r>
            <a:r>
              <a:rPr lang="tr-TR" dirty="0" smtClean="0"/>
              <a:t>arasında </a:t>
            </a:r>
            <a:r>
              <a:rPr lang="tr-TR" b="1" u="sng" dirty="0" smtClean="0">
                <a:solidFill>
                  <a:srgbClr val="0070C0"/>
                </a:solidFill>
              </a:rPr>
              <a:t>plastik </a:t>
            </a:r>
            <a:r>
              <a:rPr lang="tr-TR" b="1" u="sng" dirty="0">
                <a:solidFill>
                  <a:srgbClr val="0070C0"/>
                </a:solidFill>
              </a:rPr>
              <a:t>parçaları </a:t>
            </a:r>
            <a:r>
              <a:rPr lang="tr-TR" dirty="0"/>
              <a:t>da vardır. </a:t>
            </a:r>
            <a:endParaRPr lang="tr-TR" dirty="0" smtClean="0"/>
          </a:p>
          <a:p>
            <a:r>
              <a:rPr lang="tr-TR" dirty="0" smtClean="0"/>
              <a:t>Bilindiği </a:t>
            </a:r>
            <a:r>
              <a:rPr lang="tr-TR" dirty="0"/>
              <a:t>üzere gıda </a:t>
            </a:r>
            <a:r>
              <a:rPr lang="tr-TR" dirty="0" smtClean="0"/>
              <a:t>üretiminin her </a:t>
            </a:r>
            <a:r>
              <a:rPr lang="tr-TR" dirty="0"/>
              <a:t>türlü aşamasında yaygın bir şekilde plastik </a:t>
            </a:r>
            <a:r>
              <a:rPr lang="tr-TR" dirty="0" smtClean="0"/>
              <a:t>esaslı malzemelerden </a:t>
            </a:r>
            <a:r>
              <a:rPr lang="tr-TR" dirty="0"/>
              <a:t>yararlanılmaktadır. </a:t>
            </a:r>
            <a:endParaRPr lang="tr-TR" dirty="0" smtClean="0"/>
          </a:p>
          <a:p>
            <a:r>
              <a:rPr lang="tr-TR" dirty="0" smtClean="0"/>
              <a:t>Küçük </a:t>
            </a:r>
            <a:r>
              <a:rPr lang="tr-TR" dirty="0"/>
              <a:t>plastik </a:t>
            </a:r>
            <a:r>
              <a:rPr lang="tr-TR" dirty="0" smtClean="0"/>
              <a:t>aksamın ya </a:t>
            </a:r>
            <a:r>
              <a:rPr lang="tr-TR" dirty="0"/>
              <a:t>da kopan küçük sert plastik parçacıkların işlenen </a:t>
            </a:r>
            <a:r>
              <a:rPr lang="tr-TR" dirty="0" smtClean="0"/>
              <a:t>ürüne karışması </a:t>
            </a:r>
            <a:r>
              <a:rPr lang="tr-TR" dirty="0"/>
              <a:t>durumunda tüketici sağlığı açısından risk </a:t>
            </a:r>
            <a:r>
              <a:rPr lang="tr-TR" dirty="0" smtClean="0"/>
              <a:t>ortaya çıkar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Sert </a:t>
            </a:r>
            <a:r>
              <a:rPr lang="tr-TR" dirty="0"/>
              <a:t>plastik parçalarına ilaveten eldiven, önlük</a:t>
            </a:r>
            <a:r>
              <a:rPr lang="tr-TR" dirty="0" smtClean="0"/>
              <a:t>, ambalaj </a:t>
            </a:r>
            <a:r>
              <a:rPr lang="tr-TR" dirty="0"/>
              <a:t>malzemesi gibi daha yumuşak plastik </a:t>
            </a:r>
            <a:r>
              <a:rPr lang="tr-TR" dirty="0" smtClean="0"/>
              <a:t>materyalden kopan </a:t>
            </a:r>
            <a:r>
              <a:rPr lang="tr-TR" dirty="0"/>
              <a:t>parçalar da gıda maddelerinde </a:t>
            </a:r>
            <a:r>
              <a:rPr lang="tr-TR" dirty="0" smtClean="0"/>
              <a:t>bulunabilir.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041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Yukarıdakilere ilave olarak bazı bitkisel çiğ </a:t>
            </a:r>
            <a:r>
              <a:rPr lang="tr-TR" dirty="0" smtClean="0"/>
              <a:t>materyalde bulunabilen </a:t>
            </a:r>
            <a:r>
              <a:rPr lang="tr-TR" b="1" u="sng" dirty="0">
                <a:solidFill>
                  <a:srgbClr val="0070C0"/>
                </a:solidFill>
              </a:rPr>
              <a:t>diken, kuru yemiş kabukları, iri meyve çekirdekleri</a:t>
            </a:r>
            <a:r>
              <a:rPr lang="tr-TR" b="1" u="sng" dirty="0" smtClean="0">
                <a:solidFill>
                  <a:srgbClr val="0070C0"/>
                </a:solidFill>
              </a:rPr>
              <a:t>, haşerelere </a:t>
            </a:r>
            <a:r>
              <a:rPr lang="tr-TR" b="1" u="sng" dirty="0">
                <a:solidFill>
                  <a:srgbClr val="0070C0"/>
                </a:solidFill>
              </a:rPr>
              <a:t>ait sert kısımlar, kırmızı etlerde </a:t>
            </a:r>
            <a:r>
              <a:rPr lang="tr-TR" b="1" u="sng" dirty="0" smtClean="0">
                <a:solidFill>
                  <a:srgbClr val="0070C0"/>
                </a:solidFill>
              </a:rPr>
              <a:t>kemik parçaları</a:t>
            </a:r>
            <a:r>
              <a:rPr lang="tr-TR" b="1" u="sng" dirty="0">
                <a:solidFill>
                  <a:srgbClr val="0070C0"/>
                </a:solidFill>
              </a:rPr>
              <a:t>, balık eti ürünlerinde kılçık, kabuklu su </a:t>
            </a:r>
            <a:r>
              <a:rPr lang="tr-TR" b="1" u="sng" dirty="0" smtClean="0">
                <a:solidFill>
                  <a:srgbClr val="0070C0"/>
                </a:solidFill>
              </a:rPr>
              <a:t>ürünlerinin kabukları</a:t>
            </a:r>
            <a:r>
              <a:rPr lang="tr-TR" b="1" u="sng" dirty="0">
                <a:solidFill>
                  <a:srgbClr val="0070C0"/>
                </a:solidFill>
              </a:rPr>
              <a:t>, personel orijinli takı, kişisel eşyalara ait parçalar</a:t>
            </a:r>
            <a:r>
              <a:rPr lang="tr-TR" b="1" u="sng" dirty="0" smtClean="0">
                <a:solidFill>
                  <a:srgbClr val="0070C0"/>
                </a:solidFill>
              </a:rPr>
              <a:t>, bozuk </a:t>
            </a:r>
            <a:r>
              <a:rPr lang="tr-TR" b="1" u="sng" dirty="0">
                <a:solidFill>
                  <a:srgbClr val="0070C0"/>
                </a:solidFill>
              </a:rPr>
              <a:t>para, düğme </a:t>
            </a:r>
            <a:r>
              <a:rPr lang="tr-TR" dirty="0"/>
              <a:t>gıda maddelerinde </a:t>
            </a:r>
            <a:r>
              <a:rPr lang="tr-TR" dirty="0" smtClean="0"/>
              <a:t>rastlanabilecek diğer </a:t>
            </a:r>
            <a:r>
              <a:rPr lang="tr-TR" dirty="0"/>
              <a:t>tehlikelere örnektir.</a:t>
            </a:r>
          </a:p>
        </p:txBody>
      </p:sp>
    </p:spTree>
    <p:extLst>
      <p:ext uri="{BB962C8B-B14F-4D97-AF65-F5344CB8AC3E}">
        <p14:creationId xmlns:p14="http://schemas.microsoft.com/office/powerpoint/2010/main" val="114041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Yabancı cisimlerin HACCP sisteminde bir fiziksel </a:t>
            </a:r>
            <a:r>
              <a:rPr lang="tr-TR" dirty="0" smtClean="0"/>
              <a:t>tehlike olarak </a:t>
            </a:r>
            <a:r>
              <a:rPr lang="tr-TR" dirty="0"/>
              <a:t>değerlendirilebilmesi için öncelikle tüketici </a:t>
            </a:r>
            <a:r>
              <a:rPr lang="tr-TR" dirty="0" smtClean="0"/>
              <a:t>sağlığı için </a:t>
            </a:r>
            <a:r>
              <a:rPr lang="tr-TR" dirty="0"/>
              <a:t>bir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</a:t>
            </a:r>
            <a:r>
              <a:rPr lang="tr-TR" dirty="0"/>
              <a:t> oluşturmasının muhtemel olup </a:t>
            </a:r>
            <a:r>
              <a:rPr lang="tr-TR" dirty="0" smtClean="0"/>
              <a:t>olmadığının belirlenmesi </a:t>
            </a:r>
            <a:r>
              <a:rPr lang="tr-TR" dirty="0"/>
              <a:t>gerekmektedir. </a:t>
            </a:r>
            <a:endParaRPr lang="tr-TR" dirty="0" smtClean="0"/>
          </a:p>
          <a:p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Diğer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ifadeyle her </a:t>
            </a:r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yabancı cisim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tehlike olarak algılanmamalıdır. </a:t>
            </a:r>
            <a:endParaRPr lang="tr-TR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/>
              <a:t>Yabancı cismin niteliği </a:t>
            </a:r>
            <a:r>
              <a:rPr lang="tr-TR" dirty="0"/>
              <a:t>kadar boyutları da önem kazanmaktadır. </a:t>
            </a:r>
            <a:endParaRPr lang="tr-TR" dirty="0" smtClean="0"/>
          </a:p>
          <a:p>
            <a:r>
              <a:rPr lang="tr-TR" dirty="0" smtClean="0"/>
              <a:t>Genel olarak 7 </a:t>
            </a:r>
            <a:r>
              <a:rPr lang="tr-TR" dirty="0"/>
              <a:t>mm’den küçük cisimler risk grupları hariç (bebekler</a:t>
            </a:r>
            <a:r>
              <a:rPr lang="tr-TR" dirty="0" smtClean="0"/>
              <a:t>, yaşlılar</a:t>
            </a:r>
            <a:r>
              <a:rPr lang="tr-TR" dirty="0"/>
              <a:t>) nadiren yaralanmalara neden olurlar.</a:t>
            </a:r>
          </a:p>
        </p:txBody>
      </p:sp>
    </p:spTree>
    <p:extLst>
      <p:ext uri="{BB962C8B-B14F-4D97-AF65-F5344CB8AC3E}">
        <p14:creationId xmlns:p14="http://schemas.microsoft.com/office/powerpoint/2010/main" val="324301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Monotype Corsiva" pitchFamily="66" charset="0"/>
              </a:rPr>
              <a:t>Teşekkürler…</a:t>
            </a:r>
            <a:endParaRPr lang="tr-TR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Fiziksel tehlikeler iki temel kategoriye ayrılır:</a:t>
            </a:r>
          </a:p>
          <a:p>
            <a:r>
              <a:rPr lang="tr-TR" dirty="0"/>
              <a:t>»</a:t>
            </a:r>
            <a:r>
              <a:rPr lang="tr-TR" b="1" dirty="0"/>
              <a:t>» </a:t>
            </a:r>
            <a:r>
              <a:rPr lang="tr-TR" dirty="0">
                <a:solidFill>
                  <a:srgbClr val="FF0000"/>
                </a:solidFill>
              </a:rPr>
              <a:t>Gıdanın doğal yapısında mevcut olan fiziksel </a:t>
            </a:r>
            <a:r>
              <a:rPr lang="tr-TR" dirty="0" smtClean="0">
                <a:solidFill>
                  <a:srgbClr val="FF0000"/>
                </a:solidFill>
              </a:rPr>
              <a:t>tehlikeler, </a:t>
            </a:r>
            <a:r>
              <a:rPr lang="tr-TR" dirty="0" smtClean="0"/>
              <a:t>örneğin </a:t>
            </a:r>
            <a:r>
              <a:rPr lang="tr-TR" dirty="0"/>
              <a:t>balık veya etlerde bulunan kemikler.</a:t>
            </a:r>
          </a:p>
          <a:p>
            <a:r>
              <a:rPr lang="tr-TR" dirty="0"/>
              <a:t>»</a:t>
            </a:r>
            <a:r>
              <a:rPr lang="tr-TR" b="1" dirty="0"/>
              <a:t>» </a:t>
            </a:r>
            <a:r>
              <a:rPr lang="tr-TR" dirty="0">
                <a:solidFill>
                  <a:srgbClr val="FF0000"/>
                </a:solidFill>
              </a:rPr>
              <a:t>Ekim, hasat, nakliye ve/veya işlem sırasındaki </a:t>
            </a:r>
            <a:r>
              <a:rPr lang="tr-TR" dirty="0" smtClean="0">
                <a:solidFill>
                  <a:srgbClr val="FF0000"/>
                </a:solidFill>
              </a:rPr>
              <a:t>teknik hatalar</a:t>
            </a:r>
            <a:r>
              <a:rPr lang="tr-TR" dirty="0">
                <a:solidFill>
                  <a:srgbClr val="FF0000"/>
                </a:solidFill>
              </a:rPr>
              <a:t>, gıdaları yabancı maddeler ile </a:t>
            </a:r>
            <a:r>
              <a:rPr lang="tr-TR" dirty="0" err="1" smtClean="0">
                <a:solidFill>
                  <a:srgbClr val="FF0000"/>
                </a:solidFill>
              </a:rPr>
              <a:t>kontamine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edebilir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/>
              <a:t>Örneğin hammaddeler içindeki (</a:t>
            </a:r>
            <a:r>
              <a:rPr lang="tr-TR" dirty="0" smtClean="0"/>
              <a:t>metal, cam</a:t>
            </a:r>
            <a:r>
              <a:rPr lang="tr-TR" dirty="0"/>
              <a:t>, plastik) yabancı maddeler, hatalı </a:t>
            </a:r>
            <a:r>
              <a:rPr lang="tr-TR" dirty="0" smtClean="0"/>
              <a:t>ambalajlama, mühendislik </a:t>
            </a:r>
            <a:r>
              <a:rPr lang="tr-TR" dirty="0"/>
              <a:t>problemleri (somunlar, cıvatalar gibi</a:t>
            </a:r>
            <a:r>
              <a:rPr lang="tr-TR" dirty="0" smtClean="0"/>
              <a:t>), hatalı </a:t>
            </a:r>
            <a:r>
              <a:rPr lang="tr-TR" dirty="0"/>
              <a:t>GMP uygulaması, hatalı malzeme (örneğin temizlik).</a:t>
            </a:r>
          </a:p>
        </p:txBody>
      </p:sp>
    </p:spTree>
    <p:extLst>
      <p:ext uri="{BB962C8B-B14F-4D97-AF65-F5344CB8AC3E}">
        <p14:creationId xmlns:p14="http://schemas.microsoft.com/office/powerpoint/2010/main" val="204863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dirty="0"/>
              <a:t>Gıdalara üretimin değişik safhalarında çok çeşitli </a:t>
            </a:r>
            <a:r>
              <a:rPr lang="tr-TR" dirty="0" smtClean="0"/>
              <a:t>yabancı cisimler </a:t>
            </a:r>
            <a:r>
              <a:rPr lang="tr-TR" dirty="0"/>
              <a:t>karışabilmektedir.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Cam, taş, tahta, </a:t>
            </a:r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metal, kemik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plastik parçaları </a:t>
            </a:r>
            <a:r>
              <a:rPr lang="tr-TR" dirty="0"/>
              <a:t>gıdalarda rastlanan başlıca </a:t>
            </a:r>
            <a:r>
              <a:rPr lang="tr-TR" dirty="0" smtClean="0"/>
              <a:t>fiziksel tehlikeler </a:t>
            </a:r>
            <a:r>
              <a:rPr lang="tr-TR" dirty="0"/>
              <a:t>olup ya hammaddenin doğal bir bulaşanıdırlar</a:t>
            </a:r>
          </a:p>
          <a:p>
            <a:r>
              <a:rPr lang="tr-TR" dirty="0"/>
              <a:t>Ü</a:t>
            </a:r>
            <a:r>
              <a:rPr lang="tr-TR" dirty="0" smtClean="0"/>
              <a:t>retim </a:t>
            </a:r>
            <a:r>
              <a:rPr lang="tr-TR" dirty="0"/>
              <a:t>sırasında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şişe, kavanoz, ölçüm </a:t>
            </a:r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aletleri, alet-ekipman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paletler, borular, inşaat malzemeleri, </a:t>
            </a:r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paketleme makineleri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işçi </a:t>
            </a:r>
            <a:r>
              <a:rPr lang="tr-TR" dirty="0"/>
              <a:t>gibi çeşitli kaynaklardan köken alırlar.</a:t>
            </a:r>
          </a:p>
        </p:txBody>
      </p:sp>
    </p:spTree>
    <p:extLst>
      <p:ext uri="{BB962C8B-B14F-4D97-AF65-F5344CB8AC3E}">
        <p14:creationId xmlns:p14="http://schemas.microsoft.com/office/powerpoint/2010/main" val="232178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Bulundukları ürünün tüketilmesi durumunda </a:t>
            </a:r>
            <a:r>
              <a:rPr lang="tr-TR" u="sng" dirty="0">
                <a:solidFill>
                  <a:srgbClr val="FF0000"/>
                </a:solidFill>
              </a:rPr>
              <a:t>ağız, dil</a:t>
            </a:r>
            <a:r>
              <a:rPr lang="tr-TR" u="sng" dirty="0" smtClean="0">
                <a:solidFill>
                  <a:srgbClr val="FF0000"/>
                </a:solidFill>
              </a:rPr>
              <a:t>, gırtlak</a:t>
            </a:r>
            <a:r>
              <a:rPr lang="tr-TR" u="sng" dirty="0">
                <a:solidFill>
                  <a:srgbClr val="FF0000"/>
                </a:solidFill>
              </a:rPr>
              <a:t>, mide ve bağırsaklarda delik ve yırtılma, kesik, </a:t>
            </a:r>
            <a:r>
              <a:rPr lang="tr-TR" u="sng" dirty="0" smtClean="0">
                <a:solidFill>
                  <a:srgbClr val="FF0000"/>
                </a:solidFill>
              </a:rPr>
              <a:t>kanama, boğulma</a:t>
            </a:r>
            <a:r>
              <a:rPr lang="tr-TR" u="sng" dirty="0">
                <a:solidFill>
                  <a:srgbClr val="FF0000"/>
                </a:solidFill>
              </a:rPr>
              <a:t>, dişlerde kırılma gibi arzu edilmeyen </a:t>
            </a:r>
            <a:r>
              <a:rPr lang="tr-TR" u="sng" dirty="0" smtClean="0">
                <a:solidFill>
                  <a:srgbClr val="FF0000"/>
                </a:solidFill>
              </a:rPr>
              <a:t>du</a:t>
            </a:r>
            <a:r>
              <a:rPr lang="tr-TR" u="sng" dirty="0">
                <a:solidFill>
                  <a:srgbClr val="FF0000"/>
                </a:solidFill>
              </a:rPr>
              <a:t>rumlara yol açabilir ve cerrahi müdahaleyi </a:t>
            </a:r>
            <a:r>
              <a:rPr lang="tr-TR" u="sng" dirty="0" smtClean="0">
                <a:solidFill>
                  <a:srgbClr val="FF0000"/>
                </a:solidFill>
              </a:rPr>
              <a:t>gerektirebilir.</a:t>
            </a:r>
          </a:p>
          <a:p>
            <a:r>
              <a:rPr lang="tr-TR" dirty="0" smtClean="0"/>
              <a:t>Fırıncılık </a:t>
            </a:r>
            <a:r>
              <a:rPr lang="tr-TR" dirty="0"/>
              <a:t>ürünleri, içecekler, sebzeler, meyveler, </a:t>
            </a:r>
            <a:r>
              <a:rPr lang="tr-TR" dirty="0" smtClean="0"/>
              <a:t>tahıllar, balık </a:t>
            </a:r>
            <a:r>
              <a:rPr lang="tr-TR" dirty="0"/>
              <a:t>ve balık ürünleri, çikolata ve diğer kakao </a:t>
            </a:r>
            <a:r>
              <a:rPr lang="tr-TR" dirty="0" smtClean="0"/>
              <a:t>ürünleri yabancı </a:t>
            </a:r>
            <a:r>
              <a:rPr lang="tr-TR" dirty="0"/>
              <a:t>maddelerin sık rastlandığı gıdaların başında </a:t>
            </a:r>
            <a:r>
              <a:rPr lang="tr-TR" dirty="0" smtClean="0"/>
              <a:t>gelmektedir.</a:t>
            </a:r>
          </a:p>
          <a:p>
            <a:r>
              <a:rPr lang="tr-TR" dirty="0" smtClean="0"/>
              <a:t>Bu </a:t>
            </a:r>
            <a:r>
              <a:rPr lang="tr-TR" dirty="0"/>
              <a:t>yabancı maddeler, bazı durumlarda </a:t>
            </a:r>
            <a:r>
              <a:rPr lang="tr-TR" b="1" u="sng" dirty="0" smtClean="0">
                <a:solidFill>
                  <a:srgbClr val="FF0000"/>
                </a:solidFill>
              </a:rPr>
              <a:t>mikrobiyolojik</a:t>
            </a:r>
            <a:r>
              <a:rPr lang="tr-TR" dirty="0" smtClean="0"/>
              <a:t> tehlikeleri </a:t>
            </a:r>
            <a:r>
              <a:rPr lang="tr-TR" dirty="0"/>
              <a:t>de beraberlerinde getirebilmekte, </a:t>
            </a:r>
            <a:r>
              <a:rPr lang="tr-TR" dirty="0" smtClean="0"/>
              <a:t>en azından </a:t>
            </a:r>
            <a:r>
              <a:rPr lang="tr-TR" dirty="0"/>
              <a:t>o ürünün hijyenik koşullarda üretilmediği </a:t>
            </a:r>
            <a:r>
              <a:rPr lang="tr-TR" dirty="0" smtClean="0"/>
              <a:t>konusunda fikir </a:t>
            </a:r>
            <a:r>
              <a:rPr lang="tr-TR" dirty="0"/>
              <a:t>verebilmektedir.</a:t>
            </a:r>
          </a:p>
        </p:txBody>
      </p:sp>
    </p:spTree>
    <p:extLst>
      <p:ext uri="{BB962C8B-B14F-4D97-AF65-F5344CB8AC3E}">
        <p14:creationId xmlns:p14="http://schemas.microsoft.com/office/powerpoint/2010/main" val="96876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78063"/>
            <a:ext cx="9001000" cy="30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81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Cam,</a:t>
            </a:r>
            <a:r>
              <a:rPr lang="tr-TR" dirty="0"/>
              <a:t> gıda maddelerinde en fazla rastlanan </a:t>
            </a:r>
            <a:r>
              <a:rPr lang="tr-TR" dirty="0" smtClean="0"/>
              <a:t>yabancı madde </a:t>
            </a:r>
            <a:r>
              <a:rPr lang="tr-TR" dirty="0"/>
              <a:t>olup tüketici şikâyetlerinde de ilk sırayı almaktadır.</a:t>
            </a:r>
          </a:p>
          <a:p>
            <a:r>
              <a:rPr lang="tr-TR" dirty="0"/>
              <a:t>Cam parçacıkları tüketicinin ağzında kesiklere sebep olabilir.</a:t>
            </a:r>
          </a:p>
          <a:p>
            <a:r>
              <a:rPr lang="tr-TR" dirty="0"/>
              <a:t>Yutulduğunda ise çok daha ciddi sorunlar ortaya çıkabilir.</a:t>
            </a:r>
          </a:p>
          <a:p>
            <a:r>
              <a:rPr lang="tr-TR" dirty="0"/>
              <a:t>Cam parçacıkları hammaddede mevcut olabilir </a:t>
            </a:r>
            <a:r>
              <a:rPr lang="tr-TR" dirty="0" smtClean="0"/>
              <a:t>veya üretim </a:t>
            </a:r>
            <a:r>
              <a:rPr lang="tr-TR" dirty="0"/>
              <a:t>sırasındaki çeşitli kaynaklardan gıdaya karışabilir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395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Cam </a:t>
            </a:r>
            <a:r>
              <a:rPr lang="tr-TR" dirty="0"/>
              <a:t>ihtiva eden taşıma kapları ve üretim ekipmanları, </a:t>
            </a:r>
            <a:r>
              <a:rPr lang="tr-TR" dirty="0" smtClean="0"/>
              <a:t>camdan yapılmış </a:t>
            </a:r>
            <a:r>
              <a:rPr lang="tr-TR" dirty="0"/>
              <a:t>malzeme kullanan personel, aydınlatma sistemi</a:t>
            </a:r>
            <a:r>
              <a:rPr lang="tr-TR" dirty="0" smtClean="0"/>
              <a:t>, pencereler </a:t>
            </a:r>
            <a:r>
              <a:rPr lang="tr-TR" dirty="0"/>
              <a:t>başlıca bulaşma kaynağı olduğu için </a:t>
            </a:r>
            <a:r>
              <a:rPr lang="tr-TR" dirty="0" smtClean="0"/>
              <a:t>bunlara karşı </a:t>
            </a:r>
            <a:r>
              <a:rPr lang="tr-TR" dirty="0"/>
              <a:t>önlem </a:t>
            </a:r>
            <a:r>
              <a:rPr lang="tr-TR" dirty="0" smtClean="0"/>
              <a:t>alınmalıdır.</a:t>
            </a:r>
          </a:p>
          <a:p>
            <a:r>
              <a:rPr lang="tr-TR" dirty="0" smtClean="0"/>
              <a:t>Mümkün </a:t>
            </a:r>
            <a:r>
              <a:rPr lang="tr-TR" dirty="0"/>
              <a:t>olduğu kadar </a:t>
            </a:r>
            <a:r>
              <a:rPr lang="tr-TR" dirty="0" smtClean="0"/>
              <a:t>cam malzeme </a:t>
            </a:r>
            <a:r>
              <a:rPr lang="tr-TR" dirty="0"/>
              <a:t>kullanımından </a:t>
            </a:r>
            <a:r>
              <a:rPr lang="tr-TR" dirty="0" smtClean="0"/>
              <a:t>kaçınılmalıdır.</a:t>
            </a:r>
          </a:p>
          <a:p>
            <a:r>
              <a:rPr lang="tr-TR" dirty="0" smtClean="0"/>
              <a:t>Aydınlatma tertibatı koruyucu </a:t>
            </a:r>
            <a:r>
              <a:rPr lang="tr-TR" dirty="0"/>
              <a:t>bir kılıf içine alınmalıdır. </a:t>
            </a:r>
            <a:endParaRPr lang="tr-TR" dirty="0" smtClean="0"/>
          </a:p>
          <a:p>
            <a:r>
              <a:rPr lang="tr-TR" dirty="0" smtClean="0"/>
              <a:t>Üretim </a:t>
            </a:r>
            <a:r>
              <a:rPr lang="tr-TR" dirty="0"/>
              <a:t>alanlarına </a:t>
            </a:r>
            <a:r>
              <a:rPr lang="tr-TR" dirty="0" smtClean="0"/>
              <a:t>yakın bölgelerin </a:t>
            </a:r>
            <a:r>
              <a:rPr lang="tr-TR" dirty="0"/>
              <a:t>pencerelerinde ya cam kullanılmamalı ya </a:t>
            </a:r>
            <a:r>
              <a:rPr lang="tr-TR" dirty="0" smtClean="0"/>
              <a:t>da camların </a:t>
            </a:r>
            <a:r>
              <a:rPr lang="tr-TR" dirty="0"/>
              <a:t>üzeri kırılmaya karşı film ile kaplanmalıdır.</a:t>
            </a:r>
          </a:p>
        </p:txBody>
      </p:sp>
    </p:spTree>
    <p:extLst>
      <p:ext uri="{BB962C8B-B14F-4D97-AF65-F5344CB8AC3E}">
        <p14:creationId xmlns:p14="http://schemas.microsoft.com/office/powerpoint/2010/main" val="406509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Vida, somun, çivi gibi metalik objeler </a:t>
            </a:r>
            <a:r>
              <a:rPr lang="tr-TR" dirty="0"/>
              <a:t>özellikle </a:t>
            </a:r>
            <a:r>
              <a:rPr lang="tr-TR" dirty="0" smtClean="0"/>
              <a:t>üretimde kullanılan </a:t>
            </a:r>
            <a:r>
              <a:rPr lang="tr-TR" dirty="0"/>
              <a:t>makine ve teçhizattan ürünlere karışmaktadır.</a:t>
            </a:r>
          </a:p>
          <a:p>
            <a:r>
              <a:rPr lang="tr-TR" dirty="0"/>
              <a:t>Periyodik bakımı yapılmayan ekipmanlarda zaman </a:t>
            </a:r>
            <a:r>
              <a:rPr lang="tr-TR" dirty="0" smtClean="0"/>
              <a:t>içinde gevşemeye </a:t>
            </a:r>
            <a:r>
              <a:rPr lang="tr-TR" dirty="0"/>
              <a:t>bağlı olarak yerinden ayrılan küçük </a:t>
            </a:r>
            <a:r>
              <a:rPr lang="tr-TR" dirty="0" smtClean="0"/>
              <a:t>parçalar </a:t>
            </a:r>
            <a:r>
              <a:rPr lang="tr-TR" dirty="0"/>
              <a:t>gıda üzerine düşmektedir.</a:t>
            </a:r>
          </a:p>
        </p:txBody>
      </p:sp>
    </p:spTree>
    <p:extLst>
      <p:ext uri="{BB962C8B-B14F-4D97-AF65-F5344CB8AC3E}">
        <p14:creationId xmlns:p14="http://schemas.microsoft.com/office/powerpoint/2010/main" val="114041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tehlikeler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M</a:t>
            </a:r>
            <a:r>
              <a:rPr lang="tr-TR" dirty="0" smtClean="0"/>
              <a:t>akine </a:t>
            </a:r>
            <a:r>
              <a:rPr lang="tr-TR" dirty="0"/>
              <a:t>ve </a:t>
            </a:r>
            <a:r>
              <a:rPr lang="tr-TR" dirty="0" smtClean="0"/>
              <a:t>teçhizattan darbe</a:t>
            </a:r>
            <a:r>
              <a:rPr lang="tr-TR" dirty="0"/>
              <a:t>, metal yorgunluğu vb. nedenlere bağlı olarak </a:t>
            </a:r>
            <a:r>
              <a:rPr lang="tr-TR" dirty="0" smtClean="0"/>
              <a:t>bazı parçaların </a:t>
            </a:r>
            <a:r>
              <a:rPr lang="tr-TR" dirty="0"/>
              <a:t>koparak ürünlere bulaşması da söz konusudur.</a:t>
            </a:r>
          </a:p>
          <a:p>
            <a:r>
              <a:rPr lang="tr-TR" dirty="0"/>
              <a:t>Kullanılan hammaddelerde de zaman zaman metalik </a:t>
            </a:r>
            <a:r>
              <a:rPr lang="tr-TR" dirty="0" smtClean="0"/>
              <a:t>yabancı </a:t>
            </a:r>
            <a:r>
              <a:rPr lang="nb-NO" dirty="0" smtClean="0"/>
              <a:t>maddelere </a:t>
            </a:r>
            <a:r>
              <a:rPr lang="nb-NO" dirty="0"/>
              <a:t>rastlanmaktadır. </a:t>
            </a:r>
            <a:endParaRPr lang="tr-TR" dirty="0" smtClean="0"/>
          </a:p>
          <a:p>
            <a:r>
              <a:rPr lang="nb-NO" dirty="0" smtClean="0"/>
              <a:t>Et </a:t>
            </a:r>
            <a:r>
              <a:rPr lang="nb-NO" dirty="0"/>
              <a:t>ve et ürünleri de </a:t>
            </a:r>
            <a:r>
              <a:rPr lang="nb-NO" dirty="0" smtClean="0"/>
              <a:t>metalik</a:t>
            </a:r>
            <a:r>
              <a:rPr lang="tr-TR" dirty="0" smtClean="0"/>
              <a:t> objelerin </a:t>
            </a:r>
            <a:r>
              <a:rPr lang="tr-TR" dirty="0"/>
              <a:t>sık rastlandığı gıda maddeleri arasındadır.</a:t>
            </a:r>
          </a:p>
          <a:p>
            <a:r>
              <a:rPr lang="tr-TR" dirty="0"/>
              <a:t>Karkaslarda kırılmış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enjektör iğnesi, saçma taneleri, </a:t>
            </a:r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kıyılmış ve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doğranmış etlerde bıçak ucu, çekilmiş kıymada </a:t>
            </a:r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kıyma makinesinden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kopan metalik parçalar</a:t>
            </a:r>
            <a:r>
              <a:rPr lang="tr-TR" dirty="0"/>
              <a:t> bulunabilir. </a:t>
            </a:r>
            <a:endParaRPr lang="tr-TR" dirty="0" smtClean="0"/>
          </a:p>
          <a:p>
            <a:r>
              <a:rPr lang="tr-TR" dirty="0" smtClean="0"/>
              <a:t>Eğer etkin </a:t>
            </a:r>
            <a:r>
              <a:rPr lang="tr-TR" dirty="0"/>
              <a:t>bir kontrol mekanizması yoksa bu metal parçaları </a:t>
            </a:r>
            <a:r>
              <a:rPr lang="tr-TR" dirty="0" smtClean="0"/>
              <a:t>son üründe </a:t>
            </a:r>
            <a:r>
              <a:rPr lang="tr-TR" dirty="0"/>
              <a:t>kalabilir ve tüketiciler için ciddi tehdit oluşturabilir.</a:t>
            </a:r>
          </a:p>
        </p:txBody>
      </p:sp>
    </p:spTree>
    <p:extLst>
      <p:ext uri="{BB962C8B-B14F-4D97-AF65-F5344CB8AC3E}">
        <p14:creationId xmlns:p14="http://schemas.microsoft.com/office/powerpoint/2010/main" val="32430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933</Words>
  <Application>Microsoft Office PowerPoint</Application>
  <PresentationFormat>Ekran Gösterisi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Monotype Corsiva</vt:lpstr>
      <vt:lpstr>Ofis Teması</vt:lpstr>
      <vt:lpstr>HALK SAĞLIĞINI TEHDİT EDEN UNSURLAR  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Fiziksel tehlikeler</vt:lpstr>
      <vt:lpstr>Teşekkürler…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 SAĞLIĞINI TEHDİT EDEN UNSURLAR  Fiziksel tehlikeler</dc:title>
  <dc:creator>Vaio</dc:creator>
  <cp:lastModifiedBy>Harun Hızlısoy</cp:lastModifiedBy>
  <cp:revision>9</cp:revision>
  <dcterms:created xsi:type="dcterms:W3CDTF">2015-10-18T12:05:11Z</dcterms:created>
  <dcterms:modified xsi:type="dcterms:W3CDTF">2018-03-27T21:25:38Z</dcterms:modified>
</cp:coreProperties>
</file>