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275" r:id="rId3"/>
    <p:sldId id="315" r:id="rId4"/>
    <p:sldId id="316" r:id="rId5"/>
    <p:sldId id="317" r:id="rId6"/>
    <p:sldId id="277" r:id="rId7"/>
    <p:sldId id="279" r:id="rId8"/>
    <p:sldId id="322" r:id="rId9"/>
    <p:sldId id="321" r:id="rId10"/>
    <p:sldId id="278" r:id="rId11"/>
    <p:sldId id="318" r:id="rId12"/>
    <p:sldId id="319" r:id="rId13"/>
    <p:sldId id="320" r:id="rId14"/>
    <p:sldId id="323" r:id="rId15"/>
    <p:sldId id="324" r:id="rId16"/>
    <p:sldId id="265" r:id="rId17"/>
    <p:sldId id="280" r:id="rId18"/>
    <p:sldId id="268" r:id="rId19"/>
    <p:sldId id="257" r:id="rId20"/>
    <p:sldId id="325" r:id="rId21"/>
    <p:sldId id="266" r:id="rId22"/>
    <p:sldId id="267" r:id="rId23"/>
    <p:sldId id="326" r:id="rId24"/>
    <p:sldId id="328" r:id="rId25"/>
    <p:sldId id="329" r:id="rId26"/>
    <p:sldId id="330" r:id="rId27"/>
    <p:sldId id="331" r:id="rId28"/>
    <p:sldId id="333" r:id="rId29"/>
    <p:sldId id="334" r:id="rId30"/>
    <p:sldId id="256" r:id="rId31"/>
    <p:sldId id="258" r:id="rId32"/>
    <p:sldId id="261" r:id="rId33"/>
    <p:sldId id="269" r:id="rId34"/>
    <p:sldId id="297" r:id="rId35"/>
    <p:sldId id="262" r:id="rId36"/>
    <p:sldId id="298" r:id="rId37"/>
    <p:sldId id="264" r:id="rId38"/>
    <p:sldId id="263" r:id="rId39"/>
    <p:sldId id="273" r:id="rId40"/>
    <p:sldId id="300" r:id="rId41"/>
    <p:sldId id="299" r:id="rId42"/>
    <p:sldId id="270" r:id="rId43"/>
    <p:sldId id="301" r:id="rId44"/>
    <p:sldId id="291" r:id="rId45"/>
    <p:sldId id="287" r:id="rId46"/>
    <p:sldId id="272" r:id="rId47"/>
    <p:sldId id="283" r:id="rId48"/>
    <p:sldId id="303" r:id="rId49"/>
    <p:sldId id="302" r:id="rId50"/>
    <p:sldId id="292" r:id="rId51"/>
    <p:sldId id="304" r:id="rId52"/>
    <p:sldId id="296" r:id="rId53"/>
    <p:sldId id="305" r:id="rId54"/>
    <p:sldId id="290" r:id="rId55"/>
    <p:sldId id="289" r:id="rId56"/>
    <p:sldId id="288" r:id="rId57"/>
    <p:sldId id="309" r:id="rId58"/>
    <p:sldId id="310" r:id="rId59"/>
    <p:sldId id="311" r:id="rId60"/>
    <p:sldId id="312" r:id="rId61"/>
    <p:sldId id="313" r:id="rId62"/>
    <p:sldId id="293" r:id="rId6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608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20.03.2018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20.03.2018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20.03.2018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20.03.2018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20.03.2018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20.03.2018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20.03.2018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20.03.2018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20.03.2018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20.03.2018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20.03.2018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20.03.2018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t.cornell.edu/oed/horsedissection/Search.asp?Fun=SBM" TargetMode="External"/><Relationship Id="rId7" Type="http://schemas.openxmlformats.org/officeDocument/2006/relationships/hyperlink" Target="https://www.youtube.com/watch?v=5SWFnZeG9vM" TargetMode="External"/><Relationship Id="rId2" Type="http://schemas.openxmlformats.org/officeDocument/2006/relationships/hyperlink" Target="http://www.youtube.com/watch?v=_ziP_uCt_O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BnBaw6GXng" TargetMode="External"/><Relationship Id="rId5" Type="http://schemas.openxmlformats.org/officeDocument/2006/relationships/hyperlink" Target="http://vimeo.com/27068558" TargetMode="External"/><Relationship Id="rId4" Type="http://schemas.openxmlformats.org/officeDocument/2006/relationships/hyperlink" Target="http://www.youtube.com/watch?v=af-hEHWQXvY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SYSTEMA VASORUM – ANGIOLOGIA</a:t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DOLAŞIM SİSTEMİ – DAMAR BİLİMİ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251520" y="1916832"/>
            <a:ext cx="8640960" cy="3960440"/>
          </a:xfrm>
        </p:spPr>
        <p:txBody>
          <a:bodyPr>
            <a:normAutofit fontScale="55000" lnSpcReduction="20000"/>
          </a:bodyPr>
          <a:lstStyle/>
          <a:p>
            <a:r>
              <a:rPr lang="tr-TR" dirty="0" smtClean="0"/>
              <a:t> </a:t>
            </a:r>
          </a:p>
          <a:p>
            <a:pPr algn="just"/>
            <a:r>
              <a:rPr lang="tr-TR" sz="5900" dirty="0" smtClean="0">
                <a:solidFill>
                  <a:schemeClr val="tx1"/>
                </a:solidFill>
              </a:rPr>
              <a:t>*Dolaşım sistemi kalp, damarlar ve kan’dan ibarettir.</a:t>
            </a:r>
          </a:p>
          <a:p>
            <a:pPr algn="just"/>
            <a:r>
              <a:rPr lang="tr-TR" sz="5900" dirty="0" smtClean="0">
                <a:solidFill>
                  <a:schemeClr val="tx1"/>
                </a:solidFill>
              </a:rPr>
              <a:t>*Besin maddeleri, hormonlar, oksijen, karbondioksit ve metabolizma artıkları kan ile taşınır.</a:t>
            </a:r>
          </a:p>
          <a:p>
            <a:pPr algn="just"/>
            <a:r>
              <a:rPr lang="tr-TR" sz="5900" dirty="0" smtClean="0">
                <a:solidFill>
                  <a:schemeClr val="tx1"/>
                </a:solidFill>
              </a:rPr>
              <a:t>*Vascularisation (damarların vücudun herhangi bir bölgesine dağılması - damarlanma)</a:t>
            </a:r>
          </a:p>
          <a:p>
            <a:pPr algn="just"/>
            <a:r>
              <a:rPr lang="tr-TR" sz="5900" dirty="0" smtClean="0">
                <a:solidFill>
                  <a:schemeClr val="tx1"/>
                </a:solidFill>
              </a:rPr>
              <a:t>           Arter: A, a, Aa, aa          Vena: V, v, Vv, vv</a:t>
            </a:r>
          </a:p>
          <a:p>
            <a:pPr algn="just"/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408712" cy="688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1"/>
            <a:ext cx="6624736" cy="688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88640"/>
            <a:ext cx="3059832" cy="6858000"/>
          </a:xfrm>
        </p:spPr>
        <p:txBody>
          <a:bodyPr>
            <a:normAutofit fontScale="40000" lnSpcReduction="20000"/>
          </a:bodyPr>
          <a:lstStyle/>
          <a:p>
            <a:r>
              <a:rPr lang="tr-TR" sz="7000" b="1" u="sng" dirty="0" smtClean="0"/>
              <a:t>Atrium dextrum </a:t>
            </a:r>
          </a:p>
          <a:p>
            <a:r>
              <a:rPr lang="tr-TR" dirty="0" smtClean="0"/>
              <a:t>Auricula dextra (sağ kulakçık)</a:t>
            </a:r>
          </a:p>
          <a:p>
            <a:r>
              <a:rPr lang="tr-TR" dirty="0" smtClean="0"/>
              <a:t>Asıl atrium boşluğu (embriyonal olarak)</a:t>
            </a:r>
          </a:p>
          <a:p>
            <a:r>
              <a:rPr lang="tr-TR" dirty="0" smtClean="0"/>
              <a:t>Sinus venarum cavarum (vena’ların açıldığı yer)</a:t>
            </a:r>
          </a:p>
          <a:p>
            <a:r>
              <a:rPr lang="tr-TR" dirty="0" smtClean="0"/>
              <a:t>Crista terminalis – sulcus terminalis</a:t>
            </a:r>
          </a:p>
          <a:p>
            <a:r>
              <a:rPr lang="tr-TR" dirty="0" smtClean="0"/>
              <a:t>Ostium venae cavae cranialis</a:t>
            </a:r>
          </a:p>
          <a:p>
            <a:r>
              <a:rPr lang="tr-TR" dirty="0" smtClean="0"/>
              <a:t>Ostium venae cavae caudalis</a:t>
            </a:r>
          </a:p>
          <a:p>
            <a:r>
              <a:rPr lang="tr-TR" dirty="0" smtClean="0"/>
              <a:t>Tuberculum intervenosum</a:t>
            </a:r>
          </a:p>
          <a:p>
            <a:r>
              <a:rPr lang="tr-TR" dirty="0" smtClean="0"/>
              <a:t>Ostium sinus coronarii</a:t>
            </a:r>
          </a:p>
          <a:p>
            <a:r>
              <a:rPr lang="tr-TR" dirty="0" smtClean="0"/>
              <a:t>Ostium atrioventriculare dextrum – anulus fibrosus</a:t>
            </a:r>
          </a:p>
          <a:p>
            <a:r>
              <a:rPr lang="tr-TR" dirty="0" smtClean="0"/>
              <a:t>Foramina venorum minimarum (vena cordis minimae – Theabesii)</a:t>
            </a:r>
          </a:p>
          <a:p>
            <a:r>
              <a:rPr lang="tr-TR" dirty="0" smtClean="0"/>
              <a:t>Valvula venae cavae caudalis (tek)</a:t>
            </a:r>
          </a:p>
          <a:p>
            <a:r>
              <a:rPr lang="tr-TR" dirty="0" smtClean="0"/>
              <a:t>Valvula sinus coronarii (tek)</a:t>
            </a:r>
          </a:p>
          <a:p>
            <a:r>
              <a:rPr lang="tr-TR" dirty="0" smtClean="0"/>
              <a:t>Valva atrioventricularis dextra – valva tricuspidalis</a:t>
            </a:r>
          </a:p>
          <a:p>
            <a:pPr>
              <a:buNone/>
            </a:pPr>
            <a:r>
              <a:rPr lang="tr-TR" dirty="0" smtClean="0"/>
              <a:t> 		Cuspis anterior – posterior – septalis</a:t>
            </a:r>
          </a:p>
          <a:p>
            <a:r>
              <a:rPr lang="tr-TR" dirty="0" smtClean="0"/>
              <a:t>Foramen ovale – fossa ovalis (septum interatriale’de)</a:t>
            </a:r>
          </a:p>
          <a:p>
            <a:r>
              <a:rPr lang="tr-TR" dirty="0" smtClean="0"/>
              <a:t>Sinus coronarius</a:t>
            </a:r>
          </a:p>
          <a:p>
            <a:pPr>
              <a:buNone/>
            </a:pPr>
            <a:r>
              <a:rPr lang="tr-TR" dirty="0" smtClean="0"/>
              <a:t>		Vena cordis magna</a:t>
            </a:r>
          </a:p>
          <a:p>
            <a:pPr>
              <a:buNone/>
            </a:pPr>
            <a:r>
              <a:rPr lang="tr-TR" dirty="0" smtClean="0"/>
              <a:t>		Vena cordis media</a:t>
            </a:r>
          </a:p>
          <a:p>
            <a:pPr>
              <a:buNone/>
            </a:pPr>
            <a:r>
              <a:rPr lang="tr-TR" dirty="0" smtClean="0"/>
              <a:t>		Vena obliqua atrii sinistrii (Eq. ve car.’da embriyonal v.azygos sinistra’nın kalıntıları)</a:t>
            </a:r>
          </a:p>
          <a:p>
            <a:pPr lvl="1">
              <a:buNone/>
            </a:pPr>
            <a:r>
              <a:rPr lang="tr-TR" dirty="0" smtClean="0"/>
              <a:t>		Vena azygos sinistra (rum.,sus) </a:t>
            </a:r>
          </a:p>
          <a:p>
            <a:pPr>
              <a:buNone/>
            </a:pPr>
            <a:r>
              <a:rPr lang="tr-TR" dirty="0" smtClean="0"/>
              <a:t>	                  (v. azygos dextra eq., rum. ve car.’da vena cava cranialis’e açılır)</a:t>
            </a:r>
          </a:p>
          <a:p>
            <a:r>
              <a:rPr lang="tr-TR" dirty="0" smtClean="0"/>
              <a:t>Musculi pectinatii (trabecula carnea)</a:t>
            </a:r>
            <a:endParaRPr lang="tr-TR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lum bright="-17000" contrast="7000"/>
          </a:blip>
          <a:srcRect/>
          <a:stretch>
            <a:fillRect/>
          </a:stretch>
        </p:blipFill>
        <p:spPr bwMode="auto">
          <a:xfrm>
            <a:off x="3067050" y="260648"/>
            <a:ext cx="6076950" cy="602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0" y="150790"/>
            <a:ext cx="3275856" cy="589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Ventriculus dexter</a:t>
            </a:r>
            <a:endParaRPr kumimoji="0" lang="tr-T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*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Boşluğu apex cordis’e kadar uzamaz.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*Musculus papillaris ve chorda tendinea zayıf ve incedir.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*Ostium atrioventriculare dextrum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anulus fibrosus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*Ostium trunci pulmonalis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a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nulus fibrosus trunci pulmonalis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*Valva trunci pulmonalis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Valvula semilunaris intermedia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Valvula semilunaris dextra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Valvula semilunaris sinistra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Noduli valvularum semilunarium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Lunulae valvularum semilunarium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*Conus arteriosus – (sol yüzde truncus pulmonalis’in çıkış yerinde görülen kabartı)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*Musculi papillares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m. papillaris magnus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mm. papillares parvi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m. papillaris subarteriosus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*Chorda tendinea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*Trabecula septomarginalis – musculus transversus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2" cstate="print">
            <a:lum bright="-16000" contrast="18000"/>
          </a:blip>
          <a:srcRect/>
          <a:stretch>
            <a:fillRect/>
          </a:stretch>
        </p:blipFill>
        <p:spPr bwMode="auto">
          <a:xfrm>
            <a:off x="3194781" y="360039"/>
            <a:ext cx="5949219" cy="616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99181"/>
            <a:ext cx="2771800" cy="6658819"/>
          </a:xfrm>
        </p:spPr>
        <p:txBody>
          <a:bodyPr>
            <a:normAutofit fontScale="62500" lnSpcReduction="20000"/>
          </a:bodyPr>
          <a:lstStyle/>
          <a:p>
            <a:r>
              <a:rPr lang="tr-TR" sz="4200" b="1" u="sng" dirty="0" smtClean="0"/>
              <a:t>Atrium sinistrum</a:t>
            </a:r>
            <a:endParaRPr lang="tr-TR" b="1" u="sng" dirty="0" smtClean="0"/>
          </a:p>
          <a:p>
            <a:r>
              <a:rPr lang="tr-TR" dirty="0" smtClean="0"/>
              <a:t>Auricula sinistra (kenarları çentikli)</a:t>
            </a:r>
          </a:p>
          <a:p>
            <a:r>
              <a:rPr lang="tr-TR" dirty="0" smtClean="0"/>
              <a:t>Valvula foraminis ovalis</a:t>
            </a:r>
          </a:p>
          <a:p>
            <a:r>
              <a:rPr lang="tr-TR" dirty="0" smtClean="0"/>
              <a:t>Ostia venarum pulmonalium </a:t>
            </a:r>
          </a:p>
          <a:p>
            <a:pPr>
              <a:buNone/>
            </a:pPr>
            <a:r>
              <a:rPr lang="tr-TR" dirty="0" smtClean="0"/>
              <a:t>                                           (4-6 adet)</a:t>
            </a:r>
          </a:p>
          <a:p>
            <a:r>
              <a:rPr lang="tr-TR" dirty="0" smtClean="0"/>
              <a:t>Mm. pectinati</a:t>
            </a:r>
          </a:p>
          <a:p>
            <a:r>
              <a:rPr lang="tr-TR" dirty="0" smtClean="0"/>
              <a:t>Ostium atrioventriculare sinistrum – anulus fibrosus</a:t>
            </a:r>
          </a:p>
          <a:p>
            <a:r>
              <a:rPr lang="tr-TR" dirty="0" smtClean="0"/>
              <a:t>Valva atrioventricularis sinistra – valva bicuspidalis – valva mitralis</a:t>
            </a:r>
          </a:p>
          <a:p>
            <a:pPr>
              <a:buNone/>
            </a:pPr>
            <a:r>
              <a:rPr lang="tr-TR" dirty="0" smtClean="0"/>
              <a:t>        (mitralis: iki parçalı rahip başlığı)</a:t>
            </a:r>
          </a:p>
          <a:p>
            <a:pPr>
              <a:buNone/>
            </a:pPr>
            <a:r>
              <a:rPr lang="tr-TR" dirty="0" smtClean="0"/>
              <a:t>       cuspis septalis – cuspis parietalis</a:t>
            </a:r>
          </a:p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4000" contrast="28000"/>
          </a:blip>
          <a:srcRect/>
          <a:stretch>
            <a:fillRect/>
          </a:stretch>
        </p:blipFill>
        <p:spPr bwMode="auto">
          <a:xfrm>
            <a:off x="2541587" y="0"/>
            <a:ext cx="660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17000" contrast="14000"/>
          </a:blip>
          <a:srcRect/>
          <a:stretch>
            <a:fillRect/>
          </a:stretch>
        </p:blipFill>
        <p:spPr bwMode="auto">
          <a:xfrm>
            <a:off x="3571868" y="428604"/>
            <a:ext cx="5572132" cy="578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-214346" y="142852"/>
            <a:ext cx="4071966" cy="671514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tr-TR" sz="6700" b="1" dirty="0" smtClean="0"/>
              <a:t>     </a:t>
            </a:r>
            <a:r>
              <a:rPr lang="tr-TR" sz="6700" b="1" u="sng" dirty="0" err="1" smtClean="0"/>
              <a:t>Ventriculus</a:t>
            </a:r>
            <a:r>
              <a:rPr lang="tr-TR" sz="6700" b="1" u="sng" dirty="0" smtClean="0"/>
              <a:t> </a:t>
            </a:r>
            <a:r>
              <a:rPr lang="tr-TR" sz="6700" b="1" u="sng" dirty="0" err="1" smtClean="0"/>
              <a:t>sinister</a:t>
            </a:r>
            <a:endParaRPr lang="tr-TR" b="1" u="sng" dirty="0" smtClean="0"/>
          </a:p>
          <a:p>
            <a:pPr indent="-168275"/>
            <a:r>
              <a:rPr lang="tr-TR" sz="3400" dirty="0" err="1" smtClean="0"/>
              <a:t>Apex</a:t>
            </a:r>
            <a:r>
              <a:rPr lang="tr-TR" sz="3400" dirty="0" smtClean="0"/>
              <a:t> </a:t>
            </a:r>
            <a:r>
              <a:rPr lang="tr-TR" sz="3400" dirty="0" err="1" smtClean="0"/>
              <a:t>cordis</a:t>
            </a:r>
            <a:r>
              <a:rPr lang="tr-TR" sz="3400" dirty="0" smtClean="0"/>
              <a:t> </a:t>
            </a:r>
            <a:r>
              <a:rPr lang="tr-TR" sz="3400" dirty="0" err="1" smtClean="0"/>
              <a:t>ventriculus</a:t>
            </a:r>
            <a:r>
              <a:rPr lang="tr-TR" sz="3400" dirty="0" smtClean="0"/>
              <a:t> </a:t>
            </a:r>
            <a:r>
              <a:rPr lang="tr-TR" sz="3400" dirty="0" err="1" smtClean="0"/>
              <a:t>sinister’in</a:t>
            </a:r>
            <a:r>
              <a:rPr lang="tr-TR" sz="3400" dirty="0" smtClean="0"/>
              <a:t> duvarları tarafından oluşturulur.</a:t>
            </a:r>
          </a:p>
          <a:p>
            <a:pPr indent="-168275"/>
            <a:r>
              <a:rPr lang="tr-TR" sz="3400" dirty="0" smtClean="0"/>
              <a:t>Boşluğu </a:t>
            </a:r>
            <a:r>
              <a:rPr lang="tr-TR" sz="3400" dirty="0" err="1" smtClean="0"/>
              <a:t>apex’e</a:t>
            </a:r>
            <a:r>
              <a:rPr lang="tr-TR" sz="3400" dirty="0" smtClean="0"/>
              <a:t> kadar uzar.</a:t>
            </a:r>
          </a:p>
          <a:p>
            <a:pPr indent="-168275"/>
            <a:r>
              <a:rPr lang="tr-TR" sz="3400" dirty="0" err="1" smtClean="0"/>
              <a:t>Ostium</a:t>
            </a:r>
            <a:r>
              <a:rPr lang="tr-TR" sz="3400" dirty="0" smtClean="0"/>
              <a:t> </a:t>
            </a:r>
            <a:r>
              <a:rPr lang="tr-TR" sz="3400" dirty="0" err="1" smtClean="0"/>
              <a:t>aortae</a:t>
            </a:r>
            <a:endParaRPr lang="tr-TR" sz="3400" dirty="0" smtClean="0"/>
          </a:p>
          <a:p>
            <a:pPr indent="-168275"/>
            <a:r>
              <a:rPr lang="tr-TR" sz="3400" dirty="0" err="1" smtClean="0"/>
              <a:t>Valva</a:t>
            </a:r>
            <a:r>
              <a:rPr lang="tr-TR" sz="3400" dirty="0" smtClean="0"/>
              <a:t> </a:t>
            </a:r>
            <a:r>
              <a:rPr lang="tr-TR" sz="3400" dirty="0" err="1" smtClean="0"/>
              <a:t>aortae</a:t>
            </a:r>
            <a:r>
              <a:rPr lang="tr-TR" sz="3400" dirty="0" smtClean="0"/>
              <a:t>       </a:t>
            </a:r>
            <a:r>
              <a:rPr lang="tr-TR" sz="3400" dirty="0" err="1" smtClean="0"/>
              <a:t>Valvula</a:t>
            </a:r>
            <a:r>
              <a:rPr lang="tr-TR" sz="3400" dirty="0" smtClean="0"/>
              <a:t> </a:t>
            </a:r>
            <a:r>
              <a:rPr lang="tr-TR" sz="3400" dirty="0" err="1" smtClean="0"/>
              <a:t>semilunaris</a:t>
            </a:r>
            <a:r>
              <a:rPr lang="tr-TR" sz="3400" dirty="0" smtClean="0"/>
              <a:t> </a:t>
            </a:r>
            <a:r>
              <a:rPr lang="tr-TR" sz="3400" dirty="0" err="1" smtClean="0"/>
              <a:t>septalis</a:t>
            </a:r>
            <a:endParaRPr lang="tr-TR" sz="3400" dirty="0" smtClean="0"/>
          </a:p>
          <a:p>
            <a:pPr indent="-168275">
              <a:buNone/>
            </a:pPr>
            <a:r>
              <a:rPr lang="tr-TR" sz="3400" dirty="0" smtClean="0"/>
              <a:t>		                 </a:t>
            </a:r>
            <a:r>
              <a:rPr lang="tr-TR" sz="3400" dirty="0" err="1" smtClean="0"/>
              <a:t>Valvula</a:t>
            </a:r>
            <a:r>
              <a:rPr lang="tr-TR" sz="3400" dirty="0" smtClean="0"/>
              <a:t> </a:t>
            </a:r>
            <a:r>
              <a:rPr lang="tr-TR" sz="3400" dirty="0" err="1" smtClean="0"/>
              <a:t>semilunaris</a:t>
            </a:r>
            <a:r>
              <a:rPr lang="tr-TR" sz="3400" dirty="0" smtClean="0"/>
              <a:t> </a:t>
            </a:r>
            <a:r>
              <a:rPr lang="tr-TR" sz="3400" dirty="0" err="1" smtClean="0"/>
              <a:t>dextra</a:t>
            </a:r>
            <a:endParaRPr lang="tr-TR" sz="3400" dirty="0" smtClean="0"/>
          </a:p>
          <a:p>
            <a:pPr indent="-168275">
              <a:buNone/>
            </a:pPr>
            <a:r>
              <a:rPr lang="tr-TR" sz="3400" dirty="0" smtClean="0"/>
              <a:t>		                 </a:t>
            </a:r>
            <a:r>
              <a:rPr lang="tr-TR" sz="3400" dirty="0" err="1" smtClean="0"/>
              <a:t>Valvula</a:t>
            </a:r>
            <a:r>
              <a:rPr lang="tr-TR" sz="3400" dirty="0" smtClean="0"/>
              <a:t> </a:t>
            </a:r>
            <a:r>
              <a:rPr lang="tr-TR" sz="3400" dirty="0" err="1" smtClean="0"/>
              <a:t>semilunaris</a:t>
            </a:r>
            <a:r>
              <a:rPr lang="tr-TR" sz="3400" dirty="0" smtClean="0"/>
              <a:t> </a:t>
            </a:r>
            <a:r>
              <a:rPr lang="tr-TR" sz="3400" dirty="0" err="1" smtClean="0"/>
              <a:t>sinistra</a:t>
            </a:r>
            <a:endParaRPr lang="tr-TR" sz="3400" dirty="0" smtClean="0"/>
          </a:p>
          <a:p>
            <a:pPr indent="-168275"/>
            <a:r>
              <a:rPr lang="tr-TR" sz="3400" dirty="0" err="1" smtClean="0"/>
              <a:t>Noduli</a:t>
            </a:r>
            <a:r>
              <a:rPr lang="tr-TR" sz="3400" dirty="0" smtClean="0"/>
              <a:t> </a:t>
            </a:r>
            <a:r>
              <a:rPr lang="tr-TR" sz="3400" dirty="0" err="1" smtClean="0"/>
              <a:t>valvulorum</a:t>
            </a:r>
            <a:r>
              <a:rPr lang="tr-TR" sz="3400" dirty="0" smtClean="0"/>
              <a:t> </a:t>
            </a:r>
            <a:r>
              <a:rPr lang="tr-TR" sz="3400" dirty="0" err="1" smtClean="0"/>
              <a:t>semilunarium</a:t>
            </a:r>
            <a:endParaRPr lang="tr-TR" sz="3400" dirty="0" smtClean="0"/>
          </a:p>
          <a:p>
            <a:pPr indent="-168275"/>
            <a:r>
              <a:rPr lang="tr-TR" sz="3400" dirty="0" err="1" smtClean="0"/>
              <a:t>Lunulae</a:t>
            </a:r>
            <a:r>
              <a:rPr lang="tr-TR" sz="3400" dirty="0" smtClean="0"/>
              <a:t> </a:t>
            </a:r>
            <a:r>
              <a:rPr lang="tr-TR" sz="3400" dirty="0" err="1" smtClean="0"/>
              <a:t>valvulorum</a:t>
            </a:r>
            <a:r>
              <a:rPr lang="tr-TR" sz="3400" dirty="0" smtClean="0"/>
              <a:t> </a:t>
            </a:r>
            <a:r>
              <a:rPr lang="tr-TR" sz="3400" dirty="0" err="1" smtClean="0"/>
              <a:t>semilunarium</a:t>
            </a:r>
            <a:endParaRPr lang="tr-TR" sz="3400" dirty="0" smtClean="0"/>
          </a:p>
          <a:p>
            <a:pPr indent="-168275"/>
            <a:r>
              <a:rPr lang="tr-TR" sz="3400" dirty="0" err="1" smtClean="0"/>
              <a:t>Ossa</a:t>
            </a:r>
            <a:r>
              <a:rPr lang="tr-TR" sz="3400" dirty="0" smtClean="0"/>
              <a:t> </a:t>
            </a:r>
            <a:r>
              <a:rPr lang="tr-TR" sz="3400" dirty="0" err="1" smtClean="0"/>
              <a:t>cordis</a:t>
            </a:r>
            <a:r>
              <a:rPr lang="tr-TR" sz="3400" dirty="0" smtClean="0"/>
              <a:t> ( sığırda </a:t>
            </a:r>
            <a:r>
              <a:rPr lang="tr-TR" sz="3400" dirty="0" err="1" smtClean="0"/>
              <a:t>ostium</a:t>
            </a:r>
            <a:r>
              <a:rPr lang="tr-TR" sz="3400" dirty="0" smtClean="0"/>
              <a:t> </a:t>
            </a:r>
            <a:r>
              <a:rPr lang="tr-TR" sz="3400" dirty="0" err="1" smtClean="0"/>
              <a:t>aortae’yı</a:t>
            </a:r>
            <a:r>
              <a:rPr lang="tr-TR" sz="3400" dirty="0" smtClean="0"/>
              <a:t> çevreleyen </a:t>
            </a:r>
            <a:r>
              <a:rPr lang="tr-TR" sz="3400" dirty="0" err="1" smtClean="0"/>
              <a:t>anulus</a:t>
            </a:r>
            <a:r>
              <a:rPr lang="tr-TR" sz="3400" dirty="0" smtClean="0"/>
              <a:t> </a:t>
            </a:r>
            <a:r>
              <a:rPr lang="tr-TR" sz="3400" dirty="0" err="1" smtClean="0"/>
              <a:t>fibrosus</a:t>
            </a:r>
            <a:r>
              <a:rPr lang="tr-TR" sz="3400" dirty="0" smtClean="0"/>
              <a:t> içinde iki küçük kemik)</a:t>
            </a:r>
          </a:p>
          <a:p>
            <a:pPr indent="-168275"/>
            <a:r>
              <a:rPr lang="tr-TR" sz="3400" dirty="0" err="1" smtClean="0"/>
              <a:t>Os</a:t>
            </a:r>
            <a:r>
              <a:rPr lang="tr-TR" sz="3400" dirty="0" smtClean="0"/>
              <a:t> </a:t>
            </a:r>
            <a:r>
              <a:rPr lang="tr-TR" sz="3400" dirty="0" err="1" smtClean="0"/>
              <a:t>cordis</a:t>
            </a:r>
            <a:r>
              <a:rPr lang="tr-TR" sz="3400" dirty="0" smtClean="0"/>
              <a:t> ( küçük </a:t>
            </a:r>
            <a:r>
              <a:rPr lang="tr-TR" sz="3400" dirty="0" err="1" smtClean="0"/>
              <a:t>ruminantia’da</a:t>
            </a:r>
            <a:r>
              <a:rPr lang="tr-TR" sz="3400" dirty="0" smtClean="0"/>
              <a:t> tek kemik)</a:t>
            </a:r>
          </a:p>
          <a:p>
            <a:pPr indent="-168275"/>
            <a:r>
              <a:rPr lang="tr-TR" sz="3400" dirty="0" err="1" smtClean="0"/>
              <a:t>Cartilago</a:t>
            </a:r>
            <a:r>
              <a:rPr lang="tr-TR" sz="3400" dirty="0" smtClean="0"/>
              <a:t> </a:t>
            </a:r>
            <a:r>
              <a:rPr lang="tr-TR" sz="3400" dirty="0" err="1" smtClean="0"/>
              <a:t>cordis</a:t>
            </a:r>
            <a:r>
              <a:rPr lang="tr-TR" sz="3400" dirty="0" smtClean="0"/>
              <a:t> (at, köpek, domuz)</a:t>
            </a:r>
          </a:p>
          <a:p>
            <a:pPr indent="-168275"/>
            <a:r>
              <a:rPr lang="tr-TR" sz="3400" dirty="0" err="1" smtClean="0"/>
              <a:t>Skeleton</a:t>
            </a:r>
            <a:r>
              <a:rPr lang="tr-TR" sz="3400" dirty="0" smtClean="0"/>
              <a:t> </a:t>
            </a:r>
            <a:r>
              <a:rPr lang="tr-TR" sz="3400" dirty="0" err="1" smtClean="0"/>
              <a:t>cordis</a:t>
            </a:r>
            <a:r>
              <a:rPr lang="tr-TR" sz="3400" dirty="0" smtClean="0"/>
              <a:t> (</a:t>
            </a:r>
            <a:r>
              <a:rPr lang="tr-TR" sz="3400" dirty="0" err="1" smtClean="0"/>
              <a:t>Poirier’in</a:t>
            </a:r>
            <a:r>
              <a:rPr lang="tr-TR" sz="3400" dirty="0" smtClean="0"/>
              <a:t> kalp iskeleti) (</a:t>
            </a:r>
            <a:r>
              <a:rPr lang="tr-TR" sz="3400" dirty="0" err="1" smtClean="0"/>
              <a:t>anulus</a:t>
            </a:r>
            <a:r>
              <a:rPr lang="tr-TR" sz="3400" dirty="0" smtClean="0"/>
              <a:t> </a:t>
            </a:r>
            <a:r>
              <a:rPr lang="tr-TR" sz="3400" dirty="0" err="1" smtClean="0"/>
              <a:t>fibrosus’lar</a:t>
            </a:r>
            <a:r>
              <a:rPr lang="tr-TR" sz="3400" dirty="0" smtClean="0"/>
              <a:t> ile kemik veya kıkırdaklar tarafından oluşturulur)</a:t>
            </a:r>
          </a:p>
          <a:p>
            <a:pPr indent="-168275"/>
            <a:r>
              <a:rPr lang="tr-TR" sz="3400" dirty="0" err="1" smtClean="0"/>
              <a:t>Musculi</a:t>
            </a:r>
            <a:r>
              <a:rPr lang="tr-TR" sz="3400" dirty="0" smtClean="0"/>
              <a:t> </a:t>
            </a:r>
            <a:r>
              <a:rPr lang="tr-TR" sz="3400" dirty="0" err="1" smtClean="0"/>
              <a:t>papillares</a:t>
            </a:r>
            <a:endParaRPr lang="tr-TR" sz="3400" dirty="0" smtClean="0"/>
          </a:p>
          <a:p>
            <a:pPr indent="-168275">
              <a:buNone/>
            </a:pPr>
            <a:r>
              <a:rPr lang="tr-TR" sz="3400" dirty="0" smtClean="0"/>
              <a:t>		m. </a:t>
            </a:r>
            <a:r>
              <a:rPr lang="tr-TR" sz="3400" dirty="0" err="1" smtClean="0"/>
              <a:t>papillaris</a:t>
            </a:r>
            <a:r>
              <a:rPr lang="tr-TR" sz="3400" dirty="0" smtClean="0"/>
              <a:t> </a:t>
            </a:r>
            <a:r>
              <a:rPr lang="tr-TR" sz="3400" dirty="0" err="1" smtClean="0"/>
              <a:t>subauricularis</a:t>
            </a:r>
            <a:r>
              <a:rPr lang="tr-TR" sz="3400" dirty="0" smtClean="0"/>
              <a:t> (</a:t>
            </a:r>
            <a:r>
              <a:rPr lang="tr-TR" sz="3400" dirty="0" err="1" smtClean="0"/>
              <a:t>anterior</a:t>
            </a:r>
            <a:r>
              <a:rPr lang="tr-TR" sz="3400" dirty="0" smtClean="0"/>
              <a:t>)</a:t>
            </a:r>
          </a:p>
          <a:p>
            <a:pPr indent="-168275">
              <a:buNone/>
            </a:pPr>
            <a:r>
              <a:rPr lang="tr-TR" sz="3400" dirty="0" smtClean="0"/>
              <a:t>		m. </a:t>
            </a:r>
            <a:r>
              <a:rPr lang="tr-TR" sz="3400" dirty="0" err="1" smtClean="0"/>
              <a:t>papillaris</a:t>
            </a:r>
            <a:r>
              <a:rPr lang="tr-TR" sz="3400" dirty="0" smtClean="0"/>
              <a:t> </a:t>
            </a:r>
            <a:r>
              <a:rPr lang="tr-TR" sz="3400" dirty="0" err="1" smtClean="0"/>
              <a:t>subatrialis</a:t>
            </a:r>
            <a:r>
              <a:rPr lang="tr-TR" sz="3400" dirty="0" smtClean="0"/>
              <a:t> (</a:t>
            </a:r>
            <a:r>
              <a:rPr lang="tr-TR" sz="3400" dirty="0" err="1" smtClean="0"/>
              <a:t>posterior</a:t>
            </a:r>
            <a:r>
              <a:rPr lang="tr-TR" sz="3400" dirty="0" smtClean="0"/>
              <a:t>)</a:t>
            </a:r>
          </a:p>
          <a:p>
            <a:pPr indent="-168275"/>
            <a:r>
              <a:rPr lang="tr-TR" sz="3400" dirty="0" err="1" smtClean="0"/>
              <a:t>Chorda</a:t>
            </a:r>
            <a:r>
              <a:rPr lang="tr-TR" sz="3400" dirty="0" smtClean="0"/>
              <a:t> </a:t>
            </a:r>
            <a:r>
              <a:rPr lang="tr-TR" sz="3400" dirty="0" err="1" smtClean="0"/>
              <a:t>tendinea</a:t>
            </a:r>
            <a:r>
              <a:rPr lang="tr-TR" sz="3400" dirty="0" smtClean="0"/>
              <a:t> (6-10 adet)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14"/>
            <a:ext cx="7572428" cy="507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1438" y="5223561"/>
            <a:ext cx="8929718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Epicardium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(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pericardium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serosum’un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lamina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visceralis’i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Myocardium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(iskelet kasına benzer ancak kas iplikleri yanal uzantılarla birbirine bağlanır. İstem dışı çalışır.)</a:t>
            </a:r>
            <a:endParaRPr kumimoji="0" lang="tr-T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Atrium’larda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kas tabakası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yüzlek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ve derin iki kattır.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Ventriculus’larda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dış (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longitudinal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), orta (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circular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) ve iç  (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longitudinal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) olmak üzere üç kattır.       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Vortex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cordis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tr-T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vortex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: girdap</a:t>
            </a:r>
            <a:endParaRPr kumimoji="0" lang="tr-T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Endocardium</a:t>
            </a: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(sürtünmenin fazla olduğu yerlerde daha kalındır)</a:t>
            </a:r>
            <a:endParaRPr kumimoji="0" lang="tr-T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lum bright="-9000" contrast="12000"/>
          </a:blip>
          <a:srcRect/>
          <a:stretch>
            <a:fillRect/>
          </a:stretch>
        </p:blipFill>
        <p:spPr bwMode="auto">
          <a:xfrm>
            <a:off x="2643174" y="-428652"/>
            <a:ext cx="6572296" cy="750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Dikdörtgen"/>
          <p:cNvSpPr/>
          <p:nvPr/>
        </p:nvSpPr>
        <p:spPr>
          <a:xfrm>
            <a:off x="-32" y="708141"/>
            <a:ext cx="27860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       KALP KAPAKLARI</a:t>
            </a:r>
          </a:p>
          <a:p>
            <a:r>
              <a:rPr lang="tr-TR" b="1" dirty="0" err="1" smtClean="0"/>
              <a:t>Ostium</a:t>
            </a:r>
            <a:r>
              <a:rPr lang="tr-TR" b="1" dirty="0" smtClean="0"/>
              <a:t> </a:t>
            </a:r>
            <a:r>
              <a:rPr lang="tr-TR" b="1" dirty="0" err="1" smtClean="0"/>
              <a:t>atrioventriculare</a:t>
            </a:r>
            <a:r>
              <a:rPr lang="tr-TR" b="1" dirty="0" smtClean="0"/>
              <a:t> </a:t>
            </a:r>
            <a:r>
              <a:rPr lang="tr-TR" b="1" dirty="0" err="1" smtClean="0"/>
              <a:t>dextrum’da</a:t>
            </a:r>
            <a:r>
              <a:rPr lang="tr-TR" b="1" dirty="0" smtClean="0"/>
              <a:t> 3 adet kapak – </a:t>
            </a:r>
            <a:r>
              <a:rPr lang="tr-TR" b="1" dirty="0" err="1" smtClean="0"/>
              <a:t>valva</a:t>
            </a:r>
            <a:r>
              <a:rPr lang="tr-TR" b="1" dirty="0" smtClean="0"/>
              <a:t> </a:t>
            </a:r>
            <a:r>
              <a:rPr lang="tr-TR" b="1" dirty="0" err="1" smtClean="0"/>
              <a:t>tricuspidalis</a:t>
            </a:r>
            <a:endParaRPr lang="tr-TR" b="1" dirty="0" smtClean="0"/>
          </a:p>
          <a:p>
            <a:endParaRPr lang="tr-TR" b="1" dirty="0" smtClean="0"/>
          </a:p>
          <a:p>
            <a:r>
              <a:rPr lang="tr-TR" b="1" dirty="0" err="1" smtClean="0"/>
              <a:t>Ostium</a:t>
            </a:r>
            <a:r>
              <a:rPr lang="tr-TR" b="1" dirty="0" smtClean="0"/>
              <a:t> </a:t>
            </a:r>
            <a:r>
              <a:rPr lang="tr-TR" b="1" dirty="0" err="1" smtClean="0"/>
              <a:t>atrioventriculare</a:t>
            </a:r>
            <a:r>
              <a:rPr lang="tr-TR" b="1" dirty="0" smtClean="0"/>
              <a:t> </a:t>
            </a:r>
            <a:r>
              <a:rPr lang="tr-TR" b="1" dirty="0" err="1" smtClean="0"/>
              <a:t>sinistrum’da</a:t>
            </a:r>
            <a:r>
              <a:rPr lang="tr-TR" b="1" dirty="0" smtClean="0"/>
              <a:t> 2 adet kapak – </a:t>
            </a:r>
            <a:r>
              <a:rPr lang="tr-TR" b="1" dirty="0" err="1" smtClean="0"/>
              <a:t>valva</a:t>
            </a:r>
            <a:r>
              <a:rPr lang="tr-TR" b="1" dirty="0" smtClean="0"/>
              <a:t> </a:t>
            </a:r>
            <a:r>
              <a:rPr lang="tr-TR" b="1" dirty="0" err="1" smtClean="0"/>
              <a:t>bicuspidalis</a:t>
            </a:r>
            <a:r>
              <a:rPr lang="tr-TR" b="1" dirty="0" smtClean="0"/>
              <a:t> – </a:t>
            </a:r>
            <a:r>
              <a:rPr lang="tr-TR" b="1" dirty="0" err="1" smtClean="0"/>
              <a:t>valva</a:t>
            </a:r>
            <a:r>
              <a:rPr lang="tr-TR" b="1" dirty="0" smtClean="0"/>
              <a:t> </a:t>
            </a:r>
            <a:r>
              <a:rPr lang="tr-TR" b="1" dirty="0" err="1" smtClean="0"/>
              <a:t>mitralis</a:t>
            </a:r>
            <a:endParaRPr lang="tr-TR" b="1" dirty="0" smtClean="0"/>
          </a:p>
          <a:p>
            <a:endParaRPr lang="tr-TR" b="1" dirty="0" smtClean="0"/>
          </a:p>
          <a:p>
            <a:r>
              <a:rPr lang="tr-TR" b="1" dirty="0" err="1" smtClean="0"/>
              <a:t>Ostium</a:t>
            </a:r>
            <a:r>
              <a:rPr lang="tr-TR" b="1" dirty="0" smtClean="0"/>
              <a:t> </a:t>
            </a:r>
            <a:r>
              <a:rPr lang="tr-TR" b="1" dirty="0" err="1" smtClean="0"/>
              <a:t>aortae’da</a:t>
            </a:r>
            <a:r>
              <a:rPr lang="tr-TR" b="1" dirty="0" smtClean="0"/>
              <a:t> 3 adet kapak – </a:t>
            </a:r>
            <a:r>
              <a:rPr lang="tr-TR" b="1" dirty="0" err="1" smtClean="0"/>
              <a:t>valva</a:t>
            </a:r>
            <a:r>
              <a:rPr lang="tr-TR" b="1" dirty="0" smtClean="0"/>
              <a:t> </a:t>
            </a:r>
            <a:r>
              <a:rPr lang="tr-TR" b="1" dirty="0" err="1" smtClean="0"/>
              <a:t>aortae</a:t>
            </a:r>
            <a:r>
              <a:rPr lang="tr-TR" b="1" dirty="0" smtClean="0"/>
              <a:t> – (</a:t>
            </a:r>
            <a:r>
              <a:rPr lang="tr-TR" b="1" dirty="0" err="1" smtClean="0"/>
              <a:t>semilunar</a:t>
            </a:r>
            <a:r>
              <a:rPr lang="tr-TR" b="1" dirty="0" smtClean="0"/>
              <a:t>)</a:t>
            </a:r>
          </a:p>
          <a:p>
            <a:endParaRPr lang="tr-TR" b="1" dirty="0" smtClean="0"/>
          </a:p>
          <a:p>
            <a:r>
              <a:rPr lang="tr-TR" b="1" dirty="0" err="1" smtClean="0"/>
              <a:t>Ostium</a:t>
            </a:r>
            <a:r>
              <a:rPr lang="tr-TR" b="1" dirty="0" smtClean="0"/>
              <a:t> </a:t>
            </a:r>
            <a:r>
              <a:rPr lang="tr-TR" b="1" dirty="0" err="1" smtClean="0"/>
              <a:t>trunci</a:t>
            </a:r>
            <a:r>
              <a:rPr lang="tr-TR" b="1" dirty="0" smtClean="0"/>
              <a:t> </a:t>
            </a:r>
            <a:r>
              <a:rPr lang="tr-TR" b="1" dirty="0" err="1" smtClean="0"/>
              <a:t>pulmonalis’te</a:t>
            </a:r>
            <a:r>
              <a:rPr lang="tr-TR" b="1" dirty="0" smtClean="0"/>
              <a:t> 3 adet kapak – </a:t>
            </a:r>
            <a:r>
              <a:rPr lang="tr-TR" b="1" dirty="0" err="1" smtClean="0"/>
              <a:t>valva</a:t>
            </a:r>
            <a:r>
              <a:rPr lang="tr-TR" b="1" dirty="0" smtClean="0"/>
              <a:t> </a:t>
            </a:r>
            <a:r>
              <a:rPr lang="tr-TR" b="1" dirty="0" err="1" smtClean="0"/>
              <a:t>trunci</a:t>
            </a:r>
            <a:r>
              <a:rPr lang="tr-TR" b="1" dirty="0" smtClean="0"/>
              <a:t> </a:t>
            </a:r>
            <a:r>
              <a:rPr lang="tr-TR" b="1" dirty="0" err="1" smtClean="0"/>
              <a:t>pulmonalis</a:t>
            </a:r>
            <a:r>
              <a:rPr lang="tr-TR" b="1" dirty="0" smtClean="0"/>
              <a:t> – (</a:t>
            </a:r>
            <a:r>
              <a:rPr lang="tr-TR" b="1" dirty="0" err="1" smtClean="0"/>
              <a:t>semilunar</a:t>
            </a:r>
            <a:r>
              <a:rPr lang="tr-TR" b="1" dirty="0" smtClean="0"/>
              <a:t>)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1.gstatic.com/images?q=tbn:ANd9GcTrWJ-nTmn7RUOSBbjMNbaXix1RLKb47vj1HvWT3AxtxtxdE8GV_A"/>
          <p:cNvPicPr>
            <a:picLocks noChangeAspect="1" noChangeArrowheads="1"/>
          </p:cNvPicPr>
          <p:nvPr/>
        </p:nvPicPr>
        <p:blipFill>
          <a:blip r:embed="rId2" cstate="print">
            <a:lum bright="-10000" contrast="11000"/>
          </a:blip>
          <a:srcRect/>
          <a:stretch>
            <a:fillRect/>
          </a:stretch>
        </p:blipFill>
        <p:spPr bwMode="auto">
          <a:xfrm>
            <a:off x="-357222" y="785794"/>
            <a:ext cx="6423023" cy="5143536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6215074" y="571480"/>
            <a:ext cx="292892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     KALP KAPAKLARI</a:t>
            </a:r>
          </a:p>
          <a:p>
            <a:r>
              <a:rPr lang="tr-TR" b="1" dirty="0" err="1" smtClean="0"/>
              <a:t>Ostium</a:t>
            </a:r>
            <a:r>
              <a:rPr lang="tr-TR" b="1" dirty="0" smtClean="0"/>
              <a:t> </a:t>
            </a:r>
            <a:r>
              <a:rPr lang="tr-TR" b="1" dirty="0" err="1" smtClean="0"/>
              <a:t>atrioventriculare</a:t>
            </a:r>
            <a:r>
              <a:rPr lang="tr-TR" b="1" dirty="0" smtClean="0"/>
              <a:t> </a:t>
            </a:r>
            <a:r>
              <a:rPr lang="tr-TR" b="1" dirty="0" err="1" smtClean="0"/>
              <a:t>dextrum’da</a:t>
            </a:r>
            <a:r>
              <a:rPr lang="tr-TR" b="1" dirty="0" smtClean="0"/>
              <a:t> 3 adet kapak – </a:t>
            </a:r>
            <a:r>
              <a:rPr lang="tr-TR" b="1" dirty="0" err="1" smtClean="0"/>
              <a:t>valva</a:t>
            </a:r>
            <a:r>
              <a:rPr lang="tr-TR" b="1" dirty="0" smtClean="0"/>
              <a:t> </a:t>
            </a:r>
            <a:r>
              <a:rPr lang="tr-TR" b="1" dirty="0" err="1" smtClean="0"/>
              <a:t>tricuspidalis</a:t>
            </a:r>
            <a:endParaRPr lang="tr-TR" b="1" dirty="0" smtClean="0"/>
          </a:p>
          <a:p>
            <a:endParaRPr lang="tr-TR" b="1" dirty="0" smtClean="0"/>
          </a:p>
          <a:p>
            <a:r>
              <a:rPr lang="tr-TR" b="1" dirty="0" err="1" smtClean="0"/>
              <a:t>Ostium</a:t>
            </a:r>
            <a:r>
              <a:rPr lang="tr-TR" b="1" dirty="0" smtClean="0"/>
              <a:t> </a:t>
            </a:r>
            <a:r>
              <a:rPr lang="tr-TR" b="1" dirty="0" err="1" smtClean="0"/>
              <a:t>atrioventriculare</a:t>
            </a:r>
            <a:r>
              <a:rPr lang="tr-TR" b="1" dirty="0" smtClean="0"/>
              <a:t> </a:t>
            </a:r>
            <a:r>
              <a:rPr lang="tr-TR" b="1" dirty="0" err="1" smtClean="0"/>
              <a:t>sinistrum’da</a:t>
            </a:r>
            <a:r>
              <a:rPr lang="tr-TR" b="1" dirty="0" smtClean="0"/>
              <a:t> 2 adet kapak – </a:t>
            </a:r>
            <a:r>
              <a:rPr lang="tr-TR" b="1" dirty="0" err="1" smtClean="0"/>
              <a:t>valva</a:t>
            </a:r>
            <a:r>
              <a:rPr lang="tr-TR" b="1" dirty="0" smtClean="0"/>
              <a:t> </a:t>
            </a:r>
            <a:r>
              <a:rPr lang="tr-TR" b="1" dirty="0" err="1" smtClean="0"/>
              <a:t>bicuspidalis</a:t>
            </a:r>
            <a:r>
              <a:rPr lang="tr-TR" b="1" dirty="0" smtClean="0"/>
              <a:t> – </a:t>
            </a:r>
            <a:r>
              <a:rPr lang="tr-TR" b="1" dirty="0" err="1" smtClean="0"/>
              <a:t>valva</a:t>
            </a:r>
            <a:r>
              <a:rPr lang="tr-TR" b="1" dirty="0" smtClean="0"/>
              <a:t> </a:t>
            </a:r>
            <a:r>
              <a:rPr lang="tr-TR" b="1" dirty="0" err="1" smtClean="0"/>
              <a:t>mitralis</a:t>
            </a:r>
            <a:endParaRPr lang="tr-TR" b="1" dirty="0" smtClean="0"/>
          </a:p>
          <a:p>
            <a:endParaRPr lang="tr-TR" b="1" dirty="0" smtClean="0"/>
          </a:p>
          <a:p>
            <a:r>
              <a:rPr lang="tr-TR" b="1" dirty="0" err="1" smtClean="0"/>
              <a:t>Ostium</a:t>
            </a:r>
            <a:r>
              <a:rPr lang="tr-TR" b="1" dirty="0" smtClean="0"/>
              <a:t> </a:t>
            </a:r>
            <a:r>
              <a:rPr lang="tr-TR" b="1" dirty="0" err="1" smtClean="0"/>
              <a:t>aortae’da</a:t>
            </a:r>
            <a:r>
              <a:rPr lang="tr-TR" b="1" dirty="0" smtClean="0"/>
              <a:t> 3 adet kapak – </a:t>
            </a:r>
            <a:r>
              <a:rPr lang="tr-TR" b="1" dirty="0" err="1" smtClean="0"/>
              <a:t>valva</a:t>
            </a:r>
            <a:r>
              <a:rPr lang="tr-TR" b="1" dirty="0" smtClean="0"/>
              <a:t> </a:t>
            </a:r>
            <a:r>
              <a:rPr lang="tr-TR" b="1" dirty="0" err="1" smtClean="0"/>
              <a:t>aortae</a:t>
            </a:r>
            <a:r>
              <a:rPr lang="tr-TR" b="1" dirty="0" smtClean="0"/>
              <a:t> – (</a:t>
            </a:r>
            <a:r>
              <a:rPr lang="tr-TR" b="1" dirty="0" err="1" smtClean="0"/>
              <a:t>semilunar</a:t>
            </a:r>
            <a:r>
              <a:rPr lang="tr-TR" b="1" dirty="0" smtClean="0"/>
              <a:t>)</a:t>
            </a:r>
          </a:p>
          <a:p>
            <a:endParaRPr lang="tr-TR" b="1" dirty="0" smtClean="0"/>
          </a:p>
          <a:p>
            <a:r>
              <a:rPr lang="tr-TR" b="1" dirty="0" err="1" smtClean="0"/>
              <a:t>Ostium</a:t>
            </a:r>
            <a:r>
              <a:rPr lang="tr-TR" b="1" dirty="0" smtClean="0"/>
              <a:t> </a:t>
            </a:r>
            <a:r>
              <a:rPr lang="tr-TR" b="1" dirty="0" err="1" smtClean="0"/>
              <a:t>trunci</a:t>
            </a:r>
            <a:r>
              <a:rPr lang="tr-TR" b="1" dirty="0" smtClean="0"/>
              <a:t> </a:t>
            </a:r>
            <a:r>
              <a:rPr lang="tr-TR" b="1" dirty="0" err="1" smtClean="0"/>
              <a:t>pulmonalis’te</a:t>
            </a:r>
            <a:r>
              <a:rPr lang="tr-TR" b="1" dirty="0" smtClean="0"/>
              <a:t> 3 adet kapak – </a:t>
            </a:r>
            <a:r>
              <a:rPr lang="tr-TR" b="1" dirty="0" err="1" smtClean="0"/>
              <a:t>valva</a:t>
            </a:r>
            <a:r>
              <a:rPr lang="tr-TR" b="1" dirty="0" smtClean="0"/>
              <a:t> </a:t>
            </a:r>
            <a:r>
              <a:rPr lang="tr-TR" b="1" dirty="0" err="1" smtClean="0"/>
              <a:t>trunci</a:t>
            </a:r>
            <a:r>
              <a:rPr lang="tr-TR" b="1" dirty="0" smtClean="0"/>
              <a:t> </a:t>
            </a:r>
            <a:r>
              <a:rPr lang="tr-TR" b="1" dirty="0" err="1" smtClean="0"/>
              <a:t>pulmonalis</a:t>
            </a:r>
            <a:r>
              <a:rPr lang="tr-TR" b="1" dirty="0" smtClean="0"/>
              <a:t> – (</a:t>
            </a:r>
            <a:r>
              <a:rPr lang="tr-TR" b="1" dirty="0" err="1" smtClean="0"/>
              <a:t>semilunar</a:t>
            </a:r>
            <a:r>
              <a:rPr lang="tr-TR" b="1" dirty="0" smtClean="0"/>
              <a:t>)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6262681" cy="416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4286256"/>
            <a:ext cx="91440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Kalbin uyarım ve iletim sistemi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Autonom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sinir sistemi (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nervus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vagus’tan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parasympathic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– yavaşlatıcı /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ganglion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stellatum’dan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nervi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accelarentes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,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sympathic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– hızlandırıcı)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Nodus</a:t>
            </a:r>
            <a:r>
              <a:rPr kumimoji="0" lang="tr-T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sinuatrialis</a:t>
            </a:r>
            <a:r>
              <a:rPr kumimoji="0" lang="tr-T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(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Keith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Flack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düğümü)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Vena cava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cranialis’in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atrium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dextrum’a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açıldığı yerdedir.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r-T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Nodus</a:t>
            </a:r>
            <a:r>
              <a:rPr kumimoji="0" lang="tr-T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atrioventricularis</a:t>
            </a:r>
            <a:r>
              <a:rPr kumimoji="0" lang="tr-T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(</a:t>
            </a:r>
            <a:r>
              <a:rPr lang="tr-TR" sz="1400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tr-TR" sz="1400" dirty="0" err="1" smtClean="0">
                <a:ea typeface="Times New Roman" pitchFamily="18" charset="0"/>
                <a:cs typeface="Arial" pitchFamily="34" charset="0"/>
              </a:rPr>
              <a:t>Aschof</a:t>
            </a:r>
            <a:r>
              <a:rPr lang="tr-TR" sz="1400" dirty="0" smtClean="0"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Tawara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düğümü)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Septum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interatriale’nin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septum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interventriculare’ye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geçişinde,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ostium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aortae’daki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valvula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semilunaris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septalis’in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kaidesindedir.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His huzmeleri ve </a:t>
            </a:r>
            <a:r>
              <a:rPr kumimoji="0" lang="tr-T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Purkinje</a:t>
            </a:r>
            <a:r>
              <a:rPr kumimoji="0" lang="tr-T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iplikleri 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subendocardial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olarak yayılırlar)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o"/>
          <p:cNvGraphicFramePr>
            <a:graphicFrameLocks noGrp="1"/>
          </p:cNvGraphicFramePr>
          <p:nvPr/>
        </p:nvGraphicFramePr>
        <p:xfrm>
          <a:off x="500034" y="357166"/>
          <a:ext cx="4429155" cy="5000661"/>
        </p:xfrm>
        <a:graphic>
          <a:graphicData uri="http://schemas.openxmlformats.org/drawingml/2006/table">
            <a:tbl>
              <a:tblPr/>
              <a:tblGrid>
                <a:gridCol w="1717313"/>
                <a:gridCol w="1355921"/>
                <a:gridCol w="1355921"/>
              </a:tblGrid>
              <a:tr h="736748">
                <a:tc gridSpan="3">
                  <a:txBody>
                    <a:bodyPr/>
                    <a:lstStyle/>
                    <a:p>
                      <a:pPr algn="ctr"/>
                      <a:r>
                        <a:rPr lang="tr-TR" sz="1700" b="1" dirty="0" smtClean="0">
                          <a:solidFill>
                            <a:srgbClr val="003366"/>
                          </a:solidFill>
                          <a:latin typeface="arial"/>
                        </a:rPr>
                        <a:t>Kalp atım sayısı  (1 </a:t>
                      </a:r>
                      <a:r>
                        <a:rPr lang="tr-TR" sz="1700" b="1" dirty="0" err="1" smtClean="0">
                          <a:solidFill>
                            <a:srgbClr val="003366"/>
                          </a:solidFill>
                          <a:latin typeface="arial"/>
                        </a:rPr>
                        <a:t>dk</a:t>
                      </a:r>
                      <a:r>
                        <a:rPr lang="tr-TR" sz="1700" b="1" dirty="0" smtClean="0">
                          <a:solidFill>
                            <a:srgbClr val="003366"/>
                          </a:solidFill>
                          <a:latin typeface="arial"/>
                        </a:rPr>
                        <a:t>)</a:t>
                      </a:r>
                      <a:endParaRPr lang="tr-TR" sz="1700" b="1" dirty="0">
                        <a:solidFill>
                          <a:srgbClr val="003366"/>
                        </a:solidFill>
                        <a:latin typeface="arial"/>
                      </a:endParaRP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736748">
                <a:tc>
                  <a:txBody>
                    <a:bodyPr/>
                    <a:lstStyle/>
                    <a:p>
                      <a:pPr algn="ctr"/>
                      <a:r>
                        <a:rPr lang="tr-TR" sz="1700" b="1" dirty="0" smtClean="0">
                          <a:solidFill>
                            <a:srgbClr val="003366"/>
                          </a:solidFill>
                          <a:latin typeface="arial"/>
                        </a:rPr>
                        <a:t>Tür</a:t>
                      </a:r>
                      <a:endParaRPr lang="tr-TR" sz="1700" b="1" dirty="0">
                        <a:solidFill>
                          <a:srgbClr val="003366"/>
                        </a:solidFill>
                        <a:latin typeface="arial"/>
                      </a:endParaRP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9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b="1" dirty="0" smtClean="0">
                          <a:solidFill>
                            <a:srgbClr val="003366"/>
                          </a:solidFill>
                          <a:latin typeface="arial"/>
                        </a:rPr>
                        <a:t>ortalama</a:t>
                      </a:r>
                      <a:endParaRPr lang="tr-TR" sz="1700" b="1" dirty="0">
                        <a:solidFill>
                          <a:srgbClr val="003366"/>
                        </a:solidFill>
                        <a:latin typeface="arial"/>
                      </a:endParaRP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9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b="1" dirty="0" smtClean="0">
                          <a:solidFill>
                            <a:srgbClr val="003366"/>
                          </a:solidFill>
                          <a:latin typeface="arial"/>
                        </a:rPr>
                        <a:t>Normal sınırları</a:t>
                      </a:r>
                      <a:endParaRPr lang="tr-TR" sz="1700" b="1" dirty="0">
                        <a:solidFill>
                          <a:srgbClr val="003366"/>
                        </a:solidFill>
                        <a:latin typeface="arial"/>
                      </a:endParaRP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9CA"/>
                    </a:solidFill>
                  </a:tcPr>
                </a:tc>
              </a:tr>
              <a:tr h="392294">
                <a:tc>
                  <a:txBody>
                    <a:bodyPr/>
                    <a:lstStyle/>
                    <a:p>
                      <a:pPr algn="l"/>
                      <a:r>
                        <a:rPr lang="tr-TR" sz="17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İnsan</a:t>
                      </a:r>
                      <a:endParaRPr lang="tr-TR" sz="17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70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58 - 104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2294">
                <a:tc>
                  <a:txBody>
                    <a:bodyPr/>
                    <a:lstStyle/>
                    <a:p>
                      <a:pPr algn="l"/>
                      <a:r>
                        <a:rPr lang="tr-TR" sz="17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Kedi</a:t>
                      </a:r>
                      <a:endParaRPr lang="tr-TR" sz="17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120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110 - 140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2294">
                <a:tc>
                  <a:txBody>
                    <a:bodyPr/>
                    <a:lstStyle/>
                    <a:p>
                      <a:pPr algn="l"/>
                      <a:r>
                        <a:rPr lang="tr-TR" sz="17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Sığır</a:t>
                      </a:r>
                      <a:endParaRPr lang="tr-TR" sz="17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65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60 - 70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2294">
                <a:tc>
                  <a:txBody>
                    <a:bodyPr/>
                    <a:lstStyle/>
                    <a:p>
                      <a:pPr algn="l"/>
                      <a:r>
                        <a:rPr lang="tr-TR" sz="17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Köpek</a:t>
                      </a:r>
                      <a:endParaRPr lang="tr-TR" sz="17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115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100 - 130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88813">
                <a:tc>
                  <a:txBody>
                    <a:bodyPr/>
                    <a:lstStyle/>
                    <a:p>
                      <a:pPr algn="l"/>
                      <a:r>
                        <a:rPr lang="tr-TR" sz="17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Kobay</a:t>
                      </a:r>
                      <a:endParaRPr lang="tr-TR" sz="17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280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260 - 400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2294">
                <a:tc>
                  <a:txBody>
                    <a:bodyPr/>
                    <a:lstStyle/>
                    <a:p>
                      <a:pPr algn="l"/>
                      <a:r>
                        <a:rPr lang="tr-TR" sz="1700" b="1" dirty="0" err="1">
                          <a:solidFill>
                            <a:srgbClr val="000000"/>
                          </a:solidFill>
                          <a:latin typeface="arial"/>
                        </a:rPr>
                        <a:t>Hamster</a:t>
                      </a:r>
                      <a:endParaRPr lang="tr-TR" sz="17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450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300 - 600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2294">
                <a:tc>
                  <a:txBody>
                    <a:bodyPr/>
                    <a:lstStyle/>
                    <a:p>
                      <a:pPr algn="l"/>
                      <a:r>
                        <a:rPr lang="tr-TR" sz="17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At</a:t>
                      </a:r>
                      <a:endParaRPr lang="tr-TR" sz="17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44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23 - 70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2294">
                <a:tc>
                  <a:txBody>
                    <a:bodyPr/>
                    <a:lstStyle/>
                    <a:p>
                      <a:pPr algn="l"/>
                      <a:r>
                        <a:rPr lang="tr-TR" sz="17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Tavşan</a:t>
                      </a:r>
                      <a:endParaRPr lang="tr-TR" sz="17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205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123 - 304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2294">
                <a:tc>
                  <a:txBody>
                    <a:bodyPr/>
                    <a:lstStyle/>
                    <a:p>
                      <a:pPr algn="l"/>
                      <a:r>
                        <a:rPr lang="tr-TR" sz="17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Sıçan (</a:t>
                      </a:r>
                      <a:r>
                        <a:rPr lang="tr-TR" sz="1700" b="1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rat</a:t>
                      </a:r>
                      <a:r>
                        <a:rPr lang="tr-TR" sz="17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tr-TR" sz="17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>
                          <a:solidFill>
                            <a:srgbClr val="000000"/>
                          </a:solidFill>
                          <a:latin typeface="arial"/>
                        </a:rPr>
                        <a:t>328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dirty="0">
                          <a:solidFill>
                            <a:srgbClr val="000000"/>
                          </a:solidFill>
                          <a:latin typeface="arial"/>
                        </a:rPr>
                        <a:t>261 - 600</a:t>
                      </a:r>
                    </a:p>
                  </a:txBody>
                  <a:tcPr marL="18175" marR="18175" marT="18175" marB="181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1 Başlık"/>
          <p:cNvSpPr>
            <a:spLocks noGrp="1"/>
          </p:cNvSpPr>
          <p:nvPr>
            <p:ph type="title"/>
          </p:nvPr>
        </p:nvSpPr>
        <p:spPr>
          <a:xfrm>
            <a:off x="5000628" y="274638"/>
            <a:ext cx="3857652" cy="6083320"/>
          </a:xfrm>
        </p:spPr>
        <p:txBody>
          <a:bodyPr>
            <a:normAutofit fontScale="90000"/>
          </a:bodyPr>
          <a:lstStyle/>
          <a:p>
            <a:r>
              <a:rPr lang="tr-TR" sz="2800" dirty="0" smtClean="0"/>
              <a:t>Kan miktarı evcil hayvanlarda  vücut ağırlığının % 6 - 8‘i kadardır. Kedide: % 4</a:t>
            </a:r>
            <a:br>
              <a:rPr lang="tr-TR" sz="2800" dirty="0" smtClean="0"/>
            </a:br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800" dirty="0" smtClean="0"/>
              <a:t>Kan dolaşımı 30 – 7  sn</a:t>
            </a:r>
            <a:br>
              <a:rPr lang="tr-TR" sz="2800" dirty="0" smtClean="0"/>
            </a:br>
            <a:r>
              <a:rPr lang="tr-TR" sz="2800" dirty="0" smtClean="0"/>
              <a:t>sürer.</a:t>
            </a:r>
            <a:br>
              <a:rPr lang="tr-TR" sz="2800" dirty="0" smtClean="0"/>
            </a:br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tr-TR" b="1" u="sng" dirty="0" err="1" smtClean="0"/>
              <a:t>Vasae</a:t>
            </a:r>
            <a:r>
              <a:rPr lang="tr-TR" b="1" u="sng" dirty="0" smtClean="0"/>
              <a:t> – damarlar</a:t>
            </a:r>
            <a:br>
              <a:rPr lang="tr-TR" b="1" u="sng" dirty="0" smtClean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6072206"/>
          </a:xfrm>
        </p:spPr>
        <p:txBody>
          <a:bodyPr>
            <a:normAutofit fontScale="70000" lnSpcReduction="20000"/>
          </a:bodyPr>
          <a:lstStyle/>
          <a:p>
            <a:r>
              <a:rPr lang="tr-TR" dirty="0" err="1" smtClean="0"/>
              <a:t>Vas</a:t>
            </a:r>
            <a:r>
              <a:rPr lang="tr-TR" dirty="0" smtClean="0"/>
              <a:t> </a:t>
            </a:r>
            <a:r>
              <a:rPr lang="tr-TR" dirty="0" err="1" smtClean="0"/>
              <a:t>sanguinus</a:t>
            </a:r>
            <a:r>
              <a:rPr lang="tr-TR" dirty="0" smtClean="0"/>
              <a:t> (kan damarı) ( </a:t>
            </a:r>
            <a:r>
              <a:rPr lang="tr-TR" dirty="0" err="1" smtClean="0"/>
              <a:t>vasa</a:t>
            </a:r>
            <a:r>
              <a:rPr lang="tr-TR" dirty="0" smtClean="0"/>
              <a:t> </a:t>
            </a:r>
            <a:r>
              <a:rPr lang="tr-TR" dirty="0" err="1" smtClean="0"/>
              <a:t>sanguina</a:t>
            </a:r>
            <a:r>
              <a:rPr lang="tr-TR" dirty="0" smtClean="0"/>
              <a:t>)</a:t>
            </a:r>
          </a:p>
          <a:p>
            <a:r>
              <a:rPr lang="tr-TR" dirty="0" smtClean="0"/>
              <a:t>	</a:t>
            </a:r>
            <a:r>
              <a:rPr lang="tr-TR" dirty="0" err="1" smtClean="0"/>
              <a:t>Arteriae</a:t>
            </a:r>
            <a:r>
              <a:rPr lang="tr-TR" dirty="0" smtClean="0"/>
              <a:t> (atardamarlar)</a:t>
            </a:r>
          </a:p>
          <a:p>
            <a:r>
              <a:rPr lang="tr-TR" dirty="0" smtClean="0"/>
              <a:t>	</a:t>
            </a:r>
            <a:r>
              <a:rPr lang="tr-TR" dirty="0" err="1" smtClean="0"/>
              <a:t>Venae</a:t>
            </a:r>
            <a:r>
              <a:rPr lang="tr-TR" dirty="0" smtClean="0"/>
              <a:t> – </a:t>
            </a:r>
            <a:r>
              <a:rPr lang="tr-TR" dirty="0" err="1" smtClean="0"/>
              <a:t>phleb</a:t>
            </a:r>
            <a:r>
              <a:rPr lang="tr-TR" dirty="0" smtClean="0"/>
              <a:t> (toplardamarlar)</a:t>
            </a:r>
          </a:p>
          <a:p>
            <a:r>
              <a:rPr lang="tr-TR" dirty="0" err="1" smtClean="0"/>
              <a:t>Vas</a:t>
            </a:r>
            <a:r>
              <a:rPr lang="tr-TR" dirty="0" smtClean="0"/>
              <a:t> </a:t>
            </a:r>
            <a:r>
              <a:rPr lang="tr-TR" dirty="0" err="1" smtClean="0"/>
              <a:t>lymphaticum</a:t>
            </a:r>
            <a:r>
              <a:rPr lang="tr-TR" dirty="0" smtClean="0"/>
              <a:t> (lenf damarı) (</a:t>
            </a:r>
            <a:r>
              <a:rPr lang="tr-TR" dirty="0" err="1" smtClean="0"/>
              <a:t>vasa</a:t>
            </a:r>
            <a:r>
              <a:rPr lang="tr-TR" dirty="0" smtClean="0"/>
              <a:t> </a:t>
            </a:r>
            <a:r>
              <a:rPr lang="tr-TR" dirty="0" err="1" smtClean="0"/>
              <a:t>lymphatica</a:t>
            </a:r>
            <a:r>
              <a:rPr lang="tr-TR" dirty="0" smtClean="0"/>
              <a:t>)</a:t>
            </a:r>
          </a:p>
          <a:p>
            <a:pPr algn="ctr"/>
            <a:r>
              <a:rPr lang="tr-TR" u="sng" dirty="0" err="1" smtClean="0"/>
              <a:t>Arteriae</a:t>
            </a:r>
            <a:r>
              <a:rPr lang="tr-TR" u="sng" dirty="0" smtClean="0"/>
              <a:t> </a:t>
            </a:r>
            <a:r>
              <a:rPr lang="tr-TR" dirty="0" smtClean="0"/>
              <a:t>           </a:t>
            </a:r>
            <a:r>
              <a:rPr lang="tr-TR" dirty="0" err="1" smtClean="0"/>
              <a:t>arteriae</a:t>
            </a:r>
            <a:r>
              <a:rPr lang="tr-TR" dirty="0" smtClean="0"/>
              <a:t>: içi boş, hava ihtiva eden</a:t>
            </a:r>
          </a:p>
          <a:p>
            <a:r>
              <a:rPr lang="tr-TR" dirty="0" smtClean="0"/>
              <a:t>Ölümden sonra içlerinde kan bulunmaz. Duvarları üç tabakadan oluşur.</a:t>
            </a:r>
          </a:p>
          <a:p>
            <a:pPr algn="ctr"/>
            <a:r>
              <a:rPr lang="tr-TR" dirty="0" err="1" smtClean="0"/>
              <a:t>Tunica</a:t>
            </a:r>
            <a:r>
              <a:rPr lang="tr-TR" dirty="0" smtClean="0"/>
              <a:t> </a:t>
            </a:r>
            <a:r>
              <a:rPr lang="tr-TR" dirty="0" err="1" smtClean="0"/>
              <a:t>externa</a:t>
            </a:r>
            <a:r>
              <a:rPr lang="tr-TR" dirty="0" smtClean="0"/>
              <a:t> – </a:t>
            </a:r>
            <a:r>
              <a:rPr lang="tr-TR" dirty="0" err="1" smtClean="0"/>
              <a:t>tunica</a:t>
            </a:r>
            <a:r>
              <a:rPr lang="tr-TR" dirty="0" smtClean="0"/>
              <a:t> </a:t>
            </a:r>
            <a:r>
              <a:rPr lang="tr-TR" dirty="0" err="1" smtClean="0"/>
              <a:t>media</a:t>
            </a:r>
            <a:r>
              <a:rPr lang="tr-TR" dirty="0" smtClean="0"/>
              <a:t> – </a:t>
            </a:r>
            <a:r>
              <a:rPr lang="tr-TR" dirty="0" err="1" smtClean="0"/>
              <a:t>tunica</a:t>
            </a:r>
            <a:r>
              <a:rPr lang="tr-TR" dirty="0" smtClean="0"/>
              <a:t> </a:t>
            </a:r>
            <a:r>
              <a:rPr lang="tr-TR" dirty="0" err="1" smtClean="0"/>
              <a:t>intima</a:t>
            </a:r>
            <a:endParaRPr lang="tr-TR" dirty="0" smtClean="0"/>
          </a:p>
          <a:p>
            <a:r>
              <a:rPr lang="tr-TR" dirty="0" smtClean="0"/>
              <a:t>Genellikle düz seyirlidirler.</a:t>
            </a:r>
          </a:p>
          <a:p>
            <a:r>
              <a:rPr lang="tr-TR" dirty="0" smtClean="0"/>
              <a:t>Dalak, beyin, </a:t>
            </a:r>
            <a:r>
              <a:rPr lang="tr-TR" dirty="0" err="1" smtClean="0"/>
              <a:t>uterus</a:t>
            </a:r>
            <a:r>
              <a:rPr lang="tr-TR" dirty="0" smtClean="0"/>
              <a:t>, </a:t>
            </a:r>
            <a:r>
              <a:rPr lang="tr-TR" dirty="0" err="1" smtClean="0"/>
              <a:t>vesica</a:t>
            </a:r>
            <a:r>
              <a:rPr lang="tr-TR" dirty="0" smtClean="0"/>
              <a:t> </a:t>
            </a:r>
            <a:r>
              <a:rPr lang="tr-TR" dirty="0" err="1" smtClean="0"/>
              <a:t>urinaria</a:t>
            </a:r>
            <a:r>
              <a:rPr lang="tr-TR" dirty="0" smtClean="0"/>
              <a:t> ve mide arterleri kıvrımlıdır.</a:t>
            </a:r>
          </a:p>
          <a:p>
            <a:r>
              <a:rPr lang="tr-TR" dirty="0" smtClean="0"/>
              <a:t>Besledikleri organa yakın çıkarlar. Ancak </a:t>
            </a:r>
            <a:r>
              <a:rPr lang="tr-TR" dirty="0" err="1" smtClean="0"/>
              <a:t>arteria</a:t>
            </a:r>
            <a:r>
              <a:rPr lang="tr-TR" dirty="0" smtClean="0"/>
              <a:t> </a:t>
            </a:r>
            <a:r>
              <a:rPr lang="tr-TR" dirty="0" err="1" smtClean="0"/>
              <a:t>testicularis</a:t>
            </a:r>
            <a:r>
              <a:rPr lang="tr-TR" dirty="0" smtClean="0"/>
              <a:t> oldukça uzundur ve </a:t>
            </a:r>
            <a:r>
              <a:rPr lang="tr-TR" dirty="0" err="1" smtClean="0"/>
              <a:t>descensus</a:t>
            </a:r>
            <a:r>
              <a:rPr lang="tr-TR" dirty="0" smtClean="0"/>
              <a:t> testis ile daha da uzar.</a:t>
            </a:r>
          </a:p>
          <a:p>
            <a:r>
              <a:rPr lang="tr-TR" dirty="0" smtClean="0"/>
              <a:t>Büyük damarlar derinde ve eklemlerin </a:t>
            </a:r>
            <a:r>
              <a:rPr lang="tr-TR" dirty="0" err="1" smtClean="0"/>
              <a:t>flexion</a:t>
            </a:r>
            <a:r>
              <a:rPr lang="tr-TR" dirty="0" smtClean="0"/>
              <a:t> yüzlerinde seyrederler.</a:t>
            </a:r>
          </a:p>
          <a:p>
            <a:r>
              <a:rPr lang="tr-TR" dirty="0" err="1" smtClean="0"/>
              <a:t>Tunica</a:t>
            </a:r>
            <a:r>
              <a:rPr lang="tr-TR" dirty="0" smtClean="0"/>
              <a:t> </a:t>
            </a:r>
            <a:r>
              <a:rPr lang="tr-TR" dirty="0" err="1" smtClean="0"/>
              <a:t>externa</a:t>
            </a:r>
            <a:r>
              <a:rPr lang="tr-TR" dirty="0" smtClean="0"/>
              <a:t> ve </a:t>
            </a:r>
            <a:r>
              <a:rPr lang="tr-TR" dirty="0" err="1" smtClean="0"/>
              <a:t>media</a:t>
            </a:r>
            <a:r>
              <a:rPr lang="tr-TR" dirty="0" smtClean="0"/>
              <a:t> </a:t>
            </a:r>
            <a:r>
              <a:rPr lang="tr-TR" dirty="0" err="1" smtClean="0"/>
              <a:t>vasa</a:t>
            </a:r>
            <a:r>
              <a:rPr lang="tr-TR" dirty="0" smtClean="0"/>
              <a:t> </a:t>
            </a:r>
            <a:r>
              <a:rPr lang="tr-TR" dirty="0" err="1" smtClean="0"/>
              <a:t>vasorum</a:t>
            </a:r>
            <a:r>
              <a:rPr lang="tr-TR" dirty="0" smtClean="0"/>
              <a:t> denilen küçük damarlarla, </a:t>
            </a:r>
            <a:r>
              <a:rPr lang="tr-TR" dirty="0" err="1" smtClean="0"/>
              <a:t>intima</a:t>
            </a:r>
            <a:r>
              <a:rPr lang="tr-TR" dirty="0" smtClean="0"/>
              <a:t> ise çok daha ince damarlarla beslenir.</a:t>
            </a:r>
          </a:p>
          <a:p>
            <a:r>
              <a:rPr lang="tr-TR" dirty="0" err="1" smtClean="0"/>
              <a:t>Sympathic</a:t>
            </a:r>
            <a:r>
              <a:rPr lang="tr-TR" dirty="0" smtClean="0"/>
              <a:t> sinirler, kalp damarları ve aorta hariç tüm damarları daraltır.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mg.docstoccdn.com/thumb/orig/772922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6943" cy="7786632"/>
          </a:xfrm>
          <a:prstGeom prst="rect">
            <a:avLst/>
          </a:prstGeom>
          <a:noFill/>
        </p:spPr>
      </p:pic>
      <p:grpSp>
        <p:nvGrpSpPr>
          <p:cNvPr id="17" name="16 Grup"/>
          <p:cNvGrpSpPr/>
          <p:nvPr/>
        </p:nvGrpSpPr>
        <p:grpSpPr>
          <a:xfrm>
            <a:off x="5000628" y="1285860"/>
            <a:ext cx="3643339" cy="4429156"/>
            <a:chOff x="6143636" y="928670"/>
            <a:chExt cx="2571769" cy="3599807"/>
          </a:xfrm>
        </p:grpSpPr>
        <p:pic>
          <p:nvPicPr>
            <p:cNvPr id="23558" name="Picture 6" descr="https://d1cag3og5zsskm.cloudfront.net/v/s2/45/c4/62/1f13744bd7b326a3fdf164f8f7/63/x1y1.png?Policy=eyJTdGF0ZW1lbnQiOiBbeyJSZXNvdXJjZSI6ICJodHRwczovL2QxY2FnM29nNXpzc2ttLmNsb3VkZnJvbnQubmV0L3YvczIvNDUvYzQvNjIvMWYxMzc0NGJkN2IzMjZhM2ZkZjE2NGY4ZjcvKiIsICJDb25kaXRpb24iOiB7IkRhdGVMZXNzVGhhbiI6IHsiQVdTOkVwb2NoVGltZSI6IDE0MDYxOTE4ODR9fX1dfQ__&amp;Signature=aRFCRsbatC0kaUOjp3tbSFZXf8rrC5GdZ8odyNEmeNS-nSYBFZSDF--DBgacDxcpKUC1pJU-Fqn9ikZmVkia0RUKevn5ClMx9hB5Lodp7vx0PzCvoVxKvOKjaC7yHNr2pTeu2V8IEo54BI8-ThZL5-9JbjO2ztHNOLJd%7EsucFohZuGHrvpcfAx5nBeyqN0n9Hc2VnLup%7EyOpg0xL-s212B9q1LiJLveYdDOSr0I1riMhjpOou0BX3AR3v7MvJTNURsFBk3oUzZ9VRTxygkJ6C5bZOqg67RmfxCLoSS0DvFR2kZbtTsj5gQPMTr-xj5MfnBhtea5AGD4MG%7EBvTh9Enw__&amp;Key-Pair-Id=APKAJY4Y3HIBJJ7SJ76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72396" y="2357430"/>
              <a:ext cx="1143008" cy="1428760"/>
            </a:xfrm>
            <a:prstGeom prst="rect">
              <a:avLst/>
            </a:prstGeom>
            <a:noFill/>
          </p:spPr>
        </p:pic>
        <p:pic>
          <p:nvPicPr>
            <p:cNvPr id="23560" name="Picture 8" descr="https://d1cag3og5zsskm.cloudfront.net/v/s2/45/c4/62/1f13744bd7b326a3fdf164f8f7/63/x0y1.png?Policy=eyJTdGF0ZW1lbnQiOiBbeyJSZXNvdXJjZSI6ICJodHRwczovL2QxY2FnM29nNXpzc2ttLmNsb3VkZnJvbnQubmV0L3YvczIvNDUvYzQvNjIvMWYxMzc0NGJkN2IzMjZhM2ZkZjE2NGY4ZjcvKiIsICJDb25kaXRpb24iOiB7IkRhdGVMZXNzVGhhbiI6IHsiQVdTOkVwb2NoVGltZSI6IDE0MDYxOTE4ODR9fX1dfQ__&amp;Signature=aRFCRsbatC0kaUOjp3tbSFZXf8rrC5GdZ8odyNEmeNS-nSYBFZSDF--DBgacDxcpKUC1pJU-Fqn9ikZmVkia0RUKevn5ClMx9hB5Lodp7vx0PzCvoVxKvOKjaC7yHNr2pTeu2V8IEo54BI8-ThZL5-9JbjO2ztHNOLJd%7EsucFohZuGHrvpcfAx5nBeyqN0n9Hc2VnLup%7EyOpg0xL-s212B9q1LiJLveYdDOSr0I1riMhjpOou0BX3AR3v7MvJTNURsFBk3oUzZ9VRTxygkJ6C5bZOqg67RmfxCLoSS0DvFR2kZbtTsj5gQPMTr-xj5MfnBhtea5AGD4MG%7EBvTh9Enw__&amp;Key-Pair-Id=APKAJY4Y3HIBJJ7SJ76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36" y="2357430"/>
              <a:ext cx="1428760" cy="1428760"/>
            </a:xfrm>
            <a:prstGeom prst="rect">
              <a:avLst/>
            </a:prstGeom>
            <a:noFill/>
          </p:spPr>
        </p:pic>
        <p:pic>
          <p:nvPicPr>
            <p:cNvPr id="23562" name="Picture 10" descr="https://d1cag3og5zsskm.cloudfront.net/v/s2/45/c4/62/1f13744bd7b326a3fdf164f8f7/63/x1y0.png?Policy=eyJTdGF0ZW1lbnQiOiBbeyJSZXNvdXJjZSI6ICJodHRwczovL2QxY2FnM29nNXpzc2ttLmNsb3VkZnJvbnQubmV0L3YvczIvNDUvYzQvNjIvMWYxMzc0NGJkN2IzMjZhM2ZkZjE2NGY4ZjcvKiIsICJDb25kaXRpb24iOiB7IkRhdGVMZXNzVGhhbiI6IHsiQVdTOkVwb2NoVGltZSI6IDE0MDYxOTE4ODR9fX1dfQ__&amp;Signature=aRFCRsbatC0kaUOjp3tbSFZXf8rrC5GdZ8odyNEmeNS-nSYBFZSDF--DBgacDxcpKUC1pJU-Fqn9ikZmVkia0RUKevn5ClMx9hB5Lodp7vx0PzCvoVxKvOKjaC7yHNr2pTeu2V8IEo54BI8-ThZL5-9JbjO2ztHNOLJd%7EsucFohZuGHrvpcfAx5nBeyqN0n9Hc2VnLup%7EyOpg0xL-s212B9q1LiJLveYdDOSr0I1riMhjpOou0BX3AR3v7MvJTNURsFBk3oUzZ9VRTxygkJ6C5bZOqg67RmfxCLoSS0DvFR2kZbtTsj5gQPMTr-xj5MfnBhtea5AGD4MG%7EBvTh9Enw__&amp;Key-Pair-Id=APKAJY4Y3HIBJJ7SJ76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41142" y="928670"/>
              <a:ext cx="1174262" cy="1445246"/>
            </a:xfrm>
            <a:prstGeom prst="rect">
              <a:avLst/>
            </a:prstGeom>
            <a:noFill/>
          </p:spPr>
        </p:pic>
        <p:pic>
          <p:nvPicPr>
            <p:cNvPr id="23564" name="Picture 12" descr="https://d1cag3og5zsskm.cloudfront.net/v/s2/45/c4/62/1f13744bd7b326a3fdf164f8f7/63/x0y0.png?Policy=eyJTdGF0ZW1lbnQiOiBbeyJSZXNvdXJjZSI6ICJodHRwczovL2QxY2FnM29nNXpzc2ttLmNsb3VkZnJvbnQubmV0L3YvczIvNDUvYzQvNjIvMWYxMzc0NGJkN2IzMjZhM2ZkZjE2NGY4ZjcvKiIsICJDb25kaXRpb24iOiB7IkRhdGVMZXNzVGhhbiI6IHsiQVdTOkVwb2NoVGltZSI6IDE0MDYxOTE4ODR9fX1dfQ__&amp;Signature=aRFCRsbatC0kaUOjp3tbSFZXf8rrC5GdZ8odyNEmeNS-nSYBFZSDF--DBgacDxcpKUC1pJU-Fqn9ikZmVkia0RUKevn5ClMx9hB5Lodp7vx0PzCvoVxKvOKjaC7yHNr2pTeu2V8IEo54BI8-ThZL5-9JbjO2ztHNOLJd%7EsucFohZuGHrvpcfAx5nBeyqN0n9Hc2VnLup%7EyOpg0xL-s212B9q1LiJLveYdDOSr0I1riMhjpOou0BX3AR3v7MvJTNURsFBk3oUzZ9VRTxygkJ6C5bZOqg67RmfxCLoSS0DvFR2kZbtTsj5gQPMTr-xj5MfnBhtea5AGD4MG%7EBvTh9Enw__&amp;Key-Pair-Id=APKAJY4Y3HIBJJ7SJ76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43636" y="928670"/>
              <a:ext cx="1438268" cy="1438268"/>
            </a:xfrm>
            <a:prstGeom prst="rect">
              <a:avLst/>
            </a:prstGeom>
            <a:noFill/>
          </p:spPr>
        </p:pic>
        <p:pic>
          <p:nvPicPr>
            <p:cNvPr id="23568" name="Picture 16" descr="https://d1cag3og5zsskm.cloudfront.net/v/s2/45/c4/62/1f13744bd7b326a3fdf164f8f7/63/x0y2.png?Policy=eyJTdGF0ZW1lbnQiOiBbeyJSZXNvdXJjZSI6ICJodHRwczovL2QxY2FnM29nNXpzc2ttLmNsb3VkZnJvbnQubmV0L3YvczIvNDUvYzQvNjIvMWYxMzc0NGJkN2IzMjZhM2ZkZjE2NGY4ZjcvKiIsICJDb25kaXRpb24iOiB7IkRhdGVMZXNzVGhhbiI6IHsiQVdTOkVwb2NoVGltZSI6IDE0MDYxOTE4ODR9fX1dfQ__&amp;Signature=aRFCRsbatC0kaUOjp3tbSFZXf8rrC5GdZ8odyNEmeNS-nSYBFZSDF--DBgacDxcpKUC1pJU-Fqn9ikZmVkia0RUKevn5ClMx9hB5Lodp7vx0PzCvoVxKvOKjaC7yHNr2pTeu2V8IEo54BI8-ThZL5-9JbjO2ztHNOLJd%7EsucFohZuGHrvpcfAx5nBeyqN0n9Hc2VnLup%7EyOpg0xL-s212B9q1LiJLveYdDOSr0I1riMhjpOou0BX3AR3v7MvJTNURsFBk3oUzZ9VRTxygkJ6C5bZOqg67RmfxCLoSS0DvFR2kZbtTsj5gQPMTr-xj5MfnBhtea5AGD4MG%7EBvTh9Enw__&amp;Key-Pair-Id=APKAJY4Y3HIBJJ7SJ76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43636" y="3786191"/>
              <a:ext cx="1428760" cy="742286"/>
            </a:xfrm>
            <a:prstGeom prst="rect">
              <a:avLst/>
            </a:prstGeom>
            <a:noFill/>
          </p:spPr>
        </p:pic>
        <p:pic>
          <p:nvPicPr>
            <p:cNvPr id="23578" name="Picture 26" descr="https://d1cag3og5zsskm.cloudfront.net/v/s2/45/c4/62/1f13744bd7b326a3fdf164f8f7/63/x1y2.png?Policy=eyJTdGF0ZW1lbnQiOiBbeyJSZXNvdXJjZSI6ICJodHRwczovL2QxY2FnM29nNXpzc2ttLmNsb3VkZnJvbnQubmV0L3YvczIvNDUvYzQvNjIvMWYxMzc0NGJkN2IzMjZhM2ZkZjE2NGY4ZjcvKiIsICJDb25kaXRpb24iOiB7IkRhdGVMZXNzVGhhbiI6IHsiQVdTOkVwb2NoVGltZSI6IDE0MDYxOTE4ODR9fX1dfQ__&amp;Signature=aRFCRsbatC0kaUOjp3tbSFZXf8rrC5GdZ8odyNEmeNS-nSYBFZSDF--DBgacDxcpKUC1pJU-Fqn9ikZmVkia0RUKevn5ClMx9hB5Lodp7vx0PzCvoVxKvOKjaC7yHNr2pTeu2V8IEo54BI8-ThZL5-9JbjO2ztHNOLJd%7EsucFohZuGHrvpcfAx5nBeyqN0n9Hc2VnLup%7EyOpg0xL-s212B9q1LiJLveYdDOSr0I1riMhjpOou0BX3AR3v7MvJTNURsFBk3oUzZ9VRTxygkJ6C5bZOqg67RmfxCLoSS0DvFR2kZbtTsj5gQPMTr-xj5MfnBhtea5AGD4MG%7EBvTh9Enw__&amp;Key-Pair-Id=APKAJY4Y3HIBJJ7SJ76A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72397" y="3786190"/>
              <a:ext cx="1143008" cy="73086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5602" name="Picture 2" descr="http://web.uni-plovdiv.bg/stu1104541018/docs/res/skandalakis'%20surgical%20anatomy%20-%202004/Chapter%2012_%20Great%20Vessels%20in%20the%20Abdomen_fichiers/loadBinary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2116681" cy="3571900"/>
          </a:xfrm>
          <a:prstGeom prst="rect">
            <a:avLst/>
          </a:prstGeom>
          <a:noFill/>
        </p:spPr>
      </p:pic>
      <p:pic>
        <p:nvPicPr>
          <p:cNvPr id="25604" name="Picture 4" descr="http://www.mananatomy.com/wp-content/uploads/2011/04/Coronary_Anastomos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85728"/>
            <a:ext cx="4497764" cy="2928934"/>
          </a:xfrm>
          <a:prstGeom prst="rect">
            <a:avLst/>
          </a:prstGeom>
          <a:noFill/>
        </p:spPr>
      </p:pic>
      <p:pic>
        <p:nvPicPr>
          <p:cNvPr id="25606" name="Picture 6" descr="http://www.qmu.ac.uk/hn/appliedscience/C%20Tissue%20Level/anastomose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40739" y="2017385"/>
            <a:ext cx="4929222" cy="1465909"/>
          </a:xfrm>
          <a:prstGeom prst="rect">
            <a:avLst/>
          </a:prstGeom>
          <a:noFill/>
        </p:spPr>
      </p:pic>
      <p:pic>
        <p:nvPicPr>
          <p:cNvPr id="25608" name="Picture 8" descr="http://pediatrics.aappublications.org/content/vol119/issue4/images/large/zpe004073437000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643314"/>
            <a:ext cx="2157818" cy="2928958"/>
          </a:xfrm>
          <a:prstGeom prst="rect">
            <a:avLst/>
          </a:prstGeom>
          <a:noFill/>
        </p:spPr>
      </p:pic>
      <p:pic>
        <p:nvPicPr>
          <p:cNvPr id="25610" name="Picture 10" descr="fro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3429000"/>
            <a:ext cx="3520071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6126163"/>
          </a:xfrm>
        </p:spPr>
        <p:txBody>
          <a:bodyPr>
            <a:normAutofit lnSpcReduction="10000"/>
          </a:bodyPr>
          <a:lstStyle/>
          <a:p>
            <a:r>
              <a:rPr lang="tr-TR" sz="5100" b="1" u="sng" dirty="0" err="1" smtClean="0"/>
              <a:t>Anastomosis</a:t>
            </a:r>
            <a:r>
              <a:rPr lang="tr-TR" sz="5100" b="1" u="sng" dirty="0" smtClean="0"/>
              <a:t> (damar ağızlaşması)</a:t>
            </a:r>
            <a:endParaRPr lang="tr-TR" sz="5100" b="1" dirty="0" smtClean="0"/>
          </a:p>
          <a:p>
            <a:r>
              <a:rPr lang="tr-TR" b="1" dirty="0" err="1" smtClean="0"/>
              <a:t>İnosculation</a:t>
            </a:r>
            <a:r>
              <a:rPr lang="tr-TR" b="1" dirty="0" smtClean="0"/>
              <a:t> yoluyla                       </a:t>
            </a:r>
          </a:p>
          <a:p>
            <a:r>
              <a:rPr lang="tr-TR" b="1" dirty="0" err="1" smtClean="0"/>
              <a:t>Transversal</a:t>
            </a:r>
            <a:r>
              <a:rPr lang="tr-TR" b="1" dirty="0" smtClean="0"/>
              <a:t> yolla</a:t>
            </a:r>
          </a:p>
          <a:p>
            <a:r>
              <a:rPr lang="tr-TR" b="1" dirty="0" err="1" smtClean="0"/>
              <a:t>Konvergent</a:t>
            </a:r>
            <a:r>
              <a:rPr lang="tr-TR" b="1" dirty="0" smtClean="0"/>
              <a:t> </a:t>
            </a:r>
            <a:r>
              <a:rPr lang="tr-TR" b="1" dirty="0" err="1" smtClean="0"/>
              <a:t>anastomosis</a:t>
            </a:r>
            <a:r>
              <a:rPr lang="tr-TR" b="1" dirty="0" smtClean="0"/>
              <a:t>               </a:t>
            </a:r>
          </a:p>
          <a:p>
            <a:r>
              <a:rPr lang="tr-TR" b="1" dirty="0" err="1" smtClean="0"/>
              <a:t>Vas</a:t>
            </a:r>
            <a:r>
              <a:rPr lang="tr-TR" b="1" dirty="0" smtClean="0"/>
              <a:t> </a:t>
            </a:r>
            <a:r>
              <a:rPr lang="tr-TR" b="1" dirty="0" err="1" smtClean="0"/>
              <a:t>aberans</a:t>
            </a:r>
            <a:r>
              <a:rPr lang="tr-TR" b="1" dirty="0" smtClean="0"/>
              <a:t> </a:t>
            </a:r>
            <a:r>
              <a:rPr lang="tr-TR" b="1" dirty="0" err="1" smtClean="0"/>
              <a:t>anastomosis</a:t>
            </a:r>
            <a:r>
              <a:rPr lang="tr-TR" dirty="0" smtClean="0"/>
              <a:t>                             </a:t>
            </a:r>
          </a:p>
          <a:p>
            <a:pPr>
              <a:buNone/>
            </a:pPr>
            <a:r>
              <a:rPr lang="tr-TR" dirty="0" smtClean="0"/>
              <a:t>                </a:t>
            </a:r>
            <a:r>
              <a:rPr lang="tr-TR" dirty="0" err="1" smtClean="0"/>
              <a:t>aberans</a:t>
            </a:r>
            <a:r>
              <a:rPr lang="tr-TR" dirty="0" smtClean="0"/>
              <a:t>: normalden uzaklaşmış</a:t>
            </a:r>
          </a:p>
          <a:p>
            <a:r>
              <a:rPr lang="tr-TR" b="1" dirty="0" err="1" smtClean="0"/>
              <a:t>Ağsel</a:t>
            </a:r>
            <a:r>
              <a:rPr lang="tr-TR" b="1" dirty="0" smtClean="0"/>
              <a:t> </a:t>
            </a:r>
            <a:r>
              <a:rPr lang="tr-TR" b="1" dirty="0" err="1" smtClean="0"/>
              <a:t>anastomosis</a:t>
            </a:r>
            <a:r>
              <a:rPr lang="tr-TR" b="1" dirty="0" smtClean="0"/>
              <a:t>: </a:t>
            </a:r>
            <a:r>
              <a:rPr lang="tr-TR" dirty="0" err="1" smtClean="0"/>
              <a:t>Rete</a:t>
            </a:r>
            <a:r>
              <a:rPr lang="tr-TR" dirty="0" smtClean="0"/>
              <a:t> </a:t>
            </a:r>
            <a:r>
              <a:rPr lang="tr-TR" dirty="0" err="1" smtClean="0"/>
              <a:t>mirabile</a:t>
            </a:r>
            <a:endParaRPr lang="tr-TR" dirty="0" smtClean="0"/>
          </a:p>
          <a:p>
            <a:r>
              <a:rPr lang="tr-TR" b="1" dirty="0" smtClean="0"/>
              <a:t>Terminal </a:t>
            </a:r>
            <a:r>
              <a:rPr lang="tr-TR" dirty="0" smtClean="0"/>
              <a:t>(son) </a:t>
            </a:r>
            <a:r>
              <a:rPr lang="tr-TR" b="1" dirty="0" smtClean="0"/>
              <a:t>arter</a:t>
            </a:r>
            <a:r>
              <a:rPr lang="tr-TR" dirty="0" smtClean="0"/>
              <a:t>’ler</a:t>
            </a:r>
          </a:p>
          <a:p>
            <a:r>
              <a:rPr lang="tr-TR" b="1" dirty="0" err="1" smtClean="0"/>
              <a:t>Arteriovenöz</a:t>
            </a:r>
            <a:r>
              <a:rPr lang="tr-TR" b="1" dirty="0" smtClean="0"/>
              <a:t> </a:t>
            </a:r>
            <a:r>
              <a:rPr lang="tr-TR" b="1" dirty="0" err="1" smtClean="0"/>
              <a:t>anastomosis</a:t>
            </a:r>
            <a:endParaRPr lang="tr-T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1000107"/>
          </a:xfrm>
        </p:spPr>
        <p:txBody>
          <a:bodyPr>
            <a:normAutofit/>
          </a:bodyPr>
          <a:lstStyle/>
          <a:p>
            <a:r>
              <a:rPr lang="tr-TR" b="1" dirty="0" err="1" smtClean="0"/>
              <a:t>İnosculation</a:t>
            </a:r>
            <a:r>
              <a:rPr lang="tr-TR" b="1" dirty="0" smtClean="0"/>
              <a:t> yoluyla</a:t>
            </a:r>
            <a:r>
              <a:rPr lang="tr-TR" dirty="0" smtClean="0"/>
              <a:t> :İki arter kemer oluşturur.</a:t>
            </a:r>
            <a:r>
              <a:rPr lang="tr-TR" b="1" dirty="0" smtClean="0"/>
              <a:t>                              </a:t>
            </a:r>
            <a:endParaRPr lang="tr-TR" dirty="0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9150"/>
            <a:ext cx="9096582" cy="553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1428736"/>
          </a:xfrm>
        </p:spPr>
        <p:txBody>
          <a:bodyPr>
            <a:normAutofit lnSpcReduction="10000"/>
          </a:bodyPr>
          <a:lstStyle/>
          <a:p>
            <a:r>
              <a:rPr lang="tr-TR" b="1" dirty="0" err="1" smtClean="0"/>
              <a:t>Transversal</a:t>
            </a:r>
            <a:r>
              <a:rPr lang="tr-TR" b="1" dirty="0" smtClean="0"/>
              <a:t> yolla</a:t>
            </a:r>
            <a:r>
              <a:rPr lang="tr-TR" dirty="0" smtClean="0"/>
              <a:t> : </a:t>
            </a:r>
            <a:r>
              <a:rPr lang="tr-TR" dirty="0" err="1" smtClean="0"/>
              <a:t>Parelel</a:t>
            </a:r>
            <a:r>
              <a:rPr lang="tr-TR" dirty="0" smtClean="0"/>
              <a:t> seyreden iki damar enine (</a:t>
            </a:r>
            <a:r>
              <a:rPr lang="tr-TR" dirty="0" err="1" smtClean="0"/>
              <a:t>transversal</a:t>
            </a:r>
            <a:r>
              <a:rPr lang="tr-TR" dirty="0" smtClean="0"/>
              <a:t>) seyreden birleştirici bir dal ile birbirine bağlanır.</a:t>
            </a:r>
            <a:endParaRPr lang="tr-TR" b="1" dirty="0" smtClean="0"/>
          </a:p>
          <a:p>
            <a:endParaRPr lang="tr-TR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3721116" cy="395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0" descr="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6252" y="1571612"/>
            <a:ext cx="4944862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1357297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 err="1" smtClean="0"/>
              <a:t>Konvergent</a:t>
            </a:r>
            <a:r>
              <a:rPr lang="tr-TR" b="1" dirty="0" smtClean="0"/>
              <a:t> </a:t>
            </a:r>
            <a:r>
              <a:rPr lang="tr-TR" b="1" dirty="0" err="1" smtClean="0"/>
              <a:t>anastomosis</a:t>
            </a:r>
            <a:r>
              <a:rPr lang="tr-TR" b="1" dirty="0" smtClean="0"/>
              <a:t> </a:t>
            </a:r>
            <a:r>
              <a:rPr lang="tr-TR" dirty="0" smtClean="0"/>
              <a:t>: Farklı noktadan çıkan ve birbirine giderek açılı yaklaşan seyir gösteren (</a:t>
            </a:r>
            <a:r>
              <a:rPr lang="tr-TR" dirty="0" err="1" smtClean="0"/>
              <a:t>konvergent</a:t>
            </a:r>
            <a:r>
              <a:rPr lang="tr-TR" dirty="0" smtClean="0"/>
              <a:t>) iki damarın birleşmesi.</a:t>
            </a:r>
            <a:endParaRPr lang="tr-TR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357298"/>
            <a:ext cx="4429156" cy="504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85753"/>
            <a:ext cx="8229600" cy="1000107"/>
          </a:xfrm>
        </p:spPr>
        <p:txBody>
          <a:bodyPr>
            <a:normAutofit fontScale="62500" lnSpcReduction="20000"/>
          </a:bodyPr>
          <a:lstStyle/>
          <a:p>
            <a:r>
              <a:rPr lang="tr-TR" sz="4600" b="1" dirty="0" err="1" smtClean="0"/>
              <a:t>Vas</a:t>
            </a:r>
            <a:r>
              <a:rPr lang="tr-TR" sz="4600" b="1" dirty="0" smtClean="0"/>
              <a:t> </a:t>
            </a:r>
            <a:r>
              <a:rPr lang="tr-TR" sz="4600" b="1" dirty="0" err="1" smtClean="0"/>
              <a:t>aberans</a:t>
            </a:r>
            <a:r>
              <a:rPr lang="tr-TR" sz="4600" b="1" dirty="0" smtClean="0"/>
              <a:t> </a:t>
            </a:r>
            <a:r>
              <a:rPr lang="tr-TR" sz="4600" b="1" dirty="0" err="1" smtClean="0"/>
              <a:t>anastomosis</a:t>
            </a:r>
            <a:r>
              <a:rPr lang="tr-TR" sz="4600" b="1" dirty="0" smtClean="0"/>
              <a:t>: </a:t>
            </a:r>
            <a:r>
              <a:rPr lang="tr-TR" dirty="0" smtClean="0"/>
              <a:t>Bir arterden ayrılan ince bir dalın aynı atardamar ya da o atardamarın bir başka dalı ile birleşmesi</a:t>
            </a:r>
            <a:endParaRPr lang="tr-TR" dirty="0"/>
          </a:p>
        </p:txBody>
      </p:sp>
      <p:pic>
        <p:nvPicPr>
          <p:cNvPr id="4" name="Picture 2" descr="http://web.uni-plovdiv.bg/stu1104541018/docs/res/skandalakis'%20surgical%20anatomy%20-%202004/Chapter%2012_%20Great%20Vessels%20in%20the%20Abdomen_fichiers/loadBinary(1).jpg"/>
          <p:cNvPicPr>
            <a:picLocks noChangeAspect="1" noChangeArrowheads="1"/>
          </p:cNvPicPr>
          <p:nvPr/>
        </p:nvPicPr>
        <p:blipFill>
          <a:blip r:embed="rId2" cstate="print">
            <a:lum bright="-14000" contrast="14000"/>
          </a:blip>
          <a:srcRect/>
          <a:stretch>
            <a:fillRect/>
          </a:stretch>
        </p:blipFill>
        <p:spPr bwMode="auto">
          <a:xfrm>
            <a:off x="1857356" y="1000108"/>
            <a:ext cx="4714908" cy="79564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2844" y="160357"/>
            <a:ext cx="8858280" cy="6697643"/>
          </a:xfrm>
        </p:spPr>
        <p:txBody>
          <a:bodyPr>
            <a:normAutofit/>
          </a:bodyPr>
          <a:lstStyle/>
          <a:p>
            <a:r>
              <a:rPr lang="tr-TR" b="1" dirty="0" err="1" smtClean="0"/>
              <a:t>Ağsel</a:t>
            </a:r>
            <a:r>
              <a:rPr lang="tr-TR" b="1" dirty="0" smtClean="0"/>
              <a:t> </a:t>
            </a:r>
            <a:r>
              <a:rPr lang="tr-TR" b="1" dirty="0" err="1" smtClean="0"/>
              <a:t>anastomosis</a:t>
            </a:r>
            <a:r>
              <a:rPr lang="tr-TR" b="1" dirty="0" smtClean="0"/>
              <a:t>: </a:t>
            </a:r>
            <a:r>
              <a:rPr lang="tr-TR" sz="2400" b="1" dirty="0" err="1" smtClean="0"/>
              <a:t>Rete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mirabile</a:t>
            </a:r>
            <a:r>
              <a:rPr lang="tr-TR" sz="2400" b="1" dirty="0" smtClean="0"/>
              <a:t> </a:t>
            </a:r>
            <a:r>
              <a:rPr lang="tr-TR" sz="2400" dirty="0" smtClean="0"/>
              <a:t>(hayreti şayan damar ağı. Arter’de de vena’da da olur. Örnek </a:t>
            </a:r>
            <a:r>
              <a:rPr lang="tr-TR" sz="2400" dirty="0" err="1" smtClean="0"/>
              <a:t>ruminantia’da</a:t>
            </a:r>
            <a:r>
              <a:rPr lang="tr-TR" sz="2400" dirty="0" smtClean="0"/>
              <a:t> </a:t>
            </a:r>
            <a:r>
              <a:rPr lang="tr-TR" sz="2400" dirty="0" err="1" smtClean="0"/>
              <a:t>rete</a:t>
            </a:r>
            <a:r>
              <a:rPr lang="tr-TR" sz="2400" dirty="0" smtClean="0"/>
              <a:t> </a:t>
            </a:r>
            <a:r>
              <a:rPr lang="tr-TR" sz="2400" dirty="0" err="1" smtClean="0"/>
              <a:t>mirabile</a:t>
            </a:r>
            <a:r>
              <a:rPr lang="tr-TR" sz="2400" dirty="0" smtClean="0"/>
              <a:t> </a:t>
            </a:r>
            <a:r>
              <a:rPr lang="tr-TR" sz="2400" dirty="0" err="1" smtClean="0"/>
              <a:t>epidurale</a:t>
            </a:r>
            <a:r>
              <a:rPr lang="tr-TR" sz="2400" dirty="0" smtClean="0"/>
              <a:t>)</a:t>
            </a:r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r>
              <a:rPr lang="tr-TR" sz="2400" b="1" dirty="0" err="1" smtClean="0"/>
              <a:t>Ruminant</a:t>
            </a:r>
            <a:r>
              <a:rPr lang="tr-TR" sz="2400" b="1" dirty="0" smtClean="0"/>
              <a:t> ve </a:t>
            </a:r>
            <a:r>
              <a:rPr lang="tr-TR" sz="2400" b="1" dirty="0" err="1" smtClean="0"/>
              <a:t>sus’ta</a:t>
            </a:r>
            <a:r>
              <a:rPr lang="tr-TR" sz="2400" b="1" dirty="0" smtClean="0"/>
              <a:t> beynin beslenmesi örnektir.  </a:t>
            </a:r>
            <a:r>
              <a:rPr lang="tr-TR" sz="2400" dirty="0" smtClean="0"/>
              <a:t>A.</a:t>
            </a:r>
            <a:r>
              <a:rPr lang="tr-TR" sz="2400" dirty="0" err="1" smtClean="0"/>
              <a:t>carotis</a:t>
            </a:r>
            <a:r>
              <a:rPr lang="tr-TR" sz="2400" dirty="0" smtClean="0"/>
              <a:t> </a:t>
            </a:r>
            <a:r>
              <a:rPr lang="tr-TR" sz="2400" dirty="0" err="1" smtClean="0"/>
              <a:t>interna</a:t>
            </a:r>
            <a:r>
              <a:rPr lang="tr-TR" sz="2400" dirty="0" smtClean="0"/>
              <a:t> yoktur. A.</a:t>
            </a:r>
            <a:r>
              <a:rPr lang="tr-TR" sz="2400" dirty="0" err="1" smtClean="0"/>
              <a:t>maxillaris</a:t>
            </a:r>
            <a:r>
              <a:rPr lang="tr-TR" sz="2400" dirty="0" smtClean="0"/>
              <a:t>+a.</a:t>
            </a:r>
            <a:r>
              <a:rPr lang="tr-TR" sz="2400" dirty="0" err="1" smtClean="0"/>
              <a:t>vertebralis</a:t>
            </a:r>
            <a:r>
              <a:rPr lang="tr-TR" sz="2400" dirty="0" smtClean="0"/>
              <a:t>+a.</a:t>
            </a:r>
            <a:r>
              <a:rPr lang="tr-TR" sz="2400" dirty="0" err="1" smtClean="0"/>
              <a:t>meningea</a:t>
            </a:r>
            <a:r>
              <a:rPr lang="tr-TR" sz="2400" dirty="0" smtClean="0"/>
              <a:t> </a:t>
            </a:r>
            <a:r>
              <a:rPr lang="tr-TR" sz="2400" dirty="0" err="1" smtClean="0"/>
              <a:t>media</a:t>
            </a:r>
            <a:r>
              <a:rPr lang="tr-TR" sz="2400" dirty="0" smtClean="0"/>
              <a:t>+a.</a:t>
            </a:r>
            <a:r>
              <a:rPr lang="tr-TR" sz="2400" dirty="0" err="1" smtClean="0"/>
              <a:t>condylaris</a:t>
            </a:r>
            <a:r>
              <a:rPr lang="tr-TR" sz="2400" dirty="0" smtClean="0"/>
              <a:t> dalları.</a:t>
            </a:r>
          </a:p>
          <a:p>
            <a:endParaRPr lang="tr-TR" dirty="0"/>
          </a:p>
        </p:txBody>
      </p:sp>
      <p:pic>
        <p:nvPicPr>
          <p:cNvPr id="73730" name="Picture 2" descr="http://www.ejpau.media.pl/articles/volume3/issue1/veterinary/art-02-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7572428" cy="3768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0034" y="428604"/>
            <a:ext cx="8229600" cy="6126163"/>
          </a:xfrm>
        </p:spPr>
        <p:txBody>
          <a:bodyPr>
            <a:normAutofit/>
          </a:bodyPr>
          <a:lstStyle/>
          <a:p>
            <a:r>
              <a:rPr lang="tr-TR" b="1" dirty="0" smtClean="0"/>
              <a:t>Terminal </a:t>
            </a:r>
            <a:r>
              <a:rPr lang="tr-TR" dirty="0" smtClean="0"/>
              <a:t>(son) </a:t>
            </a:r>
            <a:r>
              <a:rPr lang="tr-TR" b="1" dirty="0" smtClean="0"/>
              <a:t>arter</a:t>
            </a:r>
            <a:r>
              <a:rPr lang="tr-TR" dirty="0" smtClean="0"/>
              <a:t>’ler (</a:t>
            </a:r>
            <a:r>
              <a:rPr lang="tr-TR" dirty="0" err="1" smtClean="0"/>
              <a:t>anastomoz</a:t>
            </a:r>
            <a:r>
              <a:rPr lang="tr-TR" dirty="0" smtClean="0"/>
              <a:t> yapmazlar. Damar tıkanırsa beslediği bölge </a:t>
            </a:r>
            <a:r>
              <a:rPr lang="tr-TR" dirty="0" err="1" smtClean="0"/>
              <a:t>nekroze</a:t>
            </a:r>
            <a:r>
              <a:rPr lang="tr-TR" dirty="0" smtClean="0"/>
              <a:t> olur. Böbrek, kalp, karaciğer ve beyinde görülür)</a:t>
            </a:r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b="1" dirty="0" err="1" smtClean="0"/>
              <a:t>Arteriovenöz</a:t>
            </a:r>
            <a:r>
              <a:rPr lang="tr-TR" b="1" dirty="0" smtClean="0"/>
              <a:t> </a:t>
            </a:r>
            <a:r>
              <a:rPr lang="tr-TR" b="1" dirty="0" err="1" smtClean="0"/>
              <a:t>anastomosis</a:t>
            </a:r>
            <a:r>
              <a:rPr lang="tr-TR" b="1" dirty="0" smtClean="0"/>
              <a:t> </a:t>
            </a:r>
            <a:r>
              <a:rPr lang="tr-TR" dirty="0" smtClean="0"/>
              <a:t>(</a:t>
            </a:r>
            <a:r>
              <a:rPr lang="tr-TR" dirty="0" err="1" smtClean="0"/>
              <a:t>capillare</a:t>
            </a:r>
            <a:r>
              <a:rPr lang="tr-TR" dirty="0" smtClean="0"/>
              <a:t> damar olmadan direkt arter ile vena’nın birleşmesi. Meme, </a:t>
            </a:r>
            <a:r>
              <a:rPr lang="tr-TR" dirty="0" err="1" smtClean="0"/>
              <a:t>ovarium</a:t>
            </a:r>
            <a:r>
              <a:rPr lang="tr-TR" dirty="0" smtClean="0"/>
              <a:t>, böbrek, barsak, </a:t>
            </a:r>
            <a:r>
              <a:rPr lang="tr-TR" dirty="0" err="1" smtClean="0"/>
              <a:t>mesenterium</a:t>
            </a:r>
            <a:r>
              <a:rPr lang="tr-TR" dirty="0" smtClean="0"/>
              <a:t> ve parmaklarda görülür)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6594" y="-3444"/>
            <a:ext cx="2527406" cy="386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2564904"/>
            <a:ext cx="6995120" cy="4176463"/>
          </a:xfrm>
        </p:spPr>
        <p:txBody>
          <a:bodyPr>
            <a:normAutofit fontScale="62500" lnSpcReduction="20000"/>
          </a:bodyPr>
          <a:lstStyle/>
          <a:p>
            <a:r>
              <a:rPr lang="tr-TR" dirty="0" smtClean="0"/>
              <a:t>İnsanda günde yaklaşık olarak 100.000 defa atar ve içinden  ortalama 3784 litre kan geçer.</a:t>
            </a:r>
          </a:p>
          <a:p>
            <a:r>
              <a:rPr lang="tr-TR" dirty="0" smtClean="0"/>
              <a:t>Tabanı yukarıda, tepesi aşağıda bir koni şeklindedir. Equidae’de dolgun, ruminantia’da ucu sivri, carnivora’da yuvarlağa yakın koni şeklindedir.</a:t>
            </a:r>
          </a:p>
          <a:p>
            <a:r>
              <a:rPr lang="tr-TR" dirty="0" smtClean="0"/>
              <a:t>Cavum pectoris’te, mediastinum’un yaprakları arasındadır.</a:t>
            </a:r>
          </a:p>
          <a:p>
            <a:r>
              <a:rPr lang="tr-TR" dirty="0" smtClean="0"/>
              <a:t>Eq. ve car. da 2/5’i, rum. ve sus’ta 2/7’si sağdadır.</a:t>
            </a:r>
          </a:p>
          <a:p>
            <a:r>
              <a:rPr lang="tr-TR" dirty="0" smtClean="0"/>
              <a:t>Göğüs boşluğundaki yeri yaş, cins, çalışma tarzı ve hayvan türüne göre değişir.</a:t>
            </a:r>
          </a:p>
          <a:p>
            <a:r>
              <a:rPr lang="tr-TR" dirty="0" smtClean="0"/>
              <a:t>Göğüs boşluğunda dik, yarı dik ya da yatık pozisyonda bulunur.</a:t>
            </a:r>
          </a:p>
          <a:p>
            <a:r>
              <a:rPr lang="tr-TR" dirty="0" smtClean="0"/>
              <a:t>Rum. ve sus’ta dik    3 – 5. costa’lar arası</a:t>
            </a:r>
          </a:p>
          <a:p>
            <a:r>
              <a:rPr lang="tr-TR" dirty="0" smtClean="0"/>
              <a:t>Eq. de yarı dik 3 – 6. costa’lar arası</a:t>
            </a:r>
          </a:p>
          <a:p>
            <a:r>
              <a:rPr lang="tr-TR" dirty="0" smtClean="0"/>
              <a:t>Car. da yatık 3 – 7. costa’lar arası</a:t>
            </a:r>
          </a:p>
          <a:p>
            <a:r>
              <a:rPr lang="tr-TR" dirty="0" smtClean="0"/>
              <a:t>Bu tespit muayenelerde ve parasentesislerde önemlidir.</a:t>
            </a:r>
          </a:p>
        </p:txBody>
      </p:sp>
      <p:pic>
        <p:nvPicPr>
          <p:cNvPr id="4" name="Picture 2" descr="http://evrimagaci.org/dosyalar/fotograflar/81/4405_81_human-he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74911">
            <a:off x="395536" y="332656"/>
            <a:ext cx="1745316" cy="170653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0"/>
            <a:ext cx="2779121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.quizlet.com/i/cLLVbMqCVf736GTo2m5Re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3949818" cy="3932265"/>
          </a:xfrm>
          <a:prstGeom prst="rect">
            <a:avLst/>
          </a:prstGeom>
          <a:noFill/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4214810" y="1071546"/>
            <a:ext cx="4929190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Circulus</a:t>
            </a:r>
            <a:r>
              <a:rPr kumimoji="0" lang="tr-T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tr-TR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sanguinus</a:t>
            </a:r>
            <a:r>
              <a:rPr kumimoji="0" lang="tr-T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– kan dolaşımı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Circulus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sanguinus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minor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(küçük kan dolaşımı – 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pulmoner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dolaşım)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Truncus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pulmonalis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ventriculus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dexter’den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çıkar)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Venae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pulmonales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atrium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sinistrum’a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açılırlar)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http://o.quizlet.com/i/Ad3EyphwM1Lb1GkJ4U1r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85728"/>
            <a:ext cx="4230559" cy="3357586"/>
          </a:xfrm>
          <a:prstGeom prst="rect">
            <a:avLst/>
          </a:prstGeom>
          <a:noFill/>
        </p:spPr>
      </p:pic>
      <p:pic>
        <p:nvPicPr>
          <p:cNvPr id="15368" name="Picture 8" descr="http://bitemereallyhard.com/wp-content/uploads/2011/10/circulatory_syst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142852"/>
            <a:ext cx="3791790" cy="607223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786182" y="3571876"/>
            <a:ext cx="53578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Circulus</a:t>
            </a:r>
            <a:r>
              <a:rPr lang="tr-TR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tr-TR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sanguinus</a:t>
            </a:r>
            <a:r>
              <a:rPr lang="tr-TR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tr-TR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major</a:t>
            </a:r>
            <a:r>
              <a:rPr lang="tr-TR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(büyük kan dolaşımı – sistemik dolaşım)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Aorta (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ventriculus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sinister’den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çıkar)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Vena cava 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cranialis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ve vena cava 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caudalis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(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atrium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dextrum’a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açılırlar)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Circulus</a:t>
            </a:r>
            <a:r>
              <a:rPr lang="tr-TR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tr-TR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sanguinus</a:t>
            </a:r>
            <a:r>
              <a:rPr lang="tr-TR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tr-TR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minor</a:t>
            </a:r>
            <a:r>
              <a:rPr lang="tr-TR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(küçük kan dolaşımı – 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pulmoner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dolaşım)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Truncus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pulmonalis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ventriculus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dexter’den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çıkar)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Venae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pulmonales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atrium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sinistrum’a</a:t>
            </a:r>
            <a:r>
              <a:rPr lang="tr-TR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açılırlar)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16615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4872841"/>
            <a:ext cx="9144000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Fetus’ta</a:t>
            </a:r>
            <a:r>
              <a:rPr kumimoji="0" lang="tr-T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kan dolaşımı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Placenta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(yassı pasta)         Vena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umblicalis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Ductus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venosus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Arantii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Vena cava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caudalis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Karaciğer –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venae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hepaticae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vena cava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caudalis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Atrium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dextrum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Foramen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ovale        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Atrium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sinistrum</a:t>
            </a:r>
            <a:endParaRPr kumimoji="0" lang="tr-TR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Ostium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atrioventriculare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sinistrum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Ventriculus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sinister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Aorta      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Arteria</a:t>
            </a:r>
            <a:r>
              <a:rPr lang="tr-TR" sz="1300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tr-TR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iliaca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interna</a:t>
            </a:r>
            <a:r>
              <a:rPr kumimoji="0" lang="tr-T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</a:t>
            </a:r>
            <a:r>
              <a:rPr kumimoji="0" lang="tr-TR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Arteriae</a:t>
            </a:r>
            <a:r>
              <a:rPr kumimoji="0" lang="tr-TR" sz="13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tr-TR" sz="13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umblicales</a:t>
            </a:r>
            <a:endParaRPr kumimoji="0" lang="tr-TR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5643570" y="0"/>
            <a:ext cx="3500430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Doğumdan sonra kapanan oluşumlar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Ductus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arteriosus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Botalli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ligamentum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arteriosum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Botalli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tr-TR" sz="8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Vena </a:t>
            </a: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umblicalis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ligamentum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teres </a:t>
            </a: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hepatis</a:t>
            </a:r>
            <a:endParaRPr kumimoji="0" lang="tr-TR" sz="8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Arteria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umblicalis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ligamentum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teres </a:t>
            </a: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vesicae</a:t>
            </a:r>
            <a:endParaRPr kumimoji="0" lang="tr-TR" sz="8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Foramen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ovale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tr-TR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fossa </a:t>
            </a:r>
            <a:r>
              <a:rPr kumimoji="0" lang="tr-TR" sz="1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ovalis</a:t>
            </a:r>
            <a:endParaRPr kumimoji="0" lang="tr-TR" sz="18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357166"/>
            <a:ext cx="9164901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2163" y="3375025"/>
            <a:ext cx="2478087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D:\Anat II\Damar şemaları\WP_20160411_00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9144000" cy="470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8" y="428604"/>
            <a:ext cx="8600759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https://encrypted-tbn0.gstatic.com/images?q=tbn:ANd9GcRJb2Y5J_ORyKvqs2eBXxmCG4rUMiZBtbjCYoPC4IcrVTvlc_J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572000" y="2857496"/>
            <a:ext cx="1411615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1" name="Picture 3" descr="D:\Anat II\Damar şemaları\WP_20160411_00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35" y="0"/>
            <a:ext cx="893632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İçerik Yer Tutucusu" descr="kedi arter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285728"/>
            <a:ext cx="5143536" cy="64717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 nyak és a fej erei kutyában (Vos, N. R. szeri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0"/>
            <a:ext cx="7408674" cy="6602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146" name="Picture 2" descr="D:\Anat II\Damar şemaları\WP_20160411_00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-315416"/>
            <a:ext cx="4495976" cy="394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2924944"/>
            <a:ext cx="8229600" cy="3933056"/>
          </a:xfrm>
        </p:spPr>
        <p:txBody>
          <a:bodyPr>
            <a:normAutofit fontScale="92500" lnSpcReduction="10000"/>
          </a:bodyPr>
          <a:lstStyle/>
          <a:p>
            <a:r>
              <a:rPr lang="tr-TR" b="1" u="sng" dirty="0" smtClean="0"/>
              <a:t>Kalbin bağlantıları</a:t>
            </a:r>
          </a:p>
          <a:p>
            <a:r>
              <a:rPr lang="tr-TR" dirty="0" smtClean="0"/>
              <a:t>Aorta ile columna vertebralis’e</a:t>
            </a:r>
          </a:p>
          <a:p>
            <a:r>
              <a:rPr lang="tr-TR" dirty="0" smtClean="0"/>
              <a:t>Truncus pulmonalis ile akciğerlere</a:t>
            </a:r>
          </a:p>
          <a:p>
            <a:r>
              <a:rPr lang="tr-TR" dirty="0" smtClean="0"/>
              <a:t>Vena cava cranialis ile apertura thoracis cranialis’e</a:t>
            </a:r>
          </a:p>
          <a:p>
            <a:r>
              <a:rPr lang="tr-TR" dirty="0" smtClean="0"/>
              <a:t>Vena cava caudalis ile diaphragma’ya</a:t>
            </a:r>
          </a:p>
          <a:p>
            <a:r>
              <a:rPr lang="tr-TR" dirty="0" smtClean="0"/>
              <a:t>Lig. sternopericardiacum ile sternum’a (eq., rum.)</a:t>
            </a:r>
          </a:p>
          <a:p>
            <a:r>
              <a:rPr lang="tr-TR" dirty="0" smtClean="0"/>
              <a:t>Lig. phrenicopericardiacum ile diaphragma’ya (car., sus)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100" name="Picture 4" descr="D:\Anat II\Damar şemaları\WP_20160411_00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0"/>
            <a:ext cx="826476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6" name="Picture 4" descr="D:\Anat II\Damar şemaları\WP_20160411_005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44000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>
            <a:off x="0" y="-2"/>
            <a:ext cx="3286116" cy="686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D:\Anat II\Damar şemaları\WP_20160411_00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628654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146" name="Picture 2" descr="D:\Anat II\Damar şemaları\WP_20160411_00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170" name="Picture 2" descr="D:\Anat II\Damar şemaları\WP_20160411_00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4296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fro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-10997"/>
            <a:ext cx="5786478" cy="686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072066" y="-71463"/>
            <a:ext cx="3071824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00034" y="-71414"/>
            <a:ext cx="4572000" cy="692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429652" cy="622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 descr="D:\Anat II\Damar şemaları\WP_20160411_01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56" y="0"/>
            <a:ext cx="90764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 descr="D:\Anat II\Damar şemaları\WP_20160411_00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84296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icardium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387424"/>
            <a:ext cx="5220072" cy="4796391"/>
          </a:xfrm>
          <a:prstGeom prst="rect">
            <a:avLst/>
          </a:prstGeom>
          <a:noFill/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635896" y="2492896"/>
            <a:ext cx="5472608" cy="4365104"/>
          </a:xfrm>
        </p:spPr>
        <p:txBody>
          <a:bodyPr>
            <a:normAutofit fontScale="62500" lnSpcReduction="20000"/>
          </a:bodyPr>
          <a:lstStyle/>
          <a:p>
            <a:r>
              <a:rPr lang="tr-TR" u="sng" dirty="0" smtClean="0"/>
              <a:t>Pericardium</a:t>
            </a:r>
            <a:endParaRPr lang="tr-TR" dirty="0" smtClean="0"/>
          </a:p>
          <a:p>
            <a:r>
              <a:rPr lang="tr-TR" dirty="0" smtClean="0"/>
              <a:t>Pericardium  fibrosum – dışta</a:t>
            </a:r>
          </a:p>
          <a:p>
            <a:r>
              <a:rPr lang="tr-TR" dirty="0" smtClean="0"/>
              <a:t>Pericardium serosum – içte</a:t>
            </a:r>
          </a:p>
          <a:p>
            <a:r>
              <a:rPr lang="tr-TR" dirty="0" smtClean="0"/>
              <a:t>	Lamina parietalis (pericardium fibrosum ile birleşir)</a:t>
            </a:r>
          </a:p>
          <a:p>
            <a:r>
              <a:rPr lang="tr-TR" dirty="0" smtClean="0"/>
              <a:t>	Lamina visceralis – epicardium</a:t>
            </a:r>
          </a:p>
          <a:p>
            <a:r>
              <a:rPr lang="tr-TR" dirty="0" smtClean="0"/>
              <a:t>Vagina serosum arteriosum (lamina parietalis’in aorta ve truncus pulmonalis’i sardıktan sonra içeriye dönerken yaptığı kılıf, boşluk)</a:t>
            </a:r>
          </a:p>
          <a:p>
            <a:r>
              <a:rPr lang="tr-TR" dirty="0" smtClean="0"/>
              <a:t>(sinus obliquus pericardii- sinus transversus pericardii)</a:t>
            </a:r>
          </a:p>
          <a:p>
            <a:r>
              <a:rPr lang="tr-TR" dirty="0" smtClean="0"/>
              <a:t>Cavum pericardii (lamina parietalis ile lamina visceralis arasında)</a:t>
            </a:r>
          </a:p>
          <a:p>
            <a:r>
              <a:rPr lang="tr-TR" dirty="0" smtClean="0"/>
              <a:t>Liquor pericardii (duvarları kaygan tutar, aşınmaları önler)    liquor: likid-sıvı</a:t>
            </a:r>
          </a:p>
          <a:p>
            <a:endParaRPr lang="tr-TR" dirty="0"/>
          </a:p>
        </p:txBody>
      </p:sp>
      <p:pic>
        <p:nvPicPr>
          <p:cNvPr id="1028" name="Picture 4" descr="http://vet.uga.edu/ivcvm/courses/vpat5215/cardiovascular/02_pericardium/images/f03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33608">
            <a:off x="5992832" y="740905"/>
            <a:ext cx="2857500" cy="1952625"/>
          </a:xfrm>
          <a:prstGeom prst="rect">
            <a:avLst/>
          </a:prstGeom>
          <a:noFill/>
        </p:spPr>
      </p:pic>
      <p:pic>
        <p:nvPicPr>
          <p:cNvPr id="1030" name="Picture 6" descr="http://vet.uga.edu/ivcvm/courses/vpat5215/cardiovascular/02_pericardium/images/pc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65104"/>
            <a:ext cx="3666022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857620" y="1600200"/>
            <a:ext cx="4829180" cy="4525963"/>
          </a:xfrm>
        </p:spPr>
        <p:txBody>
          <a:bodyPr/>
          <a:lstStyle/>
          <a:p>
            <a:r>
              <a:rPr lang="en-US" dirty="0" smtClean="0"/>
              <a:t>A) </a:t>
            </a:r>
            <a:r>
              <a:rPr lang="tr-TR" dirty="0" smtClean="0"/>
              <a:t>V. a</a:t>
            </a:r>
            <a:r>
              <a:rPr lang="en-US" dirty="0" err="1" smtClean="0"/>
              <a:t>xilliar</a:t>
            </a:r>
            <a:r>
              <a:rPr lang="tr-TR" dirty="0" smtClean="0"/>
              <a:t>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B) </a:t>
            </a:r>
            <a:r>
              <a:rPr lang="tr-TR" dirty="0" smtClean="0"/>
              <a:t>V. b</a:t>
            </a:r>
            <a:r>
              <a:rPr lang="en-US" dirty="0" err="1" smtClean="0"/>
              <a:t>rachia</a:t>
            </a:r>
            <a:r>
              <a:rPr lang="tr-TR" dirty="0" err="1" smtClean="0"/>
              <a:t>lis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C) </a:t>
            </a:r>
            <a:r>
              <a:rPr lang="tr-TR" dirty="0" smtClean="0"/>
              <a:t>V. m</a:t>
            </a:r>
            <a:r>
              <a:rPr lang="en-US" dirty="0" err="1" smtClean="0"/>
              <a:t>edian</a:t>
            </a:r>
            <a:r>
              <a:rPr lang="tr-TR" dirty="0" smtClean="0"/>
              <a:t>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D) </a:t>
            </a:r>
            <a:r>
              <a:rPr lang="tr-TR" dirty="0" smtClean="0"/>
              <a:t>V. c</a:t>
            </a:r>
            <a:r>
              <a:rPr lang="en-US" dirty="0" err="1" smtClean="0"/>
              <a:t>ephalic</a:t>
            </a:r>
            <a:r>
              <a:rPr lang="tr-TR" dirty="0" smtClean="0"/>
              <a:t>a</a:t>
            </a:r>
            <a:r>
              <a:rPr lang="en-US" dirty="0" smtClean="0"/>
              <a:t> </a:t>
            </a:r>
            <a:br>
              <a:rPr lang="en-US" dirty="0" smtClean="0"/>
            </a:br>
            <a:r>
              <a:rPr lang="en-US" dirty="0" smtClean="0"/>
              <a:t>E) </a:t>
            </a:r>
            <a:r>
              <a:rPr lang="tr-TR" dirty="0" smtClean="0"/>
              <a:t>V. </a:t>
            </a:r>
            <a:r>
              <a:rPr lang="tr-TR" dirty="0" err="1" smtClean="0"/>
              <a:t>cephalica</a:t>
            </a:r>
            <a:r>
              <a:rPr lang="tr-TR" dirty="0" smtClean="0"/>
              <a:t> a</a:t>
            </a:r>
            <a:r>
              <a:rPr lang="en-US" dirty="0" err="1" smtClean="0"/>
              <a:t>ccessor</a:t>
            </a:r>
            <a:r>
              <a:rPr lang="tr-TR" dirty="0" err="1" smtClean="0"/>
              <a:t>ia</a:t>
            </a:r>
            <a:endParaRPr lang="en-US" dirty="0" smtClean="0"/>
          </a:p>
          <a:p>
            <a:endParaRPr lang="tr-TR" dirty="0"/>
          </a:p>
        </p:txBody>
      </p:sp>
      <p:pic>
        <p:nvPicPr>
          <p:cNvPr id="49154" name="Picture 2" descr="http://o.quizlet.com/i/FKE_nSPBEtTK1y7VwURU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7620" cy="6605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 descr="D:\Anat II\Damar şemaları\WP_20160411_01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86133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3250" name="Picture 2" descr="http://1.bp.blogspot.com/-awER251VaTo/UMHzSGgbDKI/AAAAAAAANdI/IENv3esBUN4/s640/sistema+po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428604"/>
            <a:ext cx="5274982" cy="5072098"/>
          </a:xfrm>
          <a:prstGeom prst="rect">
            <a:avLst/>
          </a:prstGeom>
          <a:noFill/>
        </p:spPr>
      </p:pic>
      <p:pic>
        <p:nvPicPr>
          <p:cNvPr id="53252" name="Picture 4" descr="http://www.pdst.ie/sites/default/files/3.2.2%20Hepatic%20Portal%20v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85727"/>
            <a:ext cx="2975701" cy="3951341"/>
          </a:xfrm>
          <a:prstGeom prst="rect">
            <a:avLst/>
          </a:prstGeom>
          <a:noFill/>
        </p:spPr>
      </p:pic>
      <p:pic>
        <p:nvPicPr>
          <p:cNvPr id="53254" name="Picture 6" descr="http://upload.wikimedia.org/wikipedia/commons/thumb/6/64/Leber_Schaf.jpg/640px-Leber_Sch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357694"/>
            <a:ext cx="3143272" cy="2234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7" name="Picture 3" descr="D:\Anat II\Damar şemaları\WP_20160411_013a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44000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ro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0"/>
            <a:ext cx="5286412" cy="6886344"/>
          </a:xfrm>
          <a:prstGeom prst="rect">
            <a:avLst/>
          </a:prstGeom>
          <a:noFill/>
        </p:spPr>
      </p:pic>
      <p:sp>
        <p:nvSpPr>
          <p:cNvPr id="5" name="2 İçerik Yer Tutucusu"/>
          <p:cNvSpPr>
            <a:spLocks noGrp="1"/>
          </p:cNvSpPr>
          <p:nvPr>
            <p:ph idx="1"/>
          </p:nvPr>
        </p:nvSpPr>
        <p:spPr>
          <a:xfrm>
            <a:off x="457200" y="357166"/>
            <a:ext cx="3757610" cy="5768997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tr-TR" sz="2400" dirty="0" smtClean="0"/>
              <a:t>V. </a:t>
            </a:r>
            <a:r>
              <a:rPr lang="tr-TR" sz="2400" dirty="0" err="1" smtClean="0"/>
              <a:t>iliaca</a:t>
            </a:r>
            <a:r>
              <a:rPr lang="tr-TR" sz="2400" dirty="0" smtClean="0"/>
              <a:t> </a:t>
            </a:r>
            <a:r>
              <a:rPr lang="tr-TR" sz="2400" dirty="0" err="1" smtClean="0"/>
              <a:t>communis</a:t>
            </a:r>
            <a:endParaRPr lang="tr-TR" sz="2400" dirty="0" smtClean="0"/>
          </a:p>
          <a:p>
            <a:pPr marL="514350" indent="-514350">
              <a:buAutoNum type="arabicPeriod"/>
            </a:pPr>
            <a:r>
              <a:rPr lang="tr-TR" sz="2400" dirty="0" smtClean="0"/>
              <a:t>V.</a:t>
            </a:r>
            <a:r>
              <a:rPr lang="tr-TR" sz="2400" dirty="0" err="1" smtClean="0"/>
              <a:t>iliaca</a:t>
            </a:r>
            <a:r>
              <a:rPr lang="tr-TR" sz="2400" dirty="0" smtClean="0"/>
              <a:t> </a:t>
            </a:r>
            <a:r>
              <a:rPr lang="tr-TR" sz="2400" dirty="0" err="1" smtClean="0"/>
              <a:t>externa</a:t>
            </a:r>
            <a:endParaRPr lang="tr-TR" sz="2400" dirty="0" smtClean="0"/>
          </a:p>
          <a:p>
            <a:pPr marL="514350" indent="-514350">
              <a:buAutoNum type="arabicPeriod"/>
            </a:pPr>
            <a:r>
              <a:rPr lang="tr-TR" sz="2400" dirty="0" smtClean="0"/>
              <a:t>V.</a:t>
            </a:r>
            <a:r>
              <a:rPr lang="tr-TR" sz="2400" dirty="0" err="1" smtClean="0"/>
              <a:t>iliaca</a:t>
            </a:r>
            <a:r>
              <a:rPr lang="tr-TR" sz="2400" dirty="0" smtClean="0"/>
              <a:t> </a:t>
            </a:r>
            <a:r>
              <a:rPr lang="tr-TR" sz="2400" dirty="0" err="1" smtClean="0"/>
              <a:t>interna</a:t>
            </a:r>
            <a:endParaRPr lang="tr-TR" sz="2400" dirty="0" smtClean="0"/>
          </a:p>
          <a:p>
            <a:pPr marL="514350" indent="-514350">
              <a:buAutoNum type="arabicPeriod"/>
            </a:pPr>
            <a:r>
              <a:rPr lang="tr-TR" sz="2400" dirty="0" smtClean="0"/>
              <a:t>V.</a:t>
            </a:r>
            <a:r>
              <a:rPr lang="tr-TR" sz="2400" dirty="0" err="1" smtClean="0"/>
              <a:t>profunda</a:t>
            </a:r>
            <a:r>
              <a:rPr lang="tr-TR" sz="2400" dirty="0" smtClean="0"/>
              <a:t> </a:t>
            </a:r>
            <a:r>
              <a:rPr lang="tr-TR" sz="2400" dirty="0" err="1" smtClean="0"/>
              <a:t>femoris</a:t>
            </a:r>
            <a:endParaRPr lang="tr-TR" sz="2400" dirty="0" smtClean="0"/>
          </a:p>
          <a:p>
            <a:pPr marL="514350" indent="-514350">
              <a:buAutoNum type="arabicPeriod"/>
            </a:pPr>
            <a:r>
              <a:rPr lang="tr-TR" sz="2400" dirty="0" smtClean="0"/>
              <a:t>V.</a:t>
            </a:r>
            <a:r>
              <a:rPr lang="tr-TR" sz="2400" dirty="0" err="1" smtClean="0"/>
              <a:t>femoralis</a:t>
            </a:r>
            <a:endParaRPr lang="tr-TR" sz="2400" dirty="0" smtClean="0"/>
          </a:p>
          <a:p>
            <a:pPr marL="514350" indent="-514350">
              <a:buAutoNum type="arabicPeriod"/>
            </a:pPr>
            <a:r>
              <a:rPr lang="tr-TR" sz="2400" dirty="0" smtClean="0"/>
              <a:t>V.</a:t>
            </a:r>
            <a:r>
              <a:rPr lang="tr-TR" sz="2400" dirty="0" err="1" smtClean="0"/>
              <a:t>caudalis</a:t>
            </a:r>
            <a:r>
              <a:rPr lang="tr-TR" sz="2400" dirty="0" smtClean="0"/>
              <a:t> </a:t>
            </a:r>
            <a:r>
              <a:rPr lang="tr-TR" sz="2400" dirty="0" err="1" smtClean="0"/>
              <a:t>femoris</a:t>
            </a:r>
            <a:r>
              <a:rPr lang="tr-TR" sz="2400" dirty="0" smtClean="0"/>
              <a:t> </a:t>
            </a:r>
            <a:r>
              <a:rPr lang="tr-TR" sz="2400" dirty="0" err="1" smtClean="0"/>
              <a:t>Prox</a:t>
            </a:r>
            <a:r>
              <a:rPr lang="tr-TR" sz="2400" dirty="0" smtClean="0"/>
              <a:t>.</a:t>
            </a:r>
          </a:p>
          <a:p>
            <a:pPr marL="514350" indent="-514350">
              <a:buNone/>
            </a:pPr>
            <a:r>
              <a:rPr lang="tr-TR" sz="2400" dirty="0" smtClean="0"/>
              <a:t>7.    V.</a:t>
            </a:r>
            <a:r>
              <a:rPr lang="tr-TR" sz="2400" dirty="0" err="1" smtClean="0"/>
              <a:t>caudalis</a:t>
            </a:r>
            <a:r>
              <a:rPr lang="tr-TR" sz="2400" dirty="0" smtClean="0"/>
              <a:t> </a:t>
            </a:r>
            <a:r>
              <a:rPr lang="tr-TR" sz="2400" dirty="0" err="1" smtClean="0"/>
              <a:t>femoris</a:t>
            </a:r>
            <a:r>
              <a:rPr lang="tr-TR" sz="2400" dirty="0" smtClean="0"/>
              <a:t> </a:t>
            </a:r>
            <a:r>
              <a:rPr lang="tr-TR" sz="2400" dirty="0" err="1" smtClean="0"/>
              <a:t>Med</a:t>
            </a:r>
            <a:r>
              <a:rPr lang="tr-TR" sz="2400" dirty="0" smtClean="0"/>
              <a:t>.</a:t>
            </a:r>
          </a:p>
          <a:p>
            <a:pPr marL="514350" indent="-514350">
              <a:buAutoNum type="arabicPeriod" startAt="8"/>
            </a:pPr>
            <a:r>
              <a:rPr lang="tr-TR" sz="2400" dirty="0" smtClean="0"/>
              <a:t>V.</a:t>
            </a:r>
            <a:r>
              <a:rPr lang="tr-TR" sz="2400" dirty="0" err="1" smtClean="0"/>
              <a:t>saphena</a:t>
            </a:r>
            <a:r>
              <a:rPr lang="tr-TR" sz="2400" dirty="0" smtClean="0"/>
              <a:t> </a:t>
            </a:r>
            <a:r>
              <a:rPr lang="tr-TR" sz="2400" dirty="0" err="1" smtClean="0"/>
              <a:t>medialis</a:t>
            </a:r>
            <a:r>
              <a:rPr lang="tr-TR" sz="2400" dirty="0" smtClean="0"/>
              <a:t> (M)</a:t>
            </a:r>
          </a:p>
          <a:p>
            <a:pPr marL="514350" indent="-514350">
              <a:buAutoNum type="arabicPeriod" startAt="8"/>
            </a:pPr>
            <a:r>
              <a:rPr lang="tr-TR" sz="2400" dirty="0" smtClean="0"/>
              <a:t>V.</a:t>
            </a:r>
            <a:r>
              <a:rPr lang="tr-TR" sz="2400" dirty="0" err="1" smtClean="0"/>
              <a:t>caudalis</a:t>
            </a:r>
            <a:r>
              <a:rPr lang="tr-TR" sz="2400" dirty="0" smtClean="0"/>
              <a:t> </a:t>
            </a:r>
            <a:r>
              <a:rPr lang="tr-TR" sz="2400" dirty="0" err="1" smtClean="0"/>
              <a:t>femoris</a:t>
            </a:r>
            <a:r>
              <a:rPr lang="tr-TR" sz="2400" dirty="0" smtClean="0"/>
              <a:t> </a:t>
            </a:r>
            <a:r>
              <a:rPr lang="tr-TR" sz="2400" dirty="0" err="1" smtClean="0"/>
              <a:t>distalis</a:t>
            </a:r>
            <a:endParaRPr lang="tr-TR" sz="2400" dirty="0" smtClean="0"/>
          </a:p>
          <a:p>
            <a:pPr marL="514350" indent="-514350">
              <a:buNone/>
            </a:pPr>
            <a:r>
              <a:rPr lang="tr-TR" sz="2400" dirty="0" smtClean="0"/>
              <a:t>10.   V.</a:t>
            </a:r>
            <a:r>
              <a:rPr lang="tr-TR" sz="2400" dirty="0" err="1" smtClean="0"/>
              <a:t>saphena</a:t>
            </a:r>
            <a:r>
              <a:rPr lang="tr-TR" sz="2400" dirty="0" smtClean="0"/>
              <a:t> </a:t>
            </a:r>
            <a:r>
              <a:rPr lang="tr-TR" sz="2400" dirty="0" err="1" smtClean="0"/>
              <a:t>lateralis</a:t>
            </a:r>
            <a:r>
              <a:rPr lang="tr-TR" sz="2400" dirty="0" smtClean="0"/>
              <a:t> (P)</a:t>
            </a:r>
          </a:p>
          <a:p>
            <a:pPr marL="514350" indent="-514350">
              <a:buNone/>
            </a:pPr>
            <a:endParaRPr lang="tr-TR" sz="2400" dirty="0" smtClean="0"/>
          </a:p>
          <a:p>
            <a:pPr marL="514350" indent="-514350">
              <a:buAutoNum type="arabicPeriod"/>
            </a:pPr>
            <a:endParaRPr lang="tr-TR" sz="2400" dirty="0" smtClean="0"/>
          </a:p>
          <a:p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6082" name="Picture 2" descr="graph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58214" cy="7803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7106" name="Picture 2" descr="iv_cephalic.jpg (39166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913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Anatomi II\3 Dolaşım sistemi\e-3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164"/>
            <a:ext cx="9144000" cy="6659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G:\Anatomi II\3 Dolaşım sistemi\e-3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164"/>
            <a:ext cx="9144000" cy="6659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G:\Anatomi II\3 Dolaşım sistemi\e-3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164"/>
            <a:ext cx="9144000" cy="6659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evrimagaci.org/dosyalar/fotograflar/81/4405_81_human-he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649706">
            <a:off x="2274732" y="121585"/>
            <a:ext cx="3030831" cy="2963480"/>
          </a:xfrm>
          <a:prstGeom prst="rect">
            <a:avLst/>
          </a:prstGeom>
          <a:noFill/>
        </p:spPr>
      </p:pic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584" y="0"/>
            <a:ext cx="3094594" cy="335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04048" y="188640"/>
            <a:ext cx="4139952" cy="6669360"/>
          </a:xfrm>
        </p:spPr>
        <p:txBody>
          <a:bodyPr>
            <a:normAutofit fontScale="55000" lnSpcReduction="20000"/>
          </a:bodyPr>
          <a:lstStyle/>
          <a:p>
            <a:r>
              <a:rPr lang="tr-TR" b="1" u="sng" dirty="0" smtClean="0"/>
              <a:t>Kalbin dış yüzü</a:t>
            </a:r>
          </a:p>
          <a:p>
            <a:r>
              <a:rPr lang="tr-TR" dirty="0" smtClean="0"/>
              <a:t>Facies auricularis (sol)</a:t>
            </a:r>
          </a:p>
          <a:p>
            <a:r>
              <a:rPr lang="tr-TR" dirty="0" smtClean="0"/>
              <a:t>Facies atrialis (sağ)</a:t>
            </a:r>
          </a:p>
          <a:p>
            <a:r>
              <a:rPr lang="tr-TR" dirty="0" smtClean="0"/>
              <a:t>Margo ventricularis dexter – margo cranialis (dışbükey)</a:t>
            </a:r>
          </a:p>
          <a:p>
            <a:r>
              <a:rPr lang="tr-TR" dirty="0" smtClean="0"/>
              <a:t>Margo ventricularis sinister – margo caudalis</a:t>
            </a:r>
          </a:p>
          <a:p>
            <a:r>
              <a:rPr lang="tr-TR" dirty="0" smtClean="0"/>
              <a:t>Basis cordis</a:t>
            </a:r>
          </a:p>
          <a:p>
            <a:r>
              <a:rPr lang="tr-TR" dirty="0" smtClean="0"/>
              <a:t>Apex cordis</a:t>
            </a:r>
          </a:p>
          <a:p>
            <a:r>
              <a:rPr lang="tr-TR" dirty="0" smtClean="0"/>
              <a:t>	İncisura apicis cordis</a:t>
            </a:r>
          </a:p>
          <a:p>
            <a:r>
              <a:rPr lang="tr-TR" dirty="0" smtClean="0"/>
              <a:t>Sulcus coronarius</a:t>
            </a:r>
          </a:p>
          <a:p>
            <a:r>
              <a:rPr lang="tr-TR" dirty="0" smtClean="0"/>
              <a:t>Sulcus interventricularis subsinuosus (Sulcus longitudinalis dexter) içinde ramus interventricularis subsinuosus bulunur.</a:t>
            </a:r>
          </a:p>
          <a:p>
            <a:r>
              <a:rPr lang="tr-TR" dirty="0" smtClean="0"/>
              <a:t>Sulcus interventricularis paraconalis (Sulcus longitudinalis sinister) Bu oluk aşağıya kadar inmez. içinde ramus interventricularis paraconalis bulunur.</a:t>
            </a:r>
          </a:p>
          <a:p>
            <a:r>
              <a:rPr lang="tr-TR" dirty="0" smtClean="0"/>
              <a:t>Sulcus intermedius (sığırda ve bazen köpekte görülür)</a:t>
            </a:r>
          </a:p>
          <a:p>
            <a:r>
              <a:rPr lang="tr-TR" dirty="0" smtClean="0"/>
              <a:t>Bu olukların içinde coroner damarların kolları seyreder.</a:t>
            </a:r>
          </a:p>
          <a:p>
            <a:endParaRPr lang="tr-TR" dirty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24" y="3359634"/>
            <a:ext cx="4655898" cy="366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G:\Anatomi II\3 Dolaşım sistemi\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44098" cy="7429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 descr="G:\Anatomi II\3 Dolaşım sistemi\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412" y="142852"/>
            <a:ext cx="10287072" cy="7643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54692"/>
          </a:xfrm>
        </p:spPr>
        <p:txBody>
          <a:bodyPr>
            <a:normAutofit fontScale="90000"/>
          </a:bodyPr>
          <a:lstStyle/>
          <a:p>
            <a:r>
              <a:rPr lang="tr-TR" sz="3100" dirty="0" smtClean="0">
                <a:hlinkClick r:id="rId2"/>
              </a:rPr>
              <a:t/>
            </a:r>
            <a:br>
              <a:rPr lang="tr-TR" sz="3100" dirty="0" smtClean="0">
                <a:hlinkClick r:id="rId2"/>
              </a:rPr>
            </a:br>
            <a:r>
              <a:rPr lang="tr-TR" sz="3100" dirty="0" smtClean="0">
                <a:hlinkClick r:id="rId2"/>
              </a:rPr>
              <a:t>http://www.youtube.com/watch?v=_ziP_uCt_OA</a:t>
            </a:r>
            <a:r>
              <a:rPr lang="tr-TR" sz="3100" dirty="0" smtClean="0"/>
              <a:t/>
            </a:r>
            <a:br>
              <a:rPr lang="tr-TR" sz="3100" dirty="0" smtClean="0"/>
            </a:br>
            <a:r>
              <a:rPr lang="tr-TR" sz="3100" dirty="0" smtClean="0"/>
              <a:t/>
            </a:r>
            <a:br>
              <a:rPr lang="tr-TR" sz="3100" dirty="0" smtClean="0"/>
            </a:br>
            <a:r>
              <a:rPr lang="tr-TR" sz="3100" dirty="0" smtClean="0">
                <a:hlinkClick r:id="rId3"/>
              </a:rPr>
              <a:t>http://www.vet.cornell.edu/oed/horsedissection/Search.asp?Fun=SBM#</a:t>
            </a:r>
            <a:r>
              <a:rPr lang="tr-TR" sz="3100" dirty="0" smtClean="0">
                <a:hlinkClick r:id="rId4"/>
              </a:rPr>
              <a:t/>
            </a:r>
            <a:br>
              <a:rPr lang="tr-TR" sz="3100" dirty="0" smtClean="0">
                <a:hlinkClick r:id="rId4"/>
              </a:rPr>
            </a:br>
            <a:r>
              <a:rPr lang="tr-TR" sz="3100" dirty="0" smtClean="0"/>
              <a:t/>
            </a:r>
            <a:br>
              <a:rPr lang="tr-TR" sz="3100" dirty="0" smtClean="0"/>
            </a:br>
            <a:r>
              <a:rPr lang="tr-TR" sz="3100" dirty="0" smtClean="0">
                <a:hlinkClick r:id="rId5"/>
              </a:rPr>
              <a:t>http://vimeo.com/27068558</a:t>
            </a:r>
            <a:r>
              <a:rPr lang="tr-TR" sz="3100" dirty="0" smtClean="0"/>
              <a:t/>
            </a:r>
            <a:br>
              <a:rPr lang="tr-TR" sz="3100" dirty="0" smtClean="0"/>
            </a:br>
            <a:r>
              <a:rPr lang="tr-TR" sz="3100" dirty="0" smtClean="0"/>
              <a:t/>
            </a:r>
            <a:br>
              <a:rPr lang="tr-TR" sz="3100" dirty="0" smtClean="0"/>
            </a:br>
            <a:r>
              <a:rPr lang="tr-TR" sz="3100" dirty="0" smtClean="0">
                <a:hlinkClick r:id="rId4"/>
              </a:rPr>
              <a:t>http://</a:t>
            </a:r>
            <a:r>
              <a:rPr lang="tr-TR" sz="3100" dirty="0" smtClean="0">
                <a:hlinkClick r:id="rId4"/>
              </a:rPr>
              <a:t>www.youtube.com/watch?v=af-hEHWQXvY</a:t>
            </a:r>
            <a:r>
              <a:rPr lang="tr-TR" sz="3100" dirty="0" smtClean="0"/>
              <a:t/>
            </a:r>
            <a:br>
              <a:rPr lang="tr-TR" sz="3100" dirty="0" smtClean="0"/>
            </a:br>
            <a:r>
              <a:rPr lang="tr-TR" sz="3100" dirty="0" smtClean="0"/>
              <a:t/>
            </a:r>
            <a:br>
              <a:rPr lang="tr-TR" sz="3100" dirty="0" smtClean="0"/>
            </a:br>
            <a:r>
              <a:rPr lang="tr-TR" sz="2800" dirty="0" smtClean="0"/>
              <a:t> </a:t>
            </a:r>
            <a:r>
              <a:rPr lang="tr-TR" sz="2800" dirty="0" smtClean="0">
                <a:hlinkClick r:id="rId6"/>
              </a:rPr>
              <a:t>https://</a:t>
            </a:r>
            <a:r>
              <a:rPr lang="tr-TR" sz="2800" dirty="0" smtClean="0">
                <a:hlinkClick r:id="rId6"/>
              </a:rPr>
              <a:t>www.youtube.com/watch?v=fBnBaw6GXng</a:t>
            </a:r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800" dirty="0" smtClean="0"/>
              <a:t> </a:t>
            </a:r>
            <a:r>
              <a:rPr lang="tr-TR" sz="2800" dirty="0" smtClean="0">
                <a:hlinkClick r:id="rId7"/>
              </a:rPr>
              <a:t>https://</a:t>
            </a:r>
            <a:r>
              <a:rPr lang="tr-TR" sz="2800" dirty="0" smtClean="0">
                <a:hlinkClick r:id="rId7"/>
              </a:rPr>
              <a:t>www.youtube.com/watch?v=5SWFnZeG9vM</a:t>
            </a:r>
            <a:r>
              <a:rPr lang="tr-TR" sz="2800" dirty="0" smtClean="0"/>
              <a:t/>
            </a:r>
            <a:br>
              <a:rPr lang="tr-TR" sz="2800" dirty="0" smtClean="0"/>
            </a:b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http://www.fenbilgisiegitimi.yyu.edu.tr/k/ikcac/images/insan%20kalbinin%20calissmasi6_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500042"/>
            <a:ext cx="8791575" cy="5457825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3707904" y="4869160"/>
            <a:ext cx="273630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2626821" y="5357826"/>
            <a:ext cx="4643470" cy="807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2699792" y="4818345"/>
            <a:ext cx="4392488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kumimoji="0" lang="tr-TR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Kalbin iç yüzü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Atrium cordis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Auricula atrii S. cordis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Atrium dextrum                   Atrium sinistrum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Septum interatriale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Ventriculus cordis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Ventriculus dexter              Ventriculus sinister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      Septum interventriculare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Pars muscularis – pars membranacea (üst kısım)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eart of sheep atrium dextrum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472608" cy="6658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spina.pro/i/anatomy/sosudy/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5934075" cy="60960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012160" y="425757"/>
            <a:ext cx="3131840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Kalbin iç yüzü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Atrium cordis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Auricula atrii S. cordis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Atrium dextrum                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Atrium sinistrum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Septum interatriale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Ventriculus cordis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Ventriculus dexter           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Ventriculus sinister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Septum interventriculare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Pars muscularis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P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ars membranacea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kumimoji="0" 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(üst kısım)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1160</Words>
  <Application>Microsoft Office PowerPoint</Application>
  <PresentationFormat>Ekran Gösterisi (4:3)</PresentationFormat>
  <Paragraphs>287</Paragraphs>
  <Slides>62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62</vt:i4>
      </vt:variant>
    </vt:vector>
  </HeadingPairs>
  <TitlesOfParts>
    <vt:vector size="63" baseType="lpstr">
      <vt:lpstr>Ofis Teması</vt:lpstr>
      <vt:lpstr>SYSTEMA VASORUM – ANGIOLOGIA DOLAŞIM SİSTEMİ – DAMAR BİLİMİ</vt:lpstr>
      <vt:lpstr>Kan miktarı evcil hayvanlarda  vücut ağırlığının % 6 - 8‘i kadardır. Kedide: % 4  Kan dolaşımı 30 – 7  sn sürer.      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Vasae – damarlar 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 http://www.youtube.com/watch?v=_ziP_uCt_OA  http://www.vet.cornell.edu/oed/horsedissection/Search.asp?Fun=SBM#  http://vimeo.com/27068558  http://www.youtube.com/watch?v=af-hEHWQXvY   https://www.youtube.com/watch?v=fBnBaw6GXng   https://www.youtube.com/watch?v=5SWFnZeG9vM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1</dc:creator>
  <cp:lastModifiedBy>user</cp:lastModifiedBy>
  <cp:revision>111</cp:revision>
  <dcterms:created xsi:type="dcterms:W3CDTF">2014-07-23T13:09:43Z</dcterms:created>
  <dcterms:modified xsi:type="dcterms:W3CDTF">2018-03-20T06:54:06Z</dcterms:modified>
</cp:coreProperties>
</file>