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7" r:id="rId3"/>
    <p:sldId id="277" r:id="rId4"/>
    <p:sldId id="279" r:id="rId5"/>
    <p:sldId id="280" r:id="rId6"/>
    <p:sldId id="302" r:id="rId7"/>
    <p:sldId id="307" r:id="rId8"/>
    <p:sldId id="306" r:id="rId9"/>
    <p:sldId id="305" r:id="rId10"/>
    <p:sldId id="268" r:id="rId11"/>
    <p:sldId id="303" r:id="rId12"/>
    <p:sldId id="304" r:id="rId13"/>
    <p:sldId id="296" r:id="rId14"/>
    <p:sldId id="299" r:id="rId15"/>
    <p:sldId id="300" r:id="rId16"/>
    <p:sldId id="269" r:id="rId17"/>
    <p:sldId id="266" r:id="rId18"/>
    <p:sldId id="282" r:id="rId19"/>
    <p:sldId id="314" r:id="rId20"/>
    <p:sldId id="313" r:id="rId21"/>
    <p:sldId id="273" r:id="rId22"/>
    <p:sldId id="316" r:id="rId23"/>
    <p:sldId id="312" r:id="rId24"/>
    <p:sldId id="317" r:id="rId25"/>
    <p:sldId id="294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CC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Kitap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FAK. SAYILARI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Sayfa1!$A$2:$A$8</c:f>
              <c:strCache>
                <c:ptCount val="7"/>
                <c:pt idx="0">
                  <c:v>TÜRKİYE</c:v>
                </c:pt>
                <c:pt idx="1">
                  <c:v>ABD</c:v>
                </c:pt>
                <c:pt idx="2">
                  <c:v>İTALYA</c:v>
                </c:pt>
                <c:pt idx="3">
                  <c:v>İSPANYA</c:v>
                </c:pt>
                <c:pt idx="4">
                  <c:v>BİRLEŞİK KRALLIK</c:v>
                </c:pt>
                <c:pt idx="5">
                  <c:v>ALMANYA</c:v>
                </c:pt>
                <c:pt idx="6">
                  <c:v>FRANSA</c:v>
                </c:pt>
              </c:strCache>
            </c:strRef>
          </c:cat>
          <c:val>
            <c:numRef>
              <c:f>Sayfa1!$B$2:$B$8</c:f>
              <c:numCache>
                <c:formatCode>General</c:formatCode>
                <c:ptCount val="7"/>
                <c:pt idx="0">
                  <c:v>32</c:v>
                </c:pt>
                <c:pt idx="1">
                  <c:v>27</c:v>
                </c:pt>
                <c:pt idx="2">
                  <c:v>12</c:v>
                </c:pt>
                <c:pt idx="3">
                  <c:v>10</c:v>
                </c:pt>
                <c:pt idx="4">
                  <c:v>7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81-4EEC-96B3-614B2C4D4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234496"/>
        <c:axId val="112238592"/>
      </c:barChart>
      <c:catAx>
        <c:axId val="112234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2238592"/>
        <c:crosses val="autoZero"/>
        <c:auto val="1"/>
        <c:lblAlgn val="ctr"/>
        <c:lblOffset val="100"/>
        <c:noMultiLvlLbl val="0"/>
      </c:catAx>
      <c:valAx>
        <c:axId val="11223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chemeClr val="tx1"/>
                </a:solidFill>
              </a:defRPr>
            </a:pPr>
            <a:endParaRPr lang="en-US"/>
          </a:p>
        </c:txPr>
        <c:crossAx val="112234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00B0F0"/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8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0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59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362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4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533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14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0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8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5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67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3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72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0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8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53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1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ABD8D1-9D1D-470C-AF7A-554B64A2197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EB6574-0B5D-4CB5-8FF3-547515689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454442" y="2376862"/>
            <a:ext cx="728632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TÜRKİYE’DE VETERİNER KLİNİK İŞLETMECİLİĞİ’NE FİNANSAL YAKLAŞIM</a:t>
            </a:r>
          </a:p>
          <a:p>
            <a:pPr algn="ctr">
              <a:lnSpc>
                <a:spcPct val="150000"/>
              </a:lnSpc>
            </a:pPr>
            <a:r>
              <a:rPr lang="tr-TR" sz="1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(Financial </a:t>
            </a:r>
            <a:r>
              <a:rPr lang="tr-TR" sz="16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Approach</a:t>
            </a:r>
            <a:r>
              <a:rPr lang="tr-TR" sz="1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on Veterinary </a:t>
            </a:r>
            <a:r>
              <a:rPr lang="tr-TR" sz="16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Clinics</a:t>
            </a:r>
            <a:r>
              <a:rPr lang="tr-TR" sz="1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in </a:t>
            </a:r>
            <a:r>
              <a:rPr lang="tr-TR" sz="16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Turkey</a:t>
            </a:r>
            <a:r>
              <a:rPr lang="tr-TR" sz="1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)</a:t>
            </a:r>
            <a:endParaRPr lang="en-US" sz="16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324100" y="4398467"/>
            <a:ext cx="7543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Prof. Dr. Savaş SARIÖZKAN</a:t>
            </a:r>
          </a:p>
          <a:p>
            <a:pPr algn="ctr"/>
            <a:r>
              <a:rPr lang="tr-TR" sz="14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Erciyes Üniversitesi Veteriner Fakültesi</a:t>
            </a:r>
          </a:p>
          <a:p>
            <a:pPr algn="ctr"/>
            <a:r>
              <a:rPr lang="tr-TR" sz="14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Hayvan Sağlığı Ekonomisi ve İşletmeciliği ABD. Kayseri-TÜRKİYE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94559" y="707763"/>
            <a:ext cx="7805652" cy="6924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I.Uluslararası</a:t>
            </a:r>
            <a:r>
              <a:rPr lang="en-US" sz="1400" b="1" dirty="0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 Veteriner </a:t>
            </a:r>
            <a:r>
              <a:rPr lang="en-US" sz="1400" b="1" dirty="0" err="1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Klinik</a:t>
            </a:r>
            <a:r>
              <a:rPr lang="en-US" sz="1400" b="1" dirty="0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400" b="1" dirty="0" err="1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Yönetimi</a:t>
            </a:r>
            <a:r>
              <a:rPr lang="en-US" sz="1400" b="1" dirty="0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400" b="1" dirty="0" err="1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ve</a:t>
            </a:r>
            <a:r>
              <a:rPr lang="en-US" sz="1400" b="1" dirty="0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400" b="1" dirty="0" err="1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İşletmeciliği</a:t>
            </a:r>
            <a:r>
              <a:rPr lang="en-US" sz="1400" b="1" dirty="0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400" b="1" dirty="0" err="1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Kongresi</a:t>
            </a:r>
            <a:r>
              <a:rPr lang="tr-TR" sz="1400" b="1" dirty="0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 algn="ctr"/>
            <a:r>
              <a:rPr lang="tr-TR" sz="1100" b="1" dirty="0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(1</a:t>
            </a:r>
            <a:r>
              <a:rPr lang="tr-TR" sz="1100" b="1" baseline="30000" dirty="0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st</a:t>
            </a:r>
            <a:r>
              <a:rPr lang="tr-TR" sz="1100" b="1" dirty="0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 International Veterinary </a:t>
            </a:r>
            <a:r>
              <a:rPr lang="tr-TR" sz="1100" b="1" dirty="0" err="1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Practice</a:t>
            </a:r>
            <a:r>
              <a:rPr lang="tr-TR" sz="1100" b="1" dirty="0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 Management </a:t>
            </a:r>
            <a:r>
              <a:rPr lang="tr-TR" sz="1100" b="1" dirty="0" err="1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and</a:t>
            </a:r>
            <a:r>
              <a:rPr lang="tr-TR" sz="1100" b="1" dirty="0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 Business Administration </a:t>
            </a:r>
            <a:r>
              <a:rPr lang="tr-TR" sz="1100" b="1" dirty="0" err="1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Congress</a:t>
            </a:r>
            <a:r>
              <a:rPr lang="tr-TR" sz="1100" b="1" dirty="0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</a:rPr>
              <a:t>) </a:t>
            </a:r>
          </a:p>
          <a:p>
            <a:pPr algn="ctr"/>
            <a:r>
              <a:rPr lang="en-US" sz="1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27-29 </a:t>
            </a:r>
            <a:r>
              <a:rPr lang="en-US" sz="14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Şubat</a:t>
            </a:r>
            <a:r>
              <a:rPr lang="en-US" sz="1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2020 </a:t>
            </a:r>
            <a:r>
              <a:rPr lang="en-US" sz="1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İstanbul</a:t>
            </a:r>
            <a:r>
              <a:rPr lang="tr-TR" sz="1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-TÜRKİYE</a:t>
            </a:r>
            <a:endParaRPr lang="en-US" sz="1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81393" y="931908"/>
            <a:ext cx="10640291" cy="510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KLİNİK İŞLETMECİLİĞİNİ 2 DÖNEM OLARAK ELE ALABİLİRİZ;</a:t>
            </a:r>
            <a:endParaRPr lang="tr-T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2 Yuvarlatılmış Dikdörtgen"/>
          <p:cNvSpPr/>
          <p:nvPr/>
        </p:nvSpPr>
        <p:spPr>
          <a:xfrm>
            <a:off x="1009403" y="1508164"/>
            <a:ext cx="4536374" cy="14962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884251" y="1579420"/>
            <a:ext cx="47125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tr-TR" b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KURULUŞ DÖNEMİ</a:t>
            </a:r>
          </a:p>
          <a:p>
            <a:pPr marL="342900" indent="-342900" algn="ctr"/>
            <a:endParaRPr lang="tr-TR" sz="1600" b="1" dirty="0" smtClean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tr-T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16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ÖZSERMAYE+KREDİ VS. KULLANARAK YATIRIM (ALET-EKİPMAN, MALZEME, TEFRİŞAT TEMİNİ) YAPMA VE EKİP KURMA</a:t>
            </a:r>
            <a:endParaRPr lang="tr-TR" sz="16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6648203" y="1529933"/>
            <a:ext cx="4536374" cy="14962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6699202" y="1579422"/>
            <a:ext cx="4408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İŞLETME DÖNEMİ </a:t>
            </a:r>
          </a:p>
          <a:p>
            <a:pPr algn="ctr"/>
            <a:endParaRPr lang="tr-T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tr-TR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GÖRÜCÜYE ÇIKMA, HASTA  KABULÜ VE HİZMET VERME DÖNEMİ</a:t>
            </a:r>
            <a:endParaRPr lang="tr-TR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884251" y="3211262"/>
            <a:ext cx="10444684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HEKİMLİK TAMAM AMA…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Klinik açarak  </a:t>
            </a:r>
            <a:r>
              <a:rPr lang="tr-TR" b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Vergi Mükellefi</a:t>
            </a:r>
            <a:r>
              <a:rPr lang="tr-T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oluyorsunuz..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Muhasebe?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Çalışan Temini </a:t>
            </a:r>
            <a:r>
              <a:rPr lang="tr-T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(Hekim, İşçi)? </a:t>
            </a:r>
            <a:r>
              <a:rPr lang="tr-TR" dirty="0" smtClean="0">
                <a:latin typeface="Verdana" panose="020B0604030504040204" pitchFamily="34" charset="0"/>
                <a:ea typeface="Verdana" panose="020B0604030504040204" pitchFamily="34" charset="0"/>
              </a:rPr>
              <a:t>İnsan Kaynakları Yönetimi (alınacak personel için herhangi bir kriter var mı)? Siz ve Aileden Çalışan(</a:t>
            </a:r>
            <a:r>
              <a:rPr lang="tr-T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lar</a:t>
            </a:r>
            <a:r>
              <a:rPr lang="tr-TR" dirty="0" smtClean="0">
                <a:latin typeface="Verdana" panose="020B0604030504040204" pitchFamily="34" charset="0"/>
                <a:ea typeface="Verdana" panose="020B0604030504040204" pitchFamily="34" charset="0"/>
              </a:rPr>
              <a:t>) İşletmede Maliyetsiniz..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Eski tabirle </a:t>
            </a:r>
            <a:r>
              <a:rPr lang="tr-TR" b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Hesap/Kitap </a:t>
            </a:r>
            <a:r>
              <a:rPr lang="tr-T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işleri??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Kurumsallık, İletişim, Müşteri Memnuniyeti… </a:t>
            </a:r>
            <a:endParaRPr lang="tr-TR" dirty="0" smtClean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6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779646" y="1376425"/>
            <a:ext cx="10616666" cy="48029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/>
          <p:cNvSpPr txBox="1"/>
          <p:nvPr/>
        </p:nvSpPr>
        <p:spPr>
          <a:xfrm>
            <a:off x="779646" y="714574"/>
            <a:ext cx="10616666" cy="510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Veteriner Hekimlikte Muhasebe Konuları</a:t>
            </a:r>
            <a:r>
              <a:rPr lang="tr-TR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 </a:t>
            </a:r>
            <a:r>
              <a:rPr lang="tr-TR" sz="2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Hedefleri</a:t>
            </a:r>
            <a:endParaRPr lang="tr-TR" sz="1600" dirty="0" smtClean="0">
              <a:solidFill>
                <a:srgbClr val="7030A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08529" y="1376425"/>
            <a:ext cx="45719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FF0066"/>
                </a:solidFill>
              </a:rPr>
              <a:t>Muhasebe kavramı ve </a:t>
            </a:r>
            <a:r>
              <a:rPr lang="tr-TR" b="1" dirty="0" smtClean="0">
                <a:solidFill>
                  <a:srgbClr val="FF0066"/>
                </a:solidFill>
              </a:rPr>
              <a:t>tanımları</a:t>
            </a:r>
            <a:endParaRPr lang="tr-TR" dirty="0">
              <a:solidFill>
                <a:srgbClr val="FF0066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FF0066"/>
                </a:solidFill>
              </a:rPr>
              <a:t>Muhasebe tabloları</a:t>
            </a:r>
            <a:r>
              <a:rPr lang="tr-TR" dirty="0">
                <a:solidFill>
                  <a:srgbClr val="FF0066"/>
                </a:solidFill>
              </a:rPr>
              <a:t> </a:t>
            </a:r>
            <a:endParaRPr lang="tr-TR" dirty="0" smtClean="0">
              <a:solidFill>
                <a:srgbClr val="FF0066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b="1" dirty="0" smtClean="0">
                <a:solidFill>
                  <a:srgbClr val="FF0066"/>
                </a:solidFill>
              </a:rPr>
              <a:t>Varlıklar </a:t>
            </a:r>
            <a:r>
              <a:rPr lang="tr-TR" sz="1200" b="1" dirty="0" smtClean="0">
                <a:solidFill>
                  <a:srgbClr val="FF0066"/>
                </a:solidFill>
              </a:rPr>
              <a:t>(nakit</a:t>
            </a:r>
            <a:r>
              <a:rPr lang="tr-TR" sz="1200" b="1" dirty="0">
                <a:solidFill>
                  <a:srgbClr val="FF0066"/>
                </a:solidFill>
              </a:rPr>
              <a:t>, alacaklar, envanter durumu, sabit </a:t>
            </a:r>
            <a:r>
              <a:rPr lang="tr-TR" sz="1200" b="1" dirty="0" smtClean="0">
                <a:solidFill>
                  <a:srgbClr val="FF0066"/>
                </a:solidFill>
              </a:rPr>
              <a:t>varlıklar)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b="1" dirty="0" smtClean="0">
                <a:solidFill>
                  <a:srgbClr val="FF0066"/>
                </a:solidFill>
              </a:rPr>
              <a:t>Borçlar ve öz kaynak durumu</a:t>
            </a:r>
            <a:endParaRPr lang="tr-TR" dirty="0" smtClean="0">
              <a:solidFill>
                <a:srgbClr val="FF0066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b="1" dirty="0" smtClean="0">
                <a:solidFill>
                  <a:srgbClr val="FF0066"/>
                </a:solidFill>
              </a:rPr>
              <a:t>Gelir durumu</a:t>
            </a:r>
            <a:endParaRPr lang="tr-TR" dirty="0">
              <a:solidFill>
                <a:srgbClr val="FF0066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FF0066"/>
                </a:solidFill>
              </a:rPr>
              <a:t>Harcama </a:t>
            </a:r>
            <a:r>
              <a:rPr lang="tr-TR" b="1" dirty="0" smtClean="0">
                <a:solidFill>
                  <a:srgbClr val="FF0066"/>
                </a:solidFill>
              </a:rPr>
              <a:t>durumu</a:t>
            </a:r>
            <a:endParaRPr lang="tr-TR" dirty="0">
              <a:solidFill>
                <a:srgbClr val="FF0066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FF0066"/>
                </a:solidFill>
              </a:rPr>
              <a:t>Finansal durum </a:t>
            </a:r>
            <a:r>
              <a:rPr lang="tr-TR" b="1" dirty="0" smtClean="0">
                <a:solidFill>
                  <a:srgbClr val="FF0066"/>
                </a:solidFill>
              </a:rPr>
              <a:t>analizi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621158" y="1386043"/>
            <a:ext cx="577515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sz="1600" b="1" dirty="0" smtClean="0">
                <a:solidFill>
                  <a:srgbClr val="7030A0"/>
                </a:solidFill>
              </a:rPr>
              <a:t>Muhasebe sistemleri, otomasyon, borçlar, krediler takip edilmeli </a:t>
            </a:r>
          </a:p>
          <a:p>
            <a:pPr>
              <a:lnSpc>
                <a:spcPct val="200000"/>
              </a:lnSpc>
            </a:pPr>
            <a:r>
              <a:rPr lang="tr-TR" sz="1600" b="1" dirty="0" smtClean="0">
                <a:solidFill>
                  <a:srgbClr val="7030A0"/>
                </a:solidFill>
              </a:rPr>
              <a:t>Bilanço okuma, nakit akış durumu, gelir beyanı bilinmeli </a:t>
            </a:r>
          </a:p>
          <a:p>
            <a:pPr algn="just"/>
            <a:endParaRPr lang="tr-TR" sz="1600" b="1" dirty="0" smtClean="0">
              <a:solidFill>
                <a:srgbClr val="7030A0"/>
              </a:solidFill>
            </a:endParaRPr>
          </a:p>
          <a:p>
            <a:pPr algn="just"/>
            <a:r>
              <a:rPr lang="tr-TR" sz="1600" b="1" dirty="0" smtClean="0">
                <a:solidFill>
                  <a:srgbClr val="7030A0"/>
                </a:solidFill>
              </a:rPr>
              <a:t>Varlıkların </a:t>
            </a:r>
            <a:r>
              <a:rPr lang="tr-TR" sz="1600" b="1" dirty="0">
                <a:solidFill>
                  <a:srgbClr val="7030A0"/>
                </a:solidFill>
              </a:rPr>
              <a:t>nakit akış durumu, envanter kayıtlarında azalma/artış, kar durumu, amortismanlar </a:t>
            </a:r>
            <a:r>
              <a:rPr lang="tr-TR" sz="1600" b="1" dirty="0" smtClean="0">
                <a:solidFill>
                  <a:srgbClr val="7030A0"/>
                </a:solidFill>
              </a:rPr>
              <a:t>hesaplanmalı </a:t>
            </a:r>
          </a:p>
          <a:p>
            <a:pPr>
              <a:lnSpc>
                <a:spcPct val="200000"/>
              </a:lnSpc>
            </a:pPr>
            <a:r>
              <a:rPr lang="tr-TR" sz="1600" b="1" dirty="0" smtClean="0">
                <a:solidFill>
                  <a:srgbClr val="7030A0"/>
                </a:solidFill>
              </a:rPr>
              <a:t>Sınıflandırma yapılmalı</a:t>
            </a:r>
          </a:p>
          <a:p>
            <a:pPr>
              <a:lnSpc>
                <a:spcPct val="200000"/>
              </a:lnSpc>
            </a:pPr>
            <a:r>
              <a:rPr lang="tr-TR" sz="1600" b="1" dirty="0" smtClean="0">
                <a:solidFill>
                  <a:srgbClr val="7030A0"/>
                </a:solidFill>
              </a:rPr>
              <a:t>Büyüme </a:t>
            </a:r>
            <a:r>
              <a:rPr lang="tr-TR" sz="1600" b="1" dirty="0">
                <a:solidFill>
                  <a:srgbClr val="7030A0"/>
                </a:solidFill>
              </a:rPr>
              <a:t>ve nakit akış yapısı takip </a:t>
            </a:r>
            <a:r>
              <a:rPr lang="tr-TR" sz="1600" b="1" dirty="0" smtClean="0">
                <a:solidFill>
                  <a:srgbClr val="7030A0"/>
                </a:solidFill>
              </a:rPr>
              <a:t>edilmeli </a:t>
            </a:r>
          </a:p>
          <a:p>
            <a:pPr>
              <a:lnSpc>
                <a:spcPct val="200000"/>
              </a:lnSpc>
            </a:pPr>
            <a:r>
              <a:rPr lang="tr-TR" sz="1600" b="1" dirty="0" smtClean="0">
                <a:solidFill>
                  <a:srgbClr val="7030A0"/>
                </a:solidFill>
              </a:rPr>
              <a:t>Giderleri </a:t>
            </a:r>
            <a:r>
              <a:rPr lang="tr-TR" sz="1600" b="1" dirty="0">
                <a:solidFill>
                  <a:srgbClr val="7030A0"/>
                </a:solidFill>
              </a:rPr>
              <a:t>sınıflandırma ve tanımlama </a:t>
            </a:r>
            <a:r>
              <a:rPr lang="tr-TR" sz="1600" b="1" dirty="0" smtClean="0">
                <a:solidFill>
                  <a:srgbClr val="7030A0"/>
                </a:solidFill>
              </a:rPr>
              <a:t>yapılmalı </a:t>
            </a:r>
          </a:p>
          <a:p>
            <a:endParaRPr lang="tr-TR" sz="1600" b="1" dirty="0" smtClean="0">
              <a:solidFill>
                <a:srgbClr val="7030A0"/>
              </a:solidFill>
            </a:endParaRPr>
          </a:p>
          <a:p>
            <a:r>
              <a:rPr lang="tr-TR" sz="1600" b="1" dirty="0" smtClean="0">
                <a:solidFill>
                  <a:srgbClr val="7030A0"/>
                </a:solidFill>
              </a:rPr>
              <a:t>Finansal </a:t>
            </a:r>
            <a:r>
              <a:rPr lang="tr-TR" sz="1600" b="1" dirty="0">
                <a:solidFill>
                  <a:srgbClr val="7030A0"/>
                </a:solidFill>
              </a:rPr>
              <a:t>verilerin oluşturulması, analiz edilmesi, yorumlanması, karar vermede kullanımı, planlama ve kontrol mekanizmasının </a:t>
            </a:r>
            <a:r>
              <a:rPr lang="tr-TR" sz="1600" b="1" dirty="0" smtClean="0">
                <a:solidFill>
                  <a:srgbClr val="7030A0"/>
                </a:solidFill>
              </a:rPr>
              <a:t>oluşturulması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" name="Sağ Ok 1"/>
          <p:cNvSpPr/>
          <p:nvPr/>
        </p:nvSpPr>
        <p:spPr>
          <a:xfrm>
            <a:off x="4581625" y="1732547"/>
            <a:ext cx="798900" cy="179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ağ Ok 4"/>
          <p:cNvSpPr/>
          <p:nvPr/>
        </p:nvSpPr>
        <p:spPr>
          <a:xfrm>
            <a:off x="4581625" y="2223438"/>
            <a:ext cx="798900" cy="151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ağ Ok 6"/>
          <p:cNvSpPr/>
          <p:nvPr/>
        </p:nvSpPr>
        <p:spPr>
          <a:xfrm>
            <a:off x="5380525" y="2839454"/>
            <a:ext cx="240633" cy="134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ağ Ok 7"/>
          <p:cNvSpPr/>
          <p:nvPr/>
        </p:nvSpPr>
        <p:spPr>
          <a:xfrm>
            <a:off x="4581625" y="3359218"/>
            <a:ext cx="798900" cy="163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ağ Ok 8"/>
          <p:cNvSpPr/>
          <p:nvPr/>
        </p:nvSpPr>
        <p:spPr>
          <a:xfrm>
            <a:off x="4581625" y="3917484"/>
            <a:ext cx="798900" cy="154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ağ Ok 9"/>
          <p:cNvSpPr/>
          <p:nvPr/>
        </p:nvSpPr>
        <p:spPr>
          <a:xfrm>
            <a:off x="4581625" y="4430901"/>
            <a:ext cx="798900" cy="200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ağ Ok 10"/>
          <p:cNvSpPr/>
          <p:nvPr/>
        </p:nvSpPr>
        <p:spPr>
          <a:xfrm>
            <a:off x="4581625" y="5014762"/>
            <a:ext cx="798900" cy="173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7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73084" y="1560744"/>
            <a:ext cx="1066522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İşletme yönetimi konuları;</a:t>
            </a:r>
          </a:p>
          <a:p>
            <a:pPr algn="just"/>
            <a:endParaRPr lang="tr-TR" sz="1600" dirty="0" smtClean="0"/>
          </a:p>
          <a:p>
            <a:pPr algn="just">
              <a:lnSpc>
                <a:spcPct val="150000"/>
              </a:lnSpc>
            </a:pPr>
            <a:r>
              <a:rPr lang="tr-TR" sz="1600" b="1" dirty="0" smtClean="0"/>
              <a:t>-İşletme yapısı </a:t>
            </a:r>
            <a:r>
              <a:rPr lang="tr-TR" sz="1600" dirty="0" smtClean="0"/>
              <a:t>(özel mülkiyet, ortaklık ve şirket yapılarını inceleyin)</a:t>
            </a:r>
          </a:p>
          <a:p>
            <a:pPr algn="just">
              <a:lnSpc>
                <a:spcPct val="150000"/>
              </a:lnSpc>
            </a:pPr>
            <a:r>
              <a:rPr lang="tr-TR" sz="1600" b="1" dirty="0" smtClean="0"/>
              <a:t>-İşçi konuları </a:t>
            </a:r>
            <a:r>
              <a:rPr lang="tr-TR" sz="1600" dirty="0" smtClean="0"/>
              <a:t>(sigorta-vergi, ilave haklar, </a:t>
            </a:r>
            <a:r>
              <a:rPr lang="tr-TR" sz="1600" b="1" u="sng" dirty="0" smtClean="0"/>
              <a:t>tazminat,</a:t>
            </a:r>
            <a:r>
              <a:rPr lang="tr-TR" sz="1600" dirty="0" smtClean="0"/>
              <a:t> izin vb. raporlama konularını araştırıp </a:t>
            </a:r>
            <a:r>
              <a:rPr lang="tr-TR" sz="1600" b="1" u="sng" dirty="0" smtClean="0"/>
              <a:t>kayıt tutun, belgeli olun</a:t>
            </a:r>
            <a:r>
              <a:rPr lang="tr-TR" sz="1600" dirty="0" smtClean="0"/>
              <a:t>) </a:t>
            </a:r>
          </a:p>
          <a:p>
            <a:pPr algn="just">
              <a:lnSpc>
                <a:spcPct val="150000"/>
              </a:lnSpc>
            </a:pPr>
            <a:r>
              <a:rPr lang="tr-TR" sz="1600" b="1" dirty="0" smtClean="0"/>
              <a:t>-Gelir vergileri </a:t>
            </a:r>
            <a:r>
              <a:rPr lang="tr-TR" sz="1600" dirty="0" smtClean="0"/>
              <a:t>(vergi oranları, muafiyetler, net gelir kavramı, kesintiler araştırılmalı)</a:t>
            </a:r>
          </a:p>
          <a:p>
            <a:pPr algn="just">
              <a:lnSpc>
                <a:spcPct val="150000"/>
              </a:lnSpc>
            </a:pPr>
            <a:r>
              <a:rPr lang="tr-TR" sz="1600" b="1" dirty="0" smtClean="0"/>
              <a:t>-Oto kontrol </a:t>
            </a:r>
            <a:r>
              <a:rPr lang="tr-TR" sz="1600" dirty="0" smtClean="0"/>
              <a:t>(belirli aralıklarla gelir/gider, kayıtlar ve çalışanlar kontrol edilmeli) </a:t>
            </a:r>
          </a:p>
          <a:p>
            <a:pPr algn="just">
              <a:lnSpc>
                <a:spcPct val="150000"/>
              </a:lnSpc>
            </a:pPr>
            <a:r>
              <a:rPr lang="tr-TR" sz="1600" b="1" dirty="0" smtClean="0"/>
              <a:t>-Satın alma </a:t>
            </a:r>
            <a:r>
              <a:rPr lang="tr-TR" sz="1600" dirty="0" smtClean="0"/>
              <a:t>(satın alınacak ürün ve firmaya karar vermek, zamanında teslimata dikkat etmek, indirimleri takip etmek)</a:t>
            </a:r>
          </a:p>
          <a:p>
            <a:pPr algn="just">
              <a:lnSpc>
                <a:spcPct val="150000"/>
              </a:lnSpc>
            </a:pPr>
            <a:r>
              <a:rPr lang="tr-TR" sz="1600" b="1" dirty="0" smtClean="0"/>
              <a:t>-Maliyet muhasebesi </a:t>
            </a:r>
            <a:r>
              <a:rPr lang="tr-TR" sz="1600" dirty="0" smtClean="0"/>
              <a:t>(ürün ve hizmet maliyelerini belirleme, genel maliyet analizi çıkarma, fiyat belirleme ve güncelleme)</a:t>
            </a:r>
          </a:p>
          <a:p>
            <a:pPr algn="just">
              <a:lnSpc>
                <a:spcPct val="150000"/>
              </a:lnSpc>
            </a:pPr>
            <a:r>
              <a:rPr lang="tr-TR" sz="1600" b="1" dirty="0" smtClean="0"/>
              <a:t>-Bütçe ve projeksiyonlar </a:t>
            </a:r>
            <a:r>
              <a:rPr lang="tr-TR" sz="1600" dirty="0" smtClean="0"/>
              <a:t>(bütçe takibi, geleceğe dönük planlama ve öngörü oluşturma)</a:t>
            </a:r>
          </a:p>
          <a:p>
            <a:pPr algn="just">
              <a:lnSpc>
                <a:spcPct val="150000"/>
              </a:lnSpc>
            </a:pPr>
            <a:r>
              <a:rPr lang="tr-TR" sz="1600" b="1" dirty="0" smtClean="0"/>
              <a:t>-Nakit akışı ve finans yazılımı </a:t>
            </a:r>
            <a:r>
              <a:rPr lang="tr-TR" sz="1600" dirty="0" smtClean="0"/>
              <a:t>(aylık/yıllık nakit akış ve finansal durum takibi için bilgisayar destekli yazılıma sahip olma)</a:t>
            </a:r>
          </a:p>
          <a:p>
            <a:pPr algn="just">
              <a:lnSpc>
                <a:spcPct val="150000"/>
              </a:lnSpc>
            </a:pPr>
            <a:r>
              <a:rPr lang="tr-TR" sz="1600" b="1" dirty="0" smtClean="0"/>
              <a:t>-Müşteri tabanlı </a:t>
            </a:r>
            <a:r>
              <a:rPr lang="tr-T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yazılım </a:t>
            </a:r>
            <a:r>
              <a:rPr lang="tr-TR" sz="1600" dirty="0" smtClean="0"/>
              <a:t>(hasta takip sistemi için yazılıma sahip olma)</a:t>
            </a:r>
          </a:p>
          <a:p>
            <a:pPr algn="just">
              <a:lnSpc>
                <a:spcPct val="150000"/>
              </a:lnSpc>
            </a:pPr>
            <a:r>
              <a:rPr lang="tr-TR" sz="1600" b="1" dirty="0" smtClean="0"/>
              <a:t>-Yönetici yazılımı </a:t>
            </a:r>
            <a:r>
              <a:rPr lang="tr-TR" sz="1600" dirty="0" smtClean="0"/>
              <a:t>(Hekim için aşı-ilaç-mama gibi envanter takip/kontrolü, randevular, alacaklar, maliyetler, satın alınacaklar </a:t>
            </a:r>
            <a:r>
              <a:rPr lang="tr-TR" sz="1600" dirty="0" err="1" smtClean="0"/>
              <a:t>vs</a:t>
            </a:r>
            <a:r>
              <a:rPr lang="tr-TR" sz="1600" dirty="0" smtClean="0"/>
              <a:t>)</a:t>
            </a:r>
          </a:p>
        </p:txBody>
      </p:sp>
      <p:sp>
        <p:nvSpPr>
          <p:cNvPr id="3" name="2 5-Nokta Yıldız"/>
          <p:cNvSpPr/>
          <p:nvPr/>
        </p:nvSpPr>
        <p:spPr>
          <a:xfrm>
            <a:off x="10189028" y="2766951"/>
            <a:ext cx="308758" cy="201881"/>
          </a:xfrm>
          <a:prstGeom prst="star5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5-Nokta Yıldız"/>
          <p:cNvSpPr/>
          <p:nvPr/>
        </p:nvSpPr>
        <p:spPr>
          <a:xfrm>
            <a:off x="6481947" y="5341917"/>
            <a:ext cx="308758" cy="201881"/>
          </a:xfrm>
          <a:prstGeom prst="star5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391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73082" y="645296"/>
            <a:ext cx="10665229" cy="51706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0066"/>
                </a:solidFill>
              </a:rPr>
              <a:t>FİNANSAL PROBLEMİ OLMAYAN VETERİNER HEKİM VAR MI</a:t>
            </a:r>
            <a:r>
              <a:rPr lang="tr-TR" sz="2400" b="1" dirty="0" smtClean="0">
                <a:solidFill>
                  <a:srgbClr val="FF0066"/>
                </a:solidFill>
              </a:rPr>
              <a:t>?</a:t>
            </a:r>
          </a:p>
          <a:p>
            <a:endParaRPr lang="tr-TR" b="1" dirty="0"/>
          </a:p>
          <a:p>
            <a:endParaRPr lang="tr-TR" b="1" dirty="0" smtClean="0">
              <a:solidFill>
                <a:srgbClr val="FF0066"/>
              </a:solidFill>
            </a:endParaRPr>
          </a:p>
          <a:p>
            <a:endParaRPr lang="tr-TR" b="1" dirty="0">
              <a:solidFill>
                <a:srgbClr val="FF0066"/>
              </a:solidFill>
            </a:endParaRPr>
          </a:p>
          <a:p>
            <a:endParaRPr lang="tr-TR" b="1" dirty="0" smtClean="0">
              <a:solidFill>
                <a:srgbClr val="FF0066"/>
              </a:solidFill>
            </a:endParaRPr>
          </a:p>
          <a:p>
            <a:endParaRPr lang="tr-TR" b="1" dirty="0">
              <a:solidFill>
                <a:srgbClr val="FF0066"/>
              </a:solidFill>
            </a:endParaRPr>
          </a:p>
          <a:p>
            <a:endParaRPr lang="tr-TR" b="1" dirty="0" smtClean="0">
              <a:solidFill>
                <a:srgbClr val="FF0066"/>
              </a:solidFill>
            </a:endParaRPr>
          </a:p>
          <a:p>
            <a:endParaRPr lang="tr-TR" b="1" dirty="0">
              <a:solidFill>
                <a:srgbClr val="FF0066"/>
              </a:solidFill>
            </a:endParaRPr>
          </a:p>
          <a:p>
            <a:endParaRPr lang="tr-TR" b="1" dirty="0" smtClean="0">
              <a:solidFill>
                <a:srgbClr val="FF0066"/>
              </a:solidFill>
            </a:endParaRPr>
          </a:p>
          <a:p>
            <a:endParaRPr lang="tr-TR" b="1" dirty="0" smtClean="0">
              <a:solidFill>
                <a:srgbClr val="FF0066"/>
              </a:solidFill>
            </a:endParaRPr>
          </a:p>
          <a:p>
            <a:endParaRPr lang="tr-TR" b="1" dirty="0" smtClean="0">
              <a:solidFill>
                <a:srgbClr val="FF0066"/>
              </a:solidFill>
            </a:endParaRPr>
          </a:p>
          <a:p>
            <a:endParaRPr lang="tr-TR" b="1" dirty="0">
              <a:solidFill>
                <a:srgbClr val="FF0066"/>
              </a:solidFill>
            </a:endParaRPr>
          </a:p>
          <a:p>
            <a:r>
              <a:rPr lang="tr-TR" b="1" dirty="0" smtClean="0">
                <a:solidFill>
                  <a:srgbClr val="FF0066"/>
                </a:solidFill>
              </a:rPr>
              <a:t>MALİYETLERİNİZİ BİLİYOR MUSUNUZ???</a:t>
            </a:r>
            <a:r>
              <a:rPr lang="tr-TR" b="1" dirty="0" smtClean="0"/>
              <a:t> </a:t>
            </a:r>
          </a:p>
          <a:p>
            <a:r>
              <a:rPr lang="tr-TR" b="1" dirty="0" smtClean="0"/>
              <a:t>(1 aylık, 1 günlük, 1 saat’lik Maliyetiniz Ne Kadar?)</a:t>
            </a:r>
          </a:p>
          <a:p>
            <a:endParaRPr lang="tr-TR" b="1" dirty="0" smtClean="0"/>
          </a:p>
          <a:p>
            <a:r>
              <a:rPr lang="tr-TR" b="1" dirty="0" smtClean="0"/>
              <a:t>ÇALIŞANA (İşçi, Hekim..) VERİLECEK ÜCRET NEDİR?</a:t>
            </a:r>
          </a:p>
          <a:p>
            <a:endParaRPr lang="tr-TR" b="1" dirty="0" smtClean="0"/>
          </a:p>
          <a:p>
            <a:r>
              <a:rPr lang="tr-TR" b="1" dirty="0" smtClean="0"/>
              <a:t>MUAYENE/OPERASYON ÜCRETİ NE OLMALI??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919212" y="1572856"/>
            <a:ext cx="6484363" cy="2078183"/>
            <a:chOff x="919212" y="1072342"/>
            <a:chExt cx="6484363" cy="2078183"/>
          </a:xfrm>
        </p:grpSpPr>
        <p:pic>
          <p:nvPicPr>
            <p:cNvPr id="3076" name="Picture 4" descr="kafa karışıklığı şekil ile ilgili görsel sonucu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212" y="1072342"/>
              <a:ext cx="6209607" cy="207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Metin kutusu 2"/>
            <p:cNvSpPr txBox="1"/>
            <p:nvPr/>
          </p:nvSpPr>
          <p:spPr>
            <a:xfrm>
              <a:off x="1038227" y="1206144"/>
              <a:ext cx="1739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00B050"/>
                  </a:solidFill>
                </a:rPr>
                <a:t>ALACAKLAR?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6" name="Metin kutusu 5"/>
            <p:cNvSpPr txBox="1"/>
            <p:nvPr/>
          </p:nvSpPr>
          <p:spPr>
            <a:xfrm>
              <a:off x="5308333" y="1186105"/>
              <a:ext cx="1654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7030A0"/>
                  </a:solidFill>
                </a:rPr>
                <a:t>ÖDEMELER?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7" name="Metin kutusu 6"/>
            <p:cNvSpPr txBox="1"/>
            <p:nvPr/>
          </p:nvSpPr>
          <p:spPr>
            <a:xfrm>
              <a:off x="1038227" y="1616764"/>
              <a:ext cx="2225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0000FF"/>
                  </a:solidFill>
                </a:rPr>
                <a:t>KİRA-PERSONEL?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5315122" y="1616746"/>
              <a:ext cx="2088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AŞI-İLAÇ-SARF?</a:t>
              </a:r>
              <a:endParaRPr lang="en-US" b="1" dirty="0"/>
            </a:p>
          </p:txBody>
        </p:sp>
      </p:grpSp>
      <p:sp>
        <p:nvSpPr>
          <p:cNvPr id="5" name="Metin kutusu 4"/>
          <p:cNvSpPr txBox="1"/>
          <p:nvPr/>
        </p:nvSpPr>
        <p:spPr>
          <a:xfrm>
            <a:off x="7356764" y="3564848"/>
            <a:ext cx="39568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/>
              <a:t>HER TİCARİ İŞLETMENİN AMACI KAR OLDUĞUNA </a:t>
            </a:r>
            <a:r>
              <a:rPr lang="tr-TR" sz="1600" b="1" dirty="0" smtClean="0"/>
              <a:t>GÖRE; </a:t>
            </a:r>
          </a:p>
          <a:p>
            <a:pPr>
              <a:lnSpc>
                <a:spcPct val="150000"/>
              </a:lnSpc>
            </a:pPr>
            <a:r>
              <a:rPr lang="tr-TR" sz="1200" b="1" dirty="0" smtClean="0">
                <a:solidFill>
                  <a:srgbClr val="FF0066"/>
                </a:solidFill>
              </a:rPr>
              <a:t>(</a:t>
            </a:r>
            <a:r>
              <a:rPr lang="tr-TR" sz="1200" b="1" dirty="0">
                <a:solidFill>
                  <a:srgbClr val="FF0066"/>
                </a:solidFill>
              </a:rPr>
              <a:t>Kar = Toplam Gelir-Toplam Maliyet </a:t>
            </a:r>
            <a:r>
              <a:rPr lang="tr-TR" sz="1200" b="1" dirty="0"/>
              <a:t>ise) </a:t>
            </a:r>
            <a:r>
              <a:rPr lang="tr-TR" sz="1600" b="1" dirty="0"/>
              <a:t>MALİYETLERİ BİLMEDEN KARLI ÇALIŞIP ÇALIŞMADIĞINIZI NASIL BİLECEKSİNİZ</a:t>
            </a:r>
            <a:r>
              <a:rPr lang="tr-TR" sz="1600" b="1" dirty="0" smtClean="0"/>
              <a:t>.??</a:t>
            </a:r>
            <a:endParaRPr lang="en-US" sz="16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773082" y="5827222"/>
            <a:ext cx="10584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MALİYETLER BİLİNMELİ…</a:t>
            </a:r>
            <a:endParaRPr lang="en-US" sz="2800" b="1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10 Yuvarlatılmış Dikdörtgen"/>
          <p:cNvSpPr/>
          <p:nvPr/>
        </p:nvSpPr>
        <p:spPr>
          <a:xfrm>
            <a:off x="783771" y="3906982"/>
            <a:ext cx="6068291" cy="1864426"/>
          </a:xfrm>
          <a:prstGeom prst="round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0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1126155" y="3920414"/>
            <a:ext cx="4687503" cy="2204580"/>
            <a:chOff x="1126155" y="2406330"/>
            <a:chExt cx="4687503" cy="2204580"/>
          </a:xfrm>
        </p:grpSpPr>
        <p:sp>
          <p:nvSpPr>
            <p:cNvPr id="4" name="Yuvarlatılmış Dikdörtgen 3"/>
            <p:cNvSpPr/>
            <p:nvPr/>
          </p:nvSpPr>
          <p:spPr>
            <a:xfrm>
              <a:off x="1126155" y="2406330"/>
              <a:ext cx="4687503" cy="2204580"/>
            </a:xfrm>
            <a:prstGeom prst="roundRect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etin kutusu 5"/>
            <p:cNvSpPr txBox="1"/>
            <p:nvPr/>
          </p:nvSpPr>
          <p:spPr>
            <a:xfrm>
              <a:off x="1357161" y="2569957"/>
              <a:ext cx="422549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b="1" u="sng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Kendi maliyetiniz;</a:t>
              </a:r>
            </a:p>
            <a:p>
              <a:pPr>
                <a:lnSpc>
                  <a:spcPct val="150000"/>
                </a:lnSpc>
              </a:pPr>
              <a:r>
                <a:rPr lang="tr-TR" b="1" dirty="0" err="1"/>
                <a:t>Müteşebbis+Yönetici</a:t>
              </a:r>
              <a:r>
                <a:rPr lang="tr-TR" b="1" dirty="0"/>
                <a:t>	6.000 TL/ay</a:t>
              </a:r>
            </a:p>
            <a:p>
              <a:pPr>
                <a:lnSpc>
                  <a:spcPct val="150000"/>
                </a:lnSpc>
              </a:pPr>
              <a:r>
                <a:rPr lang="tr-TR" b="1" dirty="0" err="1"/>
                <a:t>Vet.Hek</a:t>
              </a:r>
              <a:r>
                <a:rPr lang="tr-TR" b="1" dirty="0"/>
                <a:t>.			4.400 TL/ay</a:t>
              </a:r>
            </a:p>
            <a:p>
              <a:pPr>
                <a:lnSpc>
                  <a:spcPct val="150000"/>
                </a:lnSpc>
              </a:pPr>
              <a:r>
                <a:rPr lang="tr-TR" b="1" dirty="0">
                  <a:solidFill>
                    <a:srgbClr val="FF0066"/>
                  </a:solidFill>
                </a:rPr>
                <a:t>Toplam		</a:t>
              </a:r>
              <a:r>
                <a:rPr lang="tr-TR" b="1" dirty="0" smtClean="0">
                  <a:solidFill>
                    <a:srgbClr val="FF0066"/>
                  </a:solidFill>
                </a:rPr>
                <a:t>	</a:t>
              </a:r>
              <a:r>
                <a:rPr lang="tr-TR" b="1" u="sng" dirty="0" smtClean="0">
                  <a:solidFill>
                    <a:srgbClr val="FF0066"/>
                  </a:solidFill>
                </a:rPr>
                <a:t>10.400 TL/ay</a:t>
              </a:r>
              <a:endParaRPr lang="en-US" u="sng" dirty="0"/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6381544" y="3906171"/>
            <a:ext cx="4639378" cy="2204580"/>
            <a:chOff x="5582651" y="1578544"/>
            <a:chExt cx="4639378" cy="3496511"/>
          </a:xfrm>
        </p:grpSpPr>
        <p:sp>
          <p:nvSpPr>
            <p:cNvPr id="8" name="Altıgen 7"/>
            <p:cNvSpPr/>
            <p:nvPr/>
          </p:nvSpPr>
          <p:spPr>
            <a:xfrm>
              <a:off x="5582651" y="1578544"/>
              <a:ext cx="4639378" cy="3496511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etin kutusu 8"/>
            <p:cNvSpPr txBox="1"/>
            <p:nvPr/>
          </p:nvSpPr>
          <p:spPr>
            <a:xfrm>
              <a:off x="5996540" y="1967059"/>
              <a:ext cx="3927115" cy="270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b="1" dirty="0"/>
                <a:t>Günlük 10 saat çalışıldığı </a:t>
              </a:r>
              <a:r>
                <a:rPr lang="tr-TR" b="1" dirty="0" smtClean="0"/>
                <a:t>varsayılırsa; </a:t>
              </a:r>
            </a:p>
            <a:p>
              <a:pPr>
                <a:lnSpc>
                  <a:spcPct val="150000"/>
                </a:lnSpc>
              </a:pPr>
              <a:r>
                <a:rPr lang="tr-TR" b="1" dirty="0" smtClean="0">
                  <a:solidFill>
                    <a:srgbClr val="FF0066"/>
                  </a:solidFill>
                </a:rPr>
                <a:t>(10 x 26 gün = 260 </a:t>
              </a:r>
              <a:r>
                <a:rPr lang="tr-TR" b="1" dirty="0">
                  <a:solidFill>
                    <a:srgbClr val="FF0066"/>
                  </a:solidFill>
                </a:rPr>
                <a:t>saat)</a:t>
              </a:r>
            </a:p>
            <a:p>
              <a:pPr>
                <a:lnSpc>
                  <a:spcPct val="150000"/>
                </a:lnSpc>
              </a:pPr>
              <a:r>
                <a:rPr lang="tr-TR" b="1" dirty="0">
                  <a:solidFill>
                    <a:srgbClr val="FF0066"/>
                  </a:solidFill>
                </a:rPr>
                <a:t>10.400/260 = </a:t>
              </a:r>
              <a:r>
                <a:rPr lang="tr-TR" b="1" dirty="0">
                  <a:solidFill>
                    <a:srgbClr val="0000FF"/>
                  </a:solidFill>
                </a:rPr>
                <a:t>40 TL/saat, 400 TL/gün </a:t>
              </a:r>
              <a:r>
                <a:rPr lang="tr-TR" sz="16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(Bu aynı zamanda sabit bir giderdir</a:t>
              </a:r>
              <a:r>
                <a:rPr lang="tr-TR" sz="16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.)</a:t>
              </a:r>
              <a:endParaRPr lang="en-US" dirty="0"/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4493894" y="682671"/>
            <a:ext cx="3536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MALİYETLER…</a:t>
            </a:r>
            <a:endParaRPr lang="tr-TR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787339" y="1303910"/>
            <a:ext cx="1062603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SABİT MALİYETLER</a:t>
            </a:r>
          </a:p>
          <a:p>
            <a:pPr algn="just"/>
            <a:r>
              <a:rPr lang="tr-TR" sz="1200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Hasta </a:t>
            </a:r>
            <a:r>
              <a:rPr lang="tr-TR" sz="12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sayısı ile değişmeyen 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</a:rPr>
              <a:t>maliyet kalemleridir. Klinik kapalı da olsa gider (para) yazan kalemlerdir. (kira, bina bakım-onarım, alet-ekipman </a:t>
            </a:r>
            <a:r>
              <a:rPr lang="tr-TR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bakım-onarım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</a:rPr>
              <a:t>, bina amortisman, alet-ekipman amortisman, enerji-yakıt, aidat, </a:t>
            </a:r>
            <a:r>
              <a:rPr lang="tr-T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yönetici ücreti, hekim ücreti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tr-T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daimi işçilik, 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</a:rPr>
              <a:t>vergi-muhasebe, sigorta, kredi faizi </a:t>
            </a:r>
            <a:r>
              <a:rPr lang="tr-TR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vb..) 	Amortisman 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</a:rPr>
              <a:t>= Elde ediliş değeri – hurda değeri?? / Ekonomik ömür</a:t>
            </a:r>
          </a:p>
          <a:p>
            <a:pPr algn="just"/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</a:rPr>
              <a:t>	    </a:t>
            </a:r>
            <a:r>
              <a:rPr lang="tr-TR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				 = 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</a:rPr>
              <a:t>20.000 /10 = 2.000 TL/yıl 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00FF"/>
                </a:solidFill>
              </a:rPr>
              <a:t>2- DEĞİŞKEN MALİYETLER</a:t>
            </a:r>
          </a:p>
          <a:p>
            <a:pPr>
              <a:lnSpc>
                <a:spcPct val="150000"/>
              </a:lnSpc>
            </a:pPr>
            <a:r>
              <a:rPr lang="tr-TR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Üretimle/</a:t>
            </a:r>
            <a:r>
              <a:rPr lang="tr-TR" sz="1200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hasta sayısıyla artıp azalan </a:t>
            </a:r>
            <a:r>
              <a:rPr lang="tr-TR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giderler; aşı-serum-ilaç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</a:rPr>
              <a:t>, tıbbi malzeme-sarf, kit, elektrik-su, ulaşım, büro-kırtasiye, mama </a:t>
            </a:r>
            <a:r>
              <a:rPr lang="tr-TR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vb.</a:t>
            </a:r>
            <a:endParaRPr lang="tr-TR" b="1" dirty="0">
              <a:solidFill>
                <a:srgbClr val="0000FF"/>
              </a:solidFill>
            </a:endParaRPr>
          </a:p>
        </p:txBody>
      </p:sp>
      <p:sp>
        <p:nvSpPr>
          <p:cNvPr id="13" name="12 5-Nokta Yıldız"/>
          <p:cNvSpPr/>
          <p:nvPr/>
        </p:nvSpPr>
        <p:spPr>
          <a:xfrm>
            <a:off x="4232364" y="1400886"/>
            <a:ext cx="308758" cy="201881"/>
          </a:xfrm>
          <a:prstGeom prst="star5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787339" y="3297166"/>
            <a:ext cx="10626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Diğer alanların aksine </a:t>
            </a:r>
            <a:r>
              <a:rPr lang="tr-TR" sz="1400" dirty="0">
                <a:latin typeface="Verdana" panose="020B0604030504040204" pitchFamily="34" charset="0"/>
                <a:ea typeface="Verdana" panose="020B0604030504040204" pitchFamily="34" charset="0"/>
              </a:rPr>
              <a:t>klinik işletmeciliği sabit maliyetlerin </a:t>
            </a:r>
            <a:r>
              <a:rPr lang="tr-TR" sz="14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(%60-80) </a:t>
            </a:r>
            <a:r>
              <a:rPr lang="tr-TR" sz="1400" dirty="0">
                <a:latin typeface="Verdana" panose="020B0604030504040204" pitchFamily="34" charset="0"/>
                <a:ea typeface="Verdana" panose="020B0604030504040204" pitchFamily="34" charset="0"/>
              </a:rPr>
              <a:t>yoğun olduğu bir çalışma alanıdır. </a:t>
            </a:r>
            <a:endParaRPr lang="tr-TR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tr-T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Sabit </a:t>
            </a:r>
            <a:r>
              <a:rPr lang="tr-TR" sz="1400" dirty="0">
                <a:latin typeface="Verdana" panose="020B0604030504040204" pitchFamily="34" charset="0"/>
                <a:ea typeface="Verdana" panose="020B0604030504040204" pitchFamily="34" charset="0"/>
              </a:rPr>
              <a:t>maliyetleri karşılamaya çalışıyorsunuz.</a:t>
            </a:r>
            <a:r>
              <a:rPr lang="tr-TR" sz="1400" b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</a:t>
            </a:r>
            <a:endParaRPr lang="tr-T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3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789709" y="2926080"/>
            <a:ext cx="6741622" cy="665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dörtgen 1"/>
          <p:cNvSpPr/>
          <p:nvPr/>
        </p:nvSpPr>
        <p:spPr>
          <a:xfrm>
            <a:off x="773081" y="615098"/>
            <a:ext cx="10786859" cy="54938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400" b="1" u="sng" dirty="0" smtClean="0">
                <a:solidFill>
                  <a:srgbClr val="FF0066"/>
                </a:solidFill>
              </a:rPr>
              <a:t>İşgücü maliyetleri</a:t>
            </a:r>
          </a:p>
          <a:p>
            <a:pPr>
              <a:lnSpc>
                <a:spcPct val="150000"/>
              </a:lnSpc>
            </a:pPr>
            <a:r>
              <a:rPr lang="tr-TR" sz="1200" b="1" u="sng" dirty="0" smtClean="0"/>
              <a:t>a) Müteşebbis, Yönetici, Siz +b) Vet. Hekim (varsa)+c- Tekniker, İşçi, Yardımcı personel, Sekreter vs. (varsa)</a:t>
            </a:r>
          </a:p>
          <a:p>
            <a:pPr>
              <a:lnSpc>
                <a:spcPct val="150000"/>
              </a:lnSpc>
            </a:pPr>
            <a:endParaRPr lang="tr-TR" sz="14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tr-TR" sz="1400" b="1" u="sng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 A S R A F  U N S U R L A R I</a:t>
            </a:r>
          </a:p>
          <a:p>
            <a:pPr>
              <a:lnSpc>
                <a:spcPct val="150000"/>
              </a:lnSpc>
            </a:pPr>
            <a:r>
              <a:rPr lang="tr-TR" sz="1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İşgücü (a+b+c) = (10.400 + c) 				15.000 TL/ay</a:t>
            </a:r>
          </a:p>
          <a:p>
            <a:pPr>
              <a:lnSpc>
                <a:spcPct val="150000"/>
              </a:lnSpc>
            </a:pPr>
            <a:r>
              <a:rPr lang="tr-TR" sz="1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Kira						2.000 </a:t>
            </a:r>
            <a:r>
              <a:rPr lang="tr-TR" sz="15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TL/ay</a:t>
            </a:r>
          </a:p>
          <a:p>
            <a:pPr>
              <a:lnSpc>
                <a:spcPct val="150000"/>
              </a:lnSpc>
            </a:pPr>
            <a:r>
              <a:rPr lang="tr-TR" sz="1400" b="1" u="sng" dirty="0" smtClean="0">
                <a:solidFill>
                  <a:srgbClr val="0000FF"/>
                </a:solidFill>
              </a:rPr>
              <a:t>3- Aşı, serum, ilaç					10.000 TL/ay</a:t>
            </a:r>
          </a:p>
          <a:p>
            <a:pPr>
              <a:lnSpc>
                <a:spcPct val="150000"/>
              </a:lnSpc>
            </a:pPr>
            <a:r>
              <a:rPr lang="tr-TR" sz="1400" b="1" u="sng" dirty="0" smtClean="0">
                <a:solidFill>
                  <a:srgbClr val="0000FF"/>
                </a:solidFill>
              </a:rPr>
              <a:t>4- Mama, aksesuar, sarf vs.				4.900 TL/ay</a:t>
            </a:r>
          </a:p>
          <a:p>
            <a:pPr>
              <a:lnSpc>
                <a:spcPct val="150000"/>
              </a:lnSpc>
            </a:pPr>
            <a:r>
              <a:rPr lang="tr-TR" sz="1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Ulaşım ve haberleşme				1.000 TL/ay</a:t>
            </a:r>
          </a:p>
          <a:p>
            <a:pPr>
              <a:lnSpc>
                <a:spcPct val="150000"/>
              </a:lnSpc>
            </a:pPr>
            <a:r>
              <a:rPr lang="tr-TR" sz="1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Kredi faizi					500 TL/ay</a:t>
            </a:r>
          </a:p>
          <a:p>
            <a:pPr>
              <a:lnSpc>
                <a:spcPct val="150000"/>
              </a:lnSpc>
            </a:pPr>
            <a:r>
              <a:rPr lang="tr-TR" sz="1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 Vergi-muhasebe					500 TL/ay</a:t>
            </a:r>
          </a:p>
          <a:p>
            <a:pPr>
              <a:lnSpc>
                <a:spcPct val="150000"/>
              </a:lnSpc>
            </a:pPr>
            <a:r>
              <a:rPr lang="tr-TR" sz="1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 Bina, alet-ekipman bakım onarım ve amortismanları		400 TL/ay</a:t>
            </a:r>
          </a:p>
          <a:p>
            <a:pPr>
              <a:lnSpc>
                <a:spcPct val="150000"/>
              </a:lnSpc>
            </a:pPr>
            <a:r>
              <a:rPr lang="tr-TR" sz="1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 Elektrik-su-ısınma, aidat				400 TL/ay</a:t>
            </a:r>
          </a:p>
          <a:p>
            <a:pPr>
              <a:lnSpc>
                <a:spcPct val="150000"/>
              </a:lnSpc>
            </a:pPr>
            <a:r>
              <a:rPr lang="tr-TR" sz="1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 Büro-kırtasiye					200 TL/ay</a:t>
            </a:r>
          </a:p>
          <a:p>
            <a:pPr>
              <a:lnSpc>
                <a:spcPct val="150000"/>
              </a:lnSpc>
            </a:pPr>
            <a:r>
              <a:rPr lang="tr-TR" sz="1400" b="1" u="sng" dirty="0" smtClean="0">
                <a:solidFill>
                  <a:srgbClr val="0000FF"/>
                </a:solidFill>
              </a:rPr>
              <a:t>11- Diğer						100 TL/ay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Toplam Masraflar					</a:t>
            </a:r>
            <a:r>
              <a:rPr lang="tr-TR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35.000 TL/ay</a:t>
            </a:r>
            <a:endParaRPr lang="tr-TR" b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911339" y="617954"/>
            <a:ext cx="3648601" cy="5355312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dirty="0" smtClean="0"/>
              <a:t>Gelen hasta sayısı ile ilgili olmayan (sabit olan) giderler, muayene-tedavi ve operasyon ücretlerine eklenmelidir. </a:t>
            </a:r>
          </a:p>
          <a:p>
            <a:endParaRPr lang="tr-TR" dirty="0"/>
          </a:p>
          <a:p>
            <a:r>
              <a:rPr lang="tr-TR" b="1" dirty="0" smtClean="0">
                <a:solidFill>
                  <a:srgbClr val="FF0066"/>
                </a:solidFill>
              </a:rPr>
              <a:t>Bunlar; 1+2+5+6+7+8+9+10</a:t>
            </a:r>
          </a:p>
          <a:p>
            <a:r>
              <a:rPr lang="tr-T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=20.000 TL/ay</a:t>
            </a:r>
          </a:p>
          <a:p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Aylık gelen hasta sayınız 50 ise;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20.000/50 = </a:t>
            </a:r>
            <a:r>
              <a:rPr lang="tr-TR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TL/hasta</a:t>
            </a:r>
          </a:p>
          <a:p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ise; 20.000/100 = </a:t>
            </a:r>
            <a:r>
              <a:rPr lang="tr-TR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TL/hasta</a:t>
            </a:r>
          </a:p>
          <a:p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tr-T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Diğer bir ifadeyle bu örnek maliyet yapısıyla; saatlik 100 TL, günlük 1.000 TL civarında </a:t>
            </a:r>
            <a:r>
              <a:rPr lang="tr-TR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sabit gideriniz </a:t>
            </a:r>
            <a:r>
              <a:rPr lang="tr-T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var!!!</a:t>
            </a:r>
          </a:p>
          <a:p>
            <a:pPr algn="just"/>
            <a:endParaRPr lang="tr-TR" sz="1200" b="1" u="sng" dirty="0" smtClean="0"/>
          </a:p>
          <a:p>
            <a:pPr algn="just">
              <a:lnSpc>
                <a:spcPct val="150000"/>
              </a:lnSpc>
            </a:pPr>
            <a:r>
              <a:rPr lang="tr-TR" sz="1200" b="1" u="sng" dirty="0" smtClean="0"/>
              <a:t>AMA, Yapılan araştırmada evcil hayvan sahiplerinin; </a:t>
            </a:r>
          </a:p>
          <a:p>
            <a:pPr algn="just"/>
            <a:r>
              <a:rPr lang="tr-TR" sz="1200" b="1" dirty="0" smtClean="0">
                <a:solidFill>
                  <a:srgbClr val="FF0066"/>
                </a:solidFill>
              </a:rPr>
              <a:t>%</a:t>
            </a:r>
            <a:r>
              <a:rPr lang="tr-TR" sz="1200" b="1" dirty="0">
                <a:solidFill>
                  <a:srgbClr val="FF0066"/>
                </a:solidFill>
              </a:rPr>
              <a:t>68’i &lt;100 </a:t>
            </a:r>
            <a:r>
              <a:rPr lang="tr-TR" sz="1200" b="1" dirty="0" smtClean="0">
                <a:solidFill>
                  <a:srgbClr val="FF0066"/>
                </a:solidFill>
              </a:rPr>
              <a:t>TL/ay; %</a:t>
            </a:r>
            <a:r>
              <a:rPr lang="tr-TR" sz="1200" b="1" dirty="0">
                <a:solidFill>
                  <a:srgbClr val="FF0066"/>
                </a:solidFill>
              </a:rPr>
              <a:t>26’sı 100-300 </a:t>
            </a:r>
            <a:r>
              <a:rPr lang="tr-TR" sz="1200" b="1" dirty="0" smtClean="0">
                <a:solidFill>
                  <a:srgbClr val="FF0066"/>
                </a:solidFill>
              </a:rPr>
              <a:t>TL/ay; %</a:t>
            </a:r>
            <a:r>
              <a:rPr lang="tr-TR" sz="1200" b="1" dirty="0">
                <a:solidFill>
                  <a:srgbClr val="FF0066"/>
                </a:solidFill>
              </a:rPr>
              <a:t>4’ü 300-400 </a:t>
            </a:r>
            <a:r>
              <a:rPr lang="tr-TR" sz="1200" b="1" dirty="0" smtClean="0">
                <a:solidFill>
                  <a:srgbClr val="FF0066"/>
                </a:solidFill>
              </a:rPr>
              <a:t>TL/ay harcama yapıyor!!!</a:t>
            </a:r>
            <a:endParaRPr 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6168042" y="5588535"/>
            <a:ext cx="1546167" cy="51538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134375" y="2810721"/>
            <a:ext cx="1513934" cy="442613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981398" y="3320722"/>
            <a:ext cx="1456912" cy="490888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1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81396" y="3579972"/>
            <a:ext cx="10648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 smtClean="0"/>
              <a:t>(</a:t>
            </a:r>
            <a:r>
              <a:rPr lang="tr-TR" sz="1600" b="1" dirty="0" err="1" smtClean="0"/>
              <a:t>Poli</a:t>
            </a:r>
            <a:r>
              <a:rPr lang="tr-TR" sz="1600" b="1" dirty="0" smtClean="0"/>
              <a:t>)klinik işletmeciliğinde de maliyetlerin düşük olması ve işletme döneminde </a:t>
            </a:r>
            <a:r>
              <a:rPr lang="tr-TR" sz="1600" b="1" dirty="0" smtClean="0">
                <a:solidFill>
                  <a:srgbClr val="FF0066"/>
                </a:solidFill>
              </a:rPr>
              <a:t>yüksek karlılık </a:t>
            </a:r>
            <a:r>
              <a:rPr lang="tr-TR" sz="1600" b="1" dirty="0" smtClean="0"/>
              <a:t>hedeflenmektedir. </a:t>
            </a:r>
          </a:p>
          <a:p>
            <a:pPr algn="just">
              <a:lnSpc>
                <a:spcPct val="150000"/>
              </a:lnSpc>
            </a:pPr>
            <a:r>
              <a:rPr lang="tr-TR" sz="1600" b="1" dirty="0" smtClean="0"/>
              <a:t>Ancak </a:t>
            </a:r>
            <a:r>
              <a:rPr lang="tr-TR" sz="1600" b="1" u="sng" dirty="0" smtClean="0">
                <a:solidFill>
                  <a:srgbClr val="FF0066"/>
                </a:solidFill>
              </a:rPr>
              <a:t>teknolojinin ilerlemesi</a:t>
            </a:r>
            <a:r>
              <a:rPr lang="tr-TR" sz="1600" b="1" dirty="0" smtClean="0"/>
              <a:t>, </a:t>
            </a:r>
            <a:r>
              <a:rPr lang="tr-TR" sz="1600" b="1" u="sng" dirty="0" smtClean="0">
                <a:solidFill>
                  <a:srgbClr val="FF0066"/>
                </a:solidFill>
              </a:rPr>
              <a:t>artan rekabet düzeyi </a:t>
            </a:r>
            <a:r>
              <a:rPr lang="tr-TR" sz="1600" b="1" dirty="0" smtClean="0"/>
              <a:t>ve </a:t>
            </a:r>
            <a:r>
              <a:rPr lang="tr-TR" sz="1600" b="1" u="sng" dirty="0" smtClean="0">
                <a:solidFill>
                  <a:srgbClr val="FF0066"/>
                </a:solidFill>
              </a:rPr>
              <a:t>hasta </a:t>
            </a:r>
            <a:r>
              <a:rPr lang="tr-TR" sz="1600" b="1" u="sng" dirty="0">
                <a:solidFill>
                  <a:srgbClr val="FF0066"/>
                </a:solidFill>
              </a:rPr>
              <a:t>sahiplerinin ileri düzey tetkik </a:t>
            </a:r>
            <a:r>
              <a:rPr lang="tr-TR" sz="1600" b="1" u="sng" dirty="0" smtClean="0">
                <a:solidFill>
                  <a:srgbClr val="FF0066"/>
                </a:solidFill>
              </a:rPr>
              <a:t>talebi</a:t>
            </a:r>
            <a:r>
              <a:rPr lang="tr-TR" sz="1600" b="1" dirty="0" smtClean="0"/>
              <a:t>, kuruluş döneminde de oldukça </a:t>
            </a:r>
            <a:r>
              <a:rPr lang="tr-TR" sz="1600" b="1" dirty="0" smtClean="0">
                <a:solidFill>
                  <a:srgbClr val="FF0066"/>
                </a:solidFill>
              </a:rPr>
              <a:t>yüklü yatırımlar </a:t>
            </a:r>
            <a:r>
              <a:rPr lang="tr-TR" sz="1600" b="1" dirty="0" smtClean="0"/>
              <a:t>yapmayı zorunlu kılmaktadır. </a:t>
            </a:r>
          </a:p>
          <a:p>
            <a:pPr algn="just">
              <a:lnSpc>
                <a:spcPct val="150000"/>
              </a:lnSpc>
            </a:pPr>
            <a:r>
              <a:rPr lang="tr-TR" sz="1600" b="1" dirty="0" smtClean="0"/>
              <a:t>Yapılan bu yatırımların hekimlik nosyonu ile birleşerek teşhis ve tedavideki etkinliği arttıkça </a:t>
            </a:r>
            <a:r>
              <a:rPr lang="tr-TR" sz="1600" b="1" dirty="0" err="1" smtClean="0"/>
              <a:t>klinisyenlere</a:t>
            </a:r>
            <a:r>
              <a:rPr lang="tr-TR" sz="1600" b="1" dirty="0" smtClean="0"/>
              <a:t> olan </a:t>
            </a:r>
            <a:r>
              <a:rPr lang="tr-TR" sz="1600" b="1" u="sng" dirty="0" smtClean="0">
                <a:solidFill>
                  <a:srgbClr val="FF0066"/>
                </a:solidFill>
              </a:rPr>
              <a:t>güven ve memnuniyet düzeyi</a:t>
            </a:r>
            <a:r>
              <a:rPr lang="tr-TR" sz="1600" b="1" u="sng" dirty="0" smtClean="0"/>
              <a:t> </a:t>
            </a:r>
            <a:r>
              <a:rPr lang="tr-TR" sz="1600" b="1" dirty="0" smtClean="0"/>
              <a:t>de artmaktadır. </a:t>
            </a:r>
          </a:p>
          <a:p>
            <a:pPr algn="just">
              <a:lnSpc>
                <a:spcPct val="150000"/>
              </a:lnSpc>
            </a:pPr>
            <a:r>
              <a:rPr lang="tr-TR" sz="1600" b="1" dirty="0" smtClean="0"/>
              <a:t>Böylece, piyasada </a:t>
            </a:r>
            <a:r>
              <a:rPr lang="tr-TR" sz="1600" b="1" u="sng" dirty="0" smtClean="0">
                <a:solidFill>
                  <a:srgbClr val="FF0066"/>
                </a:solidFill>
              </a:rPr>
              <a:t>tutunma ve kalıcılık</a:t>
            </a:r>
            <a:r>
              <a:rPr lang="tr-TR" sz="1600" b="1" dirty="0" smtClean="0">
                <a:solidFill>
                  <a:srgbClr val="FF0066"/>
                </a:solidFill>
              </a:rPr>
              <a:t> </a:t>
            </a:r>
            <a:r>
              <a:rPr lang="tr-TR" sz="1600" b="1" dirty="0" smtClean="0"/>
              <a:t>sağlanmaktadır. Bu da </a:t>
            </a:r>
            <a:r>
              <a:rPr lang="tr-TR" sz="1600" b="1" u="sng" dirty="0" smtClean="0">
                <a:solidFill>
                  <a:srgbClr val="FF0066"/>
                </a:solidFill>
              </a:rPr>
              <a:t>düzenli ve sürdürülebilir gelir </a:t>
            </a:r>
            <a:r>
              <a:rPr lang="tr-TR" sz="1600" b="1" dirty="0" smtClean="0"/>
              <a:t>artışına yol açmaktadır.  </a:t>
            </a:r>
          </a:p>
        </p:txBody>
      </p:sp>
      <p:sp>
        <p:nvSpPr>
          <p:cNvPr id="2" name="Çerçeve 1"/>
          <p:cNvSpPr/>
          <p:nvPr/>
        </p:nvSpPr>
        <p:spPr>
          <a:xfrm>
            <a:off x="991402" y="847023"/>
            <a:ext cx="10202779" cy="1395663"/>
          </a:xfrm>
          <a:prstGeom prst="fram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482291" y="1203158"/>
            <a:ext cx="9432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İşletmecilik maliyetlere hakim olma sanatıdır. </a:t>
            </a:r>
            <a:endParaRPr lang="tr-TR" sz="24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1600" b="1" dirty="0" smtClean="0"/>
              <a:t>Bu </a:t>
            </a:r>
            <a:r>
              <a:rPr lang="tr-TR" sz="1600" b="1" dirty="0"/>
              <a:t>sanatı kim daha iyi icra ederse o kadar karlı çalışmış olur</a:t>
            </a:r>
            <a:r>
              <a:rPr lang="tr-TR" sz="1600" b="1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516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4160885" y="5093807"/>
            <a:ext cx="4473268" cy="346509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Yuvarlatılmış Dikdörtgen 1"/>
          <p:cNvSpPr/>
          <p:nvPr/>
        </p:nvSpPr>
        <p:spPr>
          <a:xfrm>
            <a:off x="9046526" y="4708796"/>
            <a:ext cx="2402524" cy="385011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Çerçeve 4"/>
          <p:cNvSpPr/>
          <p:nvPr/>
        </p:nvSpPr>
        <p:spPr>
          <a:xfrm>
            <a:off x="678872" y="731523"/>
            <a:ext cx="10806545" cy="1588165"/>
          </a:xfrm>
          <a:prstGeom prst="fram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00545" y="940953"/>
            <a:ext cx="10377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Günümüzde Veteriner Hekimlik; </a:t>
            </a:r>
            <a:endParaRPr lang="tr-TR" b="1" u="sng" dirty="0" smtClean="0">
              <a:solidFill>
                <a:srgbClr val="FF0066"/>
              </a:solidFill>
              <a:latin typeface="Verdana" pitchFamily="34" charset="0"/>
              <a:ea typeface="Verdana" pitchFamily="34" charset="0"/>
            </a:endParaRPr>
          </a:p>
          <a:p>
            <a:pPr marL="285750" indent="-285750"/>
            <a:r>
              <a:rPr lang="tr-TR" sz="1600" b="1" dirty="0" smtClean="0">
                <a:latin typeface="Verdana" pitchFamily="34" charset="0"/>
                <a:ea typeface="Verdana" pitchFamily="34" charset="0"/>
              </a:rPr>
              <a:t>-Teknik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tr-TR" sz="1500" dirty="0" smtClean="0">
                <a:latin typeface="Verdana" pitchFamily="34" charset="0"/>
                <a:ea typeface="Verdana" pitchFamily="34" charset="0"/>
              </a:rPr>
              <a:t>(işin tekniğini bilen), </a:t>
            </a:r>
          </a:p>
          <a:p>
            <a:pPr marL="285750" indent="-285750"/>
            <a:r>
              <a:rPr lang="tr-TR" sz="1600" b="1" dirty="0" smtClean="0">
                <a:latin typeface="Verdana" pitchFamily="34" charset="0"/>
                <a:ea typeface="Verdana" pitchFamily="34" charset="0"/>
              </a:rPr>
              <a:t>-Teknolojik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tr-TR" sz="1500" dirty="0">
                <a:latin typeface="Verdana" pitchFamily="34" charset="0"/>
                <a:ea typeface="Verdana" pitchFamily="34" charset="0"/>
              </a:rPr>
              <a:t>(güncel teknolojiyi takip edip uygulayan) ve </a:t>
            </a:r>
          </a:p>
          <a:p>
            <a:pPr marL="285750" indent="-285750"/>
            <a:r>
              <a:rPr lang="tr-TR" sz="1600" b="1" dirty="0" smtClean="0">
                <a:latin typeface="Verdana" pitchFamily="34" charset="0"/>
                <a:ea typeface="Verdana" pitchFamily="34" charset="0"/>
              </a:rPr>
              <a:t>-Ekonomik</a:t>
            </a:r>
            <a:r>
              <a:rPr lang="tr-TR" sz="16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tr-TR" sz="1500" dirty="0">
                <a:latin typeface="Verdana" pitchFamily="34" charset="0"/>
                <a:ea typeface="Verdana" pitchFamily="34" charset="0"/>
              </a:rPr>
              <a:t>(yaptığı işin ekonomik olmasına gayret eden) bilgi  birikimine sahip kişi olarak tanımlanabilir. </a:t>
            </a:r>
            <a:endParaRPr lang="en-US" sz="15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Metin kutusu 3"/>
          <p:cNvSpPr txBox="1"/>
          <p:nvPr/>
        </p:nvSpPr>
        <p:spPr>
          <a:xfrm>
            <a:off x="752475" y="2733623"/>
            <a:ext cx="1069657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dirty="0">
                <a:latin typeface="Verdana" pitchFamily="34" charset="0"/>
                <a:ea typeface="Verdana" pitchFamily="34" charset="0"/>
              </a:rPr>
              <a:t>Klinik hekimliğinde sahada yaşanan en büyük sorunlardan birisi </a:t>
            </a:r>
            <a:r>
              <a:rPr lang="tr-TR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hizmetin ücretlendirilmesi ve ücretin tahsilinde </a:t>
            </a:r>
            <a:r>
              <a:rPr lang="tr-TR" sz="1600" dirty="0">
                <a:latin typeface="Verdana" pitchFamily="34" charset="0"/>
                <a:ea typeface="Verdana" pitchFamily="34" charset="0"/>
              </a:rPr>
              <a:t>yaşanmaktadır</a:t>
            </a:r>
            <a:r>
              <a:rPr lang="tr-TR" sz="1600" dirty="0"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</a:t>
            </a:r>
            <a:r>
              <a:rPr lang="tr-TR" sz="1600" dirty="0" smtClean="0"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.</a:t>
            </a:r>
            <a:r>
              <a:rPr lang="tr-TR" sz="1600" dirty="0">
                <a:latin typeface="Verdana" pitchFamily="34" charset="0"/>
                <a:ea typeface="Verdana" pitchFamily="34" charset="0"/>
              </a:rPr>
              <a:t> </a:t>
            </a:r>
            <a:r>
              <a:rPr lang="tr-TR" sz="1600" dirty="0" smtClean="0">
                <a:latin typeface="Verdana" pitchFamily="34" charset="0"/>
                <a:ea typeface="Verdana" pitchFamily="34" charset="0"/>
              </a:rPr>
              <a:t>Ücretlerde Resmi </a:t>
            </a:r>
            <a:r>
              <a:rPr lang="tr-TR" sz="1600" dirty="0">
                <a:latin typeface="Verdana" pitchFamily="34" charset="0"/>
                <a:ea typeface="Verdana" pitchFamily="34" charset="0"/>
              </a:rPr>
              <a:t>Oda tarifesini uygulama oranı</a:t>
            </a:r>
            <a:r>
              <a:rPr lang="tr-TR" sz="16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=%11,5 </a:t>
            </a:r>
            <a:r>
              <a:rPr lang="tr-TR" sz="16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 </a:t>
            </a:r>
            <a:endParaRPr lang="tr-TR" sz="1600" b="1" dirty="0" smtClean="0">
              <a:solidFill>
                <a:srgbClr val="FF0066"/>
              </a:solidFill>
              <a:latin typeface="Verdana" pitchFamily="34" charset="0"/>
              <a:ea typeface="Verdana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tr-TR" sz="1200" dirty="0" smtClean="0"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(oda ücretlerinin uygulanmaması, hem yüksek maliyetli yatırım yapanların karlılığını azaltırken, hem de uzun vadede kendilerinin karlı çalışmaması nedeniyle sürdürüleb</a:t>
            </a:r>
            <a:r>
              <a:rPr lang="tr-TR" sz="1200" dirty="0" smtClean="0"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ilirliklerini engellemektedir.)</a:t>
            </a:r>
            <a:r>
              <a:rPr lang="tr-TR" sz="1200" dirty="0" smtClean="0"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 </a:t>
            </a:r>
            <a:endParaRPr lang="tr-TR" sz="1200" dirty="0" smtClean="0">
              <a:latin typeface="Verdana" pitchFamily="34" charset="0"/>
              <a:ea typeface="Verdana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tr-TR" sz="16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Ücret </a:t>
            </a:r>
            <a:r>
              <a:rPr lang="tr-TR" sz="16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Tahsil oranı = %53,5 </a:t>
            </a:r>
            <a:r>
              <a:rPr lang="tr-TR" sz="16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tr-TR" sz="1600" dirty="0">
                <a:latin typeface="Verdana" pitchFamily="34" charset="0"/>
                <a:ea typeface="Verdana" pitchFamily="34" charset="0"/>
              </a:rPr>
              <a:t>(Tez çalışması), </a:t>
            </a:r>
            <a:r>
              <a:rPr lang="tr-TR" sz="16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%40 İstanbul </a:t>
            </a:r>
            <a:r>
              <a:rPr lang="tr-TR" sz="1600" dirty="0">
                <a:latin typeface="Verdana" pitchFamily="34" charset="0"/>
                <a:ea typeface="Verdana" pitchFamily="34" charset="0"/>
              </a:rPr>
              <a:t>(saha çalışması) </a:t>
            </a:r>
          </a:p>
          <a:p>
            <a:pPr>
              <a:lnSpc>
                <a:spcPct val="150000"/>
              </a:lnSpc>
            </a:pPr>
            <a:endParaRPr lang="tr-TR" sz="1600" dirty="0">
              <a:latin typeface="Verdana" pitchFamily="34" charset="0"/>
              <a:ea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400" dirty="0">
                <a:latin typeface="Verdana" pitchFamily="34" charset="0"/>
                <a:ea typeface="Verdana" pitchFamily="34" charset="0"/>
              </a:rPr>
              <a:t>Ancak mesleğimizdeki ekonomik yaklaşım, çok hassas davranmayı da gerektirmektedir. </a:t>
            </a:r>
            <a:r>
              <a:rPr lang="tr-TR" sz="1400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‘</a:t>
            </a:r>
            <a:r>
              <a:rPr lang="tr-TR" sz="1400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Parasız tedavi edemem’ </a:t>
            </a:r>
            <a:r>
              <a:rPr lang="tr-TR" sz="1400" dirty="0">
                <a:latin typeface="Verdana" pitchFamily="34" charset="0"/>
                <a:ea typeface="Verdana" pitchFamily="34" charset="0"/>
              </a:rPr>
              <a:t>yaklaşımı (insani/vicdani değil) ile </a:t>
            </a:r>
            <a:r>
              <a:rPr lang="tr-TR" sz="1400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‘her ne pahasına olursa olsun tedavi ederim’</a:t>
            </a:r>
            <a:r>
              <a:rPr lang="tr-TR" sz="1400" dirty="0">
                <a:latin typeface="Verdana" pitchFamily="34" charset="0"/>
                <a:ea typeface="Verdana" pitchFamily="34" charset="0"/>
              </a:rPr>
              <a:t> yaklaşımı (çok pahalı, çiftlik hayvanında kesime sevk etmek de bir seçenektir) arasında </a:t>
            </a:r>
            <a:r>
              <a:rPr lang="tr-TR" sz="1400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doğru tercih </a:t>
            </a:r>
            <a:r>
              <a:rPr lang="tr-TR" sz="1400" dirty="0">
                <a:latin typeface="Verdana" pitchFamily="34" charset="0"/>
                <a:ea typeface="Verdana" pitchFamily="34" charset="0"/>
              </a:rPr>
              <a:t>yapılmalı. </a:t>
            </a:r>
          </a:p>
          <a:p>
            <a:pPr>
              <a:lnSpc>
                <a:spcPct val="150000"/>
              </a:lnSpc>
            </a:pPr>
            <a:r>
              <a:rPr lang="tr-TR" sz="16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Rasyonel </a:t>
            </a:r>
            <a:r>
              <a:rPr lang="tr-TR" sz="16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(Akılcı) Tedavi Yaklaşımı </a:t>
            </a:r>
            <a:r>
              <a:rPr lang="tr-TR" sz="1600" dirty="0">
                <a:latin typeface="Verdana" pitchFamily="34" charset="0"/>
                <a:ea typeface="Verdana" pitchFamily="34" charset="0"/>
              </a:rPr>
              <a:t>benimsenmelidir. </a:t>
            </a:r>
            <a:endParaRPr lang="en-US" sz="1600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47346" y="1486205"/>
            <a:ext cx="775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X Hastalığı için farklı tedavi seçeneklerinin finansal yansımaları</a:t>
            </a:r>
            <a:endParaRPr lang="en-US" sz="1600" b="1" dirty="0">
              <a:solidFill>
                <a:srgbClr val="FF0066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51916"/>
              </p:ext>
            </p:extLst>
          </p:nvPr>
        </p:nvGraphicFramePr>
        <p:xfrm>
          <a:off x="1255894" y="1887783"/>
          <a:ext cx="8003608" cy="2097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902">
                  <a:extLst>
                    <a:ext uri="{9D8B030D-6E8A-4147-A177-3AD203B41FA5}">
                      <a16:colId xmlns:a16="http://schemas.microsoft.com/office/drawing/2014/main" val="624277252"/>
                    </a:ext>
                  </a:extLst>
                </a:gridCol>
                <a:gridCol w="2000902">
                  <a:extLst>
                    <a:ext uri="{9D8B030D-6E8A-4147-A177-3AD203B41FA5}">
                      <a16:colId xmlns:a16="http://schemas.microsoft.com/office/drawing/2014/main" val="3815017923"/>
                    </a:ext>
                  </a:extLst>
                </a:gridCol>
                <a:gridCol w="2000902">
                  <a:extLst>
                    <a:ext uri="{9D8B030D-6E8A-4147-A177-3AD203B41FA5}">
                      <a16:colId xmlns:a16="http://schemas.microsoft.com/office/drawing/2014/main" val="101944214"/>
                    </a:ext>
                  </a:extLst>
                </a:gridCol>
                <a:gridCol w="2000902">
                  <a:extLst>
                    <a:ext uri="{9D8B030D-6E8A-4147-A177-3AD203B41FA5}">
                      <a16:colId xmlns:a16="http://schemas.microsoft.com/office/drawing/2014/main" val="3501305990"/>
                    </a:ext>
                  </a:extLst>
                </a:gridCol>
              </a:tblGrid>
              <a:tr h="396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Tedavi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seçenekleri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rgbClr val="FF0066"/>
                          </a:solidFill>
                          <a:effectLst/>
                        </a:rPr>
                        <a:t>Toplam</a:t>
                      </a:r>
                      <a:r>
                        <a:rPr lang="en-US" sz="1600" dirty="0">
                          <a:solidFill>
                            <a:srgbClr val="FF0066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66"/>
                          </a:solidFill>
                          <a:effectLst/>
                        </a:rPr>
                        <a:t>Maliyet</a:t>
                      </a:r>
                      <a:r>
                        <a:rPr lang="en-US" sz="1600" dirty="0">
                          <a:solidFill>
                            <a:srgbClr val="FF0066"/>
                          </a:solidFill>
                          <a:effectLst/>
                        </a:rPr>
                        <a:t> (TL)</a:t>
                      </a:r>
                      <a:endParaRPr lang="en-US" sz="1600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rgbClr val="0000FF"/>
                          </a:solidFill>
                          <a:effectLst/>
                        </a:rPr>
                        <a:t>Gelir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</a:rPr>
                        <a:t> (TL)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solidFill>
                            <a:srgbClr val="7030A0"/>
                          </a:solidFill>
                          <a:effectLst/>
                        </a:rPr>
                        <a:t>İşletme </a:t>
                      </a:r>
                      <a:r>
                        <a:rPr lang="en-US" sz="1600" dirty="0" err="1">
                          <a:solidFill>
                            <a:srgbClr val="7030A0"/>
                          </a:solidFill>
                          <a:effectLst/>
                        </a:rPr>
                        <a:t>Kar</a:t>
                      </a:r>
                      <a:r>
                        <a:rPr lang="tr-TR" sz="1600" dirty="0">
                          <a:solidFill>
                            <a:srgbClr val="7030A0"/>
                          </a:solidFill>
                          <a:effectLst/>
                        </a:rPr>
                        <a:t>ı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</a:rPr>
                        <a:t> (TL)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517702"/>
                  </a:ext>
                </a:extLst>
              </a:tr>
              <a:tr h="342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1218126"/>
                  </a:ext>
                </a:extLst>
              </a:tr>
              <a:tr h="314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66"/>
                          </a:solidFill>
                          <a:effectLst/>
                        </a:rPr>
                        <a:t>4</a:t>
                      </a:r>
                      <a:endParaRPr lang="en-US" sz="1600" b="1" dirty="0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3,5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0,5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312580"/>
                  </a:ext>
                </a:extLst>
              </a:tr>
              <a:tr h="314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2927212"/>
                  </a:ext>
                </a:extLst>
              </a:tr>
              <a:tr h="354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4,5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4,5</a:t>
                      </a:r>
                      <a:endParaRPr lang="en-US" sz="18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6852692"/>
                  </a:ext>
                </a:extLst>
              </a:tr>
              <a:tr h="374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FF"/>
                          </a:solidFill>
                          <a:effectLst/>
                        </a:rPr>
                        <a:t>9,5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</a:rPr>
                        <a:t>2,5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983621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4011109" y="2626116"/>
            <a:ext cx="523702" cy="271087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48412" y="3624080"/>
            <a:ext cx="596767" cy="28875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50471" y="3217197"/>
            <a:ext cx="625642" cy="365759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 11"/>
          <p:cNvGrpSpPr/>
          <p:nvPr/>
        </p:nvGrpSpPr>
        <p:grpSpPr>
          <a:xfrm>
            <a:off x="8816737" y="2979890"/>
            <a:ext cx="2675821" cy="962527"/>
            <a:chOff x="8816737" y="4494995"/>
            <a:chExt cx="2675821" cy="962527"/>
          </a:xfrm>
        </p:grpSpPr>
        <p:sp>
          <p:nvSpPr>
            <p:cNvPr id="14" name="Sağ Ok 13"/>
            <p:cNvSpPr/>
            <p:nvPr/>
          </p:nvSpPr>
          <p:spPr>
            <a:xfrm rot="10800000">
              <a:off x="8816737" y="4494995"/>
              <a:ext cx="2579574" cy="962527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9221000" y="4769489"/>
              <a:ext cx="2271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chemeClr val="bg1"/>
                  </a:solidFill>
                </a:rPr>
                <a:t>Ekonomik optimum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Yuvarlatılmış Dikdörtgen 4"/>
          <p:cNvSpPr/>
          <p:nvPr/>
        </p:nvSpPr>
        <p:spPr>
          <a:xfrm>
            <a:off x="1229644" y="683394"/>
            <a:ext cx="2024195" cy="5678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/>
          <p:cNvSpPr txBox="1"/>
          <p:nvPr/>
        </p:nvSpPr>
        <p:spPr>
          <a:xfrm>
            <a:off x="1277772" y="779648"/>
            <a:ext cx="1928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00FF"/>
                </a:solidFill>
              </a:rPr>
              <a:t>ÖRNEK VAKA: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183907" y="4369869"/>
            <a:ext cx="9875520" cy="175432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rgbClr val="FF0066"/>
                </a:solidFill>
              </a:rPr>
              <a:t>Tedavi seçeneği</a:t>
            </a:r>
            <a:r>
              <a:rPr lang="tr-TR" b="1" dirty="0" smtClean="0">
                <a:solidFill>
                  <a:srgbClr val="FF0066"/>
                </a:solidFill>
              </a:rPr>
              <a:t>		</a:t>
            </a:r>
            <a:r>
              <a:rPr lang="tr-TR" b="1" u="sng" dirty="0" smtClean="0">
                <a:solidFill>
                  <a:srgbClr val="FF0066"/>
                </a:solidFill>
              </a:rPr>
              <a:t>Durumu	</a:t>
            </a:r>
            <a:r>
              <a:rPr lang="tr-TR" b="1" dirty="0" smtClean="0">
                <a:solidFill>
                  <a:srgbClr val="FF0066"/>
                </a:solidFill>
              </a:rPr>
              <a:t>	</a:t>
            </a:r>
            <a:r>
              <a:rPr lang="tr-TR" b="1" u="sng" dirty="0" smtClean="0">
                <a:solidFill>
                  <a:srgbClr val="FF0066"/>
                </a:solidFill>
              </a:rPr>
              <a:t>Teknik Etkinlik (+)</a:t>
            </a:r>
            <a:r>
              <a:rPr lang="tr-TR" b="1" dirty="0" smtClean="0">
                <a:solidFill>
                  <a:srgbClr val="FF0066"/>
                </a:solidFill>
              </a:rPr>
              <a:t>	</a:t>
            </a:r>
            <a:r>
              <a:rPr lang="tr-TR" b="1" u="sng" dirty="0" smtClean="0">
                <a:solidFill>
                  <a:srgbClr val="FF0066"/>
                </a:solidFill>
              </a:rPr>
              <a:t>Ekonomik Etkinlik (?)</a:t>
            </a:r>
          </a:p>
          <a:p>
            <a:r>
              <a:rPr lang="tr-TR" dirty="0" smtClean="0"/>
              <a:t>	</a:t>
            </a:r>
            <a:r>
              <a:rPr lang="tr-TR" b="1" dirty="0" smtClean="0">
                <a:solidFill>
                  <a:srgbClr val="FF0066"/>
                </a:solidFill>
              </a:rPr>
              <a:t>1</a:t>
            </a:r>
            <a:r>
              <a:rPr lang="tr-TR" b="1" dirty="0" smtClean="0"/>
              <a:t>		</a:t>
            </a:r>
            <a:r>
              <a:rPr lang="tr-TR" b="1" dirty="0" smtClean="0">
                <a:solidFill>
                  <a:srgbClr val="0000FF"/>
                </a:solidFill>
              </a:rPr>
              <a:t>İyileşti</a:t>
            </a:r>
            <a:r>
              <a:rPr lang="tr-TR" b="1" dirty="0" smtClean="0"/>
              <a:t>			</a:t>
            </a:r>
            <a:r>
              <a:rPr lang="tr-TR" b="1" dirty="0" smtClean="0">
                <a:solidFill>
                  <a:srgbClr val="00B050"/>
                </a:solidFill>
              </a:rPr>
              <a:t>+</a:t>
            </a:r>
            <a:r>
              <a:rPr lang="tr-TR" b="1" dirty="0" smtClean="0"/>
              <a:t>			</a:t>
            </a:r>
            <a:r>
              <a:rPr lang="tr-TR" b="1" dirty="0" smtClean="0">
                <a:solidFill>
                  <a:srgbClr val="7030A0"/>
                </a:solidFill>
              </a:rPr>
              <a:t>-</a:t>
            </a:r>
          </a:p>
          <a:p>
            <a:r>
              <a:rPr lang="tr-TR" b="1" dirty="0" smtClean="0"/>
              <a:t>	</a:t>
            </a:r>
            <a:r>
              <a:rPr lang="tr-TR" b="1" dirty="0" smtClean="0">
                <a:solidFill>
                  <a:srgbClr val="FF0066"/>
                </a:solidFill>
              </a:rPr>
              <a:t>2</a:t>
            </a:r>
            <a:r>
              <a:rPr lang="tr-TR" b="1" dirty="0" smtClean="0"/>
              <a:t>		</a:t>
            </a:r>
            <a:r>
              <a:rPr lang="tr-TR" b="1" dirty="0" smtClean="0">
                <a:solidFill>
                  <a:srgbClr val="0000FF"/>
                </a:solidFill>
              </a:rPr>
              <a:t>İyileşti</a:t>
            </a:r>
            <a:r>
              <a:rPr lang="tr-TR" b="1" dirty="0">
                <a:solidFill>
                  <a:srgbClr val="0000FF"/>
                </a:solidFill>
              </a:rPr>
              <a:t>	</a:t>
            </a:r>
            <a:r>
              <a:rPr lang="tr-TR" b="1" dirty="0"/>
              <a:t>		</a:t>
            </a:r>
            <a:r>
              <a:rPr lang="tr-TR" b="1" dirty="0">
                <a:solidFill>
                  <a:srgbClr val="00B050"/>
                </a:solidFill>
              </a:rPr>
              <a:t>+</a:t>
            </a:r>
            <a:r>
              <a:rPr lang="tr-TR" b="1" dirty="0"/>
              <a:t>		</a:t>
            </a:r>
            <a:r>
              <a:rPr lang="tr-TR" b="1" dirty="0" smtClean="0"/>
              <a:t>	</a:t>
            </a:r>
            <a:r>
              <a:rPr lang="tr-TR" b="1" dirty="0" smtClean="0">
                <a:solidFill>
                  <a:srgbClr val="7030A0"/>
                </a:solidFill>
              </a:rPr>
              <a:t>-</a:t>
            </a:r>
          </a:p>
          <a:p>
            <a:r>
              <a:rPr lang="tr-TR" b="1" dirty="0" smtClean="0"/>
              <a:t>	</a:t>
            </a:r>
            <a:r>
              <a:rPr lang="tr-TR" b="1" dirty="0" smtClean="0">
                <a:solidFill>
                  <a:srgbClr val="FF0066"/>
                </a:solidFill>
              </a:rPr>
              <a:t>3</a:t>
            </a:r>
            <a:r>
              <a:rPr lang="tr-TR" b="1" dirty="0" smtClean="0"/>
              <a:t>		</a:t>
            </a:r>
            <a:r>
              <a:rPr lang="tr-TR" b="1" dirty="0" smtClean="0">
                <a:solidFill>
                  <a:srgbClr val="0000FF"/>
                </a:solidFill>
              </a:rPr>
              <a:t>İyileşti</a:t>
            </a:r>
            <a:r>
              <a:rPr lang="tr-TR" b="1" dirty="0"/>
              <a:t>			</a:t>
            </a:r>
            <a:r>
              <a:rPr lang="tr-TR" b="1" dirty="0">
                <a:solidFill>
                  <a:srgbClr val="00B050"/>
                </a:solidFill>
              </a:rPr>
              <a:t>+</a:t>
            </a:r>
            <a:r>
              <a:rPr lang="tr-TR" b="1" dirty="0"/>
              <a:t>		</a:t>
            </a:r>
            <a:r>
              <a:rPr lang="tr-TR" b="1" dirty="0" smtClean="0"/>
              <a:t>	</a:t>
            </a:r>
            <a:r>
              <a:rPr lang="tr-TR" b="1" dirty="0" smtClean="0">
                <a:solidFill>
                  <a:srgbClr val="7030A0"/>
                </a:solidFill>
              </a:rPr>
              <a:t>-</a:t>
            </a:r>
          </a:p>
          <a:p>
            <a:r>
              <a:rPr lang="tr-TR" b="1" dirty="0" smtClean="0"/>
              <a:t>	</a:t>
            </a:r>
            <a:r>
              <a:rPr lang="tr-TR" b="1" dirty="0" smtClean="0">
                <a:solidFill>
                  <a:srgbClr val="FF0066"/>
                </a:solidFill>
              </a:rPr>
              <a:t>4</a:t>
            </a:r>
            <a:r>
              <a:rPr lang="tr-TR" b="1" dirty="0" smtClean="0"/>
              <a:t>		</a:t>
            </a:r>
            <a:r>
              <a:rPr lang="tr-TR" b="1" dirty="0" smtClean="0">
                <a:solidFill>
                  <a:srgbClr val="0000FF"/>
                </a:solidFill>
              </a:rPr>
              <a:t>İyileşti</a:t>
            </a:r>
            <a:r>
              <a:rPr lang="tr-TR" b="1" dirty="0"/>
              <a:t>			</a:t>
            </a:r>
            <a:r>
              <a:rPr lang="tr-TR" b="1" dirty="0">
                <a:solidFill>
                  <a:srgbClr val="00B050"/>
                </a:solidFill>
              </a:rPr>
              <a:t>+</a:t>
            </a:r>
            <a:r>
              <a:rPr lang="tr-TR" b="1" dirty="0"/>
              <a:t>			</a:t>
            </a:r>
            <a:r>
              <a:rPr lang="tr-T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r>
              <a:rPr lang="tr-TR" b="1" dirty="0" smtClean="0"/>
              <a:t>	</a:t>
            </a:r>
            <a:r>
              <a:rPr lang="tr-TR" b="1" dirty="0" smtClean="0">
                <a:solidFill>
                  <a:srgbClr val="FF0066"/>
                </a:solidFill>
              </a:rPr>
              <a:t>5</a:t>
            </a:r>
            <a:r>
              <a:rPr lang="tr-TR" b="1" dirty="0" smtClean="0"/>
              <a:t>		</a:t>
            </a:r>
            <a:r>
              <a:rPr lang="tr-TR" b="1" dirty="0" smtClean="0">
                <a:solidFill>
                  <a:srgbClr val="0000FF"/>
                </a:solidFill>
              </a:rPr>
              <a:t>İyileşti</a:t>
            </a:r>
            <a:r>
              <a:rPr lang="tr-TR" b="1" dirty="0"/>
              <a:t>			</a:t>
            </a:r>
            <a:r>
              <a:rPr lang="tr-TR" b="1" dirty="0">
                <a:solidFill>
                  <a:srgbClr val="00B050"/>
                </a:solidFill>
              </a:rPr>
              <a:t>+</a:t>
            </a:r>
            <a:r>
              <a:rPr lang="tr-TR" b="1" dirty="0"/>
              <a:t>		</a:t>
            </a:r>
            <a:r>
              <a:rPr lang="tr-TR" b="1" dirty="0" smtClean="0"/>
              <a:t>	</a:t>
            </a:r>
            <a:r>
              <a:rPr lang="tr-TR" b="1" dirty="0" smtClean="0">
                <a:solidFill>
                  <a:srgbClr val="7030A0"/>
                </a:solidFill>
              </a:rPr>
              <a:t>-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81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79646" y="1205725"/>
            <a:ext cx="106647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Hasta sahiplerinin genel yapıları ve beklentileri;</a:t>
            </a:r>
          </a:p>
          <a:p>
            <a:pPr algn="just">
              <a:lnSpc>
                <a:spcPct val="150000"/>
              </a:lnSpc>
            </a:pPr>
            <a:endParaRPr lang="tr-TR" sz="1600" b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tr-TR" sz="1600" dirty="0" smtClean="0">
                <a:latin typeface="Verdana" pitchFamily="34" charset="0"/>
                <a:ea typeface="Verdana" pitchFamily="34" charset="0"/>
              </a:rPr>
              <a:t>-Hasta sahiplerinin en önemli beklentileri; </a:t>
            </a:r>
            <a:r>
              <a:rPr lang="tr-TR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Deneyim, Uzmanlık, Nitelikli Hizmet  ve İletişim</a:t>
            </a:r>
          </a:p>
          <a:p>
            <a:pPr algn="just">
              <a:lnSpc>
                <a:spcPct val="200000"/>
              </a:lnSpc>
            </a:pPr>
            <a:r>
              <a:rPr lang="tr-TR" sz="1600" dirty="0" smtClean="0">
                <a:latin typeface="Verdana" pitchFamily="34" charset="0"/>
                <a:ea typeface="Verdana" pitchFamily="34" charset="0"/>
              </a:rPr>
              <a:t>-Muhatap olunan hayvan sahipleri; büyükbaşta büyük oranda ilkokul mezunu, pet kliniklerinde </a:t>
            </a:r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lise, üniversite ve üstü</a:t>
            </a:r>
            <a:r>
              <a:rPr lang="tr-TR" sz="1600" dirty="0" smtClean="0">
                <a:latin typeface="Verdana" pitchFamily="34" charset="0"/>
                <a:ea typeface="Verdana" pitchFamily="34" charset="0"/>
              </a:rPr>
              <a:t> eğitime sahip </a:t>
            </a:r>
            <a:r>
              <a:rPr lang="tr-TR" sz="16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(fırsat)</a:t>
            </a:r>
          </a:p>
          <a:p>
            <a:pPr algn="just">
              <a:lnSpc>
                <a:spcPct val="200000"/>
              </a:lnSpc>
            </a:pPr>
            <a:r>
              <a:rPr lang="tr-TR" sz="1600" dirty="0" smtClean="0">
                <a:latin typeface="Verdana" pitchFamily="34" charset="0"/>
                <a:ea typeface="Verdana" pitchFamily="34" charset="0"/>
              </a:rPr>
              <a:t>-Büyükbaşta genellikle bir kişi (baba) ile iletişim var, ikna kolay, bilinç düşük, maddi değeri fazla </a:t>
            </a:r>
            <a:r>
              <a:rPr lang="tr-TR" sz="1200" dirty="0" smtClean="0">
                <a:latin typeface="Verdana" pitchFamily="34" charset="0"/>
                <a:ea typeface="Verdana" pitchFamily="34" charset="0"/>
              </a:rPr>
              <a:t>(gelir/geçim için yapılıyor) </a:t>
            </a:r>
          </a:p>
          <a:p>
            <a:pPr algn="just">
              <a:lnSpc>
                <a:spcPct val="200000"/>
              </a:lnSpc>
            </a:pPr>
            <a:r>
              <a:rPr lang="tr-TR" sz="1600" dirty="0" smtClean="0">
                <a:latin typeface="Verdana" pitchFamily="34" charset="0"/>
                <a:ea typeface="Verdana" pitchFamily="34" charset="0"/>
              </a:rPr>
              <a:t>-Pet </a:t>
            </a:r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birçok kişi </a:t>
            </a:r>
            <a:r>
              <a:rPr lang="tr-TR" sz="1600" dirty="0" smtClean="0">
                <a:latin typeface="Verdana" pitchFamily="34" charset="0"/>
                <a:ea typeface="Verdana" pitchFamily="34" charset="0"/>
              </a:rPr>
              <a:t>(anne, baba, çocuk, hayvan severler vs) </a:t>
            </a:r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ile iletişim </a:t>
            </a:r>
            <a:r>
              <a:rPr lang="tr-TR" sz="1600" dirty="0" smtClean="0">
                <a:latin typeface="Verdana" pitchFamily="34" charset="0"/>
                <a:ea typeface="Verdana" pitchFamily="34" charset="0"/>
              </a:rPr>
              <a:t>var, </a:t>
            </a:r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ikna zor</a:t>
            </a:r>
            <a:r>
              <a:rPr lang="tr-TR" sz="1600" dirty="0" smtClean="0">
                <a:latin typeface="Verdana" pitchFamily="34" charset="0"/>
                <a:ea typeface="Verdana" pitchFamily="34" charset="0"/>
              </a:rPr>
              <a:t>, </a:t>
            </a:r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bilinç yüksek </a:t>
            </a:r>
            <a:r>
              <a:rPr lang="tr-TR" sz="1600" dirty="0" smtClean="0">
                <a:latin typeface="Verdana" pitchFamily="34" charset="0"/>
                <a:ea typeface="Verdana" pitchFamily="34" charset="0"/>
              </a:rPr>
              <a:t>ve </a:t>
            </a:r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manevi</a:t>
            </a:r>
            <a:r>
              <a:rPr lang="tr-TR" sz="1600" dirty="0" smtClean="0">
                <a:latin typeface="Verdana" pitchFamily="34" charset="0"/>
                <a:ea typeface="Verdana" pitchFamily="34" charset="0"/>
              </a:rPr>
              <a:t> değeri fazla </a:t>
            </a:r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(hobi)</a:t>
            </a:r>
          </a:p>
        </p:txBody>
      </p:sp>
    </p:spTree>
    <p:extLst>
      <p:ext uri="{BB962C8B-B14F-4D97-AF65-F5344CB8AC3E}">
        <p14:creationId xmlns:p14="http://schemas.microsoft.com/office/powerpoint/2010/main" val="338442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90921" y="2805047"/>
            <a:ext cx="1063197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 smtClean="0">
                <a:latin typeface="Verdana" pitchFamily="34" charset="0"/>
                <a:ea typeface="Verdana" pitchFamily="34" charset="0"/>
              </a:rPr>
              <a:t>Türkiye ile gelişmiş ülkeler </a:t>
            </a:r>
            <a:r>
              <a:rPr lang="tr-TR" sz="1600" b="1" dirty="0">
                <a:latin typeface="Verdana" pitchFamily="34" charset="0"/>
                <a:ea typeface="Verdana" pitchFamily="34" charset="0"/>
              </a:rPr>
              <a:t>(</a:t>
            </a:r>
            <a:r>
              <a:rPr lang="tr-TR" sz="1600" b="1" dirty="0" smtClean="0">
                <a:latin typeface="Verdana" pitchFamily="34" charset="0"/>
                <a:ea typeface="Verdana" pitchFamily="34" charset="0"/>
              </a:rPr>
              <a:t>ABD, AB ülkeleri, …); gelir, hayvan sayısı, verimlilik, tüketim, işletme yapıları, yem bitkisi ekim alanı gibi hayvancılığa ait istatistikler yönünden karşılaştırıldığında </a:t>
            </a:r>
            <a:r>
              <a:rPr lang="tr-TR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Türkiye aleyhine en az 2-3 kat farkın olduğu </a:t>
            </a:r>
            <a:r>
              <a:rPr lang="tr-TR" sz="1600" b="1" dirty="0" smtClean="0">
                <a:latin typeface="Verdana" pitchFamily="34" charset="0"/>
                <a:ea typeface="Verdana" pitchFamily="34" charset="0"/>
              </a:rPr>
              <a:t>görülecektir. </a:t>
            </a:r>
          </a:p>
          <a:p>
            <a:pPr algn="just">
              <a:lnSpc>
                <a:spcPct val="150000"/>
              </a:lnSpc>
            </a:pPr>
            <a:endParaRPr lang="tr-TR" sz="1600" b="1" dirty="0" smtClean="0">
              <a:latin typeface="Verdana" pitchFamily="34" charset="0"/>
              <a:ea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Sizce Türkiye lehine olan bir istatistik/göstergemiz var mıdır?</a:t>
            </a:r>
          </a:p>
        </p:txBody>
      </p:sp>
    </p:spTree>
    <p:extLst>
      <p:ext uri="{BB962C8B-B14F-4D97-AF65-F5344CB8AC3E}">
        <p14:creationId xmlns:p14="http://schemas.microsoft.com/office/powerpoint/2010/main" val="2868613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784764" y="2809269"/>
            <a:ext cx="58272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SONUÇ ve ÖNERİLER…</a:t>
            </a:r>
            <a:endParaRPr lang="en-US" sz="3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Çerçeve 1"/>
          <p:cNvSpPr/>
          <p:nvPr/>
        </p:nvSpPr>
        <p:spPr>
          <a:xfrm>
            <a:off x="2585258" y="2479818"/>
            <a:ext cx="6209607" cy="1366788"/>
          </a:xfrm>
          <a:prstGeom prst="fram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2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60396" y="1269718"/>
            <a:ext cx="10655166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700" dirty="0" smtClean="0">
                <a:latin typeface="Verdana" pitchFamily="34" charset="0"/>
                <a:ea typeface="Verdana" pitchFamily="34" charset="0"/>
              </a:rPr>
              <a:t>Veteriner hekimlikte </a:t>
            </a:r>
            <a:r>
              <a:rPr lang="tr-TR" sz="1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artan rekabet;</a:t>
            </a:r>
            <a:r>
              <a:rPr lang="tr-TR" sz="1700" dirty="0" smtClean="0">
                <a:latin typeface="Verdana" pitchFamily="34" charset="0"/>
                <a:ea typeface="Verdana" pitchFamily="34" charset="0"/>
              </a:rPr>
              <a:t> yatırım, alet-ekipman yönünde olduğu gibi </a:t>
            </a:r>
            <a:r>
              <a:rPr lang="tr-TR" sz="1700" b="1" u="sng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uzmanlaşmada da</a:t>
            </a:r>
            <a:r>
              <a:rPr lang="tr-TR" sz="17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tr-TR" sz="1700" dirty="0" smtClean="0">
                <a:latin typeface="Verdana" pitchFamily="34" charset="0"/>
                <a:ea typeface="Verdana" pitchFamily="34" charset="0"/>
              </a:rPr>
              <a:t>kendini göstermektedir. </a:t>
            </a:r>
          </a:p>
          <a:p>
            <a:pPr algn="just">
              <a:lnSpc>
                <a:spcPct val="150000"/>
              </a:lnSpc>
            </a:pPr>
            <a:r>
              <a:rPr lang="tr-TR" sz="1700" dirty="0" err="1" smtClean="0">
                <a:latin typeface="Verdana" pitchFamily="34" charset="0"/>
                <a:ea typeface="Verdana" pitchFamily="34" charset="0"/>
              </a:rPr>
              <a:t>Klinisyenlerin</a:t>
            </a:r>
            <a:r>
              <a:rPr lang="tr-TR" sz="1700" dirty="0" smtClean="0">
                <a:latin typeface="Verdana" pitchFamily="34" charset="0"/>
                <a:ea typeface="Verdana" pitchFamily="34" charset="0"/>
              </a:rPr>
              <a:t> mutlaka lisans eğitimi sonrası kendilerini (yurtiçi/yurtdışı) gerek </a:t>
            </a:r>
            <a:r>
              <a:rPr lang="tr-TR" sz="1700" b="1" u="sng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teknik</a:t>
            </a:r>
            <a:r>
              <a:rPr lang="tr-TR" sz="17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tr-TR" sz="1700" dirty="0" smtClean="0">
                <a:latin typeface="Verdana" pitchFamily="34" charset="0"/>
                <a:ea typeface="Verdana" pitchFamily="34" charset="0"/>
              </a:rPr>
              <a:t>anlamda gerekse </a:t>
            </a:r>
            <a:r>
              <a:rPr lang="tr-TR" sz="1700" b="1" u="sng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lisansüstü eğitim</a:t>
            </a:r>
            <a:r>
              <a:rPr lang="tr-TR" sz="17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tr-TR" sz="1700" dirty="0" smtClean="0">
                <a:latin typeface="Verdana" pitchFamily="34" charset="0"/>
                <a:ea typeface="Verdana" pitchFamily="34" charset="0"/>
              </a:rPr>
              <a:t>yoluyla geliştirmeleri gerekir.</a:t>
            </a:r>
          </a:p>
          <a:p>
            <a:pPr algn="just">
              <a:lnSpc>
                <a:spcPct val="150000"/>
              </a:lnSpc>
            </a:pPr>
            <a:endParaRPr lang="tr-TR" sz="1500" dirty="0" smtClean="0">
              <a:latin typeface="Verdana" pitchFamily="34" charset="0"/>
              <a:ea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500" i="1" dirty="0" smtClean="0">
                <a:latin typeface="Verdana" pitchFamily="34" charset="0"/>
                <a:ea typeface="Verdana" pitchFamily="34" charset="0"/>
              </a:rPr>
              <a:t>Bizim çalışmalarımızda da; </a:t>
            </a:r>
            <a:r>
              <a:rPr lang="en-US" sz="1500" i="1" dirty="0" smtClean="0">
                <a:latin typeface="Verdana" pitchFamily="34" charset="0"/>
                <a:ea typeface="Verdana" pitchFamily="34" charset="0"/>
              </a:rPr>
              <a:t>Veteriner </a:t>
            </a:r>
            <a:r>
              <a:rPr lang="en-US" sz="1500" i="1" dirty="0" err="1">
                <a:latin typeface="Verdana" pitchFamily="34" charset="0"/>
                <a:ea typeface="Verdana" pitchFamily="34" charset="0"/>
              </a:rPr>
              <a:t>hekimlerin</a:t>
            </a:r>
            <a:r>
              <a:rPr lang="en-US" sz="1500" i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500" b="1" i="1" dirty="0" err="1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mezuniyet</a:t>
            </a:r>
            <a:r>
              <a:rPr lang="en-US" sz="1500" b="1" i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500" b="1" i="1" dirty="0" err="1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sonrası</a:t>
            </a:r>
            <a:r>
              <a:rPr lang="en-US" sz="1500" b="1" i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500" b="1" i="1" dirty="0" err="1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mesleki</a:t>
            </a:r>
            <a:r>
              <a:rPr lang="en-US" sz="1500" b="1" i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500" b="1" i="1" dirty="0" err="1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eğitim</a:t>
            </a:r>
            <a:r>
              <a:rPr lang="en-US" sz="1500" b="1" i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 (</a:t>
            </a:r>
            <a:r>
              <a:rPr lang="en-US" sz="1500" b="1" i="1" dirty="0" err="1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kurs-seminer</a:t>
            </a:r>
            <a:r>
              <a:rPr lang="en-US" sz="1500" b="1" i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 vs.) </a:t>
            </a:r>
            <a:r>
              <a:rPr lang="en-US" sz="1500" i="1" dirty="0" err="1">
                <a:latin typeface="Verdana" pitchFamily="34" charset="0"/>
                <a:ea typeface="Verdana" pitchFamily="34" charset="0"/>
              </a:rPr>
              <a:t>almalarının</a:t>
            </a:r>
            <a:r>
              <a:rPr lang="en-US" sz="1500" i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500" i="1" dirty="0" err="1">
                <a:latin typeface="Verdana" pitchFamily="34" charset="0"/>
                <a:ea typeface="Verdana" pitchFamily="34" charset="0"/>
              </a:rPr>
              <a:t>aylık</a:t>
            </a:r>
            <a:r>
              <a:rPr lang="en-US" sz="1500" i="1" dirty="0">
                <a:latin typeface="Verdana" pitchFamily="34" charset="0"/>
                <a:ea typeface="Verdana" pitchFamily="34" charset="0"/>
              </a:rPr>
              <a:t> net </a:t>
            </a:r>
            <a:r>
              <a:rPr lang="en-US" sz="1500" i="1" dirty="0" err="1">
                <a:latin typeface="Verdana" pitchFamily="34" charset="0"/>
                <a:ea typeface="Verdana" pitchFamily="34" charset="0"/>
              </a:rPr>
              <a:t>karlarını</a:t>
            </a:r>
            <a:r>
              <a:rPr lang="en-US" sz="1500" i="1" dirty="0">
                <a:latin typeface="Verdana" pitchFamily="34" charset="0"/>
                <a:ea typeface="Verdana" pitchFamily="34" charset="0"/>
              </a:rPr>
              <a:t> </a:t>
            </a:r>
            <a:r>
              <a:rPr lang="tr-TR" sz="1500" i="1" dirty="0" smtClean="0">
                <a:latin typeface="Verdana" pitchFamily="34" charset="0"/>
                <a:ea typeface="Verdana" pitchFamily="34" charset="0"/>
              </a:rPr>
              <a:t>önemli düzeyde </a:t>
            </a:r>
            <a:r>
              <a:rPr lang="en-US" sz="1500" i="1" dirty="0" err="1" smtClean="0">
                <a:latin typeface="Verdana" pitchFamily="34" charset="0"/>
                <a:ea typeface="Verdana" pitchFamily="34" charset="0"/>
              </a:rPr>
              <a:t>artırdığı</a:t>
            </a:r>
            <a:r>
              <a:rPr lang="en-US" sz="1500" i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en-US" sz="1500" i="1" dirty="0" err="1">
                <a:latin typeface="Verdana" pitchFamily="34" charset="0"/>
                <a:ea typeface="Verdana" pitchFamily="34" charset="0"/>
              </a:rPr>
              <a:t>sonucuna</a:t>
            </a:r>
            <a:r>
              <a:rPr lang="en-US" sz="1500" i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500" i="1" dirty="0" err="1" smtClean="0">
                <a:latin typeface="Verdana" pitchFamily="34" charset="0"/>
                <a:ea typeface="Verdana" pitchFamily="34" charset="0"/>
              </a:rPr>
              <a:t>ula</a:t>
            </a:r>
            <a:r>
              <a:rPr lang="tr-TR" sz="1500" i="1" dirty="0" smtClean="0">
                <a:latin typeface="Verdana" pitchFamily="34" charset="0"/>
                <a:ea typeface="Verdana" pitchFamily="34" charset="0"/>
              </a:rPr>
              <a:t>ş</a:t>
            </a:r>
            <a:r>
              <a:rPr lang="en-US" sz="1500" i="1" dirty="0" err="1" smtClean="0">
                <a:latin typeface="Verdana" pitchFamily="34" charset="0"/>
                <a:ea typeface="Verdana" pitchFamily="34" charset="0"/>
              </a:rPr>
              <a:t>ılmıştır</a:t>
            </a:r>
            <a:r>
              <a:rPr lang="tr-TR" sz="1500" i="1" dirty="0" smtClean="0">
                <a:latin typeface="Verdana" pitchFamily="34" charset="0"/>
                <a:ea typeface="Verdana" pitchFamily="34" charset="0"/>
              </a:rPr>
              <a:t> (Tez).</a:t>
            </a:r>
            <a:r>
              <a:rPr lang="en-US" sz="1500" i="1" dirty="0" smtClean="0">
                <a:latin typeface="Verdana" pitchFamily="34" charset="0"/>
                <a:ea typeface="Verdana" pitchFamily="34" charset="0"/>
              </a:rPr>
              <a:t> </a:t>
            </a:r>
            <a:endParaRPr lang="tr-TR" sz="1500" i="1" dirty="0" smtClean="0">
              <a:latin typeface="Verdana" pitchFamily="34" charset="0"/>
              <a:ea typeface="Verdana" pitchFamily="34" charset="0"/>
            </a:endParaRPr>
          </a:p>
          <a:p>
            <a:pPr algn="just">
              <a:lnSpc>
                <a:spcPct val="150000"/>
              </a:lnSpc>
            </a:pPr>
            <a:endParaRPr lang="tr-TR" sz="1500" i="1" dirty="0" smtClean="0">
              <a:latin typeface="Verdana" pitchFamily="34" charset="0"/>
              <a:ea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500" dirty="0" smtClean="0">
                <a:latin typeface="Verdana" pitchFamily="34" charset="0"/>
                <a:ea typeface="Verdana" pitchFamily="34" charset="0"/>
              </a:rPr>
              <a:t>Veteriner kliniklerinin incelendiği </a:t>
            </a:r>
            <a:r>
              <a:rPr lang="tr-TR" sz="1500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araştırma sayısı az.. </a:t>
            </a:r>
            <a:r>
              <a:rPr lang="tr-TR" sz="1500" dirty="0" smtClean="0">
                <a:latin typeface="Verdana" pitchFamily="34" charset="0"/>
                <a:ea typeface="Verdana" pitchFamily="34" charset="0"/>
              </a:rPr>
              <a:t>Önce sorunlar doğru belirlenmeli ki </a:t>
            </a:r>
            <a:r>
              <a:rPr lang="tr-TR" sz="1500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(teşhis), </a:t>
            </a:r>
            <a:r>
              <a:rPr lang="tr-TR" sz="1500" dirty="0" smtClean="0">
                <a:latin typeface="Verdana" pitchFamily="34" charset="0"/>
                <a:ea typeface="Verdana" pitchFamily="34" charset="0"/>
              </a:rPr>
              <a:t>çözüm önerileri </a:t>
            </a:r>
            <a:r>
              <a:rPr lang="tr-TR" sz="1500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(tedavi) </a:t>
            </a:r>
            <a:r>
              <a:rPr lang="tr-TR" sz="1500" dirty="0" smtClean="0">
                <a:latin typeface="Verdana" pitchFamily="34" charset="0"/>
                <a:ea typeface="Verdana" pitchFamily="34" charset="0"/>
              </a:rPr>
              <a:t>ortaya konulabilsin. Buna da </a:t>
            </a:r>
            <a:r>
              <a:rPr lang="tr-TR" sz="1500" dirty="0" err="1" smtClean="0">
                <a:latin typeface="Verdana" pitchFamily="34" charset="0"/>
                <a:ea typeface="Verdana" pitchFamily="34" charset="0"/>
              </a:rPr>
              <a:t>klinisyenler</a:t>
            </a:r>
            <a:r>
              <a:rPr lang="tr-TR" sz="1500" dirty="0" smtClean="0">
                <a:latin typeface="Verdana" pitchFamily="34" charset="0"/>
                <a:ea typeface="Verdana" pitchFamily="34" charset="0"/>
              </a:rPr>
              <a:t>, lisansüstü eğitim yaparak öncülük edebilir. Kendiniz yap(a)masanız bile lisansüstü eğitimlerde klinik işletmeciliğini araştıranlara yardımcı olun..</a:t>
            </a:r>
            <a:r>
              <a:rPr lang="tr-TR" sz="1400" dirty="0">
                <a:latin typeface="Verdana" pitchFamily="34" charset="0"/>
                <a:ea typeface="Verdana" pitchFamily="34" charset="0"/>
              </a:rPr>
              <a:t> </a:t>
            </a:r>
            <a:endParaRPr lang="tr-TR" sz="1400" dirty="0" smtClean="0">
              <a:latin typeface="Verdana" pitchFamily="34" charset="0"/>
              <a:ea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Verdana" pitchFamily="34" charset="0"/>
                <a:ea typeface="Verdana" pitchFamily="34" charset="0"/>
              </a:rPr>
              <a:t>İletişime </a:t>
            </a:r>
            <a:r>
              <a:rPr lang="tr-TR" sz="1600" dirty="0">
                <a:latin typeface="Verdana" pitchFamily="34" charset="0"/>
                <a:ea typeface="Verdana" pitchFamily="34" charset="0"/>
              </a:rPr>
              <a:t>çalışanlardan başlayın</a:t>
            </a:r>
            <a:r>
              <a:rPr lang="tr-TR" sz="1600" dirty="0" smtClean="0">
                <a:latin typeface="Verdana" pitchFamily="34" charset="0"/>
                <a:ea typeface="Verdana" pitchFamily="34" charset="0"/>
              </a:rPr>
              <a:t>.. Çalışanlarınıza </a:t>
            </a:r>
            <a:r>
              <a:rPr lang="tr-TR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saygılı, adil ve kibar </a:t>
            </a:r>
            <a:r>
              <a:rPr lang="tr-TR" sz="1600" dirty="0">
                <a:latin typeface="Verdana" pitchFamily="34" charset="0"/>
                <a:ea typeface="Verdana" pitchFamily="34" charset="0"/>
              </a:rPr>
              <a:t>olun ki, onlar da hasta ve sahibine aynı şekilde davransın</a:t>
            </a:r>
            <a:r>
              <a:rPr lang="tr-TR" sz="1600" dirty="0" smtClean="0">
                <a:latin typeface="Verdana" pitchFamily="34" charset="0"/>
                <a:ea typeface="Verdana" pitchFamily="34" charset="0"/>
              </a:rPr>
              <a:t>.</a:t>
            </a:r>
          </a:p>
        </p:txBody>
      </p:sp>
      <p:grpSp>
        <p:nvGrpSpPr>
          <p:cNvPr id="5" name="4 Grup"/>
          <p:cNvGrpSpPr/>
          <p:nvPr/>
        </p:nvGrpSpPr>
        <p:grpSpPr>
          <a:xfrm>
            <a:off x="1900052" y="637148"/>
            <a:ext cx="7754587" cy="692888"/>
            <a:chOff x="1900052" y="637148"/>
            <a:chExt cx="7754587" cy="692888"/>
          </a:xfrm>
        </p:grpSpPr>
        <p:sp>
          <p:nvSpPr>
            <p:cNvPr id="3" name="2 Metin kutusu"/>
            <p:cNvSpPr txBox="1"/>
            <p:nvPr/>
          </p:nvSpPr>
          <p:spPr>
            <a:xfrm>
              <a:off x="2113795" y="783775"/>
              <a:ext cx="7137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FF0066"/>
                  </a:solidFill>
                  <a:latin typeface="Verdana" pitchFamily="34" charset="0"/>
                  <a:ea typeface="Verdana" pitchFamily="34" charset="0"/>
                </a:rPr>
                <a:t>EĞİTİM, UZMANLAŞMA ve İLETİŞİM… </a:t>
              </a:r>
              <a:endParaRPr lang="tr-TR" sz="24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4" name="Çerçeve 1"/>
            <p:cNvSpPr/>
            <p:nvPr/>
          </p:nvSpPr>
          <p:spPr>
            <a:xfrm>
              <a:off x="1900052" y="637148"/>
              <a:ext cx="7754587" cy="692888"/>
            </a:xfrm>
            <a:prstGeom prst="fram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2740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795647" y="2457344"/>
            <a:ext cx="1060466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>
                <a:latin typeface="Verdana" pitchFamily="34" charset="0"/>
                <a:ea typeface="Verdana" pitchFamily="34" charset="0"/>
              </a:rPr>
              <a:t>Sesinizi duyurabilmek için bu ve benzeri faaliyetlere (kongre, sempozyum, </a:t>
            </a:r>
            <a:r>
              <a:rPr lang="tr-TR" dirty="0" err="1" smtClean="0">
                <a:latin typeface="Verdana" pitchFamily="34" charset="0"/>
                <a:ea typeface="Verdana" pitchFamily="34" charset="0"/>
              </a:rPr>
              <a:t>çalıştay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, panel vs.) </a:t>
            </a:r>
            <a:r>
              <a:rPr lang="tr-TR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ÖNCÜLÜK</a:t>
            </a:r>
            <a:r>
              <a:rPr lang="tr-TR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edin. Zamanla </a:t>
            </a:r>
            <a:r>
              <a:rPr lang="tr-TR" b="1" dirty="0" err="1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farkındalık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 oluşacaktır (bakir bir alan).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dirty="0" smtClean="0">
              <a:latin typeface="Verdana" pitchFamily="34" charset="0"/>
              <a:ea typeface="Verdana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>
                <a:latin typeface="Verdana" pitchFamily="34" charset="0"/>
                <a:ea typeface="Verdana" pitchFamily="34" charset="0"/>
              </a:rPr>
              <a:t>Sizin sorunlarınızı biz değil </a:t>
            </a:r>
            <a:r>
              <a:rPr lang="tr-TR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SİZ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 dile getirin. Bunun için fırsat(</a:t>
            </a:r>
            <a:r>
              <a:rPr lang="tr-TR" dirty="0" err="1" smtClean="0">
                <a:latin typeface="Verdana" pitchFamily="34" charset="0"/>
                <a:ea typeface="Verdana" pitchFamily="34" charset="0"/>
              </a:rPr>
              <a:t>lar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) yaratın. </a:t>
            </a:r>
            <a:r>
              <a:rPr lang="tr-TR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Lisansüstü eğitimler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 bunun için çok uygun. Sorunlarınızın akademik düzeye çekilmesine ve bilimsel olarak çözülmesine olanak sağlayın.. Yapılacak olan tezler sizlerin </a:t>
            </a:r>
            <a:r>
              <a:rPr lang="tr-TR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SESİ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 olacaktır. Çözüm önerileri de bu sayede gelişecektir.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tr-TR" dirty="0" smtClean="0">
              <a:latin typeface="Verdana" pitchFamily="34" charset="0"/>
              <a:ea typeface="Verdana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>
                <a:latin typeface="Verdana" pitchFamily="34" charset="0"/>
                <a:ea typeface="Verdana" pitchFamily="34" charset="0"/>
              </a:rPr>
              <a:t>İlgili </a:t>
            </a:r>
            <a:r>
              <a:rPr lang="tr-TR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hasta sahiplerini 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de kongrelere </a:t>
            </a:r>
            <a:r>
              <a:rPr lang="tr-TR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DAVET EDİN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.. </a:t>
            </a:r>
          </a:p>
        </p:txBody>
      </p:sp>
      <p:grpSp>
        <p:nvGrpSpPr>
          <p:cNvPr id="6" name="5 Grup"/>
          <p:cNvGrpSpPr/>
          <p:nvPr/>
        </p:nvGrpSpPr>
        <p:grpSpPr>
          <a:xfrm>
            <a:off x="1900052" y="637148"/>
            <a:ext cx="7754587" cy="692888"/>
            <a:chOff x="1900052" y="637148"/>
            <a:chExt cx="7754587" cy="692888"/>
          </a:xfrm>
        </p:grpSpPr>
        <p:sp>
          <p:nvSpPr>
            <p:cNvPr id="7" name="6 Metin kutusu"/>
            <p:cNvSpPr txBox="1"/>
            <p:nvPr/>
          </p:nvSpPr>
          <p:spPr>
            <a:xfrm>
              <a:off x="2113795" y="783775"/>
              <a:ext cx="7137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FF0066"/>
                  </a:solidFill>
                  <a:latin typeface="Verdana" pitchFamily="34" charset="0"/>
                  <a:ea typeface="Verdana" pitchFamily="34" charset="0"/>
                </a:rPr>
                <a:t>EĞİTİM, UZMANLAŞMA ve İLETİŞİM… </a:t>
              </a:r>
              <a:endParaRPr lang="tr-TR" sz="24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8" name="Çerçeve 1"/>
            <p:cNvSpPr/>
            <p:nvPr/>
          </p:nvSpPr>
          <p:spPr>
            <a:xfrm>
              <a:off x="1900052" y="637148"/>
              <a:ext cx="7754587" cy="692888"/>
            </a:xfrm>
            <a:prstGeom prst="fram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762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60396" y="1424093"/>
            <a:ext cx="106551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Deneyim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 arttıkça </a:t>
            </a:r>
            <a:r>
              <a:rPr lang="tr-TR" sz="1400" dirty="0" smtClean="0">
                <a:latin typeface="Verdana" pitchFamily="34" charset="0"/>
                <a:ea typeface="Verdana" pitchFamily="34" charset="0"/>
              </a:rPr>
              <a:t>(5 yıldan sonra) 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gelir/karlılık artıyor (Tez). İlk yıllarda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sabırlı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 olmak gerekli..</a:t>
            </a:r>
          </a:p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Yatırımın geri dönüş süresi 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= 1,9-2,6 yıl (Tez); 1,5 yıl (Ankara) =1,5-2 yıl denilebilir.</a:t>
            </a:r>
          </a:p>
          <a:p>
            <a:pPr algn="just">
              <a:lnSpc>
                <a:spcPct val="150000"/>
              </a:lnSpc>
            </a:pPr>
            <a:endParaRPr lang="tr-TR" dirty="0" smtClean="0">
              <a:latin typeface="Verdana" pitchFamily="34" charset="0"/>
              <a:ea typeface="Verdana" pitchFamily="34" charset="0"/>
            </a:endParaRPr>
          </a:p>
          <a:p>
            <a:r>
              <a:rPr lang="tr-TR" b="1" dirty="0" smtClean="0">
                <a:latin typeface="Verdana" pitchFamily="34" charset="0"/>
                <a:ea typeface="Verdana" pitchFamily="34" charset="0"/>
              </a:rPr>
              <a:t>1 Hasta # 1 Hasta</a:t>
            </a:r>
          </a:p>
          <a:p>
            <a:r>
              <a:rPr lang="tr-TR" b="1" dirty="0" smtClean="0">
                <a:latin typeface="Verdana" pitchFamily="34" charset="0"/>
                <a:ea typeface="Verdana" pitchFamily="34" charset="0"/>
              </a:rPr>
              <a:t>1 Hasta = ?? Hasta</a:t>
            </a:r>
          </a:p>
          <a:p>
            <a:endParaRPr lang="tr-TR" b="1" dirty="0" smtClean="0">
              <a:latin typeface="Verdana" pitchFamily="34" charset="0"/>
              <a:ea typeface="Verdana" pitchFamily="34" charset="0"/>
            </a:endParaRPr>
          </a:p>
          <a:p>
            <a:r>
              <a:rPr lang="tr-TR" b="1" u="sng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Yapılan Çalışmada (Tekrar gelme nedeni?); </a:t>
            </a:r>
          </a:p>
          <a:p>
            <a:pPr>
              <a:lnSpc>
                <a:spcPct val="150000"/>
              </a:lnSpc>
            </a:pPr>
            <a:r>
              <a:rPr lang="tr-TR" b="1" u="sng" dirty="0" smtClean="0">
                <a:latin typeface="Verdana" pitchFamily="34" charset="0"/>
                <a:ea typeface="Verdana" pitchFamily="34" charset="0"/>
              </a:rPr>
              <a:t>-% 46 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Önceki Memnuniyet</a:t>
            </a:r>
          </a:p>
          <a:p>
            <a:pPr>
              <a:lnSpc>
                <a:spcPct val="150000"/>
              </a:lnSpc>
            </a:pPr>
            <a:r>
              <a:rPr lang="tr-TR" b="1" u="sng" dirty="0" smtClean="0">
                <a:latin typeface="Verdana" pitchFamily="34" charset="0"/>
                <a:ea typeface="Verdana" pitchFamily="34" charset="0"/>
              </a:rPr>
              <a:t>-% 28 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Tavsiye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Verdana" pitchFamily="34" charset="0"/>
                <a:ea typeface="Verdana" pitchFamily="34" charset="0"/>
              </a:rPr>
              <a:t>-% 26 Diğer (Komplike, Yakınlık, Medya vs)</a:t>
            </a:r>
          </a:p>
          <a:p>
            <a:endParaRPr lang="tr-TR" b="1" dirty="0" smtClean="0">
              <a:latin typeface="Verdana" pitchFamily="34" charset="0"/>
              <a:ea typeface="Verdana" pitchFamily="34" charset="0"/>
            </a:endParaRPr>
          </a:p>
          <a:p>
            <a:r>
              <a:rPr lang="tr-TR" b="1" dirty="0" smtClean="0">
                <a:latin typeface="Verdana" pitchFamily="34" charset="0"/>
                <a:ea typeface="Verdana" pitchFamily="34" charset="0"/>
              </a:rPr>
              <a:t>O halde gelen 1 hasta memnun kaldıysa = </a:t>
            </a:r>
            <a:r>
              <a:rPr lang="tr-TR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1,75 HASTA</a:t>
            </a:r>
          </a:p>
          <a:p>
            <a:r>
              <a:rPr lang="tr-TR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Diğer taraftan bakıldığında; gelip hizmetinizden memnun olmayan 1 hastanın da 1’den fazla hasta kaybına neden olduğunu unutmamak gerekir…</a:t>
            </a:r>
            <a:endParaRPr lang="tr-TR" dirty="0" smtClean="0">
              <a:latin typeface="Verdana" pitchFamily="34" charset="0"/>
              <a:ea typeface="Verdana" pitchFamily="34" charset="0"/>
            </a:endParaRPr>
          </a:p>
        </p:txBody>
      </p:sp>
      <p:grpSp>
        <p:nvGrpSpPr>
          <p:cNvPr id="4" name="3 Grup"/>
          <p:cNvGrpSpPr/>
          <p:nvPr/>
        </p:nvGrpSpPr>
        <p:grpSpPr>
          <a:xfrm>
            <a:off x="914400" y="637148"/>
            <a:ext cx="10509662" cy="692888"/>
            <a:chOff x="1900052" y="637148"/>
            <a:chExt cx="7807520" cy="692888"/>
          </a:xfrm>
        </p:grpSpPr>
        <p:sp>
          <p:nvSpPr>
            <p:cNvPr id="5" name="4 Metin kutusu"/>
            <p:cNvSpPr txBox="1"/>
            <p:nvPr/>
          </p:nvSpPr>
          <p:spPr>
            <a:xfrm>
              <a:off x="1900052" y="783775"/>
              <a:ext cx="7807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FF0066"/>
                  </a:solidFill>
                  <a:latin typeface="Verdana" pitchFamily="34" charset="0"/>
                  <a:ea typeface="Verdana" pitchFamily="34" charset="0"/>
                </a:rPr>
                <a:t>DENEYİM, MÜŞTERİ MEMNUNİYETİ VE NİTELİKLİ HİZMET… </a:t>
              </a:r>
              <a:endParaRPr lang="tr-TR" sz="24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6" name="Çerçeve 1"/>
            <p:cNvSpPr/>
            <p:nvPr/>
          </p:nvSpPr>
          <p:spPr>
            <a:xfrm>
              <a:off x="1900052" y="637148"/>
              <a:ext cx="7754587" cy="692888"/>
            </a:xfrm>
            <a:prstGeom prst="fram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Yuvarlatılmış Dikdörtgen 6"/>
          <p:cNvSpPr/>
          <p:nvPr/>
        </p:nvSpPr>
        <p:spPr>
          <a:xfrm>
            <a:off x="6294922" y="5208580"/>
            <a:ext cx="1684421" cy="423511"/>
          </a:xfrm>
          <a:prstGeom prst="round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şağı Bükülü Ok 7"/>
          <p:cNvSpPr/>
          <p:nvPr/>
        </p:nvSpPr>
        <p:spPr>
          <a:xfrm rot="1780457">
            <a:off x="3801666" y="2800215"/>
            <a:ext cx="4213012" cy="1425857"/>
          </a:xfrm>
          <a:prstGeom prst="curvedDownArrow">
            <a:avLst>
              <a:gd name="adj1" fmla="val 25000"/>
              <a:gd name="adj2" fmla="val 50156"/>
              <a:gd name="adj3" fmla="val 25000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40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60396" y="1656850"/>
            <a:ext cx="106551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Verdana" pitchFamily="34" charset="0"/>
                <a:ea typeface="Verdana" pitchFamily="34" charset="0"/>
              </a:rPr>
              <a:t>Tıp ve diş hekimliğinde bireysel muayenehaneler giderek poliklinik, hastane formatına dönüşüyor. </a:t>
            </a:r>
            <a:r>
              <a:rPr lang="tr-TR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GÜÇLER BİRLEŞİYOR, REKABET ve HİZMET ÇEŞİTLİLİĞİ ARTIYOR </a:t>
            </a:r>
            <a:r>
              <a:rPr lang="tr-TR" sz="1600" dirty="0" smtClean="0">
                <a:latin typeface="Verdana" pitchFamily="34" charset="0"/>
                <a:ea typeface="Verdana" pitchFamily="34" charset="0"/>
              </a:rPr>
              <a:t>(bakkal-market-süpermarket). Veteriner </a:t>
            </a:r>
            <a:r>
              <a:rPr lang="tr-TR" sz="1600" dirty="0" err="1" smtClean="0">
                <a:latin typeface="Verdana" pitchFamily="34" charset="0"/>
                <a:ea typeface="Verdana" pitchFamily="34" charset="0"/>
              </a:rPr>
              <a:t>Hekimlik’te</a:t>
            </a:r>
            <a:r>
              <a:rPr lang="tr-TR" sz="1600" dirty="0" smtClean="0">
                <a:latin typeface="Verdana" pitchFamily="34" charset="0"/>
                <a:ea typeface="Verdana" pitchFamily="34" charset="0"/>
              </a:rPr>
              <a:t> de aynı yapılanma başlamış durumda….artan rekabete hazırlıklı olun, Hizmet kalite/çeşitliliği önemli ve ayırıcı hale geliyor..</a:t>
            </a:r>
          </a:p>
          <a:p>
            <a:pPr algn="just">
              <a:lnSpc>
                <a:spcPct val="150000"/>
              </a:lnSpc>
            </a:pPr>
            <a:endParaRPr lang="tr-TR" sz="1600" dirty="0">
              <a:latin typeface="Verdana" pitchFamily="34" charset="0"/>
              <a:ea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600" b="1" u="sng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ÖNERİ!!</a:t>
            </a:r>
          </a:p>
          <a:p>
            <a:pPr>
              <a:lnSpc>
                <a:spcPct val="150000"/>
              </a:lnSpc>
            </a:pPr>
            <a:r>
              <a:rPr lang="tr-TR" sz="1600" b="1" u="sng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Muayene/tedavi ücreti ve ödemeler;</a:t>
            </a:r>
          </a:p>
          <a:p>
            <a:pPr>
              <a:lnSpc>
                <a:spcPct val="150000"/>
              </a:lnSpc>
            </a:pPr>
            <a:r>
              <a:rPr lang="tr-T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-Hizmet Verilen Kurum (</a:t>
            </a:r>
            <a:r>
              <a:rPr lang="tr-TR" sz="1600" dirty="0">
                <a:latin typeface="Verdana" panose="020B0604030504040204" pitchFamily="34" charset="0"/>
                <a:ea typeface="Verdana" panose="020B0604030504040204" pitchFamily="34" charset="0"/>
              </a:rPr>
              <a:t>maliyetler </a:t>
            </a:r>
            <a:r>
              <a:rPr lang="tr-T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farklı; klinik</a:t>
            </a:r>
            <a:r>
              <a:rPr lang="tr-TR" sz="1600" dirty="0">
                <a:latin typeface="Verdana" panose="020B0604030504040204" pitchFamily="34" charset="0"/>
                <a:ea typeface="Verdana" panose="020B0604030504040204" pitchFamily="34" charset="0"/>
              </a:rPr>
              <a:t>, poliklinik, </a:t>
            </a:r>
            <a:r>
              <a:rPr lang="tr-T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hastane) ve </a:t>
            </a:r>
          </a:p>
          <a:p>
            <a:pPr>
              <a:lnSpc>
                <a:spcPct val="150000"/>
              </a:lnSpc>
            </a:pPr>
            <a:r>
              <a:rPr lang="tr-T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-Uzmanlığa göre değişebilir mi? 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-Bankalar </a:t>
            </a:r>
            <a:r>
              <a:rPr lang="tr-TR" sz="1600" dirty="0"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arasında olduğu gibi (kredi verilirken) özel veteriner </a:t>
            </a:r>
            <a:r>
              <a:rPr lang="tr-TR" sz="1600" dirty="0" smtClean="0"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hekimlerde </a:t>
            </a:r>
            <a:r>
              <a:rPr lang="tr-TR" sz="1600" dirty="0"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de </a:t>
            </a:r>
            <a:r>
              <a:rPr lang="tr-TR" sz="1600" dirty="0" smtClean="0"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Odalar </a:t>
            </a:r>
            <a:r>
              <a:rPr lang="tr-TR" sz="1600" dirty="0"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aracılığıyla </a:t>
            </a:r>
            <a:r>
              <a:rPr lang="tr-TR" sz="1600" dirty="0" smtClean="0"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ortak </a:t>
            </a:r>
            <a:r>
              <a:rPr lang="tr-TR" sz="1600" b="1" dirty="0"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Müşteri Bilgi Sistemi/Ağı </a:t>
            </a:r>
            <a:r>
              <a:rPr lang="tr-TR" sz="1600" dirty="0" smtClean="0">
                <a:latin typeface="Verdana" pitchFamily="34" charset="0"/>
                <a:ea typeface="Verdana" pitchFamily="34" charset="0"/>
                <a:sym typeface="Wingdings" panose="05000000000000000000" pitchFamily="2" charset="2"/>
              </a:rPr>
              <a:t>kurulabilir mi?</a:t>
            </a:r>
            <a:endParaRPr lang="tr-TR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3 Grup"/>
          <p:cNvGrpSpPr/>
          <p:nvPr/>
        </p:nvGrpSpPr>
        <p:grpSpPr>
          <a:xfrm>
            <a:off x="914400" y="637148"/>
            <a:ext cx="10509662" cy="692888"/>
            <a:chOff x="1900052" y="637148"/>
            <a:chExt cx="7807520" cy="692888"/>
          </a:xfrm>
        </p:grpSpPr>
        <p:sp>
          <p:nvSpPr>
            <p:cNvPr id="5" name="4 Metin kutusu"/>
            <p:cNvSpPr txBox="1"/>
            <p:nvPr/>
          </p:nvSpPr>
          <p:spPr>
            <a:xfrm>
              <a:off x="1900052" y="783775"/>
              <a:ext cx="7807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FF0066"/>
                  </a:solidFill>
                  <a:latin typeface="Verdana" pitchFamily="34" charset="0"/>
                  <a:ea typeface="Verdana" pitchFamily="34" charset="0"/>
                </a:rPr>
                <a:t>DENEYİM, MÜŞTERİ MEMNUNİYETİ VE NİTELİKLİ HİZMET… </a:t>
              </a:r>
              <a:endParaRPr lang="tr-TR" sz="24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6" name="Çerçeve 1"/>
            <p:cNvSpPr/>
            <p:nvPr/>
          </p:nvSpPr>
          <p:spPr>
            <a:xfrm>
              <a:off x="1900052" y="637148"/>
              <a:ext cx="7754587" cy="692888"/>
            </a:xfrm>
            <a:prstGeom prst="fram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2740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31273" y="2418829"/>
            <a:ext cx="818209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-İş </a:t>
            </a:r>
            <a:r>
              <a:rPr lang="tr-TR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sağlığı ve güvenliğine dikkat? </a:t>
            </a:r>
            <a:endParaRPr lang="tr-TR" b="1" dirty="0" smtClean="0">
              <a:solidFill>
                <a:srgbClr val="FF0066"/>
              </a:solidFill>
              <a:latin typeface="Verdana" pitchFamily="34" charset="0"/>
              <a:ea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Verdana" panose="020B0604030504040204" pitchFamily="34" charset="0"/>
                <a:ea typeface="Verdana" panose="020B0604030504040204" pitchFamily="34" charset="0"/>
              </a:rPr>
              <a:t>Çalışanların 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</a:rPr>
              <a:t>görev ve sorumluluklarını belirleyip, </a:t>
            </a:r>
            <a:r>
              <a:rPr lang="tr-TR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yazılı tebliğ edin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</a:rPr>
              <a:t>, takip edin, kontrol edin. İhlaller olursa uyarın, </a:t>
            </a:r>
            <a:r>
              <a:rPr lang="tr-TR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kayıt altına alın</a:t>
            </a:r>
            <a:r>
              <a:rPr lang="tr-TR" dirty="0" smtClean="0">
                <a:latin typeface="Verdana" panose="020B0604030504040204" pitchFamily="34" charset="0"/>
                <a:ea typeface="Verdana" panose="020B0604030504040204" pitchFamily="34" charset="0"/>
              </a:rPr>
              <a:t>. Olması gereken belge, tabela, uyarı levhası vs. temin edin.. </a:t>
            </a: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Verdana" panose="020B0604030504040204" pitchFamily="34" charset="0"/>
                <a:ea typeface="Verdana" panose="020B0604030504040204" pitchFamily="34" charset="0"/>
              </a:rPr>
              <a:t>Aksi </a:t>
            </a: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</a:rPr>
              <a:t>halde vicdanen ve maddi olarak yıpranabilirsiniz..</a:t>
            </a:r>
            <a:endParaRPr lang="tr-T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Verdana" panose="020B0604030504040204" pitchFamily="34" charset="0"/>
                <a:ea typeface="Verdana" panose="020B0604030504040204" pitchFamily="34" charset="0"/>
              </a:rPr>
              <a:t>Hasta gelince yapılacak işler, hasta gittikten sonra yapılacak işler vs. için yazılı </a:t>
            </a:r>
            <a:r>
              <a:rPr lang="tr-T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döküman</a:t>
            </a:r>
            <a:r>
              <a:rPr lang="tr-T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(iş tanımları/iş akış şemaları) </a:t>
            </a:r>
            <a:r>
              <a:rPr lang="tr-TR" dirty="0" smtClean="0">
                <a:latin typeface="Verdana" panose="020B0604030504040204" pitchFamily="34" charset="0"/>
                <a:ea typeface="Verdana" panose="020B0604030504040204" pitchFamily="34" charset="0"/>
              </a:rPr>
              <a:t>hazırlayın.. </a:t>
            </a:r>
          </a:p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-Kişisel verilerin korunmasına dikkat?</a:t>
            </a:r>
            <a:endParaRPr lang="tr-TR" b="1" dirty="0"/>
          </a:p>
        </p:txBody>
      </p:sp>
      <p:pic>
        <p:nvPicPr>
          <p:cNvPr id="3" name="Picture 6" descr="Söz Uçar Yazı Kalır | Duvar Panoları &amp; Kavram Haritaları &amp; Ders Materyalleri Bart Simpson, Kurgu Karakter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883" y="2738301"/>
            <a:ext cx="22098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etin kutusu"/>
          <p:cNvSpPr txBox="1"/>
          <p:nvPr/>
        </p:nvSpPr>
        <p:spPr>
          <a:xfrm>
            <a:off x="831273" y="1911927"/>
            <a:ext cx="2718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UNUTMAYIN!!</a:t>
            </a:r>
            <a:endParaRPr lang="tr-TR" sz="2400" b="1" dirty="0">
              <a:solidFill>
                <a:srgbClr val="FF0066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30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982698" y="3470760"/>
            <a:ext cx="5640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TEŞEKKÜRLER…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Çerçeve 1"/>
          <p:cNvSpPr/>
          <p:nvPr/>
        </p:nvSpPr>
        <p:spPr>
          <a:xfrm>
            <a:off x="2828527" y="3119085"/>
            <a:ext cx="5986914" cy="1366788"/>
          </a:xfrm>
          <a:prstGeom prst="fram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244437" y="1166244"/>
            <a:ext cx="730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Sağlık, değeri para ile ölçülemeyecek kadar değerlidir. </a:t>
            </a:r>
          </a:p>
          <a:p>
            <a:pPr algn="ctr">
              <a:lnSpc>
                <a:spcPct val="150000"/>
              </a:lnSpc>
            </a:pPr>
            <a:r>
              <a:rPr lang="tr-TR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Sağlık verin </a:t>
            </a:r>
            <a:r>
              <a:rPr lang="tr-TR" b="1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sağlıklı olun..</a:t>
            </a:r>
            <a:endParaRPr lang="tr-TR" b="1" dirty="0" smtClean="0">
              <a:solidFill>
                <a:srgbClr val="FF0066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6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798022" y="1725984"/>
            <a:ext cx="10623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EVET</a:t>
            </a:r>
            <a:endParaRPr lang="en-US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981693" y="3018841"/>
            <a:ext cx="9112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Avrupa’da 1. sırada </a:t>
            </a:r>
          </a:p>
          <a:p>
            <a:pPr algn="just">
              <a:lnSpc>
                <a:spcPct val="150000"/>
              </a:lnSpc>
            </a:pPr>
            <a:r>
              <a:rPr lang="tr-TR" sz="24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Dünya’da 3. sırada </a:t>
            </a:r>
            <a:r>
              <a:rPr lang="tr-TR" sz="2400" b="1" dirty="0" smtClean="0">
                <a:latin typeface="Verdana" pitchFamily="34" charset="0"/>
                <a:ea typeface="Verdana" pitchFamily="34" charset="0"/>
              </a:rPr>
              <a:t>olduğumuz bu gösterge nedir?</a:t>
            </a:r>
            <a:endParaRPr lang="tr-TR" sz="2400" b="1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8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47156" y="764451"/>
            <a:ext cx="10050088" cy="137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VETERİNER FAKÜLTESİ SAYILARI </a:t>
            </a:r>
            <a:endParaRPr lang="tr-TR" sz="4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tr-TR" dirty="0" smtClean="0">
                <a:latin typeface="Verdana" pitchFamily="34" charset="0"/>
                <a:ea typeface="Verdana" pitchFamily="34" charset="0"/>
              </a:rPr>
              <a:t>(</a:t>
            </a:r>
            <a:r>
              <a:rPr lang="tr-TR" dirty="0">
                <a:latin typeface="Verdana" pitchFamily="34" charset="0"/>
                <a:ea typeface="Verdana" pitchFamily="34" charset="0"/>
              </a:rPr>
              <a:t>1,5 milyar nüfuslu ÇİN ve 1,3 milyar nüfuslu </a:t>
            </a:r>
            <a:r>
              <a:rPr lang="tr-TR" dirty="0" err="1">
                <a:latin typeface="Verdana" pitchFamily="34" charset="0"/>
                <a:ea typeface="Verdana" pitchFamily="34" charset="0"/>
              </a:rPr>
              <a:t>HİNDİSTAN’dan</a:t>
            </a:r>
            <a:r>
              <a:rPr lang="tr-TR" dirty="0">
                <a:latin typeface="Verdana" pitchFamily="34" charset="0"/>
                <a:ea typeface="Verdana" pitchFamily="34" charset="0"/>
              </a:rPr>
              <a:t> </a:t>
            </a:r>
            <a:r>
              <a:rPr lang="tr-TR" dirty="0" smtClean="0">
                <a:latin typeface="Verdana" pitchFamily="34" charset="0"/>
                <a:ea typeface="Verdana" pitchFamily="34" charset="0"/>
              </a:rPr>
              <a:t>sonra geliyoruz…)</a:t>
            </a:r>
            <a:endParaRPr lang="tr-TR" dirty="0"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7" name="4 Grafik"/>
          <p:cNvGraphicFramePr/>
          <p:nvPr/>
        </p:nvGraphicFramePr>
        <p:xfrm>
          <a:off x="1524000" y="2410691"/>
          <a:ext cx="6276109" cy="374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612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959" y="1317361"/>
            <a:ext cx="1061535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tr-TR" sz="1600" b="1" dirty="0" smtClean="0">
              <a:latin typeface="Verdana" pitchFamily="34" charset="0"/>
              <a:ea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600" b="1" dirty="0" smtClean="0">
                <a:latin typeface="Verdana" pitchFamily="34" charset="0"/>
                <a:ea typeface="Verdana" pitchFamily="34" charset="0"/>
              </a:rPr>
              <a:t>Yüksek standartlar getirilmesi gerekir.</a:t>
            </a:r>
          </a:p>
          <a:p>
            <a:pPr algn="just">
              <a:lnSpc>
                <a:spcPct val="150000"/>
              </a:lnSpc>
            </a:pPr>
            <a:r>
              <a:rPr lang="tr-TR" sz="16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-VUÇEP</a:t>
            </a:r>
            <a:r>
              <a:rPr lang="tr-TR" sz="1600" b="1" dirty="0" smtClean="0">
                <a:latin typeface="Verdana" pitchFamily="34" charset="0"/>
                <a:ea typeface="Verdana" pitchFamily="34" charset="0"/>
              </a:rPr>
              <a:t> (olumlu; çekirdek eğitim programı), </a:t>
            </a:r>
          </a:p>
          <a:p>
            <a:pPr algn="just">
              <a:lnSpc>
                <a:spcPct val="150000"/>
              </a:lnSpc>
            </a:pPr>
            <a:r>
              <a:rPr lang="tr-TR" sz="16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-VEDEK</a:t>
            </a:r>
            <a:r>
              <a:rPr lang="tr-TR" sz="1600" b="1" dirty="0" smtClean="0">
                <a:latin typeface="Verdana" pitchFamily="34" charset="0"/>
                <a:ea typeface="Verdana" pitchFamily="34" charset="0"/>
              </a:rPr>
              <a:t> (olumlu; YÖK onaylı, eğitim akreditasyonu), </a:t>
            </a:r>
          </a:p>
          <a:p>
            <a:pPr algn="just">
              <a:lnSpc>
                <a:spcPct val="150000"/>
              </a:lnSpc>
            </a:pPr>
            <a:r>
              <a:rPr lang="tr-TR" sz="16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-VUS</a:t>
            </a:r>
            <a:r>
              <a:rPr lang="tr-TR" sz="1600" b="1" dirty="0" smtClean="0">
                <a:latin typeface="Verdana" pitchFamily="34" charset="0"/>
                <a:ea typeface="Verdana" pitchFamily="34" charset="0"/>
              </a:rPr>
              <a:t> (olumlu; yönetmelik 2018 RG yayımlandı), </a:t>
            </a:r>
          </a:p>
          <a:p>
            <a:pPr algn="just">
              <a:lnSpc>
                <a:spcPct val="150000"/>
              </a:lnSpc>
            </a:pPr>
            <a:r>
              <a:rPr lang="tr-TR" sz="16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-Unesco standartları? </a:t>
            </a:r>
            <a:r>
              <a:rPr lang="tr-TR" sz="1600" b="1" dirty="0" smtClean="0">
                <a:latin typeface="Verdana" pitchFamily="34" charset="0"/>
                <a:ea typeface="Verdana" pitchFamily="34" charset="0"/>
              </a:rPr>
              <a:t>(olumsuz; Ziraat, Ormancılık ve Balıkçılık içinde..)</a:t>
            </a:r>
          </a:p>
          <a:p>
            <a:pPr algn="just">
              <a:lnSpc>
                <a:spcPct val="150000"/>
              </a:lnSpc>
            </a:pPr>
            <a:endParaRPr lang="tr-TR" sz="1600" b="1" dirty="0" smtClean="0">
              <a:latin typeface="Verdana" pitchFamily="34" charset="0"/>
              <a:ea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 err="1" smtClean="0">
                <a:latin typeface="Verdana" pitchFamily="34" charset="0"/>
                <a:ea typeface="Verdana" pitchFamily="34" charset="0"/>
              </a:rPr>
              <a:t>Türkiye’de</a:t>
            </a:r>
            <a:r>
              <a:rPr lang="en-US" sz="1600" b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farklı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üniversitelerde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tr-TR" sz="16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32</a:t>
            </a:r>
            <a:r>
              <a:rPr lang="en-US" sz="16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adet</a:t>
            </a:r>
            <a:r>
              <a:rPr lang="en-US" sz="16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veteriner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fakültesi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bulunurken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,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bu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fakültelere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tr-TR" sz="1600" b="1" dirty="0">
                <a:latin typeface="Verdana" pitchFamily="34" charset="0"/>
                <a:ea typeface="Verdana" pitchFamily="34" charset="0"/>
              </a:rPr>
              <a:t>(5’i hariç) 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her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yıl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yeni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öğrenciler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alınmakta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ve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5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yıllık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lisans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eğitimini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başarıyla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bitirenler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6343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sayılı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Kanuna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göre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“Veteriner </a:t>
            </a:r>
            <a:r>
              <a:rPr lang="en-US" sz="1600" b="1" dirty="0" err="1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Hekim</a:t>
            </a:r>
            <a:r>
              <a:rPr lang="en-US" sz="16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”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ünvanı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ile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mezun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olarak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iş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hayatına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dirty="0" err="1">
                <a:latin typeface="Verdana" pitchFamily="34" charset="0"/>
                <a:ea typeface="Verdana" pitchFamily="34" charset="0"/>
              </a:rPr>
              <a:t>atılmaktadır</a:t>
            </a:r>
            <a:r>
              <a:rPr lang="en-US" sz="1600" b="1" dirty="0">
                <a:latin typeface="Verdana" pitchFamily="34" charset="0"/>
                <a:ea typeface="Verdana" pitchFamily="34" charset="0"/>
              </a:rPr>
              <a:t>. </a:t>
            </a:r>
            <a:r>
              <a:rPr lang="tr-TR" sz="16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(</a:t>
            </a:r>
            <a:r>
              <a:rPr lang="tr-TR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1.000-1.500 mezun/yıl</a:t>
            </a:r>
            <a:r>
              <a:rPr lang="tr-TR" sz="16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) 	</a:t>
            </a:r>
            <a:r>
              <a:rPr lang="tr-TR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RAKİP ÇOK ???</a:t>
            </a:r>
            <a:endParaRPr lang="tr-T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i="1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Türkiye’de</a:t>
            </a:r>
            <a:r>
              <a:rPr lang="en-US" sz="16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kamu</a:t>
            </a:r>
            <a:r>
              <a:rPr lang="en-US" sz="16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kurumlarında</a:t>
            </a:r>
            <a:r>
              <a:rPr lang="en-US" sz="16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i="1" u="sng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istihdam</a:t>
            </a:r>
            <a:r>
              <a:rPr lang="en-US" sz="1600" b="1" i="1" u="sng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i="1" u="sng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alanlarının</a:t>
            </a:r>
            <a:r>
              <a:rPr lang="en-US" sz="1600" b="1" i="1" u="sng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i="1" u="sng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sınırlı</a:t>
            </a:r>
            <a:r>
              <a:rPr lang="en-US" sz="1600" b="1" i="1" u="sng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i="1" u="sng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olması</a:t>
            </a:r>
            <a:r>
              <a:rPr lang="en-US" sz="16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tr-TR" sz="1600" b="1" i="1" u="sng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işsizliğin %14-15 olması</a:t>
            </a:r>
            <a:r>
              <a:rPr lang="tr-TR" sz="16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en-US" sz="16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Veteriner </a:t>
            </a:r>
            <a:r>
              <a:rPr lang="en-US" sz="1600" b="1" i="1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Hekimleri</a:t>
            </a:r>
            <a:r>
              <a:rPr lang="en-US" sz="16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de </a:t>
            </a:r>
            <a:r>
              <a:rPr lang="en-US" sz="1600" b="1" i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başka</a:t>
            </a:r>
            <a:r>
              <a:rPr lang="en-US" sz="16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alanlarda</a:t>
            </a:r>
            <a:r>
              <a:rPr lang="en-US" sz="16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(</a:t>
            </a:r>
            <a:r>
              <a:rPr lang="en-US" sz="1600" b="1" i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özel</a:t>
            </a:r>
            <a:r>
              <a:rPr lang="en-US" sz="16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sektör</a:t>
            </a:r>
            <a:r>
              <a:rPr lang="en-US" sz="16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) </a:t>
            </a:r>
            <a:r>
              <a:rPr lang="en-US" sz="1600" b="1" i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iş</a:t>
            </a:r>
            <a:r>
              <a:rPr lang="en-US" sz="16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bulmaya</a:t>
            </a:r>
            <a:r>
              <a:rPr lang="en-US" sz="1600" b="1" i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zorlamaktadır</a:t>
            </a:r>
            <a:r>
              <a:rPr lang="en-US" sz="16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.</a:t>
            </a:r>
            <a:endParaRPr lang="tr-TR" sz="1600" b="1" i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854940" y="1163778"/>
            <a:ext cx="5573569" cy="4968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7"/>
          <p:cNvSpPr txBox="1"/>
          <p:nvPr/>
        </p:nvSpPr>
        <p:spPr>
          <a:xfrm>
            <a:off x="818148" y="1244538"/>
            <a:ext cx="5651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Yeni </a:t>
            </a:r>
            <a:r>
              <a:rPr lang="tr-TR" sz="16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fakülte(</a:t>
            </a:r>
            <a:r>
              <a:rPr lang="tr-TR" sz="1600" b="1" dirty="0" err="1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ler</a:t>
            </a:r>
            <a:r>
              <a:rPr lang="tr-TR" sz="16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) </a:t>
            </a:r>
            <a:r>
              <a:rPr lang="tr-TR" sz="16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açılmaması için umut var mı</a:t>
            </a:r>
            <a:r>
              <a:rPr lang="tr-TR" sz="16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?</a:t>
            </a:r>
            <a:endParaRPr lang="en-US" sz="1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4599313" y="3890356"/>
            <a:ext cx="978527" cy="467888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817417" y="4940135"/>
            <a:ext cx="2958936" cy="570015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52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773084" y="1536534"/>
            <a:ext cx="10640291" cy="3831818"/>
            <a:chOff x="773084" y="756893"/>
            <a:chExt cx="10640291" cy="3831818"/>
          </a:xfrm>
        </p:grpSpPr>
        <p:sp>
          <p:nvSpPr>
            <p:cNvPr id="4" name="Metin kutusu 3"/>
            <p:cNvSpPr txBox="1"/>
            <p:nvPr/>
          </p:nvSpPr>
          <p:spPr>
            <a:xfrm>
              <a:off x="773084" y="756893"/>
              <a:ext cx="10640291" cy="383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</a:rPr>
                <a:t>		</a:t>
              </a:r>
              <a:r>
                <a:rPr lang="tr-TR" sz="2400" b="1" u="sng" dirty="0" smtClean="0">
                  <a:solidFill>
                    <a:srgbClr val="FF0066"/>
                  </a:solidFill>
                  <a:latin typeface="Verdana" pitchFamily="34" charset="0"/>
                  <a:ea typeface="Verdana" pitchFamily="34" charset="0"/>
                </a:rPr>
                <a:t>VETERİNER HEKİM İŞ İMKANLARI;</a:t>
              </a:r>
            </a:p>
            <a:p>
              <a:endParaRPr lang="tr-TR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endParaRPr>
            </a:p>
            <a:p>
              <a:pPr algn="ctr"/>
              <a:endParaRPr lang="tr-TR" dirty="0">
                <a:latin typeface="Verdana" pitchFamily="34" charset="0"/>
                <a:ea typeface="Verdana" pitchFamily="34" charset="0"/>
              </a:endParaRPr>
            </a:p>
            <a:p>
              <a:pPr algn="just"/>
              <a:r>
                <a:rPr lang="tr-TR" dirty="0" smtClean="0">
                  <a:latin typeface="Verdana" pitchFamily="34" charset="0"/>
                  <a:ea typeface="Verdana" pitchFamily="34" charset="0"/>
                </a:rPr>
                <a:t>		</a:t>
              </a:r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</a:rPr>
                <a:t>					</a:t>
              </a:r>
              <a:endPara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endParaRPr>
            </a:p>
            <a:p>
              <a:endParaRPr lang="tr-TR" dirty="0" smtClean="0">
                <a:latin typeface="Verdana" pitchFamily="34" charset="0"/>
                <a:ea typeface="Verdana" pitchFamily="34" charset="0"/>
              </a:endParaRPr>
            </a:p>
            <a:p>
              <a:endParaRPr lang="tr-TR" dirty="0" smtClean="0">
                <a:latin typeface="Verdana" pitchFamily="34" charset="0"/>
                <a:ea typeface="Verdana" pitchFamily="34" charset="0"/>
              </a:endParaRPr>
            </a:p>
            <a:p>
              <a:endParaRPr lang="tr-TR" dirty="0"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tr-TR" sz="1600" dirty="0" smtClean="0">
                  <a:latin typeface="Verdana" pitchFamily="34" charset="0"/>
                  <a:ea typeface="Verdana" pitchFamily="34" charset="0"/>
                </a:rPr>
                <a:t>	     -Bakanlık, 				</a:t>
              </a:r>
              <a:r>
                <a:rPr lang="tr-TR" sz="1600" dirty="0" smtClean="0">
                  <a:solidFill>
                    <a:srgbClr val="FF0066"/>
                  </a:solidFill>
                  <a:latin typeface="Verdana" pitchFamily="34" charset="0"/>
                  <a:ea typeface="Verdana" pitchFamily="34" charset="0"/>
                </a:rPr>
                <a:t>-</a:t>
              </a:r>
              <a:r>
                <a:rPr lang="tr-TR" sz="1600" b="1" u="sng" dirty="0" smtClean="0">
                  <a:solidFill>
                    <a:srgbClr val="FF0066"/>
                  </a:solidFill>
                  <a:latin typeface="Verdana" pitchFamily="34" charset="0"/>
                  <a:ea typeface="Verdana" pitchFamily="34" charset="0"/>
                </a:rPr>
                <a:t>Kendi </a:t>
              </a:r>
              <a:r>
                <a:rPr lang="tr-TR" sz="1600" b="1" u="sng" dirty="0">
                  <a:solidFill>
                    <a:srgbClr val="FF0066"/>
                  </a:solidFill>
                  <a:latin typeface="Verdana" pitchFamily="34" charset="0"/>
                  <a:ea typeface="Verdana" pitchFamily="34" charset="0"/>
                </a:rPr>
                <a:t>imkanları (muayenehane)</a:t>
              </a:r>
              <a:r>
                <a:rPr lang="tr-TR" sz="1600" dirty="0">
                  <a:solidFill>
                    <a:srgbClr val="FF0066"/>
                  </a:solidFill>
                  <a:latin typeface="Verdana" pitchFamily="34" charset="0"/>
                  <a:ea typeface="Verdana" pitchFamily="34" charset="0"/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tr-TR" sz="1600" dirty="0" smtClean="0">
                  <a:latin typeface="Verdana" pitchFamily="34" charset="0"/>
                  <a:ea typeface="Verdana" pitchFamily="34" charset="0"/>
                </a:rPr>
                <a:t>	     -Belediye</a:t>
              </a:r>
              <a:r>
                <a:rPr lang="tr-TR" sz="1600" dirty="0">
                  <a:latin typeface="Verdana" pitchFamily="34" charset="0"/>
                  <a:ea typeface="Verdana" pitchFamily="34" charset="0"/>
                </a:rPr>
                <a:t>,				</a:t>
              </a:r>
              <a:r>
                <a:rPr lang="tr-TR" sz="1600" dirty="0" smtClean="0">
                  <a:latin typeface="Verdana" pitchFamily="34" charset="0"/>
                  <a:ea typeface="Verdana" pitchFamily="34" charset="0"/>
                </a:rPr>
                <a:t>-İşletme </a:t>
              </a:r>
              <a:r>
                <a:rPr lang="tr-TR" sz="1600" dirty="0">
                  <a:latin typeface="Verdana" pitchFamily="34" charset="0"/>
                  <a:ea typeface="Verdana" pitchFamily="34" charset="0"/>
                </a:rPr>
                <a:t>(süt, besi, kanatlı vb.) kurabilir </a:t>
              </a:r>
            </a:p>
            <a:p>
              <a:pPr>
                <a:lnSpc>
                  <a:spcPct val="150000"/>
                </a:lnSpc>
              </a:pPr>
              <a:r>
                <a:rPr lang="tr-TR" sz="1600" dirty="0" smtClean="0">
                  <a:latin typeface="Verdana" pitchFamily="34" charset="0"/>
                  <a:ea typeface="Verdana" pitchFamily="34" charset="0"/>
                </a:rPr>
                <a:t>	     -Akademisyen </a:t>
              </a:r>
              <a:r>
                <a:rPr lang="tr-TR" sz="1600" dirty="0">
                  <a:latin typeface="Verdana" pitchFamily="34" charset="0"/>
                  <a:ea typeface="Verdana" pitchFamily="34" charset="0"/>
                </a:rPr>
                <a:t>			</a:t>
              </a:r>
              <a:r>
                <a:rPr lang="tr-TR" sz="1600" dirty="0" smtClean="0">
                  <a:latin typeface="Verdana" pitchFamily="34" charset="0"/>
                  <a:ea typeface="Verdana" pitchFamily="34" charset="0"/>
                </a:rPr>
                <a:t>-Mümessil, satış temsilcisi olabilir </a:t>
              </a:r>
              <a:endParaRPr lang="tr-TR" sz="1600" dirty="0"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tr-TR" sz="1600" dirty="0">
                  <a:latin typeface="Verdana" pitchFamily="34" charset="0"/>
                  <a:ea typeface="Verdana" pitchFamily="34" charset="0"/>
                </a:rPr>
                <a:t>	 </a:t>
              </a:r>
              <a:r>
                <a:rPr lang="tr-TR" sz="1600" dirty="0" smtClean="0">
                  <a:latin typeface="Verdana" pitchFamily="34" charset="0"/>
                  <a:ea typeface="Verdana" pitchFamily="34" charset="0"/>
                </a:rPr>
                <a:t>     ….</a:t>
              </a:r>
              <a:r>
                <a:rPr lang="tr-TR" sz="1600" dirty="0">
                  <a:latin typeface="Verdana" pitchFamily="34" charset="0"/>
                  <a:ea typeface="Verdana" pitchFamily="34" charset="0"/>
                </a:rPr>
                <a:t>			</a:t>
              </a:r>
              <a:r>
                <a:rPr lang="tr-TR" sz="1600" dirty="0" smtClean="0">
                  <a:latin typeface="Verdana" pitchFamily="34" charset="0"/>
                  <a:ea typeface="Verdana" pitchFamily="34" charset="0"/>
                </a:rPr>
                <a:t>		-Yönetici/Hekim olabilir</a:t>
              </a:r>
              <a:r>
                <a:rPr lang="tr-TR" sz="800" dirty="0" smtClean="0">
                  <a:latin typeface="Verdana" pitchFamily="34" charset="0"/>
                  <a:ea typeface="Verdana" pitchFamily="34" charset="0"/>
                </a:rPr>
                <a:t>(tavukçuluk</a:t>
              </a:r>
              <a:r>
                <a:rPr lang="tr-TR" sz="800" dirty="0">
                  <a:latin typeface="Verdana" pitchFamily="34" charset="0"/>
                  <a:ea typeface="Verdana" pitchFamily="34" charset="0"/>
                </a:rPr>
                <a:t>, besicilik, süt sığırcılığı, mezbaha vb</a:t>
              </a:r>
              <a:r>
                <a:rPr lang="tr-TR" sz="800" dirty="0" smtClean="0">
                  <a:latin typeface="Verdana" pitchFamily="34" charset="0"/>
                  <a:ea typeface="Verdana" pitchFamily="34" charset="0"/>
                </a:rPr>
                <a:t>.)</a:t>
              </a:r>
            </a:p>
            <a:p>
              <a:pPr>
                <a:lnSpc>
                  <a:spcPct val="150000"/>
                </a:lnSpc>
              </a:pPr>
              <a:r>
                <a:rPr lang="tr-TR" sz="1000" dirty="0" smtClean="0">
                  <a:latin typeface="Verdana" pitchFamily="34" charset="0"/>
                  <a:ea typeface="Verdana" pitchFamily="34" charset="0"/>
                </a:rPr>
                <a:t> 						….</a:t>
              </a:r>
              <a:endParaRPr lang="tr-TR" dirty="0" smtClean="0"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2" name="Aşağı Ok 1"/>
            <p:cNvSpPr/>
            <p:nvPr/>
          </p:nvSpPr>
          <p:spPr>
            <a:xfrm rot="3269855">
              <a:off x="3194346" y="1125181"/>
              <a:ext cx="374073" cy="5953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şağı Ok 4"/>
            <p:cNvSpPr/>
            <p:nvPr/>
          </p:nvSpPr>
          <p:spPr>
            <a:xfrm rot="19185375">
              <a:off x="6782058" y="1165152"/>
              <a:ext cx="374073" cy="5153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Yuvarlatılmış Dikdörtgen 2"/>
            <p:cNvSpPr/>
            <p:nvPr/>
          </p:nvSpPr>
          <p:spPr>
            <a:xfrm>
              <a:off x="2324284" y="1720381"/>
              <a:ext cx="1251284" cy="50405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Kamu </a:t>
              </a:r>
              <a:endParaRPr lang="en-US" dirty="0"/>
            </a:p>
          </p:txBody>
        </p:sp>
        <p:sp>
          <p:nvSpPr>
            <p:cNvPr id="6" name="Yuvarlatılmış Dikdörtgen 5"/>
            <p:cNvSpPr/>
            <p:nvPr/>
          </p:nvSpPr>
          <p:spPr>
            <a:xfrm>
              <a:off x="6680661" y="1716839"/>
              <a:ext cx="1433436" cy="50405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Özel </a:t>
              </a:r>
              <a:r>
                <a:rPr lang="tr-T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sektör </a:t>
              </a:r>
              <a:endParaRPr lang="tr-TR" dirty="0"/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773083" y="680171"/>
            <a:ext cx="10767607" cy="369332"/>
            <a:chOff x="875902" y="3850109"/>
            <a:chExt cx="10385656" cy="369332"/>
          </a:xfrm>
        </p:grpSpPr>
        <p:sp>
          <p:nvSpPr>
            <p:cNvPr id="9" name="Yuvarlatılmış Dikdörtgen 8"/>
            <p:cNvSpPr/>
            <p:nvPr/>
          </p:nvSpPr>
          <p:spPr>
            <a:xfrm>
              <a:off x="875902" y="3869356"/>
              <a:ext cx="10289406" cy="29838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etin kutusu 9"/>
            <p:cNvSpPr txBox="1"/>
            <p:nvPr/>
          </p:nvSpPr>
          <p:spPr>
            <a:xfrm>
              <a:off x="972152" y="3850109"/>
              <a:ext cx="10289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u="sng" dirty="0">
                  <a:solidFill>
                    <a:srgbClr val="FF0066"/>
                  </a:solidFill>
                </a:rPr>
                <a:t>Veteriner Hekimlik</a:t>
              </a:r>
              <a:r>
                <a:rPr lang="tr-TR" b="1" dirty="0">
                  <a:solidFill>
                    <a:srgbClr val="FF0066"/>
                  </a:solidFill>
                </a:rPr>
                <a:t>; </a:t>
              </a:r>
              <a:r>
                <a:rPr lang="tr-TR" sz="1700" b="1" dirty="0">
                  <a:solidFill>
                    <a:schemeClr val="bg1"/>
                  </a:solidFill>
                </a:rPr>
                <a:t>kendi işini kurabilme, serbest çalışabilme gibi çok önemli opsiyona sahip özel bir meslektir. </a:t>
              </a:r>
              <a:endParaRPr lang="en-US" sz="1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773083" y="5450290"/>
            <a:ext cx="10640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Verdana" pitchFamily="34" charset="0"/>
                <a:ea typeface="Verdana" pitchFamily="34" charset="0"/>
              </a:rPr>
              <a:t>Bu alanlardan bir tanesi de </a:t>
            </a:r>
            <a:r>
              <a:rPr lang="tr-TR" sz="15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Özel Klinik </a:t>
            </a:r>
            <a:r>
              <a:rPr lang="tr-TR" sz="15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İşletmeciliği</a:t>
            </a:r>
            <a:r>
              <a:rPr lang="tr-TR" sz="1500" b="1" dirty="0" err="1">
                <a:latin typeface="Verdana" pitchFamily="34" charset="0"/>
                <a:ea typeface="Verdana" pitchFamily="34" charset="0"/>
              </a:rPr>
              <a:t>’dir</a:t>
            </a:r>
            <a:r>
              <a:rPr lang="tr-TR" sz="1500" b="1" dirty="0">
                <a:latin typeface="Verdana" pitchFamily="34" charset="0"/>
                <a:ea typeface="Verdana" pitchFamily="34" charset="0"/>
              </a:rPr>
              <a:t>.</a:t>
            </a:r>
            <a:r>
              <a:rPr lang="tr-TR" sz="1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tr-TR" sz="900" b="1" dirty="0">
                <a:latin typeface="Verdana" pitchFamily="34" charset="0"/>
                <a:ea typeface="Verdana" pitchFamily="34" charset="0"/>
              </a:rPr>
              <a:t>(muayenehane 1-3; poliklinik en az 4; hastane en az 5 Vet. Hek.)</a:t>
            </a:r>
          </a:p>
        </p:txBody>
      </p:sp>
    </p:spTree>
    <p:extLst>
      <p:ext uri="{BB962C8B-B14F-4D97-AF65-F5344CB8AC3E}">
        <p14:creationId xmlns:p14="http://schemas.microsoft.com/office/powerpoint/2010/main" val="118220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Yuvarlatılmış Dikdörtgen 13"/>
          <p:cNvSpPr/>
          <p:nvPr/>
        </p:nvSpPr>
        <p:spPr>
          <a:xfrm>
            <a:off x="9131834" y="1626669"/>
            <a:ext cx="2379981" cy="78739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IRSAT MALİYETİ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34" y="1344411"/>
            <a:ext cx="679132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9131833" y="1690728"/>
            <a:ext cx="237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Vazgeçilen en iyi alternatif..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920742" y="682671"/>
            <a:ext cx="5460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FIRSAT MALİYETİ NEDİR?</a:t>
            </a:r>
          </a:p>
        </p:txBody>
      </p:sp>
      <p:sp>
        <p:nvSpPr>
          <p:cNvPr id="13" name="Çerçeve 12"/>
          <p:cNvSpPr/>
          <p:nvPr/>
        </p:nvSpPr>
        <p:spPr>
          <a:xfrm>
            <a:off x="2849078" y="656705"/>
            <a:ext cx="5621154" cy="549186"/>
          </a:xfrm>
          <a:prstGeom prst="fram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şağı Bükülü Ok 14"/>
          <p:cNvSpPr/>
          <p:nvPr/>
        </p:nvSpPr>
        <p:spPr>
          <a:xfrm rot="1780457">
            <a:off x="8571492" y="720928"/>
            <a:ext cx="1673615" cy="756401"/>
          </a:xfrm>
          <a:prstGeom prst="curvedDownArrow">
            <a:avLst>
              <a:gd name="adj1" fmla="val 25000"/>
              <a:gd name="adj2" fmla="val 50156"/>
              <a:gd name="adj3" fmla="val 25000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109278" y="3311091"/>
            <a:ext cx="2190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SEÇİLEN</a:t>
            </a:r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 KLİNİK HEK.</a:t>
            </a:r>
          </a:p>
          <a:p>
            <a:endParaRPr lang="tr-TR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tr-TR" b="1" u="sng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VAZGEÇİLEN</a:t>
            </a:r>
            <a:r>
              <a:rPr lang="tr-TR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</a:t>
            </a:r>
            <a:r>
              <a:rPr lang="tr-T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ALTERNATİF İŞ İMKANLARI</a:t>
            </a:r>
            <a:endParaRPr lang="en-US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15 Oval"/>
          <p:cNvSpPr/>
          <p:nvPr/>
        </p:nvSpPr>
        <p:spPr>
          <a:xfrm rot="20429763">
            <a:off x="3094986" y="2557552"/>
            <a:ext cx="1725963" cy="9812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Metin kutusu"/>
          <p:cNvSpPr txBox="1"/>
          <p:nvPr/>
        </p:nvSpPr>
        <p:spPr>
          <a:xfrm rot="20394276">
            <a:off x="3241960" y="2719450"/>
            <a:ext cx="155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66"/>
                </a:solidFill>
              </a:rPr>
              <a:t>Özel Sektör</a:t>
            </a:r>
          </a:p>
          <a:p>
            <a:r>
              <a:rPr lang="tr-TR" b="1" dirty="0" smtClean="0">
                <a:solidFill>
                  <a:srgbClr val="FF0066"/>
                </a:solidFill>
              </a:rPr>
              <a:t>-Klinik </a:t>
            </a:r>
            <a:r>
              <a:rPr lang="tr-TR" b="1" dirty="0" err="1" smtClean="0">
                <a:solidFill>
                  <a:srgbClr val="FF0066"/>
                </a:solidFill>
              </a:rPr>
              <a:t>İşl</a:t>
            </a:r>
            <a:r>
              <a:rPr lang="tr-TR" b="1" dirty="0" smtClean="0">
                <a:solidFill>
                  <a:srgbClr val="FF0066"/>
                </a:solidFill>
              </a:rPr>
              <a:t>.</a:t>
            </a:r>
            <a:endParaRPr lang="tr-TR" dirty="0"/>
          </a:p>
        </p:txBody>
      </p:sp>
      <p:sp>
        <p:nvSpPr>
          <p:cNvPr id="18" name="17 Oval"/>
          <p:cNvSpPr/>
          <p:nvPr/>
        </p:nvSpPr>
        <p:spPr>
          <a:xfrm>
            <a:off x="3158836" y="3610099"/>
            <a:ext cx="961902" cy="81939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Metin kutusu"/>
          <p:cNvSpPr txBox="1"/>
          <p:nvPr/>
        </p:nvSpPr>
        <p:spPr>
          <a:xfrm>
            <a:off x="3170714" y="3847605"/>
            <a:ext cx="1009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SEÇİLEN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20" name="19 Oval"/>
          <p:cNvSpPr/>
          <p:nvPr/>
        </p:nvSpPr>
        <p:spPr>
          <a:xfrm rot="20998715">
            <a:off x="5705578" y="2329942"/>
            <a:ext cx="1725963" cy="9812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Metin kutusu"/>
          <p:cNvSpPr txBox="1"/>
          <p:nvPr/>
        </p:nvSpPr>
        <p:spPr>
          <a:xfrm>
            <a:off x="5973288" y="2624447"/>
            <a:ext cx="119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 rot="21096308">
            <a:off x="5725762" y="2460824"/>
            <a:ext cx="182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66"/>
                </a:solidFill>
              </a:rPr>
              <a:t>Kamu </a:t>
            </a:r>
          </a:p>
          <a:p>
            <a:r>
              <a:rPr lang="tr-TR" b="1" dirty="0" smtClean="0">
                <a:solidFill>
                  <a:srgbClr val="FF0066"/>
                </a:solidFill>
              </a:rPr>
              <a:t>-Bak.-</a:t>
            </a:r>
            <a:r>
              <a:rPr lang="tr-TR" b="1" dirty="0" err="1" smtClean="0">
                <a:solidFill>
                  <a:srgbClr val="FF0066"/>
                </a:solidFill>
              </a:rPr>
              <a:t>Bld</a:t>
            </a:r>
            <a:r>
              <a:rPr lang="tr-TR" b="1" dirty="0" smtClean="0">
                <a:solidFill>
                  <a:srgbClr val="FF0066"/>
                </a:solidFill>
              </a:rPr>
              <a:t>.-</a:t>
            </a:r>
            <a:r>
              <a:rPr lang="tr-TR" b="1" dirty="0" err="1" smtClean="0">
                <a:solidFill>
                  <a:srgbClr val="FF0066"/>
                </a:solidFill>
              </a:rPr>
              <a:t>Akd</a:t>
            </a:r>
            <a:r>
              <a:rPr lang="tr-TR" b="1" dirty="0" smtClean="0">
                <a:solidFill>
                  <a:srgbClr val="FF0066"/>
                </a:solidFill>
              </a:rPr>
              <a:t>.</a:t>
            </a:r>
            <a:endParaRPr lang="tr-TR" dirty="0"/>
          </a:p>
        </p:txBody>
      </p:sp>
      <p:sp>
        <p:nvSpPr>
          <p:cNvPr id="23" name="22 Oval"/>
          <p:cNvSpPr/>
          <p:nvPr/>
        </p:nvSpPr>
        <p:spPr>
          <a:xfrm rot="20231383">
            <a:off x="7078349" y="2717127"/>
            <a:ext cx="1476143" cy="87210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7172696" y="2990603"/>
            <a:ext cx="142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VAZGEÇİLEN </a:t>
            </a:r>
            <a:r>
              <a:rPr lang="tr-TR" sz="1400" b="1" dirty="0" smtClean="0">
                <a:solidFill>
                  <a:srgbClr val="FF0066"/>
                </a:solidFill>
              </a:rPr>
              <a:t>= ALT. MAL.</a:t>
            </a:r>
            <a:endParaRPr lang="tr-TR" sz="1400" b="1" dirty="0">
              <a:solidFill>
                <a:srgbClr val="FF0066"/>
              </a:solidFill>
            </a:endParaRPr>
          </a:p>
        </p:txBody>
      </p:sp>
      <p:sp>
        <p:nvSpPr>
          <p:cNvPr id="26" name="25 Yuvarlatılmış Dikdörtgen"/>
          <p:cNvSpPr/>
          <p:nvPr/>
        </p:nvSpPr>
        <p:spPr>
          <a:xfrm>
            <a:off x="9132125" y="3182587"/>
            <a:ext cx="2078181" cy="1092530"/>
          </a:xfrm>
          <a:prstGeom prst="roundRect">
            <a:avLst/>
          </a:prstGeom>
          <a:noFill/>
          <a:ln w="317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60317" y="954656"/>
            <a:ext cx="58714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SEÇİM YAPTINIZ…</a:t>
            </a:r>
          </a:p>
          <a:p>
            <a:pPr algn="ctr">
              <a:lnSpc>
                <a:spcPct val="150000"/>
              </a:lnSpc>
            </a:pPr>
            <a:r>
              <a:rPr lang="tr-TR" sz="2800" b="1" i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SİZ ARTIK KİMSİNİZ?</a:t>
            </a:r>
            <a:endParaRPr lang="en-US" sz="2800" b="1" i="1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Çerçeve 1"/>
          <p:cNvSpPr/>
          <p:nvPr/>
        </p:nvSpPr>
        <p:spPr>
          <a:xfrm>
            <a:off x="2454441" y="779646"/>
            <a:ext cx="6073541" cy="1520792"/>
          </a:xfrm>
          <a:prstGeom prst="fram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543792" y="2968831"/>
            <a:ext cx="2707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1- GİRİŞİMCİ</a:t>
            </a:r>
          </a:p>
          <a:p>
            <a:endParaRPr lang="tr-TR" sz="2400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tr-TR" sz="2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2- YÖNETİCİ</a:t>
            </a:r>
          </a:p>
          <a:p>
            <a:endParaRPr lang="tr-TR" sz="2400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tr-TR" sz="2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3- HEKİM</a:t>
            </a:r>
          </a:p>
          <a:p>
            <a:endParaRPr lang="tr-TR" sz="2400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5 Sağ Ayraç"/>
          <p:cNvSpPr/>
          <p:nvPr/>
        </p:nvSpPr>
        <p:spPr>
          <a:xfrm>
            <a:off x="4108983" y="3040083"/>
            <a:ext cx="581890" cy="1816925"/>
          </a:xfrm>
          <a:prstGeom prst="rightBrac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4630194" y="3511551"/>
            <a:ext cx="6891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KENDİ İŞİNİZİN PATRONUSUNUZ AMA ARTIK ÜÇÜNDE DE İYİ OLMALISINIZ…</a:t>
            </a: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6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192817"/>
              </p:ext>
            </p:extLst>
          </p:nvPr>
        </p:nvGraphicFramePr>
        <p:xfrm>
          <a:off x="1143605" y="2976367"/>
          <a:ext cx="5459326" cy="3186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5275">
                  <a:extLst>
                    <a:ext uri="{9D8B030D-6E8A-4147-A177-3AD203B41FA5}">
                      <a16:colId xmlns:a16="http://schemas.microsoft.com/office/drawing/2014/main" val="3825881877"/>
                    </a:ext>
                  </a:extLst>
                </a:gridCol>
                <a:gridCol w="1987229">
                  <a:extLst>
                    <a:ext uri="{9D8B030D-6E8A-4147-A177-3AD203B41FA5}">
                      <a16:colId xmlns:a16="http://schemas.microsoft.com/office/drawing/2014/main" val="2317857623"/>
                    </a:ext>
                  </a:extLst>
                </a:gridCol>
                <a:gridCol w="1316822">
                  <a:extLst>
                    <a:ext uri="{9D8B030D-6E8A-4147-A177-3AD203B41FA5}">
                      <a16:colId xmlns:a16="http://schemas.microsoft.com/office/drawing/2014/main" val="2632341849"/>
                    </a:ext>
                  </a:extLst>
                </a:gridCol>
              </a:tblGrid>
              <a:tr h="643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İLLER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KLİNİK SAYISI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ORAN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265087"/>
                  </a:ext>
                </a:extLst>
              </a:tr>
              <a:tr h="3633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İSTANBUL</a:t>
                      </a:r>
                      <a:endParaRPr lang="en-US" sz="2000" b="1" i="0" u="none" strike="noStrike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571</a:t>
                      </a:r>
                      <a:endParaRPr lang="en-US" sz="2000" b="1" i="0" u="none" strike="noStrike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8,73</a:t>
                      </a:r>
                      <a:endParaRPr lang="en-US" sz="2000" b="1" i="0" u="none" strike="noStrike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352665"/>
                  </a:ext>
                </a:extLst>
              </a:tr>
              <a:tr h="363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İZMİR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94159"/>
                  </a:ext>
                </a:extLst>
              </a:tr>
              <a:tr h="363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KONYA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69044"/>
                  </a:ext>
                </a:extLst>
              </a:tr>
              <a:tr h="363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AYDIN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340433"/>
                  </a:ext>
                </a:extLst>
              </a:tr>
              <a:tr h="363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ANKARA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044806"/>
                  </a:ext>
                </a:extLst>
              </a:tr>
              <a:tr h="363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BALIKESİR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429590"/>
                  </a:ext>
                </a:extLst>
              </a:tr>
              <a:tr h="363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ANTALYA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862258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7243950" y="4887879"/>
            <a:ext cx="3923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İstanbul’da klinik başına yaklaşık </a:t>
            </a:r>
            <a:r>
              <a:rPr lang="tr-TR" sz="24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1.500 -</a:t>
            </a:r>
            <a:r>
              <a:rPr lang="tr-TR" sz="2000" b="1" u="sng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4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2.000 </a:t>
            </a:r>
            <a:r>
              <a:rPr lang="tr-TR" sz="2000" b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pet hayvanı düşüyor.</a:t>
            </a:r>
            <a:endParaRPr lang="en-US" sz="2000" b="1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985652" y="890649"/>
            <a:ext cx="2755075" cy="12944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985652" y="1175658"/>
            <a:ext cx="268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30.000-40.000 VETERİNER HEKİM</a:t>
            </a:r>
            <a:endParaRPr lang="tr-TR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4750176" y="902525"/>
            <a:ext cx="2731325" cy="125878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4904556" y="1187528"/>
            <a:ext cx="242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KLİNİK SAYISI =6.541</a:t>
            </a:r>
            <a:endParaRPr lang="tr-TR" sz="2000" b="1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8467106" y="890648"/>
            <a:ext cx="2648198" cy="12469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8668987" y="1163782"/>
            <a:ext cx="220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571’İ İSTANBUL’DA </a:t>
            </a:r>
            <a:endParaRPr lang="tr-TR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11 Yuvarlatılmış Dikdörtgen"/>
          <p:cNvSpPr/>
          <p:nvPr/>
        </p:nvSpPr>
        <p:spPr>
          <a:xfrm>
            <a:off x="7007190" y="2980705"/>
            <a:ext cx="4338869" cy="1472541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Metin kutusu"/>
          <p:cNvSpPr txBox="1"/>
          <p:nvPr/>
        </p:nvSpPr>
        <p:spPr>
          <a:xfrm>
            <a:off x="6978315" y="3119333"/>
            <a:ext cx="4377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4-5 MİLYON PET HAYVANI (Kedi-Köpek) VAR.</a:t>
            </a:r>
          </a:p>
          <a:p>
            <a:pPr algn="ctr"/>
            <a:endParaRPr lang="tr-TR" b="1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tr-TR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BUNUN %20-25’İ İSTANBUL’DA</a:t>
            </a:r>
            <a:endParaRPr lang="tr-TR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15 Çerçeve"/>
          <p:cNvSpPr/>
          <p:nvPr/>
        </p:nvSpPr>
        <p:spPr>
          <a:xfrm>
            <a:off x="7042068" y="4631377"/>
            <a:ext cx="4298867" cy="1579418"/>
          </a:xfrm>
          <a:prstGeom prst="fram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8" name="17 Sağ Ok"/>
          <p:cNvSpPr/>
          <p:nvPr/>
        </p:nvSpPr>
        <p:spPr>
          <a:xfrm>
            <a:off x="3811980" y="1484416"/>
            <a:ext cx="890649" cy="308758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Sağ Ok"/>
          <p:cNvSpPr/>
          <p:nvPr/>
        </p:nvSpPr>
        <p:spPr>
          <a:xfrm>
            <a:off x="7598228" y="1363683"/>
            <a:ext cx="809501" cy="308758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7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2316</TotalTime>
  <Words>2079</Words>
  <Application>Microsoft Office PowerPoint</Application>
  <PresentationFormat>Geniş ekran</PresentationFormat>
  <Paragraphs>307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3" baseType="lpstr">
      <vt:lpstr>Arial</vt:lpstr>
      <vt:lpstr>Calibri</vt:lpstr>
      <vt:lpstr>Garamond</vt:lpstr>
      <vt:lpstr>Times New Roman</vt:lpstr>
      <vt:lpstr>Verdana</vt:lpstr>
      <vt:lpstr>Wingdings</vt:lpstr>
      <vt:lpstr>Organik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EDİTÖR</dc:creator>
  <cp:lastModifiedBy>EDİTÖR</cp:lastModifiedBy>
  <cp:revision>313</cp:revision>
  <dcterms:created xsi:type="dcterms:W3CDTF">2019-07-05T12:25:53Z</dcterms:created>
  <dcterms:modified xsi:type="dcterms:W3CDTF">2020-02-26T11:23:29Z</dcterms:modified>
</cp:coreProperties>
</file>