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58" r:id="rId12"/>
    <p:sldId id="268" r:id="rId13"/>
    <p:sldId id="277" r:id="rId14"/>
    <p:sldId id="273" r:id="rId15"/>
    <p:sldId id="274" r:id="rId16"/>
    <p:sldId id="275" r:id="rId17"/>
    <p:sldId id="271" r:id="rId18"/>
    <p:sldId id="272" r:id="rId19"/>
    <p:sldId id="280" r:id="rId20"/>
    <p:sldId id="281" r:id="rId21"/>
    <p:sldId id="276" r:id="rId22"/>
    <p:sldId id="279" r:id="rId23"/>
    <p:sldId id="278" r:id="rId24"/>
    <p:sldId id="26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xqFQoTCPv74cvDwcgCFUlcGgod_rUDDg&amp;url=http://imgbuddy.com/gavage-mice.asp&amp;psig=AFQjCNHRmZDyZoQuUsdfFaJ_LnoGNp83IQ&amp;ust=144489714977089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tr/url?sa=i&amp;rct=j&amp;q=&amp;esrc=s&amp;source=images&amp;cd=&amp;cad=rja&amp;uact=8&amp;ved=0CAcQjRxqFQoTCNPgycXKwcgCFYEPcgod55YApw&amp;url=http%3A%2F%2Fwww.bio-protocol.org%2Fe1254&amp;bvm=bv.104819420,d.bGg&amp;psig=AFQjCNGi60Fkb3EKZHlTETNzG1nhCXIbjw&amp;ust=14448990310953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Hazırlayan; Arş. Gör. </a:t>
            </a:r>
            <a:r>
              <a:rPr lang="tr-TR" dirty="0" err="1" smtClean="0"/>
              <a:t>Vet</a:t>
            </a:r>
            <a:r>
              <a:rPr lang="tr-TR" dirty="0" smtClean="0"/>
              <a:t>. </a:t>
            </a:r>
            <a:r>
              <a:rPr lang="tr-TR" dirty="0" err="1" smtClean="0"/>
              <a:t>Hek</a:t>
            </a:r>
            <a:r>
              <a:rPr lang="tr-TR" dirty="0" smtClean="0"/>
              <a:t>. Gonca KAMACI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563179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LABORATUVAR HAYVANLARINDA  </a:t>
            </a:r>
            <a:br>
              <a:rPr lang="tr-TR" b="1" dirty="0" smtClean="0"/>
            </a:br>
            <a:r>
              <a:rPr lang="tr-TR" b="1" dirty="0" smtClean="0"/>
              <a:t>İLAÇ  VERME, ENJEKSİYON VE KAN ALMA TEKNİKLERİ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Oral </a:t>
            </a:r>
            <a:r>
              <a:rPr lang="tr-TR" b="1" dirty="0" err="1" smtClean="0"/>
              <a:t>Gavaj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63888" y="4797152"/>
            <a:ext cx="5580112" cy="280682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Vereceğiniz madde en az </a:t>
            </a:r>
            <a:r>
              <a:rPr lang="tr-TR" dirty="0" err="1" smtClean="0"/>
              <a:t>pH</a:t>
            </a:r>
            <a:r>
              <a:rPr lang="tr-TR" dirty="0" smtClean="0"/>
              <a:t> 3 olabilir.</a:t>
            </a:r>
          </a:p>
          <a:p>
            <a:pPr algn="just"/>
            <a:r>
              <a:rPr lang="tr-TR" dirty="0" smtClean="0"/>
              <a:t>Oral yolla ilaç verirken yem ve su aracılı teknik kolaylıkla  uygulanabilir ancak </a:t>
            </a:r>
            <a:r>
              <a:rPr lang="tr-TR" b="1" i="1" u="sng" dirty="0" smtClean="0"/>
              <a:t>doz kontrolü </a:t>
            </a:r>
            <a:r>
              <a:rPr lang="tr-TR" dirty="0" smtClean="0"/>
              <a:t>sağlanamaz.</a:t>
            </a:r>
            <a:endParaRPr lang="tr-TR" dirty="0"/>
          </a:p>
        </p:txBody>
      </p:sp>
      <p:pic>
        <p:nvPicPr>
          <p:cNvPr id="23554" name="Picture 2" descr="Oral gav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384376" cy="4890424"/>
          </a:xfrm>
          <a:prstGeom prst="rect">
            <a:avLst/>
          </a:prstGeom>
          <a:noFill/>
        </p:spPr>
      </p:pic>
      <p:sp>
        <p:nvSpPr>
          <p:cNvPr id="23556" name="AutoShape 4" descr="oral gavage laboratory animals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8" name="AutoShape 6" descr="oral gavage laboratory animals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0" name="AutoShape 8" descr="oral gavage laboratory animals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4" name="Picture 2" descr="https://ca.vwr.com/stibo/low_res/std.lang.all/88/37/1034883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Enjeksiyon Bölgelerine ve Türlere Göre En Yüksek Volüm (ml) Değerleri;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8852"/>
            <a:ext cx="91440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Laboratuvar</a:t>
            </a:r>
            <a:r>
              <a:rPr lang="tr-TR" b="1" dirty="0" smtClean="0"/>
              <a:t> Hayvanlarında Kullanılan</a:t>
            </a:r>
            <a:br>
              <a:rPr lang="tr-TR" b="1" dirty="0" smtClean="0"/>
            </a:br>
            <a:r>
              <a:rPr lang="tr-TR" b="1" dirty="0" smtClean="0"/>
              <a:t>Enjektör Ucu Numaraları (</a:t>
            </a:r>
            <a:r>
              <a:rPr lang="tr-TR" b="1" dirty="0" err="1" smtClean="0"/>
              <a:t>Gauge</a:t>
            </a:r>
            <a:r>
              <a:rPr lang="tr-TR" b="1" dirty="0" smtClean="0"/>
              <a:t>)</a:t>
            </a:r>
            <a:endParaRPr lang="tr-TR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02590" cy="387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Aklınızdan Çıkarmamanız Gerekenler;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820472" cy="457200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Genel asepsi ve antisepsi kurallarına uyun.</a:t>
            </a:r>
          </a:p>
          <a:p>
            <a:r>
              <a:rPr lang="tr-TR" dirty="0" smtClean="0"/>
              <a:t>Enjekte edeceğiniz madde sıcaklığı hayvanın vücut sıcaklığına yakın olsun.</a:t>
            </a:r>
          </a:p>
          <a:p>
            <a:r>
              <a:rPr lang="tr-TR" dirty="0" smtClean="0"/>
              <a:t>Enjektörünüzün </a:t>
            </a:r>
            <a:r>
              <a:rPr lang="tr-TR" dirty="0" err="1" smtClean="0"/>
              <a:t>gauge’ı</a:t>
            </a:r>
            <a:r>
              <a:rPr lang="tr-TR" dirty="0" smtClean="0"/>
              <a:t> türe uygun olsun.</a:t>
            </a:r>
          </a:p>
          <a:p>
            <a:r>
              <a:rPr lang="tr-TR" dirty="0" smtClean="0"/>
              <a:t>Enjeksiyon öncesi enjektörünüz gerektiği kadar dolu ve hazır olsun.</a:t>
            </a:r>
          </a:p>
          <a:p>
            <a:r>
              <a:rPr lang="tr-TR" dirty="0" smtClean="0"/>
              <a:t>Enjeksiyon hacminiz hayvan türüne uygun olsun.</a:t>
            </a:r>
          </a:p>
          <a:p>
            <a:r>
              <a:rPr lang="tr-TR" dirty="0" smtClean="0"/>
              <a:t>Hayvanı en az rahatsız edecek yöntemle tutun.</a:t>
            </a:r>
          </a:p>
          <a:p>
            <a:r>
              <a:rPr lang="tr-TR" dirty="0" smtClean="0"/>
              <a:t>Hayvanınızı zapt-ı </a:t>
            </a:r>
            <a:r>
              <a:rPr lang="tr-TR" dirty="0" err="1" smtClean="0"/>
              <a:t>rapt</a:t>
            </a:r>
            <a:r>
              <a:rPr lang="tr-TR" dirty="0" smtClean="0"/>
              <a:t> ettiğinizden emin olun.</a:t>
            </a:r>
          </a:p>
          <a:p>
            <a:r>
              <a:rPr lang="tr-TR" dirty="0" smtClean="0"/>
              <a:t>Enjektör ucunuzun keskin yüzü hayvana dönük olmasın.</a:t>
            </a:r>
          </a:p>
          <a:p>
            <a:r>
              <a:rPr lang="tr-TR" dirty="0" smtClean="0"/>
              <a:t>Enjektörünüz ve hayvanınız arasındaki açı uygulayacağınız tekniğe uygun olsun.</a:t>
            </a:r>
          </a:p>
          <a:p>
            <a:r>
              <a:rPr lang="tr-TR" dirty="0" smtClean="0"/>
              <a:t>Enjekte edilecek sıvıda </a:t>
            </a:r>
            <a:r>
              <a:rPr lang="tr-TR" dirty="0" err="1" smtClean="0"/>
              <a:t>emboli</a:t>
            </a:r>
            <a:r>
              <a:rPr lang="tr-TR" dirty="0" smtClean="0"/>
              <a:t> riskine karşı hava kabarcığı olmasın.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36712"/>
            <a:ext cx="7772400" cy="1143000"/>
          </a:xfrm>
        </p:spPr>
        <p:txBody>
          <a:bodyPr/>
          <a:lstStyle/>
          <a:p>
            <a:r>
              <a:rPr lang="tr-TR" b="1" i="1" dirty="0" smtClean="0"/>
              <a:t>Kan Alma;</a:t>
            </a:r>
            <a:endParaRPr lang="tr-TR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8820472" cy="4572000"/>
          </a:xfrm>
        </p:spPr>
        <p:txBody>
          <a:bodyPr/>
          <a:lstStyle/>
          <a:p>
            <a:pPr algn="just">
              <a:buNone/>
            </a:pPr>
            <a:r>
              <a:rPr lang="tr-TR" b="1" dirty="0" smtClean="0"/>
              <a:t>		Genel bir kural olarak sağlıklı bir hayvandan bir defada alınan kan, hesaplanan kan volümünün %10'unu veya vücut ağırlığının %1'ini (hayvanın total kan volümü, vücut ağırlığının %10’u kadardır) aşmamalıdır.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algn="just">
              <a:buNone/>
            </a:pPr>
            <a:r>
              <a:rPr lang="tr-TR" b="1" dirty="0" smtClean="0"/>
              <a:t>    	Bir defada büyük volümlerde kan alınması gerekiyorsa; total kan volümünün maksimum %20’si (vücut ağırlığının %2’si) alınabilir. Ancak </a:t>
            </a:r>
            <a:r>
              <a:rPr lang="tr-TR" b="1" dirty="0" err="1" smtClean="0"/>
              <a:t>hipovolemik</a:t>
            </a:r>
            <a:r>
              <a:rPr lang="tr-TR" b="1" dirty="0" smtClean="0"/>
              <a:t> şoku önlemek için kan alınmasından sonra elektrolit solüsyonu takviyesi yapılmalıdır.</a:t>
            </a:r>
          </a:p>
          <a:p>
            <a:pPr algn="just">
              <a:buNone/>
            </a:pPr>
            <a:endParaRPr lang="tr-TR" b="1" dirty="0" smtClean="0"/>
          </a:p>
          <a:p>
            <a:pPr algn="just"/>
            <a:r>
              <a:rPr lang="tr-TR" b="1" dirty="0" smtClean="0"/>
              <a:t>Daha büyük hacimlerde kanın bir defada alınması yaşamsal fonksiyonları (</a:t>
            </a:r>
            <a:r>
              <a:rPr lang="tr-TR" b="1" dirty="0" err="1" smtClean="0"/>
              <a:t>hipovolemi</a:t>
            </a:r>
            <a:r>
              <a:rPr lang="tr-TR" b="1" dirty="0" smtClean="0"/>
              <a:t>, </a:t>
            </a:r>
            <a:r>
              <a:rPr lang="tr-TR" b="1" dirty="0" err="1" smtClean="0"/>
              <a:t>kardiovasküler</a:t>
            </a:r>
            <a:r>
              <a:rPr lang="tr-TR" b="1" dirty="0" smtClean="0"/>
              <a:t> yetmezlik, </a:t>
            </a:r>
            <a:r>
              <a:rPr lang="tr-TR" b="1" dirty="0" err="1" smtClean="0"/>
              <a:t>hemorajik</a:t>
            </a:r>
            <a:r>
              <a:rPr lang="tr-TR" b="1" dirty="0" smtClean="0"/>
              <a:t> şok) riske sokacaktır.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1143000"/>
          </a:xfrm>
        </p:spPr>
        <p:txBody>
          <a:bodyPr/>
          <a:lstStyle/>
          <a:p>
            <a:r>
              <a:rPr lang="tr-TR" b="1" dirty="0" smtClean="0"/>
              <a:t>Kan Alma Kriterleri;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b="1" dirty="0" smtClean="0"/>
              <a:t>Total kan volümünün %10’u alındığında, bu işlem 2-4 haftada bir tekrarlanabilir.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Daha sık kan alma gerekliyse </a:t>
            </a:r>
            <a:r>
              <a:rPr lang="tr-TR" b="1" dirty="0" err="1" smtClean="0"/>
              <a:t>hematokrit</a:t>
            </a:r>
            <a:r>
              <a:rPr lang="tr-TR" b="1" dirty="0" smtClean="0"/>
              <a:t> veya serum protein düzeyi izlenmelidir. Genel bir yaklaşım olarak 1 ml/kg/gün oranında kan öğelerinin yenileyeceği unutulmamalıdır.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Sık aralıklarla kan alınması durumunda dolaşımdaki kanın ancak %1'i 24 saatte bir alınabilir.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Bir hayvandan sağlanabilecek total kan hacmi, total kan volümünün yarısı kadardır (vücut ağırlığının %5’i).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764704"/>
          </a:xfrm>
        </p:spPr>
        <p:txBody>
          <a:bodyPr/>
          <a:lstStyle/>
          <a:p>
            <a:r>
              <a:rPr lang="tr-TR" b="1" dirty="0" smtClean="0"/>
              <a:t>Kan Alma Teknikleri;</a:t>
            </a:r>
            <a:endParaRPr lang="tr-TR" b="1" dirty="0"/>
          </a:p>
        </p:txBody>
      </p:sp>
      <p:pic>
        <p:nvPicPr>
          <p:cNvPr id="4" name="Picture 3" descr="r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132856"/>
            <a:ext cx="4176465" cy="3137966"/>
          </a:xfrm>
          <a:prstGeom prst="rect">
            <a:avLst/>
          </a:prstGeom>
          <a:noFill/>
          <a:ln w="63500">
            <a:solidFill>
              <a:srgbClr val="3366FF"/>
            </a:solidFill>
          </a:ln>
        </p:spPr>
      </p:pic>
      <p:pic>
        <p:nvPicPr>
          <p:cNvPr id="5" name="Picture 3" descr="ra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39952" cy="3110879"/>
          </a:xfrm>
          <a:prstGeom prst="rect">
            <a:avLst/>
          </a:prstGeom>
          <a:noFill/>
          <a:ln w="6350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0331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encrypted-tbn3.gstatic.com/images?q=tbn:ANd9GcR2wBme1QqsjwyD86EiLQZxS_bmglsMy9YReJmcyBosE-vvbpz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92888" cy="554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/>
          <a:lstStyle/>
          <a:p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352928" cy="4572000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b="1" i="1" u="sng" dirty="0" smtClean="0"/>
              <a:t>İlaçlar</a:t>
            </a:r>
            <a:r>
              <a:rPr lang="tr-TR" dirty="0" smtClean="0"/>
              <a:t> çeşitli amaçlarla (tam, tedavi, deneysel vs) hayvanlara verilen kimyasal maddelerdir. </a:t>
            </a:r>
          </a:p>
          <a:p>
            <a:pPr algn="just"/>
            <a:r>
              <a:rPr lang="tr-TR" b="1" i="1" u="sng" dirty="0" smtClean="0"/>
              <a:t>Etkisi</a:t>
            </a:r>
            <a:r>
              <a:rPr lang="tr-TR" dirty="0" smtClean="0"/>
              <a:t>, vücuda veriliş yollarıyla doğrudan ilişkilidir. Bu nedenle ilaçların vücuda veriliş yöntemleri iyi bilinmelidir. </a:t>
            </a:r>
          </a:p>
          <a:p>
            <a:pPr algn="just"/>
            <a:r>
              <a:rPr lang="tr-TR" dirty="0" smtClean="0"/>
              <a:t>Ağız, solunum, </a:t>
            </a:r>
            <a:r>
              <a:rPr lang="tr-TR" dirty="0" err="1" smtClean="0"/>
              <a:t>mukoz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, deri ve enjeksiyon olmak üzere </a:t>
            </a:r>
            <a:r>
              <a:rPr lang="tr-TR" b="1" i="1" dirty="0" smtClean="0"/>
              <a:t>beş yolla verilebilirler.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/>
          <a:lstStyle/>
          <a:p>
            <a:r>
              <a:rPr lang="tr-TR" b="1" dirty="0" err="1" smtClean="0"/>
              <a:t>Retro</a:t>
            </a:r>
            <a:r>
              <a:rPr lang="tr-TR" b="1" dirty="0" smtClean="0"/>
              <a:t>-</a:t>
            </a:r>
            <a:r>
              <a:rPr lang="tr-TR" b="1" dirty="0" err="1" smtClean="0"/>
              <a:t>orbital</a:t>
            </a:r>
            <a:r>
              <a:rPr lang="tr-TR" b="1" dirty="0" smtClean="0"/>
              <a:t> </a:t>
            </a:r>
            <a:r>
              <a:rPr lang="tr-TR" b="1" dirty="0" smtClean="0"/>
              <a:t>K</a:t>
            </a:r>
            <a:r>
              <a:rPr lang="tr-TR" b="1" dirty="0" smtClean="0"/>
              <a:t>an Alma</a:t>
            </a:r>
            <a:endParaRPr lang="tr-TR" b="1" dirty="0"/>
          </a:p>
        </p:txBody>
      </p:sp>
      <p:pic>
        <p:nvPicPr>
          <p:cNvPr id="36868" name="Picture 4" descr="retro orbital bleed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160240" cy="216024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323528" y="616530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30˚ açıyla, anestezi altında yapılması önerilir.</a:t>
            </a:r>
            <a:endParaRPr lang="tr-TR" sz="2400" dirty="0"/>
          </a:p>
        </p:txBody>
      </p:sp>
      <p:pic>
        <p:nvPicPr>
          <p:cNvPr id="36872" name="Picture 8" descr="An external file that holds a picture, illustration, etc.&#10;Object name is nihms317034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387312" cy="3820276"/>
          </a:xfrm>
          <a:prstGeom prst="rect">
            <a:avLst/>
          </a:prstGeom>
          <a:noFill/>
        </p:spPr>
      </p:pic>
      <p:pic>
        <p:nvPicPr>
          <p:cNvPr id="36876" name="Picture 12" descr="retro orbital bleedi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4749899" cy="291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" y="332656"/>
            <a:ext cx="9140995" cy="61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Deney Hayvanlarında Yaygın Olarak Kan</a:t>
            </a:r>
            <a:br>
              <a:rPr lang="tr-TR" b="1" dirty="0" smtClean="0"/>
            </a:br>
            <a:r>
              <a:rPr lang="tr-TR" b="1" dirty="0" smtClean="0"/>
              <a:t>Alınan Yerler;</a:t>
            </a:r>
            <a:endParaRPr lang="tr-T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5"/>
            <a:ext cx="9144000" cy="267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Aklınızdan Çıkarmamanız Gerekenler;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964488" cy="457200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Genel asepsi ve antisepsi kurallarına uyun.</a:t>
            </a:r>
          </a:p>
          <a:p>
            <a:r>
              <a:rPr lang="tr-TR" dirty="0" smtClean="0"/>
              <a:t>Kan almadan önce hayvanı uygun yöntemle tutun.</a:t>
            </a:r>
          </a:p>
          <a:p>
            <a:r>
              <a:rPr lang="tr-TR" dirty="0" smtClean="0"/>
              <a:t>Anesteziye almanız gerekiyorsa deneyinize en uygun </a:t>
            </a:r>
            <a:r>
              <a:rPr lang="tr-TR" dirty="0" err="1" smtClean="0"/>
              <a:t>anesteziği</a:t>
            </a:r>
            <a:r>
              <a:rPr lang="tr-TR" dirty="0" smtClean="0"/>
              <a:t> seçin.</a:t>
            </a:r>
          </a:p>
          <a:p>
            <a:r>
              <a:rPr lang="tr-TR" dirty="0" smtClean="0"/>
              <a:t>Hayvanınızın sabit olduğundan emin olun.</a:t>
            </a:r>
          </a:p>
          <a:p>
            <a:r>
              <a:rPr lang="tr-TR" dirty="0" smtClean="0"/>
              <a:t>Deneyinize uygun kanı (</a:t>
            </a:r>
            <a:r>
              <a:rPr lang="tr-TR" dirty="0" err="1" smtClean="0"/>
              <a:t>arteriyel</a:t>
            </a:r>
            <a:r>
              <a:rPr lang="tr-TR" dirty="0" smtClean="0"/>
              <a:t>-</a:t>
            </a:r>
            <a:r>
              <a:rPr lang="tr-TR" dirty="0" err="1" smtClean="0"/>
              <a:t>venöz</a:t>
            </a:r>
            <a:r>
              <a:rPr lang="tr-TR" dirty="0" smtClean="0"/>
              <a:t>) alın.</a:t>
            </a:r>
          </a:p>
          <a:p>
            <a:r>
              <a:rPr lang="tr-TR" dirty="0" smtClean="0"/>
              <a:t>Hayvandan alabileceğiniz kan hacmini önceden hesaplayın.</a:t>
            </a:r>
          </a:p>
          <a:p>
            <a:r>
              <a:rPr lang="tr-TR" dirty="0" smtClean="0"/>
              <a:t>Aldığınız kanı yapacağınız analize uygun tüpe aktarın.</a:t>
            </a:r>
          </a:p>
          <a:p>
            <a:r>
              <a:rPr lang="tr-TR" dirty="0" smtClean="0"/>
              <a:t>Plazma-serum ayrılacaksa kanı 20 </a:t>
            </a:r>
            <a:r>
              <a:rPr lang="tr-TR" dirty="0" err="1" smtClean="0"/>
              <a:t>dk</a:t>
            </a:r>
            <a:r>
              <a:rPr lang="tr-TR" dirty="0" smtClean="0"/>
              <a:t> oda sıcaklığında bekletin ve sonrasında santrifüj edin. </a:t>
            </a:r>
          </a:p>
          <a:p>
            <a:r>
              <a:rPr lang="tr-TR" dirty="0" smtClean="0"/>
              <a:t>Hemen santrifüj edemiyorsanız en fazla 1 </a:t>
            </a:r>
            <a:r>
              <a:rPr lang="tr-TR" dirty="0" err="1" smtClean="0"/>
              <a:t>sa</a:t>
            </a:r>
            <a:r>
              <a:rPr lang="tr-TR" dirty="0" smtClean="0"/>
              <a:t> buz üstünde bekletebilirsiniz.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2636912"/>
            <a:ext cx="7772400" cy="3382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b="1" dirty="0" smtClean="0"/>
              <a:t>TEŞEKKÜR EDERİM</a:t>
            </a:r>
            <a:endParaRPr lang="tr-T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2636912"/>
            <a:ext cx="8568952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    	</a:t>
            </a:r>
            <a:r>
              <a:rPr lang="tr-TR" b="1" i="1" dirty="0" err="1" smtClean="0"/>
              <a:t>Laboratuvar</a:t>
            </a:r>
            <a:r>
              <a:rPr lang="tr-TR" b="1" i="1" dirty="0" smtClean="0"/>
              <a:t> hayvanı kullanılarak yapılan çalışmalarda, ilacın etkinliği kadar türe ve soya göre en uygun veriliş yolunun seçimi ve ayrıca doz seçimi oldukça önemlidir.</a:t>
            </a:r>
          </a:p>
          <a:p>
            <a:pPr algn="just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772400" cy="1143000"/>
          </a:xfrm>
        </p:spPr>
        <p:txBody>
          <a:bodyPr/>
          <a:lstStyle/>
          <a:p>
            <a:r>
              <a:rPr lang="tr-TR" b="1" dirty="0" smtClean="0"/>
              <a:t>Enjeksiyon Teknikleri;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0891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Parenteral</a:t>
            </a:r>
            <a:r>
              <a:rPr lang="tr-TR" b="1" dirty="0" smtClean="0"/>
              <a:t>;</a:t>
            </a:r>
          </a:p>
          <a:p>
            <a:r>
              <a:rPr lang="tr-TR" dirty="0" err="1" smtClean="0"/>
              <a:t>Subkutan</a:t>
            </a:r>
            <a:r>
              <a:rPr lang="tr-TR" dirty="0" smtClean="0"/>
              <a:t> (</a:t>
            </a:r>
            <a:r>
              <a:rPr lang="tr-TR" dirty="0" err="1" smtClean="0"/>
              <a:t>sc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İntraperitoneal</a:t>
            </a:r>
            <a:r>
              <a:rPr lang="tr-TR" dirty="0" smtClean="0"/>
              <a:t> (ip)</a:t>
            </a:r>
          </a:p>
          <a:p>
            <a:r>
              <a:rPr lang="tr-TR" dirty="0" err="1" smtClean="0"/>
              <a:t>İntramusküler</a:t>
            </a:r>
            <a:r>
              <a:rPr lang="tr-TR" dirty="0" smtClean="0"/>
              <a:t> (im)</a:t>
            </a:r>
          </a:p>
          <a:p>
            <a:r>
              <a:rPr lang="tr-TR" dirty="0" err="1" smtClean="0"/>
              <a:t>İntravenöz</a:t>
            </a:r>
            <a:r>
              <a:rPr lang="tr-TR" dirty="0" smtClean="0"/>
              <a:t> (iv)</a:t>
            </a:r>
          </a:p>
          <a:p>
            <a:r>
              <a:rPr lang="tr-TR" dirty="0" err="1" smtClean="0"/>
              <a:t>İntradermal</a:t>
            </a:r>
            <a:r>
              <a:rPr lang="tr-TR" dirty="0" smtClean="0"/>
              <a:t> (</a:t>
            </a:r>
            <a:r>
              <a:rPr lang="tr-TR" dirty="0" err="1" smtClean="0"/>
              <a:t>id</a:t>
            </a:r>
            <a:r>
              <a:rPr lang="tr-TR" dirty="0" smtClean="0"/>
              <a:t>)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err="1" smtClean="0"/>
              <a:t>Gastrointestinal</a:t>
            </a:r>
            <a:r>
              <a:rPr lang="tr-TR" b="1" dirty="0" smtClean="0"/>
              <a:t>;</a:t>
            </a:r>
          </a:p>
          <a:p>
            <a:r>
              <a:rPr lang="tr-TR" dirty="0" smtClean="0"/>
              <a:t>Oral</a:t>
            </a:r>
          </a:p>
          <a:p>
            <a:r>
              <a:rPr lang="tr-TR" dirty="0" err="1" smtClean="0"/>
              <a:t>Gavaj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Subcutan</a:t>
            </a:r>
            <a:endParaRPr lang="tr-TR" b="1" dirty="0"/>
          </a:p>
        </p:txBody>
      </p:sp>
      <p:pic>
        <p:nvPicPr>
          <p:cNvPr id="4098" name="Picture 2" descr="Subcutaneous mous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754735" cy="3322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İntraperitoneal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 descr="Intraperitoneal mous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328592" cy="352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İntramusküler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20482" name="Picture 2" descr="Illustration of intramuscular injection for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54177" cy="3160130"/>
          </a:xfrm>
          <a:prstGeom prst="rect">
            <a:avLst/>
          </a:prstGeom>
          <a:noFill/>
        </p:spPr>
      </p:pic>
      <p:pic>
        <p:nvPicPr>
          <p:cNvPr id="20486" name="Picture 6" descr="intramuscular injection method #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57578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İntravenöz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5877272"/>
            <a:ext cx="8964488" cy="980728"/>
          </a:xfrm>
        </p:spPr>
        <p:txBody>
          <a:bodyPr>
            <a:normAutofit/>
          </a:bodyPr>
          <a:lstStyle/>
          <a:p>
            <a:r>
              <a:rPr lang="tr-TR" dirty="0" smtClean="0"/>
              <a:t>Kulak ve kuyruktan ilaç verirken ya da kan alırken 45˚C sıcaklığında su ile tamponlama yapılarak bölge ısıtılabilir.</a:t>
            </a:r>
            <a:endParaRPr lang="tr-TR" dirty="0"/>
          </a:p>
        </p:txBody>
      </p:sp>
      <p:pic>
        <p:nvPicPr>
          <p:cNvPr id="21506" name="Picture 2" descr="Intravenous mous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04656" cy="4260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İntradermal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 descr="Intradermal mouse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084584" cy="3384376"/>
          </a:xfrm>
          <a:prstGeom prst="rect">
            <a:avLst/>
          </a:prstGeom>
          <a:noFill/>
        </p:spPr>
      </p:pic>
      <p:pic>
        <p:nvPicPr>
          <p:cNvPr id="22532" name="Picture 4" descr="Skin welt from mouse inj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707904" cy="2379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114</TotalTime>
  <Words>430</Words>
  <Application>Microsoft Office PowerPoint</Application>
  <PresentationFormat>Ekran Gösterisi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Hisse Senedi</vt:lpstr>
      <vt:lpstr>LABORATUVAR HAYVANLARINDA   İLAÇ  VERME, ENJEKSİYON VE KAN ALMA TEKNİKLERİ</vt:lpstr>
      <vt:lpstr>Slayt 2</vt:lpstr>
      <vt:lpstr>Slayt 3</vt:lpstr>
      <vt:lpstr>Enjeksiyon Teknikleri;</vt:lpstr>
      <vt:lpstr>Subcutan</vt:lpstr>
      <vt:lpstr>İntraperitoneal</vt:lpstr>
      <vt:lpstr>İntramusküler</vt:lpstr>
      <vt:lpstr>İntravenöz</vt:lpstr>
      <vt:lpstr>İntradermal</vt:lpstr>
      <vt:lpstr>Oral Gavaj </vt:lpstr>
      <vt:lpstr>Enjeksiyon Bölgelerine ve Türlere Göre En Yüksek Volüm (ml) Değerleri;</vt:lpstr>
      <vt:lpstr>Laboratuvar Hayvanlarında Kullanılan Enjektör Ucu Numaraları (Gauge)</vt:lpstr>
      <vt:lpstr>Aklınızdan Çıkarmamanız Gerekenler;</vt:lpstr>
      <vt:lpstr>Kan Alma;</vt:lpstr>
      <vt:lpstr>Slayt 15</vt:lpstr>
      <vt:lpstr>Kan Alma Kriterleri;</vt:lpstr>
      <vt:lpstr>Kan Alma Teknikleri;</vt:lpstr>
      <vt:lpstr>Slayt 18</vt:lpstr>
      <vt:lpstr>Slayt 19</vt:lpstr>
      <vt:lpstr>Retro-orbital Kan Alma</vt:lpstr>
      <vt:lpstr>Slayt 21</vt:lpstr>
      <vt:lpstr>Deney Hayvanlarında Yaygın Olarak Kan Alınan Yerler;</vt:lpstr>
      <vt:lpstr>Aklınızdan Çıkarmamanız Gerekenler;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HAYVANLARINDA ENJEKSİYON VE KAN ALMA TEKNİKLERİ</dc:title>
  <dc:creator>Gonca Kamacı</dc:creator>
  <cp:lastModifiedBy>gonca</cp:lastModifiedBy>
  <cp:revision>35</cp:revision>
  <dcterms:created xsi:type="dcterms:W3CDTF">2015-10-14T06:54:49Z</dcterms:created>
  <dcterms:modified xsi:type="dcterms:W3CDTF">2015-10-14T09:02:48Z</dcterms:modified>
</cp:coreProperties>
</file>